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7" r:id="rId5"/>
    <p:sldId id="268" r:id="rId6"/>
    <p:sldId id="269" r:id="rId7"/>
    <p:sldId id="270" r:id="rId8"/>
    <p:sldId id="277" r:id="rId9"/>
    <p:sldId id="278" r:id="rId10"/>
    <p:sldId id="279" r:id="rId11"/>
    <p:sldId id="271" r:id="rId12"/>
    <p:sldId id="280" r:id="rId13"/>
    <p:sldId id="272" r:id="rId14"/>
    <p:sldId id="273" r:id="rId15"/>
    <p:sldId id="26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6871B3-4EC6-4C8F-9AD2-4BA0AA30E2F5}">
          <p14:sldIdLst>
            <p14:sldId id="257"/>
            <p14:sldId id="268"/>
            <p14:sldId id="269"/>
            <p14:sldId id="270"/>
            <p14:sldId id="277"/>
            <p14:sldId id="278"/>
            <p14:sldId id="279"/>
            <p14:sldId id="271"/>
            <p14:sldId id="280"/>
            <p14:sldId id="272"/>
            <p14:sldId id="273"/>
            <p14:sldId id="266"/>
          </p14:sldIdLst>
        </p14:section>
        <p14:section name="Untitled Section" id="{CE5E43B9-D59B-4CDC-A874-F4384FAA3E0A}">
          <p14:sldIdLst>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65" autoAdjust="0"/>
  </p:normalViewPr>
  <p:slideViewPr>
    <p:cSldViewPr snapToGrid="0" showGuides="1">
      <p:cViewPr varScale="1">
        <p:scale>
          <a:sx n="82" d="100"/>
          <a:sy n="82" d="100"/>
        </p:scale>
        <p:origin x="936" y="72"/>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7/23/2024</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248902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7/23/2024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sv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skyline buildings from below">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436248" y="2040451"/>
            <a:ext cx="5143500" cy="1707501"/>
          </a:xfrm>
        </p:spPr>
        <p:txBody>
          <a:bodyPr/>
          <a:lstStyle/>
          <a:p>
            <a:r>
              <a:rPr lang="en-US" dirty="0"/>
              <a:t>      Housing    </a:t>
            </a:r>
            <a:r>
              <a:rPr lang="en-US" dirty="0" err="1"/>
              <a:t>dATA</a:t>
            </a:r>
            <a:r>
              <a:rPr lang="en-US" dirty="0"/>
              <a:t> analysis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595576" y="4254759"/>
            <a:ext cx="2986962" cy="463065"/>
          </a:xfrm>
        </p:spPr>
        <p:txBody>
          <a:bodyPr/>
          <a:lstStyle/>
          <a:p>
            <a:r>
              <a:rPr lang="en-US" dirty="0"/>
              <a:t>Chandana t m</a:t>
            </a:r>
          </a:p>
          <a:p>
            <a:r>
              <a:rPr lang="en-US" dirty="0"/>
              <a:t>DA/DS ,Milestone-1</a:t>
            </a:r>
          </a:p>
          <a:p>
            <a:r>
              <a:rPr lang="en-US" dirty="0"/>
              <a:t>22-July-2024</a:t>
            </a: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85813" y="258726"/>
            <a:ext cx="8408254" cy="605487"/>
          </a:xfrm>
        </p:spPr>
        <p:txBody>
          <a:bodyPr/>
          <a:lstStyle/>
          <a:p>
            <a:r>
              <a:rPr lang="en-IN" dirty="0"/>
              <a:t>Multivariate Analysis</a:t>
            </a:r>
            <a:endParaRPr lang="en-US" dirty="0"/>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385813" y="3147646"/>
            <a:ext cx="5197302" cy="3308093"/>
          </a:xfrm>
        </p:spPr>
        <p:txBody>
          <a:bodyPr/>
          <a:lstStyle/>
          <a:p>
            <a:pPr algn="l"/>
            <a:r>
              <a:rPr lang="en-IN" dirty="0">
                <a:effectLst/>
              </a:rPr>
              <a:t>Correlation is </a:t>
            </a:r>
            <a:r>
              <a:rPr lang="en-IN" b="1" dirty="0">
                <a:effectLst/>
              </a:rPr>
              <a:t>used to find the relationship between two variables</a:t>
            </a:r>
            <a:r>
              <a:rPr lang="en-IN" dirty="0">
                <a:effectLst/>
              </a:rPr>
              <a:t> which is important in real life because we can predict the value of one variable with the help of other variables, who is being correlated with it. It is a type of Bivariate statistics since two variables are involved here.</a:t>
            </a:r>
          </a:p>
          <a:p>
            <a:pPr algn="l"/>
            <a:endParaRPr lang="en-IN" dirty="0"/>
          </a:p>
          <a:p>
            <a:pPr algn="l"/>
            <a:r>
              <a:rPr lang="en-IN" dirty="0"/>
              <a:t>Correlation is </a:t>
            </a:r>
            <a:r>
              <a:rPr lang="en-IN" b="1" dirty="0"/>
              <a:t>a statistical measure that expresses the extent to which two variables are linearly related.</a:t>
            </a:r>
            <a:endParaRPr lang="en-IN" dirty="0">
              <a:effectLst/>
            </a:endParaRPr>
          </a:p>
          <a:p>
            <a:pPr algn="l"/>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1600" dirty="0"/>
              <a:t>Lorem ipsum dolor sit amet, consectetuer adipiscing elit. Maecenas porttitor congue massa. Fusce posuere, magna sed pulvinar ultricies, purus lectus malesuada libero, sit amet commodo magna eros quis urna.</a:t>
            </a:r>
          </a:p>
          <a:p>
            <a:r>
              <a:rPr lang="en-US" sz="1600" dirty="0"/>
              <a:t>Nunc viverra imperdiet enim. Fusce est. Vivamus a tellus.</a:t>
            </a:r>
          </a:p>
          <a:p>
            <a:r>
              <a:rPr lang="en-US" sz="1600" dirty="0"/>
              <a:t>Pellentesque habitant morbi tristique senectus et netus et males</a:t>
            </a:r>
          </a:p>
          <a:p>
            <a:r>
              <a:rPr lang="en-US" sz="1600" dirty="0"/>
              <a:t>Pellentesque habitant morbi tristique senectus et netus et malesuada fames ac</a:t>
            </a: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Topic 02 comes here</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11" name="Content Placeholder 10">
            <a:extLst>
              <a:ext uri="{FF2B5EF4-FFF2-40B4-BE49-F238E27FC236}">
                <a16:creationId xmlns:a16="http://schemas.microsoft.com/office/drawing/2014/main" id="{4001F71D-F943-E40C-7C4D-6EFAC7024709}"/>
              </a:ext>
            </a:extLst>
          </p:cNvPr>
          <p:cNvSpPr>
            <a:spLocks noGrp="1"/>
          </p:cNvSpPr>
          <p:nvPr>
            <p:ph idx="15"/>
          </p:nvPr>
        </p:nvSpPr>
        <p:spPr/>
        <p:txBody>
          <a:bodyPr/>
          <a:lstStyle/>
          <a:p>
            <a:r>
              <a:rPr lang="en-IN" dirty="0"/>
              <a:t>correlation</a:t>
            </a:r>
          </a:p>
        </p:txBody>
      </p:sp>
      <p:pic>
        <p:nvPicPr>
          <p:cNvPr id="13" name="Picture 12">
            <a:extLst>
              <a:ext uri="{FF2B5EF4-FFF2-40B4-BE49-F238E27FC236}">
                <a16:creationId xmlns:a16="http://schemas.microsoft.com/office/drawing/2014/main" id="{D86CFB55-D5CB-AD50-C985-1A9958629304}"/>
              </a:ext>
            </a:extLst>
          </p:cNvPr>
          <p:cNvPicPr>
            <a:picLocks noChangeAspect="1"/>
          </p:cNvPicPr>
          <p:nvPr/>
        </p:nvPicPr>
        <p:blipFill>
          <a:blip r:embed="rId7"/>
          <a:stretch>
            <a:fillRect/>
          </a:stretch>
        </p:blipFill>
        <p:spPr>
          <a:xfrm>
            <a:off x="6054153" y="1010566"/>
            <a:ext cx="6137847" cy="5755994"/>
          </a:xfrm>
          <a:prstGeom prst="rect">
            <a:avLst/>
          </a:prstGeom>
        </p:spPr>
      </p:pic>
    </p:spTree>
    <p:extLst>
      <p:ext uri="{BB962C8B-B14F-4D97-AF65-F5344CB8AC3E}">
        <p14:creationId xmlns:p14="http://schemas.microsoft.com/office/powerpoint/2010/main" val="26940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360326" y="214894"/>
            <a:ext cx="11150600" cy="276265"/>
          </a:xfrm>
        </p:spPr>
        <p:txBody>
          <a:bodyPr/>
          <a:lstStyle/>
          <a:p>
            <a:pPr algn="ctr"/>
            <a:r>
              <a:rPr lang="en-US" sz="1400" u="sng" dirty="0" err="1"/>
              <a:t>pairplot</a:t>
            </a:r>
            <a:endParaRPr lang="en-US" sz="1400" u="sng" dirty="0"/>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11</a:t>
            </a:fld>
            <a:endParaRPr lang="en-US" dirty="0"/>
          </a:p>
        </p:txBody>
      </p:sp>
      <p:pic>
        <p:nvPicPr>
          <p:cNvPr id="5" name="Picture 4">
            <a:extLst>
              <a:ext uri="{FF2B5EF4-FFF2-40B4-BE49-F238E27FC236}">
                <a16:creationId xmlns:a16="http://schemas.microsoft.com/office/drawing/2014/main" id="{A4871089-6CB8-5E54-8B21-49CDE38D7FE5}"/>
              </a:ext>
            </a:extLst>
          </p:cNvPr>
          <p:cNvPicPr>
            <a:picLocks noChangeAspect="1"/>
          </p:cNvPicPr>
          <p:nvPr/>
        </p:nvPicPr>
        <p:blipFill>
          <a:blip r:embed="rId3"/>
          <a:stretch>
            <a:fillRect/>
          </a:stretch>
        </p:blipFill>
        <p:spPr>
          <a:xfrm>
            <a:off x="221733" y="76762"/>
            <a:ext cx="2848373" cy="276264"/>
          </a:xfrm>
          <a:prstGeom prst="rect">
            <a:avLst/>
          </a:prstGeom>
        </p:spPr>
      </p:pic>
      <p:pic>
        <p:nvPicPr>
          <p:cNvPr id="11" name="Picture 10">
            <a:extLst>
              <a:ext uri="{FF2B5EF4-FFF2-40B4-BE49-F238E27FC236}">
                <a16:creationId xmlns:a16="http://schemas.microsoft.com/office/drawing/2014/main" id="{4E4D89E8-A114-8F5C-7BD5-399FE5067E84}"/>
              </a:ext>
            </a:extLst>
          </p:cNvPr>
          <p:cNvPicPr>
            <a:picLocks noChangeAspect="1"/>
          </p:cNvPicPr>
          <p:nvPr/>
        </p:nvPicPr>
        <p:blipFill>
          <a:blip r:embed="rId4"/>
          <a:stretch>
            <a:fillRect/>
          </a:stretch>
        </p:blipFill>
        <p:spPr>
          <a:xfrm>
            <a:off x="0" y="491158"/>
            <a:ext cx="12354918" cy="3852512"/>
          </a:xfrm>
          <a:prstGeom prst="rect">
            <a:avLst/>
          </a:prstGeom>
        </p:spPr>
      </p:pic>
      <p:pic>
        <p:nvPicPr>
          <p:cNvPr id="13" name="Picture 12">
            <a:extLst>
              <a:ext uri="{FF2B5EF4-FFF2-40B4-BE49-F238E27FC236}">
                <a16:creationId xmlns:a16="http://schemas.microsoft.com/office/drawing/2014/main" id="{72EDC8B1-F276-5147-F2EC-1DE21F038B79}"/>
              </a:ext>
            </a:extLst>
          </p:cNvPr>
          <p:cNvPicPr>
            <a:picLocks noChangeAspect="1"/>
          </p:cNvPicPr>
          <p:nvPr/>
        </p:nvPicPr>
        <p:blipFill>
          <a:blip r:embed="rId5"/>
          <a:stretch>
            <a:fillRect/>
          </a:stretch>
        </p:blipFill>
        <p:spPr>
          <a:xfrm>
            <a:off x="221733" y="3627120"/>
            <a:ext cx="12133185" cy="4336283"/>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5938" y="223137"/>
            <a:ext cx="7401935" cy="471910"/>
          </a:xfrm>
        </p:spPr>
        <p:txBody>
          <a:bodyPr/>
          <a:lstStyle/>
          <a:p>
            <a:r>
              <a:rPr lang="en-US" dirty="0"/>
              <a:t>Heat map</a:t>
            </a:r>
          </a:p>
        </p:txBody>
      </p:sp>
      <p:sp>
        <p:nvSpPr>
          <p:cNvPr id="4" name="Slide Number Placeholder 3"/>
          <p:cNvSpPr>
            <a:spLocks noGrp="1"/>
          </p:cNvSpPr>
          <p:nvPr>
            <p:ph type="sldNum" sz="quarter" idx="12"/>
          </p:nvPr>
        </p:nvSpPr>
        <p:spPr/>
        <p:txBody>
          <a:bodyPr/>
          <a:lstStyle/>
          <a:p>
            <a:r>
              <a:rPr lang="en-US" dirty="0"/>
              <a:t>9</a:t>
            </a:r>
          </a:p>
        </p:txBody>
      </p:sp>
      <p:pic>
        <p:nvPicPr>
          <p:cNvPr id="12" name="Picture 11">
            <a:extLst>
              <a:ext uri="{FF2B5EF4-FFF2-40B4-BE49-F238E27FC236}">
                <a16:creationId xmlns:a16="http://schemas.microsoft.com/office/drawing/2014/main" id="{9EE8EFB9-7452-A537-F898-E1A9EE266146}"/>
              </a:ext>
            </a:extLst>
          </p:cNvPr>
          <p:cNvPicPr>
            <a:picLocks noChangeAspect="1"/>
          </p:cNvPicPr>
          <p:nvPr/>
        </p:nvPicPr>
        <p:blipFill>
          <a:blip r:embed="rId3"/>
          <a:stretch>
            <a:fillRect/>
          </a:stretch>
        </p:blipFill>
        <p:spPr>
          <a:xfrm>
            <a:off x="2619737" y="223137"/>
            <a:ext cx="9572263" cy="6686981"/>
          </a:xfrm>
          <a:prstGeom prst="rect">
            <a:avLst/>
          </a:prstGeom>
        </p:spPr>
      </p:pic>
      <p:pic>
        <p:nvPicPr>
          <p:cNvPr id="14" name="Picture 13">
            <a:extLst>
              <a:ext uri="{FF2B5EF4-FFF2-40B4-BE49-F238E27FC236}">
                <a16:creationId xmlns:a16="http://schemas.microsoft.com/office/drawing/2014/main" id="{AFDA7216-D7E0-0E90-2B4C-BF2D0F3CB914}"/>
              </a:ext>
            </a:extLst>
          </p:cNvPr>
          <p:cNvPicPr>
            <a:picLocks noChangeAspect="1"/>
          </p:cNvPicPr>
          <p:nvPr/>
        </p:nvPicPr>
        <p:blipFill>
          <a:blip r:embed="rId4"/>
          <a:stretch>
            <a:fillRect/>
          </a:stretch>
        </p:blipFill>
        <p:spPr>
          <a:xfrm>
            <a:off x="92597" y="1042812"/>
            <a:ext cx="2619737" cy="790685"/>
          </a:xfrm>
          <a:prstGeom prst="rect">
            <a:avLst/>
          </a:prstGeom>
        </p:spPr>
      </p:pic>
    </p:spTree>
    <p:extLst>
      <p:ext uri="{BB962C8B-B14F-4D97-AF65-F5344CB8AC3E}">
        <p14:creationId xmlns:p14="http://schemas.microsoft.com/office/powerpoint/2010/main" val="68865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skyscrappers">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39388" y="1154831"/>
            <a:ext cx="7900525" cy="2274169"/>
          </a:xfrm>
        </p:spPr>
        <p:txBody>
          <a:bodyPr/>
          <a:lstStyle/>
          <a:p>
            <a:r>
              <a:rPr lang="en-US" dirty="0">
                <a:effectLst/>
              </a:rPr>
              <a:t>Data cleaning. Data cleaning is the process of adding missing data and correcting, repairing, or removing incorrect or irrelevant data from a data set. </a:t>
            </a:r>
            <a:r>
              <a:rPr lang="en-US" b="1" dirty="0">
                <a:effectLst/>
              </a:rPr>
              <a:t>Data cleaning</a:t>
            </a:r>
            <a:r>
              <a:rPr lang="en-US" dirty="0">
                <a:effectLst/>
              </a:rPr>
              <a:t> is the most important step of preprocessing because it will ensure that your data is ready to go for your downstream needs.</a:t>
            </a:r>
          </a:p>
          <a:p>
            <a:r>
              <a:rPr lang="en-IN" dirty="0"/>
              <a:t> Data visualization </a:t>
            </a:r>
            <a:r>
              <a:rPr lang="en-IN" b="1" dirty="0"/>
              <a:t>allows business users to gain insight into their vast amounts of data</a:t>
            </a:r>
            <a:r>
              <a:rPr lang="en-IN" dirty="0"/>
              <a:t>. It benefits them to recognize new patterns and errors in the data. Making sense of these patterns helps the users pay attention to areas that indicate red flags or progress. This process, in turn, drives the business ahead.</a:t>
            </a:r>
            <a:endParaRPr lang="en-US" dirty="0">
              <a:effectLst/>
            </a:endParaRPr>
          </a:p>
          <a:p>
            <a:endParaRPr lang="en-US" dirty="0"/>
          </a:p>
        </p:txBody>
      </p:sp>
      <p:pic>
        <p:nvPicPr>
          <p:cNvPr id="11" name="Picture Placeholder 10" descr="city scap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3077017" y="3461087"/>
            <a:ext cx="6206400" cy="3914193"/>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38861" y="168669"/>
            <a:ext cx="4937211" cy="1325563"/>
          </a:xfrm>
        </p:spPr>
        <p:txBody>
          <a:bodyPr/>
          <a:lstStyle/>
          <a:p>
            <a:r>
              <a:rPr lang="en-US" dirty="0"/>
              <a:t>Housing dataset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142406" y="1027611"/>
            <a:ext cx="7180289" cy="6017766"/>
          </a:xfrm>
        </p:spPr>
        <p:txBody>
          <a:bodyPr/>
          <a:lstStyle/>
          <a:p>
            <a:pPr marL="0" indent="0">
              <a:buNone/>
            </a:pPr>
            <a:r>
              <a:rPr lang="en-US" sz="1400" dirty="0"/>
              <a:t>The housing dataset provides comprehensive information on various attributes associated with residential properties, including price, number of bedrooms and bathrooms, square footage, location details, and other relevant features. The objective of this project is to conduct an </a:t>
            </a:r>
            <a:r>
              <a:rPr lang="en-US" sz="1400" dirty="0" err="1"/>
              <a:t>indepth</a:t>
            </a:r>
            <a:r>
              <a:rPr lang="en-US" sz="1400" dirty="0"/>
              <a:t> analysis of the dataset to derive valuable insights for stakeholders in the real estate industry.</a:t>
            </a:r>
          </a:p>
          <a:p>
            <a:pPr marL="0" indent="0">
              <a:buNone/>
            </a:pPr>
            <a:r>
              <a:rPr lang="en-US" sz="1400" dirty="0"/>
              <a:t>Dataset includes:</a:t>
            </a:r>
          </a:p>
          <a:p>
            <a:pPr marL="0" indent="0">
              <a:buNone/>
            </a:pPr>
            <a:r>
              <a:rPr lang="en-US" sz="1100" dirty="0"/>
              <a:t>1.Date: The date when the property information was recorded.</a:t>
            </a:r>
          </a:p>
          <a:p>
            <a:pPr marL="0" indent="0">
              <a:buNone/>
            </a:pPr>
            <a:r>
              <a:rPr lang="en-US" sz="1100" dirty="0"/>
              <a:t>2. Price: The price of the residential property. </a:t>
            </a:r>
          </a:p>
          <a:p>
            <a:pPr marL="0" indent="0">
              <a:buNone/>
            </a:pPr>
            <a:r>
              <a:rPr lang="en-US" sz="1100" dirty="0"/>
              <a:t>3. Bedrooms: The number of bedrooms in the property.</a:t>
            </a:r>
          </a:p>
          <a:p>
            <a:pPr marL="0" indent="0">
              <a:buNone/>
            </a:pPr>
            <a:r>
              <a:rPr lang="en-US" sz="1100" dirty="0"/>
              <a:t>4. Bathrooms: The number of bathrooms in the property.</a:t>
            </a:r>
          </a:p>
          <a:p>
            <a:pPr marL="0" indent="0">
              <a:buNone/>
            </a:pPr>
            <a:r>
              <a:rPr lang="en-US" sz="1100" dirty="0"/>
              <a:t>5. </a:t>
            </a:r>
            <a:r>
              <a:rPr lang="en-US" sz="1100" dirty="0" err="1"/>
              <a:t>Sqft_living</a:t>
            </a:r>
            <a:r>
              <a:rPr lang="en-US" sz="1100" dirty="0"/>
              <a:t>: The total square footage of living space in the property. </a:t>
            </a:r>
          </a:p>
          <a:p>
            <a:pPr marL="0" indent="0">
              <a:buNone/>
            </a:pPr>
            <a:r>
              <a:rPr lang="en-US" sz="1100" dirty="0"/>
              <a:t>6. </a:t>
            </a:r>
            <a:r>
              <a:rPr lang="en-US" sz="1100" dirty="0" err="1"/>
              <a:t>Sqft_lot</a:t>
            </a:r>
            <a:r>
              <a:rPr lang="en-US" sz="1100" dirty="0"/>
              <a:t>: The total square footage of the lot or land area associated with the property. </a:t>
            </a:r>
          </a:p>
          <a:p>
            <a:pPr marL="0" indent="0">
              <a:buNone/>
            </a:pPr>
            <a:r>
              <a:rPr lang="en-US" sz="1100" dirty="0"/>
              <a:t>7. Floors: The number of floors in the property.</a:t>
            </a:r>
          </a:p>
          <a:p>
            <a:pPr marL="0" indent="0">
              <a:buNone/>
            </a:pPr>
            <a:r>
              <a:rPr lang="en-US" sz="1100" dirty="0"/>
              <a:t>8. Waterfront: Indicates whether the property has a waterfront view (binary: 0 for no, 1 for yes). </a:t>
            </a:r>
          </a:p>
          <a:p>
            <a:pPr marL="0" indent="0">
              <a:buNone/>
            </a:pPr>
            <a:r>
              <a:rPr lang="en-US" sz="1100" dirty="0"/>
              <a:t>9. View: An index from 0 to 4 representing the quality of the view from the property.</a:t>
            </a:r>
          </a:p>
          <a:p>
            <a:pPr marL="0" indent="0">
              <a:buNone/>
            </a:pPr>
            <a:r>
              <a:rPr lang="en-US" sz="1100" dirty="0"/>
              <a:t>10. Condition: An index from 1 to 5 representing the overall condition of the property</a:t>
            </a:r>
          </a:p>
          <a:p>
            <a:pPr marL="0" indent="0">
              <a:buNone/>
            </a:pPr>
            <a:r>
              <a:rPr lang="en-US" sz="1100" dirty="0"/>
              <a:t>11. </a:t>
            </a:r>
            <a:r>
              <a:rPr lang="en-US" sz="1100" dirty="0" err="1"/>
              <a:t>Sqft_above</a:t>
            </a:r>
            <a:r>
              <a:rPr lang="en-US" sz="1100" dirty="0"/>
              <a:t>: The square footage of the interior space above the ground level.</a:t>
            </a:r>
          </a:p>
          <a:p>
            <a:pPr marL="0" indent="0">
              <a:buNone/>
            </a:pPr>
            <a:r>
              <a:rPr lang="en-US" sz="1100" dirty="0"/>
              <a:t>12. </a:t>
            </a:r>
            <a:r>
              <a:rPr lang="en-US" sz="1100" dirty="0" err="1"/>
              <a:t>Sqft_basement</a:t>
            </a:r>
            <a:r>
              <a:rPr lang="en-US" sz="1100" dirty="0"/>
              <a:t>: The square footage of the basement space in the property. </a:t>
            </a:r>
          </a:p>
          <a:p>
            <a:pPr marL="0" indent="0">
              <a:buNone/>
            </a:pPr>
            <a:r>
              <a:rPr lang="en-US" sz="1100" dirty="0"/>
              <a:t>13. </a:t>
            </a:r>
            <a:r>
              <a:rPr lang="en-US" sz="1100" dirty="0" err="1"/>
              <a:t>Yr_built</a:t>
            </a:r>
            <a:r>
              <a:rPr lang="en-US" sz="1100" dirty="0"/>
              <a:t>: The year when the property was built. </a:t>
            </a:r>
          </a:p>
          <a:p>
            <a:pPr marL="0" indent="0">
              <a:buNone/>
            </a:pPr>
            <a:r>
              <a:rPr lang="en-US" sz="1100" dirty="0"/>
              <a:t>14. </a:t>
            </a:r>
            <a:r>
              <a:rPr lang="en-US" sz="1100" dirty="0" err="1"/>
              <a:t>Yr_renovated</a:t>
            </a:r>
            <a:r>
              <a:rPr lang="en-US" sz="1100" dirty="0"/>
              <a:t>: The year when the property was last renovated. </a:t>
            </a:r>
          </a:p>
          <a:p>
            <a:pPr marL="0" indent="0">
              <a:buNone/>
            </a:pPr>
            <a:r>
              <a:rPr lang="en-US" sz="1100" dirty="0"/>
              <a:t>15. Street: The street address of the property. 16. City: The city where the property is located. </a:t>
            </a:r>
          </a:p>
          <a:p>
            <a:pPr marL="0" indent="0">
              <a:buNone/>
            </a:pPr>
            <a:r>
              <a:rPr lang="en-US" sz="1100" dirty="0"/>
              <a:t>17. </a:t>
            </a:r>
            <a:r>
              <a:rPr lang="en-US" sz="1100" dirty="0" err="1"/>
              <a:t>Statezip</a:t>
            </a:r>
            <a:r>
              <a:rPr lang="en-US" sz="1100" dirty="0"/>
              <a:t>: The state and zip code of the property.</a:t>
            </a:r>
          </a:p>
          <a:p>
            <a:pPr marL="0" indent="0">
              <a:buNone/>
            </a:pPr>
            <a:r>
              <a:rPr lang="en-US" sz="1100" dirty="0"/>
              <a:t> 18. Country: The country where the property is located.</a:t>
            </a:r>
            <a:endParaRPr lang="en-US" sz="1400" dirty="0"/>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5762445" y="2192101"/>
            <a:ext cx="6183632" cy="41590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5939" y="988536"/>
            <a:ext cx="4064688" cy="158778"/>
          </a:xfrm>
        </p:spPr>
        <p:txBody>
          <a:bodyPr/>
          <a:lstStyle/>
          <a:p>
            <a:r>
              <a:rPr lang="en-US" dirty="0" err="1"/>
              <a:t>Datacleaning</a:t>
            </a:r>
            <a:r>
              <a:rPr lang="en-US" dirty="0"/>
              <a:t> and </a:t>
            </a:r>
            <a:r>
              <a:rPr lang="en-US" dirty="0" err="1"/>
              <a:t>processesing</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76046" y="1492370"/>
            <a:ext cx="4413942" cy="4684593"/>
          </a:xfrm>
        </p:spPr>
        <p:txBody>
          <a:bodyPr/>
          <a:lstStyle/>
          <a:p>
            <a:pPr marL="0" indent="0">
              <a:buNone/>
            </a:pPr>
            <a:r>
              <a:rPr lang="en-US" sz="1400" dirty="0"/>
              <a:t>Identify and address missing values in the dataset through imputation or removal, ensuring data completeness.</a:t>
            </a:r>
            <a:endParaRPr lang="en-US" sz="1800" dirty="0"/>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105859" y="2080488"/>
            <a:ext cx="4884848" cy="4684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10" name="Picture 9">
            <a:extLst>
              <a:ext uri="{FF2B5EF4-FFF2-40B4-BE49-F238E27FC236}">
                <a16:creationId xmlns:a16="http://schemas.microsoft.com/office/drawing/2014/main" id="{B904157B-6D1B-7A29-3BB1-2C905BCF4AB0}"/>
              </a:ext>
            </a:extLst>
          </p:cNvPr>
          <p:cNvPicPr>
            <a:picLocks noChangeAspect="1"/>
          </p:cNvPicPr>
          <p:nvPr/>
        </p:nvPicPr>
        <p:blipFill>
          <a:blip r:embed="rId4"/>
          <a:stretch>
            <a:fillRect/>
          </a:stretch>
        </p:blipFill>
        <p:spPr>
          <a:xfrm>
            <a:off x="4494362" y="988535"/>
            <a:ext cx="7421592" cy="54672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D131CC-DF6E-BDB6-0396-32D0AFA5CE03}"/>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21" name="Picture Placeholder 20">
            <a:extLst>
              <a:ext uri="{FF2B5EF4-FFF2-40B4-BE49-F238E27FC236}">
                <a16:creationId xmlns:a16="http://schemas.microsoft.com/office/drawing/2014/main" id="{5ED6EEC5-8BA1-1DF7-A0CA-AA078968CE4B}"/>
              </a:ext>
            </a:extLst>
          </p:cNvPr>
          <p:cNvPicPr>
            <a:picLocks noGrp="1" noChangeAspect="1"/>
          </p:cNvPicPr>
          <p:nvPr>
            <p:ph sz="half" idx="4294967295"/>
          </p:nvPr>
        </p:nvPicPr>
        <p:blipFill rotWithShape="1">
          <a:blip r:embed="rId2"/>
          <a:stretch/>
        </p:blipFill>
        <p:spPr>
          <a:xfrm>
            <a:off x="6843713" y="1530350"/>
            <a:ext cx="5348287" cy="3373438"/>
          </a:xfrm>
        </p:spPr>
      </p:pic>
      <p:sp>
        <p:nvSpPr>
          <p:cNvPr id="22" name="Title 21">
            <a:extLst>
              <a:ext uri="{FF2B5EF4-FFF2-40B4-BE49-F238E27FC236}">
                <a16:creationId xmlns:a16="http://schemas.microsoft.com/office/drawing/2014/main" id="{306B89B2-D913-6508-EC48-E7840462D2AB}"/>
              </a:ext>
            </a:extLst>
          </p:cNvPr>
          <p:cNvSpPr>
            <a:spLocks noGrp="1"/>
          </p:cNvSpPr>
          <p:nvPr>
            <p:ph type="title" idx="4294967295"/>
          </p:nvPr>
        </p:nvSpPr>
        <p:spPr>
          <a:xfrm>
            <a:off x="0" y="214313"/>
            <a:ext cx="11452225" cy="1177925"/>
          </a:xfrm>
        </p:spPr>
        <p:txBody>
          <a:bodyPr>
            <a:normAutofit/>
          </a:bodyPr>
          <a:lstStyle/>
          <a:p>
            <a:r>
              <a:rPr lang="en-US" sz="1600" dirty="0"/>
              <a:t>• Identify and address missing values in the dataset through imputation or removal, ensuring data completeness.</a:t>
            </a:r>
            <a:br>
              <a:rPr lang="en-US" sz="1600" dirty="0"/>
            </a:br>
            <a:r>
              <a:rPr lang="en-US" sz="1600" dirty="0"/>
              <a:t> </a:t>
            </a:r>
            <a:br>
              <a:rPr lang="en-US" sz="1600" dirty="0"/>
            </a:br>
            <a:r>
              <a:rPr lang="en-US" sz="1600" dirty="0"/>
              <a:t>• Detect and rectify any inconsistencies or anomalies in the data, such as erroneous entries or irregular formatting.</a:t>
            </a:r>
            <a:endParaRPr lang="en-IN" sz="1600" dirty="0"/>
          </a:p>
        </p:txBody>
      </p:sp>
      <p:pic>
        <p:nvPicPr>
          <p:cNvPr id="26" name="Content Placeholder 25">
            <a:extLst>
              <a:ext uri="{FF2B5EF4-FFF2-40B4-BE49-F238E27FC236}">
                <a16:creationId xmlns:a16="http://schemas.microsoft.com/office/drawing/2014/main" id="{75F862CE-CFDD-DE48-CF1D-D0F609EB1D3B}"/>
              </a:ext>
            </a:extLst>
          </p:cNvPr>
          <p:cNvPicPr>
            <a:picLocks noGrp="1" noChangeAspect="1"/>
          </p:cNvPicPr>
          <p:nvPr>
            <p:ph sz="half" idx="4294967295"/>
          </p:nvPr>
        </p:nvPicPr>
        <p:blipFill>
          <a:blip r:embed="rId3"/>
          <a:srcRect/>
          <a:stretch/>
        </p:blipFill>
        <p:spPr>
          <a:xfrm>
            <a:off x="227012" y="1138465"/>
            <a:ext cx="5868988" cy="4305300"/>
          </a:xfrm>
        </p:spPr>
      </p:pic>
    </p:spTree>
    <p:extLst>
      <p:ext uri="{BB962C8B-B14F-4D97-AF65-F5344CB8AC3E}">
        <p14:creationId xmlns:p14="http://schemas.microsoft.com/office/powerpoint/2010/main" val="97369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9C719D-DE3D-A43A-FDE8-F277D4F7E0E1}"/>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4" name="Picture 3">
            <a:extLst>
              <a:ext uri="{FF2B5EF4-FFF2-40B4-BE49-F238E27FC236}">
                <a16:creationId xmlns:a16="http://schemas.microsoft.com/office/drawing/2014/main" id="{0E4A39C3-5D38-4B77-3F59-F0CD6E0C1BAB}"/>
              </a:ext>
            </a:extLst>
          </p:cNvPr>
          <p:cNvPicPr>
            <a:picLocks noChangeAspect="1"/>
          </p:cNvPicPr>
          <p:nvPr/>
        </p:nvPicPr>
        <p:blipFill>
          <a:blip r:embed="rId2"/>
          <a:stretch>
            <a:fillRect/>
          </a:stretch>
        </p:blipFill>
        <p:spPr>
          <a:xfrm>
            <a:off x="5290970" y="689347"/>
            <a:ext cx="6901030" cy="5426781"/>
          </a:xfrm>
          <a:prstGeom prst="rect">
            <a:avLst/>
          </a:prstGeom>
        </p:spPr>
      </p:pic>
      <p:pic>
        <p:nvPicPr>
          <p:cNvPr id="6" name="Picture 5">
            <a:extLst>
              <a:ext uri="{FF2B5EF4-FFF2-40B4-BE49-F238E27FC236}">
                <a16:creationId xmlns:a16="http://schemas.microsoft.com/office/drawing/2014/main" id="{AA64C55B-C12D-8FBA-6BA5-26712BE87A53}"/>
              </a:ext>
            </a:extLst>
          </p:cNvPr>
          <p:cNvPicPr>
            <a:picLocks noChangeAspect="1"/>
          </p:cNvPicPr>
          <p:nvPr/>
        </p:nvPicPr>
        <p:blipFill>
          <a:blip r:embed="rId3"/>
          <a:stretch>
            <a:fillRect/>
          </a:stretch>
        </p:blipFill>
        <p:spPr>
          <a:xfrm>
            <a:off x="406499" y="282111"/>
            <a:ext cx="5080958" cy="3829520"/>
          </a:xfrm>
          <a:prstGeom prst="rect">
            <a:avLst/>
          </a:prstGeom>
        </p:spPr>
      </p:pic>
    </p:spTree>
    <p:extLst>
      <p:ext uri="{BB962C8B-B14F-4D97-AF65-F5344CB8AC3E}">
        <p14:creationId xmlns:p14="http://schemas.microsoft.com/office/powerpoint/2010/main" val="237459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20BF2E-5157-790F-4608-D6E61402F8AE}"/>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8" name="Picture 7">
            <a:extLst>
              <a:ext uri="{FF2B5EF4-FFF2-40B4-BE49-F238E27FC236}">
                <a16:creationId xmlns:a16="http://schemas.microsoft.com/office/drawing/2014/main" id="{E8F2C49D-BDBD-6697-D2DA-62F5B8637706}"/>
              </a:ext>
            </a:extLst>
          </p:cNvPr>
          <p:cNvPicPr>
            <a:picLocks noChangeAspect="1"/>
          </p:cNvPicPr>
          <p:nvPr/>
        </p:nvPicPr>
        <p:blipFill>
          <a:blip r:embed="rId2"/>
          <a:stretch>
            <a:fillRect/>
          </a:stretch>
        </p:blipFill>
        <p:spPr>
          <a:xfrm>
            <a:off x="6493156" y="286749"/>
            <a:ext cx="4870540" cy="4043711"/>
          </a:xfrm>
          <a:prstGeom prst="rect">
            <a:avLst/>
          </a:prstGeom>
        </p:spPr>
      </p:pic>
      <p:pic>
        <p:nvPicPr>
          <p:cNvPr id="10" name="Picture 9">
            <a:extLst>
              <a:ext uri="{FF2B5EF4-FFF2-40B4-BE49-F238E27FC236}">
                <a16:creationId xmlns:a16="http://schemas.microsoft.com/office/drawing/2014/main" id="{78BB9DE2-F68F-0765-528A-7D2A043F14E6}"/>
              </a:ext>
            </a:extLst>
          </p:cNvPr>
          <p:cNvPicPr>
            <a:picLocks noChangeAspect="1"/>
          </p:cNvPicPr>
          <p:nvPr/>
        </p:nvPicPr>
        <p:blipFill>
          <a:blip r:embed="rId3"/>
          <a:stretch>
            <a:fillRect/>
          </a:stretch>
        </p:blipFill>
        <p:spPr>
          <a:xfrm>
            <a:off x="1438438" y="3911964"/>
            <a:ext cx="3796036" cy="2543775"/>
          </a:xfrm>
          <a:prstGeom prst="rect">
            <a:avLst/>
          </a:prstGeom>
        </p:spPr>
      </p:pic>
      <p:pic>
        <p:nvPicPr>
          <p:cNvPr id="5" name="Picture 4">
            <a:extLst>
              <a:ext uri="{FF2B5EF4-FFF2-40B4-BE49-F238E27FC236}">
                <a16:creationId xmlns:a16="http://schemas.microsoft.com/office/drawing/2014/main" id="{993A2122-1E63-9890-6CF9-79263DA3AC21}"/>
              </a:ext>
            </a:extLst>
          </p:cNvPr>
          <p:cNvPicPr>
            <a:picLocks noChangeAspect="1"/>
          </p:cNvPicPr>
          <p:nvPr/>
        </p:nvPicPr>
        <p:blipFill>
          <a:blip r:embed="rId4"/>
          <a:stretch>
            <a:fillRect/>
          </a:stretch>
        </p:blipFill>
        <p:spPr>
          <a:xfrm>
            <a:off x="397156" y="149740"/>
            <a:ext cx="5210542" cy="3690567"/>
          </a:xfrm>
          <a:prstGeom prst="rect">
            <a:avLst/>
          </a:prstGeom>
        </p:spPr>
      </p:pic>
    </p:spTree>
    <p:extLst>
      <p:ext uri="{BB962C8B-B14F-4D97-AF65-F5344CB8AC3E}">
        <p14:creationId xmlns:p14="http://schemas.microsoft.com/office/powerpoint/2010/main" val="416670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131203" y="170186"/>
            <a:ext cx="10454736" cy="495390"/>
          </a:xfrm>
        </p:spPr>
        <p:txBody>
          <a:bodyPr/>
          <a:lstStyle/>
          <a:p>
            <a:pPr algn="ctr"/>
            <a:r>
              <a:rPr lang="en-IN" dirty="0"/>
              <a:t> Visualization</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Topic 02</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US" sz="1400" dirty="0"/>
              <a:t>Lorem ipsum dolor sit amet, consectetuer adipiscing elit. Maecenas porttitor congue massa. Fusce posuere, magna sed pulvinar ultricies, purus lectus malesuada libero, sit amet commodo magna eros quis urna.</a:t>
            </a:r>
          </a:p>
          <a:p>
            <a:r>
              <a:rPr lang="en-US" sz="1400"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9" name="TextBox 8">
            <a:extLst>
              <a:ext uri="{FF2B5EF4-FFF2-40B4-BE49-F238E27FC236}">
                <a16:creationId xmlns:a16="http://schemas.microsoft.com/office/drawing/2014/main" id="{A70FA551-900B-69EA-9D29-4E1FCEF96982}"/>
              </a:ext>
            </a:extLst>
          </p:cNvPr>
          <p:cNvSpPr txBox="1"/>
          <p:nvPr/>
        </p:nvSpPr>
        <p:spPr>
          <a:xfrm>
            <a:off x="623571" y="766898"/>
            <a:ext cx="11647559" cy="661480"/>
          </a:xfrm>
          <a:prstGeom prst="rect">
            <a:avLst/>
          </a:prstGeom>
          <a:noFill/>
        </p:spPr>
        <p:txBody>
          <a:bodyPr wrap="square">
            <a:spAutoFit/>
          </a:bodyPr>
          <a:lstStyle/>
          <a:p>
            <a:r>
              <a:rPr lang="en-US" sz="1800" b="0" i="1" dirty="0">
                <a:latin typeface="Aptos" panose="020B0004020202020204" pitchFamily="34" charset="0"/>
              </a:rPr>
              <a:t>we can various visualization techniques (scatter plots, histograms, box plots, etc.) to visually represent the distribution and relationships within the dataset.</a:t>
            </a:r>
            <a:endParaRPr lang="en-US" sz="1800" i="1" dirty="0">
              <a:latin typeface="Aptos" panose="020B0004020202020204" pitchFamily="34" charset="0"/>
            </a:endParaRPr>
          </a:p>
        </p:txBody>
      </p:sp>
      <p:pic>
        <p:nvPicPr>
          <p:cNvPr id="15" name="Content Placeholder 14">
            <a:extLst>
              <a:ext uri="{FF2B5EF4-FFF2-40B4-BE49-F238E27FC236}">
                <a16:creationId xmlns:a16="http://schemas.microsoft.com/office/drawing/2014/main" id="{95EA5CD3-7A98-DE03-12AB-4EE734B98317}"/>
              </a:ext>
            </a:extLst>
          </p:cNvPr>
          <p:cNvPicPr>
            <a:picLocks noGrp="1" noChangeAspect="1"/>
          </p:cNvPicPr>
          <p:nvPr>
            <p:ph idx="15"/>
          </p:nvPr>
        </p:nvPicPr>
        <p:blipFill>
          <a:blip r:embed="rId8"/>
          <a:stretch>
            <a:fillRect/>
          </a:stretch>
        </p:blipFill>
        <p:spPr>
          <a:xfrm>
            <a:off x="131203" y="1547446"/>
            <a:ext cx="5434328" cy="4455789"/>
          </a:xfrm>
        </p:spPr>
      </p:pic>
      <p:pic>
        <p:nvPicPr>
          <p:cNvPr id="17" name="Picture 16">
            <a:extLst>
              <a:ext uri="{FF2B5EF4-FFF2-40B4-BE49-F238E27FC236}">
                <a16:creationId xmlns:a16="http://schemas.microsoft.com/office/drawing/2014/main" id="{EF7293A0-5E0B-B392-E57B-6831C41ACBE0}"/>
              </a:ext>
            </a:extLst>
          </p:cNvPr>
          <p:cNvPicPr>
            <a:picLocks noChangeAspect="1"/>
          </p:cNvPicPr>
          <p:nvPr/>
        </p:nvPicPr>
        <p:blipFill>
          <a:blip r:embed="rId9"/>
          <a:stretch>
            <a:fillRect/>
          </a:stretch>
        </p:blipFill>
        <p:spPr>
          <a:xfrm>
            <a:off x="8389601" y="1630018"/>
            <a:ext cx="3802400" cy="4373216"/>
          </a:xfrm>
          <a:prstGeom prst="rect">
            <a:avLst/>
          </a:prstGeom>
        </p:spPr>
      </p:pic>
    </p:spTree>
    <p:extLst>
      <p:ext uri="{BB962C8B-B14F-4D97-AF65-F5344CB8AC3E}">
        <p14:creationId xmlns:p14="http://schemas.microsoft.com/office/powerpoint/2010/main" val="46026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BE2F4A-4E76-A03A-36D9-C4B32AF5CB01}"/>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pic>
        <p:nvPicPr>
          <p:cNvPr id="12" name="Picture 11">
            <a:extLst>
              <a:ext uri="{FF2B5EF4-FFF2-40B4-BE49-F238E27FC236}">
                <a16:creationId xmlns:a16="http://schemas.microsoft.com/office/drawing/2014/main" id="{9828C691-7F41-AAF0-25EA-FD4C4AA6EAD1}"/>
              </a:ext>
            </a:extLst>
          </p:cNvPr>
          <p:cNvPicPr>
            <a:picLocks noChangeAspect="1"/>
          </p:cNvPicPr>
          <p:nvPr/>
        </p:nvPicPr>
        <p:blipFill>
          <a:blip r:embed="rId2"/>
          <a:stretch>
            <a:fillRect/>
          </a:stretch>
        </p:blipFill>
        <p:spPr>
          <a:xfrm>
            <a:off x="152926" y="133643"/>
            <a:ext cx="3415418" cy="4164955"/>
          </a:xfrm>
          <a:prstGeom prst="rect">
            <a:avLst/>
          </a:prstGeom>
        </p:spPr>
      </p:pic>
      <p:pic>
        <p:nvPicPr>
          <p:cNvPr id="14" name="Picture 13">
            <a:extLst>
              <a:ext uri="{FF2B5EF4-FFF2-40B4-BE49-F238E27FC236}">
                <a16:creationId xmlns:a16="http://schemas.microsoft.com/office/drawing/2014/main" id="{5E00823B-2C3A-7DBE-D3A1-9E6F07046277}"/>
              </a:ext>
            </a:extLst>
          </p:cNvPr>
          <p:cNvPicPr>
            <a:picLocks noChangeAspect="1"/>
          </p:cNvPicPr>
          <p:nvPr/>
        </p:nvPicPr>
        <p:blipFill>
          <a:blip r:embed="rId3"/>
          <a:stretch>
            <a:fillRect/>
          </a:stretch>
        </p:blipFill>
        <p:spPr>
          <a:xfrm>
            <a:off x="5050611" y="134954"/>
            <a:ext cx="4947921" cy="3668806"/>
          </a:xfrm>
          <a:prstGeom prst="rect">
            <a:avLst/>
          </a:prstGeom>
        </p:spPr>
      </p:pic>
      <p:pic>
        <p:nvPicPr>
          <p:cNvPr id="16" name="Picture 15">
            <a:extLst>
              <a:ext uri="{FF2B5EF4-FFF2-40B4-BE49-F238E27FC236}">
                <a16:creationId xmlns:a16="http://schemas.microsoft.com/office/drawing/2014/main" id="{06606F7D-37DA-36E9-3D7F-7E6081061513}"/>
              </a:ext>
            </a:extLst>
          </p:cNvPr>
          <p:cNvPicPr>
            <a:picLocks noChangeAspect="1"/>
          </p:cNvPicPr>
          <p:nvPr/>
        </p:nvPicPr>
        <p:blipFill>
          <a:blip r:embed="rId4"/>
          <a:stretch>
            <a:fillRect/>
          </a:stretch>
        </p:blipFill>
        <p:spPr>
          <a:xfrm>
            <a:off x="1725664" y="3882166"/>
            <a:ext cx="9785616" cy="2985132"/>
          </a:xfrm>
          <a:prstGeom prst="rect">
            <a:avLst/>
          </a:prstGeom>
        </p:spPr>
      </p:pic>
    </p:spTree>
    <p:extLst>
      <p:ext uri="{BB962C8B-B14F-4D97-AF65-F5344CB8AC3E}">
        <p14:creationId xmlns:p14="http://schemas.microsoft.com/office/powerpoint/2010/main" val="348700386"/>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2.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275</TotalTime>
  <Words>798</Words>
  <Application>Microsoft Office PowerPoint</Application>
  <PresentationFormat>Widescreen</PresentationFormat>
  <Paragraphs>68</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vt:lpstr>
      <vt:lpstr>Corbel</vt:lpstr>
      <vt:lpstr>Office Theme</vt:lpstr>
      <vt:lpstr>      Housing    dATA analysis</vt:lpstr>
      <vt:lpstr>introduction</vt:lpstr>
      <vt:lpstr>Housing dataset </vt:lpstr>
      <vt:lpstr>Datacleaning and processesing </vt:lpstr>
      <vt:lpstr>• Identify and address missing values in the dataset through imputation or removal, ensuring data completeness.   • Detect and rectify any inconsistencies or anomalies in the data, such as erroneous entries or irregular formatting.</vt:lpstr>
      <vt:lpstr>PowerPoint Presentation</vt:lpstr>
      <vt:lpstr>PowerPoint Presentation</vt:lpstr>
      <vt:lpstr> Visualization</vt:lpstr>
      <vt:lpstr>PowerPoint Presentation</vt:lpstr>
      <vt:lpstr>Multivariate Analysis</vt:lpstr>
      <vt:lpstr>pairplot</vt:lpstr>
      <vt:lpstr>Heat 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chandanatm2001@gmail.com</dc:creator>
  <cp:lastModifiedBy>chandanatm2001@gmail.com</cp:lastModifiedBy>
  <cp:revision>3</cp:revision>
  <dcterms:created xsi:type="dcterms:W3CDTF">2024-07-22T17:06:34Z</dcterms:created>
  <dcterms:modified xsi:type="dcterms:W3CDTF">2024-07-23T02:14:19Z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