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sldIdLst>
    <p:sldId id="278" r:id="rId5"/>
    <p:sldId id="279" r:id="rId6"/>
    <p:sldId id="280" r:id="rId7"/>
    <p:sldId id="281" r:id="rId8"/>
    <p:sldId id="288" r:id="rId9"/>
    <p:sldId id="289" r:id="rId10"/>
    <p:sldId id="282" r:id="rId11"/>
    <p:sldId id="284" r:id="rId12"/>
    <p:sldId id="283" r:id="rId13"/>
    <p:sldId id="285" r:id="rId14"/>
    <p:sldId id="287" r:id="rId15"/>
    <p:sldId id="290" r:id="rId16"/>
    <p:sldId id="291" r:id="rId17"/>
    <p:sldId id="292" r:id="rId18"/>
    <p:sldId id="293" r:id="rId19"/>
    <p:sldId id="29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p:scale>
          <a:sx n="73" d="100"/>
          <a:sy n="73" d="100"/>
        </p:scale>
        <p:origin x="1070"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8/18/2024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E6DE88F-1F85-4A27-9D34-D74A50E7B0DA}" type="slidenum">
              <a:rPr lang="en-US" smtClean="0"/>
              <a:t>11</a:t>
            </a:fld>
            <a:endParaRPr lang="en-US" dirty="0"/>
          </a:p>
        </p:txBody>
      </p:sp>
    </p:spTree>
    <p:extLst>
      <p:ext uri="{BB962C8B-B14F-4D97-AF65-F5344CB8AC3E}">
        <p14:creationId xmlns:p14="http://schemas.microsoft.com/office/powerpoint/2010/main" val="3465651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8/18/2024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8/18/2024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228620" y="1027192"/>
            <a:ext cx="3807761" cy="2420504"/>
          </a:xfrm>
        </p:spPr>
        <p:txBody>
          <a:bodyPr>
            <a:normAutofit/>
          </a:bodyPr>
          <a:lstStyle/>
          <a:p>
            <a:r>
              <a:rPr lang="en-US" sz="4400" dirty="0"/>
              <a:t>WEBSCRPING</a:t>
            </a:r>
            <a:r>
              <a:rPr lang="en-US" sz="4800" dirty="0"/>
              <a:t> </a:t>
            </a:r>
            <a:r>
              <a:rPr lang="en-US" sz="3200" dirty="0"/>
              <a:t>   </a:t>
            </a:r>
            <a:r>
              <a:rPr lang="en-US" sz="2800" dirty="0"/>
              <a:t>to</a:t>
            </a:r>
            <a:br>
              <a:rPr lang="en-US" sz="3200" dirty="0"/>
            </a:br>
            <a:r>
              <a:rPr lang="en-US" sz="3200" dirty="0" err="1"/>
              <a:t>PyMySQL</a:t>
            </a:r>
            <a:endParaRPr lang="en-US" sz="3200" dirty="0"/>
          </a:p>
        </p:txBody>
      </p:sp>
      <p:sp>
        <p:nvSpPr>
          <p:cNvPr id="6" name="Subtitle 5">
            <a:extLst>
              <a:ext uri="{FF2B5EF4-FFF2-40B4-BE49-F238E27FC236}">
                <a16:creationId xmlns:a16="http://schemas.microsoft.com/office/drawing/2014/main" id="{D2C131B8-C3A1-F56D-BE5F-64CD8C5C58AD}"/>
              </a:ext>
            </a:extLst>
          </p:cNvPr>
          <p:cNvSpPr>
            <a:spLocks noGrp="1"/>
          </p:cNvSpPr>
          <p:nvPr>
            <p:ph type="subTitle" idx="1"/>
          </p:nvPr>
        </p:nvSpPr>
        <p:spPr>
          <a:xfrm>
            <a:off x="4412483" y="4078289"/>
            <a:ext cx="9440034" cy="1049867"/>
          </a:xfrm>
        </p:spPr>
        <p:txBody>
          <a:bodyPr/>
          <a:lstStyle/>
          <a:p>
            <a:r>
              <a:rPr lang="en-IN" dirty="0"/>
              <a:t>Chandana T M </a:t>
            </a:r>
          </a:p>
          <a:p>
            <a:r>
              <a:rPr lang="en-IN" dirty="0"/>
              <a:t>DA/DS  batch 28</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4A2919-9669-EC2B-C38E-276869664601}"/>
              </a:ext>
            </a:extLst>
          </p:cNvPr>
          <p:cNvSpPr>
            <a:spLocks noGrp="1"/>
          </p:cNvSpPr>
          <p:nvPr>
            <p:ph idx="1"/>
          </p:nvPr>
        </p:nvSpPr>
        <p:spPr>
          <a:xfrm>
            <a:off x="913795" y="440268"/>
            <a:ext cx="10353762" cy="5350932"/>
          </a:xfrm>
        </p:spPr>
        <p:txBody>
          <a:bodyPr/>
          <a:lstStyle/>
          <a:p>
            <a:r>
              <a:rPr lang="en-US" b="1" dirty="0"/>
              <a:t>Extracting Data:</a:t>
            </a:r>
            <a:r>
              <a:rPr lang="en-US" dirty="0"/>
              <a:t> </a:t>
            </a:r>
          </a:p>
          <a:p>
            <a:pPr marL="36900" indent="0">
              <a:buNone/>
            </a:pPr>
            <a:r>
              <a:rPr lang="en-US" dirty="0"/>
              <a:t>The desired data is extracted based on its location in the HTML structure.</a:t>
            </a:r>
            <a:endParaRPr lang="en-IN" dirty="0"/>
          </a:p>
        </p:txBody>
      </p:sp>
      <p:pic>
        <p:nvPicPr>
          <p:cNvPr id="5" name="Picture 4">
            <a:extLst>
              <a:ext uri="{FF2B5EF4-FFF2-40B4-BE49-F238E27FC236}">
                <a16:creationId xmlns:a16="http://schemas.microsoft.com/office/drawing/2014/main" id="{BB4D97AC-A08B-F960-8F55-FF8522637241}"/>
              </a:ext>
            </a:extLst>
          </p:cNvPr>
          <p:cNvPicPr>
            <a:picLocks noChangeAspect="1"/>
          </p:cNvPicPr>
          <p:nvPr/>
        </p:nvPicPr>
        <p:blipFill>
          <a:blip r:embed="rId2"/>
          <a:stretch>
            <a:fillRect/>
          </a:stretch>
        </p:blipFill>
        <p:spPr>
          <a:xfrm>
            <a:off x="1151466" y="1539693"/>
            <a:ext cx="8752957" cy="4800809"/>
          </a:xfrm>
          <a:prstGeom prst="rect">
            <a:avLst/>
          </a:prstGeom>
        </p:spPr>
      </p:pic>
    </p:spTree>
    <p:extLst>
      <p:ext uri="{BB962C8B-B14F-4D97-AF65-F5344CB8AC3E}">
        <p14:creationId xmlns:p14="http://schemas.microsoft.com/office/powerpoint/2010/main" val="2061881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B33A88-1CDD-84AF-0E19-E5A0C38C83BD}"/>
              </a:ext>
            </a:extLst>
          </p:cNvPr>
          <p:cNvSpPr>
            <a:spLocks noGrp="1"/>
          </p:cNvSpPr>
          <p:nvPr>
            <p:ph idx="1"/>
          </p:nvPr>
        </p:nvSpPr>
        <p:spPr>
          <a:xfrm>
            <a:off x="210207" y="294290"/>
            <a:ext cx="11057350" cy="5496909"/>
          </a:xfrm>
        </p:spPr>
        <p:txBody>
          <a:bodyPr/>
          <a:lstStyle/>
          <a:p>
            <a:r>
              <a:rPr lang="en-US" b="1" dirty="0"/>
              <a:t>Introduction to </a:t>
            </a:r>
            <a:r>
              <a:rPr lang="en-US" b="1" dirty="0" err="1"/>
              <a:t>PyMySQL</a:t>
            </a:r>
            <a:endParaRPr lang="en-US" b="1" dirty="0"/>
          </a:p>
          <a:p>
            <a:pPr>
              <a:buFont typeface="Arial" panose="020B0604020202020204" pitchFamily="34" charset="0"/>
              <a:buChar char="•"/>
            </a:pPr>
            <a:r>
              <a:rPr lang="en-US" b="1" dirty="0"/>
              <a:t>Definition:</a:t>
            </a:r>
            <a:r>
              <a:rPr lang="en-US" dirty="0"/>
              <a:t> </a:t>
            </a:r>
            <a:r>
              <a:rPr lang="en-US" dirty="0" err="1"/>
              <a:t>PyMySQL</a:t>
            </a:r>
            <a:r>
              <a:rPr lang="en-US" dirty="0"/>
              <a:t> is a pure-Python MySQL client library.</a:t>
            </a:r>
          </a:p>
          <a:p>
            <a:pPr>
              <a:buFont typeface="Arial" panose="020B0604020202020204" pitchFamily="34" charset="0"/>
              <a:buChar char="•"/>
            </a:pPr>
            <a:r>
              <a:rPr lang="en-US" b="1" dirty="0"/>
              <a:t>Use:</a:t>
            </a:r>
            <a:r>
              <a:rPr lang="en-US" dirty="0"/>
              <a:t> To interact with MySQL databases from Python applications.</a:t>
            </a:r>
          </a:p>
          <a:p>
            <a:pPr marL="36900" indent="0">
              <a:buNone/>
            </a:pPr>
            <a:endParaRPr lang="en-IN" dirty="0"/>
          </a:p>
        </p:txBody>
      </p:sp>
      <p:sp>
        <p:nvSpPr>
          <p:cNvPr id="7" name="TextBox 6">
            <a:extLst>
              <a:ext uri="{FF2B5EF4-FFF2-40B4-BE49-F238E27FC236}">
                <a16:creationId xmlns:a16="http://schemas.microsoft.com/office/drawing/2014/main" id="{7973EA71-052B-A9EB-E571-E91AF9871622}"/>
              </a:ext>
            </a:extLst>
          </p:cNvPr>
          <p:cNvSpPr txBox="1"/>
          <p:nvPr/>
        </p:nvSpPr>
        <p:spPr>
          <a:xfrm>
            <a:off x="609601" y="2049518"/>
            <a:ext cx="6096001" cy="523220"/>
          </a:xfrm>
          <a:prstGeom prst="rect">
            <a:avLst/>
          </a:prstGeom>
          <a:noFill/>
        </p:spPr>
        <p:txBody>
          <a:bodyPr wrap="square">
            <a:spAutoFit/>
          </a:bodyPr>
          <a:lstStyle/>
          <a:p>
            <a:r>
              <a:rPr lang="en-IN" sz="2800" dirty="0"/>
              <a:t>Setting Up </a:t>
            </a:r>
            <a:r>
              <a:rPr lang="en-IN" sz="2800" dirty="0" err="1"/>
              <a:t>PyMySQL</a:t>
            </a:r>
            <a:endParaRPr lang="en-IN" sz="2800" dirty="0"/>
          </a:p>
        </p:txBody>
      </p:sp>
      <p:sp>
        <p:nvSpPr>
          <p:cNvPr id="9" name="TextBox 8">
            <a:extLst>
              <a:ext uri="{FF2B5EF4-FFF2-40B4-BE49-F238E27FC236}">
                <a16:creationId xmlns:a16="http://schemas.microsoft.com/office/drawing/2014/main" id="{3B6502BF-DEAB-0504-1AEA-E19765B92C6F}"/>
              </a:ext>
            </a:extLst>
          </p:cNvPr>
          <p:cNvSpPr txBox="1"/>
          <p:nvPr/>
        </p:nvSpPr>
        <p:spPr>
          <a:xfrm>
            <a:off x="609601" y="2763485"/>
            <a:ext cx="6369267" cy="369332"/>
          </a:xfrm>
          <a:prstGeom prst="rect">
            <a:avLst/>
          </a:prstGeom>
          <a:noFill/>
        </p:spPr>
        <p:txBody>
          <a:bodyPr wrap="square">
            <a:spAutoFit/>
          </a:bodyPr>
          <a:lstStyle/>
          <a:p>
            <a:r>
              <a:rPr lang="en-IN" dirty="0"/>
              <a:t>Installation:</a:t>
            </a:r>
          </a:p>
        </p:txBody>
      </p:sp>
      <p:pic>
        <p:nvPicPr>
          <p:cNvPr id="11" name="Picture 10">
            <a:extLst>
              <a:ext uri="{FF2B5EF4-FFF2-40B4-BE49-F238E27FC236}">
                <a16:creationId xmlns:a16="http://schemas.microsoft.com/office/drawing/2014/main" id="{1AFF9D94-7F37-F744-AD52-0EB95BD11435}"/>
              </a:ext>
            </a:extLst>
          </p:cNvPr>
          <p:cNvPicPr>
            <a:picLocks noChangeAspect="1"/>
          </p:cNvPicPr>
          <p:nvPr/>
        </p:nvPicPr>
        <p:blipFill>
          <a:blip r:embed="rId3"/>
          <a:stretch>
            <a:fillRect/>
          </a:stretch>
        </p:blipFill>
        <p:spPr>
          <a:xfrm>
            <a:off x="609601" y="3229797"/>
            <a:ext cx="4587703" cy="398406"/>
          </a:xfrm>
          <a:prstGeom prst="rect">
            <a:avLst/>
          </a:prstGeom>
        </p:spPr>
      </p:pic>
      <p:sp>
        <p:nvSpPr>
          <p:cNvPr id="13" name="TextBox 12">
            <a:extLst>
              <a:ext uri="{FF2B5EF4-FFF2-40B4-BE49-F238E27FC236}">
                <a16:creationId xmlns:a16="http://schemas.microsoft.com/office/drawing/2014/main" id="{323CF749-DCEC-7440-F7FA-EB45CC26FFF3}"/>
              </a:ext>
            </a:extLst>
          </p:cNvPr>
          <p:cNvSpPr txBox="1"/>
          <p:nvPr/>
        </p:nvSpPr>
        <p:spPr>
          <a:xfrm>
            <a:off x="462455" y="3844983"/>
            <a:ext cx="6096000" cy="369332"/>
          </a:xfrm>
          <a:prstGeom prst="rect">
            <a:avLst/>
          </a:prstGeom>
          <a:noFill/>
        </p:spPr>
        <p:txBody>
          <a:bodyPr wrap="square">
            <a:spAutoFit/>
          </a:bodyPr>
          <a:lstStyle/>
          <a:p>
            <a:r>
              <a:rPr lang="en-IN" dirty="0"/>
              <a:t>Connecting to MySQL:</a:t>
            </a:r>
          </a:p>
        </p:txBody>
      </p:sp>
      <p:pic>
        <p:nvPicPr>
          <p:cNvPr id="15" name="Picture 14">
            <a:extLst>
              <a:ext uri="{FF2B5EF4-FFF2-40B4-BE49-F238E27FC236}">
                <a16:creationId xmlns:a16="http://schemas.microsoft.com/office/drawing/2014/main" id="{6DDCE286-F636-FF89-D827-15EB4A193E94}"/>
              </a:ext>
            </a:extLst>
          </p:cNvPr>
          <p:cNvPicPr>
            <a:picLocks noChangeAspect="1"/>
          </p:cNvPicPr>
          <p:nvPr/>
        </p:nvPicPr>
        <p:blipFill>
          <a:blip r:embed="rId4"/>
          <a:stretch>
            <a:fillRect/>
          </a:stretch>
        </p:blipFill>
        <p:spPr>
          <a:xfrm>
            <a:off x="462455" y="4476833"/>
            <a:ext cx="7535327" cy="1762371"/>
          </a:xfrm>
          <a:prstGeom prst="rect">
            <a:avLst/>
          </a:prstGeom>
        </p:spPr>
      </p:pic>
    </p:spTree>
    <p:extLst>
      <p:ext uri="{BB962C8B-B14F-4D97-AF65-F5344CB8AC3E}">
        <p14:creationId xmlns:p14="http://schemas.microsoft.com/office/powerpoint/2010/main" val="1436643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674517-F83F-724D-B5A2-DD39A6F170FD}"/>
              </a:ext>
            </a:extLst>
          </p:cNvPr>
          <p:cNvSpPr>
            <a:spLocks noGrp="1"/>
          </p:cNvSpPr>
          <p:nvPr>
            <p:ph idx="1"/>
          </p:nvPr>
        </p:nvSpPr>
        <p:spPr>
          <a:xfrm>
            <a:off x="168166" y="420414"/>
            <a:ext cx="11099391" cy="5370786"/>
          </a:xfrm>
        </p:spPr>
        <p:txBody>
          <a:bodyPr/>
          <a:lstStyle/>
          <a:p>
            <a:r>
              <a:rPr lang="en-US" b="1" dirty="0"/>
              <a:t>Storing Data in to MySQL:</a:t>
            </a:r>
          </a:p>
          <a:p>
            <a:pPr marL="36900" indent="0">
              <a:buNone/>
            </a:pPr>
            <a:r>
              <a:rPr lang="en-US" dirty="0"/>
              <a:t> The extracted data is then stored in a structured format such as a CSV file, database, or  JSON.</a:t>
            </a:r>
            <a:endParaRPr lang="en-IN" dirty="0"/>
          </a:p>
          <a:p>
            <a:endParaRPr lang="en-IN" dirty="0"/>
          </a:p>
        </p:txBody>
      </p:sp>
      <p:pic>
        <p:nvPicPr>
          <p:cNvPr id="5" name="Picture 4">
            <a:extLst>
              <a:ext uri="{FF2B5EF4-FFF2-40B4-BE49-F238E27FC236}">
                <a16:creationId xmlns:a16="http://schemas.microsoft.com/office/drawing/2014/main" id="{87ADFD9D-6AA6-DED5-A563-C621B64BA6EC}"/>
              </a:ext>
            </a:extLst>
          </p:cNvPr>
          <p:cNvPicPr>
            <a:picLocks noChangeAspect="1"/>
          </p:cNvPicPr>
          <p:nvPr/>
        </p:nvPicPr>
        <p:blipFill>
          <a:blip r:embed="rId2"/>
          <a:stretch>
            <a:fillRect/>
          </a:stretch>
        </p:blipFill>
        <p:spPr>
          <a:xfrm>
            <a:off x="472964" y="2843048"/>
            <a:ext cx="10636937" cy="3252952"/>
          </a:xfrm>
          <a:prstGeom prst="rect">
            <a:avLst/>
          </a:prstGeom>
        </p:spPr>
      </p:pic>
    </p:spTree>
    <p:extLst>
      <p:ext uri="{BB962C8B-B14F-4D97-AF65-F5344CB8AC3E}">
        <p14:creationId xmlns:p14="http://schemas.microsoft.com/office/powerpoint/2010/main" val="2543795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656B325-4A68-E633-B707-D2A6DE20B0C4}"/>
              </a:ext>
            </a:extLst>
          </p:cNvPr>
          <p:cNvPicPr>
            <a:picLocks noGrp="1" noChangeAspect="1"/>
          </p:cNvPicPr>
          <p:nvPr>
            <p:ph idx="1"/>
          </p:nvPr>
        </p:nvPicPr>
        <p:blipFill>
          <a:blip r:embed="rId2"/>
          <a:stretch>
            <a:fillRect/>
          </a:stretch>
        </p:blipFill>
        <p:spPr>
          <a:xfrm>
            <a:off x="620109" y="409903"/>
            <a:ext cx="10836167" cy="6085490"/>
          </a:xfrm>
        </p:spPr>
      </p:pic>
    </p:spTree>
    <p:extLst>
      <p:ext uri="{BB962C8B-B14F-4D97-AF65-F5344CB8AC3E}">
        <p14:creationId xmlns:p14="http://schemas.microsoft.com/office/powerpoint/2010/main" val="2696585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D1833-6EBF-49C0-D26E-6EB2F39ADAD7}"/>
              </a:ext>
            </a:extLst>
          </p:cNvPr>
          <p:cNvSpPr>
            <a:spLocks noGrp="1"/>
          </p:cNvSpPr>
          <p:nvPr>
            <p:ph type="title"/>
          </p:nvPr>
        </p:nvSpPr>
        <p:spPr>
          <a:xfrm>
            <a:off x="398788" y="-126125"/>
            <a:ext cx="10353762" cy="1257300"/>
          </a:xfrm>
        </p:spPr>
        <p:txBody>
          <a:bodyPr/>
          <a:lstStyle/>
          <a:p>
            <a:r>
              <a:rPr lang="en-IN" dirty="0"/>
              <a:t>Data Visualization</a:t>
            </a:r>
          </a:p>
        </p:txBody>
      </p:sp>
      <p:sp>
        <p:nvSpPr>
          <p:cNvPr id="3" name="Content Placeholder 2">
            <a:extLst>
              <a:ext uri="{FF2B5EF4-FFF2-40B4-BE49-F238E27FC236}">
                <a16:creationId xmlns:a16="http://schemas.microsoft.com/office/drawing/2014/main" id="{A7AE9FE3-5390-C40F-C336-D023386BAFA8}"/>
              </a:ext>
            </a:extLst>
          </p:cNvPr>
          <p:cNvSpPr>
            <a:spLocks noGrp="1"/>
          </p:cNvSpPr>
          <p:nvPr>
            <p:ph idx="1"/>
          </p:nvPr>
        </p:nvSpPr>
        <p:spPr>
          <a:xfrm>
            <a:off x="1084924" y="910458"/>
            <a:ext cx="10022151" cy="1257300"/>
          </a:xfrm>
        </p:spPr>
        <p:txBody>
          <a:bodyPr>
            <a:normAutofit fontScale="92500"/>
          </a:bodyPr>
          <a:lstStyle/>
          <a:p>
            <a:r>
              <a:rPr lang="en-US" dirty="0"/>
              <a:t>Data visualization is the graphical representation of information and data. By using visual elements like charts, graphs, and maps, data visualization tools provide an accessible way to see and understand trends, outliers, and patterns in data.</a:t>
            </a:r>
            <a:endParaRPr lang="en-IN" dirty="0"/>
          </a:p>
        </p:txBody>
      </p:sp>
      <p:pic>
        <p:nvPicPr>
          <p:cNvPr id="7" name="Picture 6">
            <a:extLst>
              <a:ext uri="{FF2B5EF4-FFF2-40B4-BE49-F238E27FC236}">
                <a16:creationId xmlns:a16="http://schemas.microsoft.com/office/drawing/2014/main" id="{BF70D4D4-66B2-B89C-F102-D9B67B371FA7}"/>
              </a:ext>
            </a:extLst>
          </p:cNvPr>
          <p:cNvPicPr>
            <a:picLocks noChangeAspect="1"/>
          </p:cNvPicPr>
          <p:nvPr/>
        </p:nvPicPr>
        <p:blipFill>
          <a:blip r:embed="rId2"/>
          <a:stretch>
            <a:fillRect/>
          </a:stretch>
        </p:blipFill>
        <p:spPr>
          <a:xfrm>
            <a:off x="110358" y="2167758"/>
            <a:ext cx="11971284" cy="4607961"/>
          </a:xfrm>
          <a:prstGeom prst="rect">
            <a:avLst/>
          </a:prstGeom>
        </p:spPr>
      </p:pic>
    </p:spTree>
    <p:extLst>
      <p:ext uri="{BB962C8B-B14F-4D97-AF65-F5344CB8AC3E}">
        <p14:creationId xmlns:p14="http://schemas.microsoft.com/office/powerpoint/2010/main" val="418721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A4D08DE-FF90-44F3-3679-E4A7F4FF30F4}"/>
              </a:ext>
            </a:extLst>
          </p:cNvPr>
          <p:cNvPicPr>
            <a:picLocks noGrp="1" noChangeAspect="1"/>
          </p:cNvPicPr>
          <p:nvPr>
            <p:ph idx="1"/>
          </p:nvPr>
        </p:nvPicPr>
        <p:blipFill>
          <a:blip r:embed="rId2"/>
          <a:stretch>
            <a:fillRect/>
          </a:stretch>
        </p:blipFill>
        <p:spPr>
          <a:xfrm>
            <a:off x="899533" y="88842"/>
            <a:ext cx="10183625" cy="1557581"/>
          </a:xfrm>
        </p:spPr>
      </p:pic>
      <p:pic>
        <p:nvPicPr>
          <p:cNvPr id="7" name="Picture 6">
            <a:extLst>
              <a:ext uri="{FF2B5EF4-FFF2-40B4-BE49-F238E27FC236}">
                <a16:creationId xmlns:a16="http://schemas.microsoft.com/office/drawing/2014/main" id="{A058F4BB-EBE7-1EC4-879D-94C155D6C867}"/>
              </a:ext>
            </a:extLst>
          </p:cNvPr>
          <p:cNvPicPr>
            <a:picLocks noChangeAspect="1"/>
          </p:cNvPicPr>
          <p:nvPr/>
        </p:nvPicPr>
        <p:blipFill>
          <a:blip r:embed="rId3"/>
          <a:stretch>
            <a:fillRect/>
          </a:stretch>
        </p:blipFill>
        <p:spPr>
          <a:xfrm>
            <a:off x="899533" y="1770993"/>
            <a:ext cx="10183625" cy="5014272"/>
          </a:xfrm>
          <a:prstGeom prst="rect">
            <a:avLst/>
          </a:prstGeom>
        </p:spPr>
      </p:pic>
    </p:spTree>
    <p:extLst>
      <p:ext uri="{BB962C8B-B14F-4D97-AF65-F5344CB8AC3E}">
        <p14:creationId xmlns:p14="http://schemas.microsoft.com/office/powerpoint/2010/main" val="1938634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71F5CC4-CF51-332C-4AC1-2FA097DA5BFB}"/>
              </a:ext>
            </a:extLst>
          </p:cNvPr>
          <p:cNvPicPr>
            <a:picLocks noGrp="1" noChangeAspect="1"/>
          </p:cNvPicPr>
          <p:nvPr>
            <p:ph idx="1"/>
          </p:nvPr>
        </p:nvPicPr>
        <p:blipFill>
          <a:blip r:embed="rId2"/>
          <a:stretch>
            <a:fillRect/>
          </a:stretch>
        </p:blipFill>
        <p:spPr>
          <a:xfrm>
            <a:off x="683173" y="299442"/>
            <a:ext cx="10353675" cy="1256848"/>
          </a:xfrm>
        </p:spPr>
      </p:pic>
      <p:pic>
        <p:nvPicPr>
          <p:cNvPr id="7" name="Picture 6">
            <a:extLst>
              <a:ext uri="{FF2B5EF4-FFF2-40B4-BE49-F238E27FC236}">
                <a16:creationId xmlns:a16="http://schemas.microsoft.com/office/drawing/2014/main" id="{90D6C2EF-1441-C3BE-2C4B-B157E9E5445D}"/>
              </a:ext>
            </a:extLst>
          </p:cNvPr>
          <p:cNvPicPr>
            <a:picLocks noChangeAspect="1"/>
          </p:cNvPicPr>
          <p:nvPr/>
        </p:nvPicPr>
        <p:blipFill>
          <a:blip r:embed="rId3"/>
          <a:stretch>
            <a:fillRect/>
          </a:stretch>
        </p:blipFill>
        <p:spPr>
          <a:xfrm>
            <a:off x="683173" y="1743600"/>
            <a:ext cx="10353675" cy="4998481"/>
          </a:xfrm>
          <a:prstGeom prst="rect">
            <a:avLst/>
          </a:prstGeom>
        </p:spPr>
      </p:pic>
    </p:spTree>
    <p:extLst>
      <p:ext uri="{BB962C8B-B14F-4D97-AF65-F5344CB8AC3E}">
        <p14:creationId xmlns:p14="http://schemas.microsoft.com/office/powerpoint/2010/main" val="3660359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4817806"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536708" y="96350"/>
            <a:ext cx="4538124" cy="970450"/>
          </a:xfrm>
        </p:spPr>
        <p:txBody>
          <a:bodyPr anchor="b">
            <a:normAutofit/>
          </a:bodyPr>
          <a:lstStyle/>
          <a:p>
            <a:pPr algn="l"/>
            <a:r>
              <a:rPr lang="en-US" sz="4000" dirty="0"/>
              <a:t>Introduction</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5574890" y="1683288"/>
            <a:ext cx="5807154" cy="4393047"/>
          </a:xfrm>
        </p:spPr>
        <p:txBody>
          <a:bodyPr anchor="t">
            <a:normAutofit/>
          </a:bodyPr>
          <a:lstStyle/>
          <a:p>
            <a:pPr marL="36900" lvl="0" indent="0">
              <a:buNone/>
            </a:pPr>
            <a:endParaRPr lang="en-US" sz="2400" dirty="0"/>
          </a:p>
          <a:p>
            <a:r>
              <a:rPr lang="en-IN" sz="2000" b="1" u="sng" dirty="0"/>
              <a:t>Project Overview</a:t>
            </a:r>
          </a:p>
          <a:p>
            <a:pPr marL="36900" indent="0">
              <a:buNone/>
            </a:pPr>
            <a:r>
              <a:rPr lang="en-US" sz="2000" dirty="0"/>
              <a:t>This project involves scraping data from a website and storing the extracted information in a MySQL database using </a:t>
            </a:r>
            <a:r>
              <a:rPr lang="en-US" sz="2000" dirty="0" err="1"/>
              <a:t>PyMySQL</a:t>
            </a:r>
            <a:r>
              <a:rPr lang="en-US" sz="2000" dirty="0"/>
              <a:t>. The goal is to automate the data extraction process and make the data accessible for analysis and reporting.</a:t>
            </a:r>
          </a:p>
          <a:p>
            <a:pPr marL="36900" indent="0">
              <a:buNone/>
            </a:pPr>
            <a:endParaRPr lang="en-US" sz="2400" u="sng"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F2C23-1728-E1C7-322C-DDF11FE61D58}"/>
              </a:ext>
            </a:extLst>
          </p:cNvPr>
          <p:cNvSpPr>
            <a:spLocks noGrp="1"/>
          </p:cNvSpPr>
          <p:nvPr>
            <p:ph type="title"/>
          </p:nvPr>
        </p:nvSpPr>
        <p:spPr>
          <a:xfrm>
            <a:off x="-481781" y="1179869"/>
            <a:ext cx="4915919" cy="727589"/>
          </a:xfrm>
        </p:spPr>
        <p:txBody>
          <a:bodyPr/>
          <a:lstStyle/>
          <a:p>
            <a:r>
              <a:rPr lang="en-IN" u="sng" dirty="0"/>
              <a:t>Objectives</a:t>
            </a:r>
          </a:p>
        </p:txBody>
      </p:sp>
      <p:sp>
        <p:nvSpPr>
          <p:cNvPr id="4" name="Rectangle 1">
            <a:extLst>
              <a:ext uri="{FF2B5EF4-FFF2-40B4-BE49-F238E27FC236}">
                <a16:creationId xmlns:a16="http://schemas.microsoft.com/office/drawing/2014/main" id="{1DC620BF-4A22-633B-844B-3EF826990B3B}"/>
              </a:ext>
            </a:extLst>
          </p:cNvPr>
          <p:cNvSpPr>
            <a:spLocks noGrp="1" noChangeArrowheads="1"/>
          </p:cNvSpPr>
          <p:nvPr>
            <p:ph idx="1"/>
          </p:nvPr>
        </p:nvSpPr>
        <p:spPr bwMode="auto">
          <a:xfrm>
            <a:off x="449691" y="2223674"/>
            <a:ext cx="69126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285750" indent="-285750"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Arial" panose="020B0604020202020204" pitchFamily="34" charset="0"/>
              </a:rPr>
              <a:t>Extract specific data from a website.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1F5BE45-DAE6-E44B-F01F-C72AB73F408A}"/>
              </a:ext>
            </a:extLst>
          </p:cNvPr>
          <p:cNvSpPr>
            <a:spLocks noChangeArrowheads="1"/>
          </p:cNvSpPr>
          <p:nvPr/>
        </p:nvSpPr>
        <p:spPr bwMode="auto">
          <a:xfrm>
            <a:off x="449691" y="2920977"/>
            <a:ext cx="120445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Store the scraped data in a MySQL database.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2D0AD578-5D87-1A10-B22B-709C4D609516}"/>
              </a:ext>
            </a:extLst>
          </p:cNvPr>
          <p:cNvSpPr txBox="1"/>
          <p:nvPr/>
        </p:nvSpPr>
        <p:spPr>
          <a:xfrm>
            <a:off x="449691" y="3854295"/>
            <a:ext cx="6587613" cy="400110"/>
          </a:xfrm>
          <a:prstGeom prst="rect">
            <a:avLst/>
          </a:prstGeom>
          <a:noFill/>
        </p:spPr>
        <p:txBody>
          <a:bodyPr wrap="square">
            <a:spAutoFit/>
          </a:bodyPr>
          <a:lstStyle/>
          <a:p>
            <a:pPr marL="342900" indent="-342900">
              <a:buFont typeface="Wingdings" panose="05000000000000000000" pitchFamily="2" charset="2"/>
              <a:buChar char="Ø"/>
            </a:pPr>
            <a:r>
              <a:rPr lang="en-IN" sz="2000" b="1" dirty="0"/>
              <a:t>Insert the data frame into a MySQL table.</a:t>
            </a:r>
          </a:p>
        </p:txBody>
      </p:sp>
      <p:sp>
        <p:nvSpPr>
          <p:cNvPr id="9" name="TextBox 8">
            <a:extLst>
              <a:ext uri="{FF2B5EF4-FFF2-40B4-BE49-F238E27FC236}">
                <a16:creationId xmlns:a16="http://schemas.microsoft.com/office/drawing/2014/main" id="{DF415881-87E3-9387-FE10-99428507A1A7}"/>
              </a:ext>
            </a:extLst>
          </p:cNvPr>
          <p:cNvSpPr txBox="1"/>
          <p:nvPr/>
        </p:nvSpPr>
        <p:spPr>
          <a:xfrm>
            <a:off x="449691" y="4551598"/>
            <a:ext cx="6351638" cy="400110"/>
          </a:xfrm>
          <a:prstGeom prst="rect">
            <a:avLst/>
          </a:prstGeom>
          <a:noFill/>
        </p:spPr>
        <p:txBody>
          <a:bodyPr wrap="square">
            <a:spAutoFit/>
          </a:bodyPr>
          <a:lstStyle/>
          <a:p>
            <a:pPr marL="342900" indent="-342900">
              <a:buFont typeface="Wingdings" panose="05000000000000000000" pitchFamily="2" charset="2"/>
              <a:buChar char="Ø"/>
            </a:pPr>
            <a:r>
              <a:rPr lang="en-IN" sz="2000" b="1" dirty="0"/>
              <a:t>Filter the data for specific cryptocurrencies</a:t>
            </a:r>
          </a:p>
        </p:txBody>
      </p:sp>
      <p:sp>
        <p:nvSpPr>
          <p:cNvPr id="11" name="TextBox 10">
            <a:extLst>
              <a:ext uri="{FF2B5EF4-FFF2-40B4-BE49-F238E27FC236}">
                <a16:creationId xmlns:a16="http://schemas.microsoft.com/office/drawing/2014/main" id="{AF773D1B-94A5-9998-69E5-274D57FEBD81}"/>
              </a:ext>
            </a:extLst>
          </p:cNvPr>
          <p:cNvSpPr txBox="1"/>
          <p:nvPr/>
        </p:nvSpPr>
        <p:spPr>
          <a:xfrm>
            <a:off x="449691" y="5156568"/>
            <a:ext cx="6351638" cy="462884"/>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IN" b="1" dirty="0"/>
              <a:t>And perform data visualisation for that data</a:t>
            </a:r>
            <a:r>
              <a:rPr lang="en-IN" dirty="0"/>
              <a:t>.</a:t>
            </a:r>
          </a:p>
        </p:txBody>
      </p:sp>
    </p:spTree>
    <p:extLst>
      <p:ext uri="{BB962C8B-B14F-4D97-AF65-F5344CB8AC3E}">
        <p14:creationId xmlns:p14="http://schemas.microsoft.com/office/powerpoint/2010/main" val="2730081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1C9F1-B474-22FC-E55A-017BA3856BD9}"/>
              </a:ext>
            </a:extLst>
          </p:cNvPr>
          <p:cNvSpPr>
            <a:spLocks noGrp="1"/>
          </p:cNvSpPr>
          <p:nvPr>
            <p:ph type="title"/>
          </p:nvPr>
        </p:nvSpPr>
        <p:spPr/>
        <p:txBody>
          <a:bodyPr/>
          <a:lstStyle/>
          <a:p>
            <a:r>
              <a:rPr lang="en-IN" u="sng" dirty="0" err="1"/>
              <a:t>Webscraping</a:t>
            </a:r>
            <a:endParaRPr lang="en-IN" u="sng" dirty="0"/>
          </a:p>
        </p:txBody>
      </p:sp>
      <p:sp>
        <p:nvSpPr>
          <p:cNvPr id="3" name="Content Placeholder 2">
            <a:extLst>
              <a:ext uri="{FF2B5EF4-FFF2-40B4-BE49-F238E27FC236}">
                <a16:creationId xmlns:a16="http://schemas.microsoft.com/office/drawing/2014/main" id="{6D3EDA68-97DA-DEBE-E56D-8123A1BBB771}"/>
              </a:ext>
            </a:extLst>
          </p:cNvPr>
          <p:cNvSpPr>
            <a:spLocks noGrp="1"/>
          </p:cNvSpPr>
          <p:nvPr>
            <p:ph idx="1"/>
          </p:nvPr>
        </p:nvSpPr>
        <p:spPr/>
        <p:txBody>
          <a:bodyPr/>
          <a:lstStyle/>
          <a:p>
            <a:pPr marL="36900" indent="0">
              <a:buNone/>
            </a:pPr>
            <a:r>
              <a:rPr lang="en-US" dirty="0"/>
              <a:t>Web scraping, also known as web harvesting or web data extraction, is the process of automatically extracting data from websites. It involves using software tools or scripts to collect and parse information from web pages.</a:t>
            </a:r>
          </a:p>
          <a:p>
            <a:pPr marL="36900" indent="0">
              <a:buNone/>
            </a:pPr>
            <a:endParaRPr lang="en-IN" dirty="0"/>
          </a:p>
        </p:txBody>
      </p:sp>
      <p:sp>
        <p:nvSpPr>
          <p:cNvPr id="6" name="TextBox 5">
            <a:extLst>
              <a:ext uri="{FF2B5EF4-FFF2-40B4-BE49-F238E27FC236}">
                <a16:creationId xmlns:a16="http://schemas.microsoft.com/office/drawing/2014/main" id="{2AEDCB10-65A4-B823-F393-AB52D6673D41}"/>
              </a:ext>
            </a:extLst>
          </p:cNvPr>
          <p:cNvSpPr txBox="1"/>
          <p:nvPr/>
        </p:nvSpPr>
        <p:spPr>
          <a:xfrm>
            <a:off x="924442" y="3509201"/>
            <a:ext cx="8371957" cy="1477328"/>
          </a:xfrm>
          <a:prstGeom prst="rect">
            <a:avLst/>
          </a:prstGeom>
          <a:noFill/>
        </p:spPr>
        <p:txBody>
          <a:bodyPr wrap="square">
            <a:spAutoFit/>
          </a:bodyPr>
          <a:lstStyle/>
          <a:p>
            <a:r>
              <a:rPr lang="en-US" b="1" dirty="0"/>
              <a:t>Definition:</a:t>
            </a:r>
          </a:p>
          <a:p>
            <a:endParaRPr lang="en-US" dirty="0"/>
          </a:p>
          <a:p>
            <a:pPr>
              <a:buFont typeface="Arial" panose="020B0604020202020204" pitchFamily="34" charset="0"/>
              <a:buChar char="•"/>
            </a:pPr>
            <a:r>
              <a:rPr lang="en-US" dirty="0"/>
              <a:t>Web scraping is the technique of extracting structured data from websites by parsing the   HTML content of web pages</a:t>
            </a:r>
          </a:p>
          <a:p>
            <a:endParaRPr lang="en-US" dirty="0"/>
          </a:p>
        </p:txBody>
      </p:sp>
      <p:sp>
        <p:nvSpPr>
          <p:cNvPr id="8" name="TextBox 7">
            <a:extLst>
              <a:ext uri="{FF2B5EF4-FFF2-40B4-BE49-F238E27FC236}">
                <a16:creationId xmlns:a16="http://schemas.microsoft.com/office/drawing/2014/main" id="{18099014-ECCE-1481-3EBD-7EF7C3F8BC75}"/>
              </a:ext>
            </a:extLst>
          </p:cNvPr>
          <p:cNvSpPr txBox="1"/>
          <p:nvPr/>
        </p:nvSpPr>
        <p:spPr>
          <a:xfrm>
            <a:off x="924442" y="4894702"/>
            <a:ext cx="9118599" cy="1200329"/>
          </a:xfrm>
          <a:prstGeom prst="rect">
            <a:avLst/>
          </a:prstGeom>
          <a:noFill/>
        </p:spPr>
        <p:txBody>
          <a:bodyPr wrap="square">
            <a:spAutoFit/>
          </a:bodyPr>
          <a:lstStyle/>
          <a:p>
            <a:r>
              <a:rPr lang="en-US" b="1" dirty="0"/>
              <a:t>Purpose:</a:t>
            </a:r>
          </a:p>
          <a:p>
            <a:endParaRPr lang="en-US" dirty="0"/>
          </a:p>
          <a:p>
            <a:pPr>
              <a:buFont typeface="Arial" panose="020B0604020202020204" pitchFamily="34" charset="0"/>
              <a:buChar char="•"/>
            </a:pPr>
            <a:r>
              <a:rPr lang="en-US" dirty="0"/>
              <a:t>To gather data for analysis, research, or integration into other applications. This can include price comparisons, market research, sentiment analysis, and more.</a:t>
            </a:r>
          </a:p>
        </p:txBody>
      </p:sp>
    </p:spTree>
    <p:extLst>
      <p:ext uri="{BB962C8B-B14F-4D97-AF65-F5344CB8AC3E}">
        <p14:creationId xmlns:p14="http://schemas.microsoft.com/office/powerpoint/2010/main" val="2598224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5ED8-120C-EB17-4B7B-636B8AD5D4DD}"/>
              </a:ext>
            </a:extLst>
          </p:cNvPr>
          <p:cNvSpPr>
            <a:spLocks noGrp="1"/>
          </p:cNvSpPr>
          <p:nvPr>
            <p:ph type="title"/>
          </p:nvPr>
        </p:nvSpPr>
        <p:spPr/>
        <p:txBody>
          <a:bodyPr>
            <a:normAutofit fontScale="90000"/>
          </a:bodyPr>
          <a:lstStyle/>
          <a:p>
            <a:r>
              <a:rPr kumimoji="0" lang="en-US" altLang="en-US" sz="4800" b="1" i="0" u="none" strike="noStrike" cap="none" normalizeH="0" baseline="0" dirty="0">
                <a:ln>
                  <a:noFill/>
                </a:ln>
                <a:solidFill>
                  <a:schemeClr val="tx1"/>
                </a:solidFill>
                <a:effectLst/>
                <a:latin typeface="Arial" panose="020B0604020202020204" pitchFamily="34" charset="0"/>
              </a:rPr>
              <a:t>Common Tools and Libraries:</a:t>
            </a:r>
            <a:br>
              <a:rPr kumimoji="0" lang="en-US" altLang="en-US" sz="4800" b="0" i="0" u="none" strike="noStrike" cap="none" normalizeH="0" baseline="0" dirty="0">
                <a:ln>
                  <a:noFill/>
                </a:ln>
                <a:solidFill>
                  <a:schemeClr val="tx1"/>
                </a:solidFill>
                <a:effectLst/>
                <a:latin typeface="Arial" panose="020B0604020202020204" pitchFamily="34" charset="0"/>
              </a:rPr>
            </a:br>
            <a:endParaRPr lang="en-IN" dirty="0"/>
          </a:p>
        </p:txBody>
      </p:sp>
      <p:sp>
        <p:nvSpPr>
          <p:cNvPr id="7" name="Rectangle 3">
            <a:extLst>
              <a:ext uri="{FF2B5EF4-FFF2-40B4-BE49-F238E27FC236}">
                <a16:creationId xmlns:a16="http://schemas.microsoft.com/office/drawing/2014/main" id="{6FFC8C67-296C-137C-ED21-611D2872B7D0}"/>
              </a:ext>
            </a:extLst>
          </p:cNvPr>
          <p:cNvSpPr>
            <a:spLocks noGrp="1" noChangeArrowheads="1"/>
          </p:cNvSpPr>
          <p:nvPr>
            <p:ph idx="1"/>
          </p:nvPr>
        </p:nvSpPr>
        <p:spPr bwMode="auto">
          <a:xfrm>
            <a:off x="1040058" y="1297782"/>
            <a:ext cx="982764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chemeClr val="tx1"/>
                </a:solidFill>
                <a:effectLst/>
                <a:latin typeface="Arial" panose="020B0604020202020204" pitchFamily="34" charset="0"/>
              </a:rPr>
              <a:t>Python Libraries: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a:rPr>
              <a:t>requests</a:t>
            </a:r>
            <a:r>
              <a:rPr kumimoji="0" lang="en-US" altLang="en-US" sz="2400" b="0" i="0" u="none" strike="noStrike" cap="none" normalizeH="0" baseline="0" dirty="0">
                <a:ln>
                  <a:noFill/>
                </a:ln>
                <a:solidFill>
                  <a:schemeClr val="tx1"/>
                </a:solidFill>
                <a:effectLst/>
              </a:rPr>
              <a:t>: For sending HTTP requests to access web pages.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Arial Unicode MS"/>
              </a:rPr>
              <a:t>BeautifulSoup</a:t>
            </a:r>
            <a:r>
              <a:rPr kumimoji="0" lang="en-US" altLang="en-US" sz="2400" b="0" i="0" u="none" strike="noStrike" cap="none" normalizeH="0" baseline="0" dirty="0">
                <a:ln>
                  <a:noFill/>
                </a:ln>
                <a:solidFill>
                  <a:schemeClr val="tx1"/>
                </a:solidFill>
                <a:effectLst/>
              </a:rPr>
              <a:t>: For parsing HTML and XML documents.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err="1">
                <a:ln>
                  <a:noFill/>
                </a:ln>
                <a:solidFill>
                  <a:schemeClr val="tx1"/>
                </a:solidFill>
                <a:effectLst/>
                <a:latin typeface="Arial Unicode MS"/>
              </a:rPr>
              <a:t>l</a:t>
            </a:r>
            <a:r>
              <a:rPr kumimoji="0" lang="en-US" altLang="en-US" sz="2400" b="0" i="0" u="none" strike="noStrike" cap="none" normalizeH="0" baseline="0" dirty="0" err="1">
                <a:ln>
                  <a:noFill/>
                </a:ln>
                <a:solidFill>
                  <a:schemeClr val="tx1"/>
                </a:solidFill>
                <a:effectLst/>
                <a:latin typeface="Arial Unicode MS"/>
              </a:rPr>
              <a:t>xml</a:t>
            </a:r>
            <a:r>
              <a:rPr kumimoji="0" lang="en-US" altLang="en-US" sz="2400" b="0" i="0" u="none" strike="noStrike" cap="none" normalizeH="0" baseline="0" dirty="0">
                <a:ln>
                  <a:noFill/>
                </a:ln>
                <a:solidFill>
                  <a:schemeClr val="tx1"/>
                </a:solidFill>
                <a:effectLst/>
              </a:rPr>
              <a:t>: Another library for parsing HTML and XML.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a:rPr>
              <a:t>Scrapy</a:t>
            </a:r>
            <a:r>
              <a:rPr kumimoji="0" lang="en-US" altLang="en-US" sz="2400" b="0" i="0" u="none" strike="noStrike" cap="none" normalizeH="0" baseline="0" dirty="0">
                <a:ln>
                  <a:noFill/>
                </a:ln>
                <a:solidFill>
                  <a:schemeClr val="tx1"/>
                </a:solidFill>
                <a:effectLst/>
              </a:rPr>
              <a:t>: A powerful and flexible framework for large-scale web scraping.</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5CC837A3-8BE2-71D8-71DF-4E79931290A4}"/>
              </a:ext>
            </a:extLst>
          </p:cNvPr>
          <p:cNvSpPr>
            <a:spLocks noChangeArrowheads="1"/>
          </p:cNvSpPr>
          <p:nvPr/>
        </p:nvSpPr>
        <p:spPr bwMode="auto">
          <a:xfrm>
            <a:off x="1040058" y="4911743"/>
            <a:ext cx="10773571"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chemeClr val="tx1"/>
                </a:solidFill>
                <a:effectLst/>
                <a:latin typeface="Arial" panose="020B0604020202020204" pitchFamily="34" charset="0"/>
              </a:rPr>
              <a:t>Browser Automation Tools: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a:rPr>
              <a:t>Selenium</a:t>
            </a:r>
            <a:r>
              <a:rPr kumimoji="0" lang="en-US" altLang="en-US" sz="2400" b="0" i="0" u="none" strike="noStrike" cap="none" normalizeH="0" baseline="0" dirty="0">
                <a:ln>
                  <a:noFill/>
                </a:ln>
                <a:solidFill>
                  <a:schemeClr val="tx1"/>
                </a:solidFill>
                <a:effectLst/>
              </a:rPr>
              <a:t>: For automating interactions with web pages, often used when dealing with</a:t>
            </a:r>
          </a:p>
          <a:p>
            <a:pPr marL="0" marR="0" lvl="0" indent="0" algn="l" defTabSz="914400" rtl="0" eaLnBrk="0" fontAlgn="base" latinLnBrk="0" hangingPunct="0">
              <a:lnSpc>
                <a:spcPct val="100000"/>
              </a:lnSpc>
              <a:spcBef>
                <a:spcPct val="0"/>
              </a:spcBef>
              <a:spcAft>
                <a:spcPct val="0"/>
              </a:spcAft>
              <a:buClrTx/>
              <a:buSzTx/>
              <a:tabLst/>
            </a:pPr>
            <a:endParaRPr lang="en-US" altLang="en-US" sz="2400" dirty="0"/>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rPr>
              <a:t>dynamic content that requires user interaction</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8453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EB2215-9AB4-83EA-4FA8-6201246FCA04}"/>
              </a:ext>
            </a:extLst>
          </p:cNvPr>
          <p:cNvSpPr>
            <a:spLocks noGrp="1"/>
          </p:cNvSpPr>
          <p:nvPr>
            <p:ph idx="1"/>
          </p:nvPr>
        </p:nvSpPr>
        <p:spPr>
          <a:xfrm>
            <a:off x="199696" y="115615"/>
            <a:ext cx="10847143" cy="5496909"/>
          </a:xfrm>
        </p:spPr>
        <p:txBody>
          <a:bodyPr/>
          <a:lstStyle/>
          <a:p>
            <a:r>
              <a:rPr lang="en-US" sz="3200" b="1" u="sng" dirty="0">
                <a:solidFill>
                  <a:schemeClr val="tx1"/>
                </a:solidFill>
              </a:rPr>
              <a:t>Use Cases:</a:t>
            </a:r>
          </a:p>
          <a:p>
            <a:pPr>
              <a:buFont typeface="Arial" panose="020B0604020202020204" pitchFamily="34" charset="0"/>
              <a:buChar char="•"/>
            </a:pPr>
            <a:r>
              <a:rPr lang="en-US" b="1" dirty="0"/>
              <a:t>Data Aggregation:</a:t>
            </a:r>
            <a:r>
              <a:rPr lang="en-US" dirty="0"/>
              <a:t> Collecting data from multiple sources into a single database.</a:t>
            </a:r>
          </a:p>
          <a:p>
            <a:pPr>
              <a:buFont typeface="Arial" panose="020B0604020202020204" pitchFamily="34" charset="0"/>
              <a:buChar char="•"/>
            </a:pPr>
            <a:r>
              <a:rPr lang="en-US" b="1" dirty="0"/>
              <a:t>Market Research:</a:t>
            </a:r>
            <a:r>
              <a:rPr lang="en-US" dirty="0"/>
              <a:t> Gathering product prices, reviews, and trends.</a:t>
            </a:r>
          </a:p>
          <a:p>
            <a:pPr>
              <a:buFont typeface="Arial" panose="020B0604020202020204" pitchFamily="34" charset="0"/>
              <a:buChar char="•"/>
            </a:pPr>
            <a:r>
              <a:rPr lang="en-US" b="1" dirty="0"/>
              <a:t>Content Monitoring:</a:t>
            </a:r>
            <a:r>
              <a:rPr lang="en-US" dirty="0"/>
              <a:t> Tracking changes or updates on websites.</a:t>
            </a:r>
          </a:p>
          <a:p>
            <a:pPr>
              <a:buFont typeface="Arial" panose="020B0604020202020204" pitchFamily="34" charset="0"/>
              <a:buChar char="•"/>
            </a:pPr>
            <a:r>
              <a:rPr lang="en-US" b="1" dirty="0"/>
              <a:t>Lead Generation:</a:t>
            </a:r>
            <a:r>
              <a:rPr lang="en-US" dirty="0"/>
              <a:t> Extracting contact information or other details for business purposes.</a:t>
            </a:r>
          </a:p>
          <a:p>
            <a:pPr marL="36900" indent="0">
              <a:buNone/>
            </a:pPr>
            <a:r>
              <a:rPr lang="en-IN" dirty="0"/>
              <a:t> </a:t>
            </a:r>
          </a:p>
        </p:txBody>
      </p:sp>
      <p:sp>
        <p:nvSpPr>
          <p:cNvPr id="5" name="Rectangle 2">
            <a:extLst>
              <a:ext uri="{FF2B5EF4-FFF2-40B4-BE49-F238E27FC236}">
                <a16:creationId xmlns:a16="http://schemas.microsoft.com/office/drawing/2014/main" id="{E6F75DDA-F8E4-C7B9-1C9B-799FD1B1BA16}"/>
              </a:ext>
            </a:extLst>
          </p:cNvPr>
          <p:cNvSpPr>
            <a:spLocks noChangeArrowheads="1"/>
          </p:cNvSpPr>
          <p:nvPr/>
        </p:nvSpPr>
        <p:spPr bwMode="auto">
          <a:xfrm>
            <a:off x="388883" y="3222837"/>
            <a:ext cx="11204028"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chemeClr val="tx1"/>
                </a:solidFill>
                <a:effectLst/>
                <a:latin typeface="Arial" panose="020B0604020202020204" pitchFamily="34" charset="0"/>
              </a:rPr>
              <a:t>Legal and Ethical Considerations</a:t>
            </a:r>
            <a:r>
              <a:rPr kumimoji="0" lang="en-US" altLang="en-US" sz="2800" b="1" i="0"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Robots.txt:</a:t>
            </a:r>
            <a:r>
              <a:rPr kumimoji="0" lang="en-US" altLang="en-US" sz="1800" b="0" i="0" u="none" strike="noStrike" cap="none" normalizeH="0" baseline="0" dirty="0">
                <a:ln>
                  <a:noFill/>
                </a:ln>
                <a:solidFill>
                  <a:schemeClr val="tx1"/>
                </a:solidFill>
                <a:effectLst/>
                <a:latin typeface="Arial" panose="020B0604020202020204" pitchFamily="34" charset="0"/>
              </a:rPr>
              <a:t> Websites often have a </a:t>
            </a:r>
            <a:r>
              <a:rPr kumimoji="0" lang="en-US" altLang="en-US" sz="2000" b="0" i="0" u="none" strike="noStrike" cap="none" normalizeH="0" baseline="0" dirty="0">
                <a:ln>
                  <a:noFill/>
                </a:ln>
                <a:solidFill>
                  <a:schemeClr val="tx1"/>
                </a:solidFill>
                <a:effectLst/>
                <a:latin typeface="Arial Unicode MS"/>
              </a:rPr>
              <a:t>robots.txt</a:t>
            </a:r>
            <a:r>
              <a:rPr kumimoji="0" lang="en-US" altLang="en-US" sz="2000" b="0" i="0" u="none" strike="noStrike" cap="none" normalizeH="0" baseline="0" dirty="0">
                <a:ln>
                  <a:noFill/>
                </a:ln>
                <a:solidFill>
                  <a:schemeClr val="tx1"/>
                </a:solidFill>
                <a:effectLst/>
              </a:rPr>
              <a:t> file that specifies which parts of the site can be accessed by</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rPr>
              <a:t>                           web crawlers and scrapers.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Terms of Service:</a:t>
            </a:r>
            <a:r>
              <a:rPr kumimoji="0" lang="en-US" altLang="en-US" sz="1800" b="0" i="0" u="none" strike="noStrike" cap="none" normalizeH="0" baseline="0" dirty="0">
                <a:ln>
                  <a:noFill/>
                </a:ln>
                <a:solidFill>
                  <a:schemeClr val="tx1"/>
                </a:solidFill>
                <a:effectLst/>
                <a:latin typeface="Arial" panose="020B0604020202020204" pitchFamily="34" charset="0"/>
              </a:rPr>
              <a:t> Always check a website's terms of service to ensure compliance with its rules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regarding scraping.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Rate Limiting:</a:t>
            </a:r>
            <a:r>
              <a:rPr kumimoji="0" lang="en-US" altLang="en-US" sz="1800" b="0" i="0" u="none" strike="noStrike" cap="none" normalizeH="0" baseline="0" dirty="0">
                <a:ln>
                  <a:noFill/>
                </a:ln>
                <a:solidFill>
                  <a:schemeClr val="tx1"/>
                </a:solidFill>
                <a:effectLst/>
                <a:latin typeface="Arial" panose="020B0604020202020204" pitchFamily="34" charset="0"/>
              </a:rPr>
              <a:t> Avoid overwhelming a website with too many requests in a short period, which could lead</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to IP blocking or other issues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1336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10A06E-B075-8DAD-1536-19F1D2623543}"/>
              </a:ext>
            </a:extLst>
          </p:cNvPr>
          <p:cNvSpPr>
            <a:spLocks noGrp="1"/>
          </p:cNvSpPr>
          <p:nvPr>
            <p:ph idx="1"/>
          </p:nvPr>
        </p:nvSpPr>
        <p:spPr/>
        <p:txBody>
          <a:bodyPr/>
          <a:lstStyle/>
          <a:p>
            <a:r>
              <a:rPr lang="en-US" b="1" dirty="0"/>
              <a:t>Process:</a:t>
            </a:r>
            <a:endParaRPr lang="en-US" dirty="0"/>
          </a:p>
          <a:p>
            <a:pPr>
              <a:buFont typeface="Arial" panose="020B0604020202020204" pitchFamily="34" charset="0"/>
              <a:buChar char="•"/>
            </a:pPr>
            <a:r>
              <a:rPr lang="en-US" b="1" dirty="0"/>
              <a:t>Sending a Request:</a:t>
            </a:r>
            <a:r>
              <a:rPr lang="en-US" dirty="0"/>
              <a:t> A script sends an HTTP request to a website to retrieve the page content.</a:t>
            </a:r>
          </a:p>
          <a:p>
            <a:endParaRPr lang="en-IN" dirty="0"/>
          </a:p>
        </p:txBody>
      </p:sp>
      <p:pic>
        <p:nvPicPr>
          <p:cNvPr id="5" name="Picture 4">
            <a:extLst>
              <a:ext uri="{FF2B5EF4-FFF2-40B4-BE49-F238E27FC236}">
                <a16:creationId xmlns:a16="http://schemas.microsoft.com/office/drawing/2014/main" id="{6BF74151-0121-4ED7-03A5-C4F3D81194FB}"/>
              </a:ext>
            </a:extLst>
          </p:cNvPr>
          <p:cNvPicPr>
            <a:picLocks noChangeAspect="1"/>
          </p:cNvPicPr>
          <p:nvPr/>
        </p:nvPicPr>
        <p:blipFill>
          <a:blip r:embed="rId2"/>
          <a:stretch>
            <a:fillRect/>
          </a:stretch>
        </p:blipFill>
        <p:spPr>
          <a:xfrm>
            <a:off x="1010413" y="4009767"/>
            <a:ext cx="10732853" cy="1477908"/>
          </a:xfrm>
          <a:prstGeom prst="rect">
            <a:avLst/>
          </a:prstGeom>
        </p:spPr>
      </p:pic>
    </p:spTree>
    <p:extLst>
      <p:ext uri="{BB962C8B-B14F-4D97-AF65-F5344CB8AC3E}">
        <p14:creationId xmlns:p14="http://schemas.microsoft.com/office/powerpoint/2010/main" val="2269137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0CC4971-0AA3-0565-7CBF-9E2BB907454B}"/>
              </a:ext>
            </a:extLst>
          </p:cNvPr>
          <p:cNvPicPr>
            <a:picLocks noGrp="1" noChangeAspect="1"/>
          </p:cNvPicPr>
          <p:nvPr>
            <p:ph idx="1"/>
          </p:nvPr>
        </p:nvPicPr>
        <p:blipFill>
          <a:blip r:embed="rId2"/>
          <a:stretch>
            <a:fillRect/>
          </a:stretch>
        </p:blipFill>
        <p:spPr>
          <a:xfrm>
            <a:off x="474133" y="736601"/>
            <a:ext cx="11116733" cy="5010790"/>
          </a:xfrm>
        </p:spPr>
      </p:pic>
    </p:spTree>
    <p:extLst>
      <p:ext uri="{BB962C8B-B14F-4D97-AF65-F5344CB8AC3E}">
        <p14:creationId xmlns:p14="http://schemas.microsoft.com/office/powerpoint/2010/main" val="1055406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112DF-81CC-7FFC-F0CA-C67CEC653F91}"/>
              </a:ext>
            </a:extLst>
          </p:cNvPr>
          <p:cNvSpPr>
            <a:spLocks noGrp="1"/>
          </p:cNvSpPr>
          <p:nvPr>
            <p:ph idx="1"/>
          </p:nvPr>
        </p:nvSpPr>
        <p:spPr>
          <a:xfrm>
            <a:off x="913795" y="567268"/>
            <a:ext cx="10353762" cy="5223932"/>
          </a:xfrm>
        </p:spPr>
        <p:txBody>
          <a:bodyPr/>
          <a:lstStyle/>
          <a:p>
            <a:r>
              <a:rPr lang="en-US" b="1" dirty="0"/>
              <a:t>Parsing the Content:</a:t>
            </a:r>
            <a:r>
              <a:rPr lang="en-US" dirty="0"/>
              <a:t> </a:t>
            </a:r>
          </a:p>
          <a:p>
            <a:pPr marL="36900" indent="0">
              <a:buNone/>
            </a:pPr>
            <a:r>
              <a:rPr lang="en-US" dirty="0"/>
              <a:t>The HTML content of the page is parsed to find the relevant data. This often involves using libraries like </a:t>
            </a:r>
            <a:r>
              <a:rPr lang="en-US" dirty="0" err="1"/>
              <a:t>BeautifulSoup</a:t>
            </a:r>
            <a:r>
              <a:rPr lang="en-US" dirty="0"/>
              <a:t> or tools like Scrapy.</a:t>
            </a:r>
            <a:endParaRPr lang="en-IN" dirty="0"/>
          </a:p>
        </p:txBody>
      </p:sp>
      <p:pic>
        <p:nvPicPr>
          <p:cNvPr id="5" name="Picture 4">
            <a:extLst>
              <a:ext uri="{FF2B5EF4-FFF2-40B4-BE49-F238E27FC236}">
                <a16:creationId xmlns:a16="http://schemas.microsoft.com/office/drawing/2014/main" id="{44652021-EEAC-4ED1-774D-04CEECBAE5AB}"/>
              </a:ext>
            </a:extLst>
          </p:cNvPr>
          <p:cNvPicPr>
            <a:picLocks noChangeAspect="1"/>
          </p:cNvPicPr>
          <p:nvPr/>
        </p:nvPicPr>
        <p:blipFill>
          <a:blip r:embed="rId2"/>
          <a:stretch>
            <a:fillRect/>
          </a:stretch>
        </p:blipFill>
        <p:spPr>
          <a:xfrm>
            <a:off x="358742" y="2104537"/>
            <a:ext cx="11463867" cy="4093062"/>
          </a:xfrm>
          <a:prstGeom prst="rect">
            <a:avLst/>
          </a:prstGeom>
        </p:spPr>
      </p:pic>
    </p:spTree>
    <p:extLst>
      <p:ext uri="{BB962C8B-B14F-4D97-AF65-F5344CB8AC3E}">
        <p14:creationId xmlns:p14="http://schemas.microsoft.com/office/powerpoint/2010/main" val="13192188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{9FF1A2AF-8046-40C4-9361-81A7853E785D}tf55705232_win32</Template>
  <TotalTime>158</TotalTime>
  <Words>574</Words>
  <Application>Microsoft Office PowerPoint</Application>
  <PresentationFormat>Widescreen</PresentationFormat>
  <Paragraphs>70</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Unicode MS</vt:lpstr>
      <vt:lpstr>Calibri</vt:lpstr>
      <vt:lpstr>Goudy Old Style</vt:lpstr>
      <vt:lpstr>Wingdings</vt:lpstr>
      <vt:lpstr>Wingdings 2</vt:lpstr>
      <vt:lpstr>SlateVTI</vt:lpstr>
      <vt:lpstr>WEBSCRPING    to PyMySQL</vt:lpstr>
      <vt:lpstr>Introduction</vt:lpstr>
      <vt:lpstr>Objectives</vt:lpstr>
      <vt:lpstr>Webscraping</vt:lpstr>
      <vt:lpstr>Common Tools and Libraries: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Visualization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chandanatm2001@gmail.com</dc:creator>
  <cp:lastModifiedBy>chandanatm2001@gmail.com</cp:lastModifiedBy>
  <cp:revision>2</cp:revision>
  <dcterms:created xsi:type="dcterms:W3CDTF">2024-08-17T17:55:06Z</dcterms:created>
  <dcterms:modified xsi:type="dcterms:W3CDTF">2024-08-18T10:54:35Z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