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4" r:id="rId8"/>
    <p:sldId id="261" r:id="rId9"/>
    <p:sldId id="262" r:id="rId10"/>
    <p:sldId id="263" r:id="rId11"/>
    <p:sldId id="265" r:id="rId12"/>
    <p:sldId id="267" r:id="rId13"/>
    <p:sldId id="266" r:id="rId14"/>
    <p:sldId id="268" r:id="rId15"/>
    <p:sldId id="269" r:id="rId16"/>
    <p:sldId id="270" r:id="rId17"/>
  </p:sldIdLst>
  <p:sldSz cx="12185650" cy="68548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1046"/>
  </p:normalViewPr>
  <p:slideViewPr>
    <p:cSldViewPr>
      <p:cViewPr varScale="1">
        <p:scale>
          <a:sx n="96" d="100"/>
          <a:sy n="96" d="100"/>
        </p:scale>
        <p:origin x="344" y="472"/>
      </p:cViewPr>
      <p:guideLst>
        <p:guide orient="horz" pos="2157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2025. 6. 16.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/>
          </a:ln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sz="1200">
                <a:solidFill>
                  <a:srgbClr val="000000">
                    <a:alpha val="100000"/>
                  </a:srgbClr>
                </a:solidFill>
              </a:rPr>
              <a:t> 주로 원사를 가공하여 원단을 만드는 편직공장이 면진에 의한 화재발생 가능성이 높으나 화재집압상 특이사항이 없기 때문에</a:t>
            </a:r>
          </a:p>
          <a:p>
            <a:pPr lvl="0">
              <a:defRPr lang="ko-KR" altLang="en-US"/>
            </a:pPr>
            <a:endParaRPr lang="ko-KR" sz="120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8646-F528-9262-771C-D60D8E51A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206" y="1121843"/>
            <a:ext cx="9139238" cy="2386495"/>
          </a:xfrm>
        </p:spPr>
        <p:txBody>
          <a:bodyPr anchor="b"/>
          <a:lstStyle>
            <a:lvl1pPr algn="ctr">
              <a:defRPr sz="59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B95A7-FE47-A18B-6229-2A9D193DF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206" y="3600371"/>
            <a:ext cx="9139238" cy="165499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6971" indent="0" algn="ctr">
              <a:buNone/>
              <a:defRPr sz="1999"/>
            </a:lvl2pPr>
            <a:lvl3pPr marL="913943" indent="0" algn="ctr">
              <a:buNone/>
              <a:defRPr sz="1799"/>
            </a:lvl3pPr>
            <a:lvl4pPr marL="1370914" indent="0" algn="ctr">
              <a:buNone/>
              <a:defRPr sz="1599"/>
            </a:lvl4pPr>
            <a:lvl5pPr marL="1827886" indent="0" algn="ctr">
              <a:buNone/>
              <a:defRPr sz="1599"/>
            </a:lvl5pPr>
            <a:lvl6pPr marL="2284857" indent="0" algn="ctr">
              <a:buNone/>
              <a:defRPr sz="1599"/>
            </a:lvl6pPr>
            <a:lvl7pPr marL="2741828" indent="0" algn="ctr">
              <a:buNone/>
              <a:defRPr sz="1599"/>
            </a:lvl7pPr>
            <a:lvl8pPr marL="3198800" indent="0" algn="ctr">
              <a:buNone/>
              <a:defRPr sz="1599"/>
            </a:lvl8pPr>
            <a:lvl9pPr marL="3655771" indent="0" algn="ctr">
              <a:buNone/>
              <a:defRPr sz="1599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5C506-15A4-A916-4BA8-0255A0F1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2025. 6. 16.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698F9-4C10-28DB-0A8A-F1677283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7F553-3809-4BBC-C7CB-5BFCE1FE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8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AC680-0828-4BC3-3A94-DD8AAFAF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45A30-2474-1EAC-9967-93987BF2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A8E93-3705-211A-A54B-8B8D52FB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22D86A-5F52-4165-8473-F1B836277586}" type="datetime1">
              <a:rPr lang="en-US" altLang="ko-KR" smtClean="0"/>
              <a:pPr>
                <a:defRPr lang="ko-KR" altLang="en-US"/>
              </a:pPr>
              <a:t>6/16/25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E6D6A-634C-004C-4272-20135D60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F8C96-D678-B0E0-4F0C-D6DD6020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2B7BE19-B8A0-41B4-99AF-93DC88DE7E58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93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5EA66-C697-7278-3602-8A5E6D079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0356" y="364956"/>
            <a:ext cx="2627531" cy="580914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F19BD-8864-C6BC-CB7A-964A6883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763" y="364956"/>
            <a:ext cx="7730272" cy="580914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35E54-7E59-260D-3F2A-566E67DA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22D86A-5F52-4165-8473-F1B836277586}" type="datetime1">
              <a:rPr lang="en-US" altLang="ko-KR" smtClean="0"/>
              <a:pPr>
                <a:defRPr lang="ko-KR" altLang="en-US"/>
              </a:pPr>
              <a:t>6/16/25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3E6C3-3D35-2B93-28EA-DD07D84F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BB907-1D31-161A-1F86-C0F5E00E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2B7BE19-B8A0-41B4-99AF-93DC88DE7E58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28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5519" y="458611"/>
            <a:ext cx="10969543" cy="76944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240" y="1599445"/>
            <a:ext cx="5381629" cy="219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3952" y="1599445"/>
            <a:ext cx="5381629" cy="219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679" y="3982340"/>
            <a:ext cx="5381629" cy="219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2390" y="3982340"/>
            <a:ext cx="5381629" cy="219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1215281" y="6521261"/>
            <a:ext cx="2845607" cy="28587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AR BERKLEY"/>
                <a:ea typeface="Elephant"/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en-US" altLang="ko-KR" smtClean="0"/>
              <a:pPr>
                <a:defRPr lang="ko-KR" altLang="en-US"/>
              </a:pPr>
              <a:t>6/16/25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80414" y="6521261"/>
            <a:ext cx="3857683" cy="28587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AR BERKLEY"/>
                <a:ea typeface="Elephant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052740" y="6521261"/>
            <a:ext cx="1524405" cy="28587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0" i="0" baseline="0">
                <a:solidFill>
                  <a:srgbClr val="000000">
                    <a:alpha val="100000"/>
                  </a:srgbClr>
                </a:solidFill>
                <a:latin typeface="AR BERKLEY"/>
                <a:ea typeface="Elephant"/>
              </a:defRPr>
            </a:lvl1pPr>
          </a:lstStyle>
          <a:p>
            <a:pPr>
              <a:defRPr lang="ko-KR" altLang="en-US"/>
            </a:pPr>
            <a:fld id="{57015336-86FD-4447-89EE-48D9D52C95AB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04829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049" y="458209"/>
            <a:ext cx="10978846" cy="76944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Rectangle 105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Rectangle 1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Rectangle 1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fld id="{1E0F67F8-E26B-4D75-B1A5-D06A30526F4D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47110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983" y="451770"/>
            <a:ext cx="10996734" cy="76944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896CA-5FC0-4B1C-BE9F-B0C6E143D2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0954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45F-2948-6B20-5817-DD6F2B92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D0318-F632-A884-C4BC-7399F1D1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B8BB8-F2A4-E1A5-BFB6-99B71D05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2025. 6. 16.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4122A-C9C2-5BA2-FBAC-7371B693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27389-BAFA-1D26-0E97-3F7C83F5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38762-5A13-1A99-F717-4CC22F3B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17" y="1708947"/>
            <a:ext cx="10510123" cy="2851416"/>
          </a:xfrm>
        </p:spPr>
        <p:txBody>
          <a:bodyPr anchor="b"/>
          <a:lstStyle>
            <a:lvl1pPr>
              <a:defRPr sz="599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BD314-A6CA-71C9-C66F-A94AF0FF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417" y="4587339"/>
            <a:ext cx="10510123" cy="1499492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6971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4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91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5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82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8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C2E24-F697-63A4-DFBA-EC30CCD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2025. 6. 16.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98B24-9693-46B2-7756-F9FED0C0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C993D-8DAE-15E7-5512-ED322B40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E9932-D4F4-30C5-B747-51D95BDD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AA9D-1106-1CAD-A95F-6A8B21B1E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764" y="1824780"/>
            <a:ext cx="5178901" cy="43493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2E3B3-9C9F-81C5-1E4A-7139BA10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985" y="1824780"/>
            <a:ext cx="5178901" cy="43493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3DE29-3EC2-AD0F-F316-971B989B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22D86A-5F52-4165-8473-F1B836277586}" type="datetime1">
              <a:rPr lang="en-US" altLang="ko-KR" smtClean="0"/>
              <a:pPr>
                <a:defRPr lang="ko-KR" altLang="en-US"/>
              </a:pPr>
              <a:t>6/16/25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139281-219A-533C-A3EF-38DB0EEB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294E5-F49D-FAA9-FE42-E72C57E3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2B7BE19-B8A0-41B4-99AF-93DC88DE7E58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87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51DE9-20F0-4CA7-70D0-572B7298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51" y="364957"/>
            <a:ext cx="10510123" cy="132494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F6380-2A0C-C3CB-A3BE-EAF06F9FF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351" y="1680384"/>
            <a:ext cx="5155101" cy="823531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3BC8D-1DB7-0D62-CE65-9A49A4B54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351" y="2503915"/>
            <a:ext cx="5155101" cy="3682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3B7237-D9B9-8C8C-74F6-816BCA6AC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986" y="1680384"/>
            <a:ext cx="5180488" cy="823531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A02DA6-43C9-C212-C8C9-730FC3736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8986" y="2503915"/>
            <a:ext cx="5180488" cy="3682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0EEBC-0814-C86C-604F-22C3C3B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22D86A-5F52-4165-8473-F1B836277586}" type="datetime1">
              <a:rPr lang="en-US" altLang="ko-KR" smtClean="0"/>
              <a:pPr>
                <a:defRPr lang="ko-KR" altLang="en-US"/>
              </a:pPr>
              <a:t>6/16/25</a:t>
            </a:fld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8E2E6F-F8F8-A928-FB1E-6B11F1E1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1674BA-46D3-BED0-E143-CA4F43AF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2B7BE19-B8A0-41B4-99AF-93DC88DE7E58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9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21ACA-E144-7F7A-3FDE-84BF6C5C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380F1-12D1-B8E7-8BA3-4D304E0F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2025. 6. 16.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318B7-15FF-69F8-FB57-A093C599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C0C509-ED09-CB72-5E4B-E1F3EA35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9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598F8-7D9F-F179-9379-21956959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2025. 6. 16.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927502-F906-4977-8788-38A46460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10C9F-32CF-7100-904C-65FC2B02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5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F403A-6E16-C11D-7494-0611EBEB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51" y="456988"/>
            <a:ext cx="3930189" cy="1599459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68C0-8559-A204-3C0F-36ADFC6D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489" y="986968"/>
            <a:ext cx="6168985" cy="4871369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36B57-6635-52CF-FEAB-F5FB1ED8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351" y="2056448"/>
            <a:ext cx="3930189" cy="3809823"/>
          </a:xfrm>
        </p:spPr>
        <p:txBody>
          <a:bodyPr/>
          <a:lstStyle>
            <a:lvl1pPr marL="0" indent="0">
              <a:buNone/>
              <a:defRPr sz="1599"/>
            </a:lvl1pPr>
            <a:lvl2pPr marL="456971" indent="0">
              <a:buNone/>
              <a:defRPr sz="1399"/>
            </a:lvl2pPr>
            <a:lvl3pPr marL="913943" indent="0">
              <a:buNone/>
              <a:defRPr sz="1199"/>
            </a:lvl3pPr>
            <a:lvl4pPr marL="1370914" indent="0">
              <a:buNone/>
              <a:defRPr sz="999"/>
            </a:lvl4pPr>
            <a:lvl5pPr marL="1827886" indent="0">
              <a:buNone/>
              <a:defRPr sz="999"/>
            </a:lvl5pPr>
            <a:lvl6pPr marL="2284857" indent="0">
              <a:buNone/>
              <a:defRPr sz="999"/>
            </a:lvl6pPr>
            <a:lvl7pPr marL="2741828" indent="0">
              <a:buNone/>
              <a:defRPr sz="999"/>
            </a:lvl7pPr>
            <a:lvl8pPr marL="3198800" indent="0">
              <a:buNone/>
              <a:defRPr sz="999"/>
            </a:lvl8pPr>
            <a:lvl9pPr marL="3655771" indent="0">
              <a:buNone/>
              <a:defRPr sz="9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1DCFB-F61F-C7D8-7384-717119C5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22D86A-5F52-4165-8473-F1B836277586}" type="datetime1">
              <a:rPr lang="en-US" altLang="ko-KR" smtClean="0"/>
              <a:pPr>
                <a:defRPr lang="ko-KR" altLang="en-US"/>
              </a:pPr>
              <a:t>6/16/25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A10F1-4A13-65E4-0A61-6AA17FE9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E072D-DF36-75CF-683C-3A9C2527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2B7BE19-B8A0-41B4-99AF-93DC88DE7E58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8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F5BE5-0BEE-368A-2EB4-9846B0EC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51" y="456988"/>
            <a:ext cx="3930189" cy="1599459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927A36-A229-3C48-77C5-F7DD0B028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489" y="986968"/>
            <a:ext cx="6168985" cy="4871369"/>
          </a:xfrm>
        </p:spPr>
        <p:txBody>
          <a:bodyPr/>
          <a:lstStyle>
            <a:lvl1pPr marL="0" indent="0">
              <a:buNone/>
              <a:defRPr sz="3198"/>
            </a:lvl1pPr>
            <a:lvl2pPr marL="456971" indent="0">
              <a:buNone/>
              <a:defRPr sz="2799"/>
            </a:lvl2pPr>
            <a:lvl3pPr marL="913943" indent="0">
              <a:buNone/>
              <a:defRPr sz="2399"/>
            </a:lvl3pPr>
            <a:lvl4pPr marL="1370914" indent="0">
              <a:buNone/>
              <a:defRPr sz="1999"/>
            </a:lvl4pPr>
            <a:lvl5pPr marL="1827886" indent="0">
              <a:buNone/>
              <a:defRPr sz="1999"/>
            </a:lvl5pPr>
            <a:lvl6pPr marL="2284857" indent="0">
              <a:buNone/>
              <a:defRPr sz="1999"/>
            </a:lvl6pPr>
            <a:lvl7pPr marL="2741828" indent="0">
              <a:buNone/>
              <a:defRPr sz="1999"/>
            </a:lvl7pPr>
            <a:lvl8pPr marL="3198800" indent="0">
              <a:buNone/>
              <a:defRPr sz="1999"/>
            </a:lvl8pPr>
            <a:lvl9pPr marL="3655771" indent="0">
              <a:buNone/>
              <a:defRPr sz="199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1E3E3D-F355-7046-9F6C-D19E81B2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351" y="2056448"/>
            <a:ext cx="3930189" cy="3809823"/>
          </a:xfrm>
        </p:spPr>
        <p:txBody>
          <a:bodyPr/>
          <a:lstStyle>
            <a:lvl1pPr marL="0" indent="0">
              <a:buNone/>
              <a:defRPr sz="1599"/>
            </a:lvl1pPr>
            <a:lvl2pPr marL="456971" indent="0">
              <a:buNone/>
              <a:defRPr sz="1399"/>
            </a:lvl2pPr>
            <a:lvl3pPr marL="913943" indent="0">
              <a:buNone/>
              <a:defRPr sz="1199"/>
            </a:lvl3pPr>
            <a:lvl4pPr marL="1370914" indent="0">
              <a:buNone/>
              <a:defRPr sz="999"/>
            </a:lvl4pPr>
            <a:lvl5pPr marL="1827886" indent="0">
              <a:buNone/>
              <a:defRPr sz="999"/>
            </a:lvl5pPr>
            <a:lvl6pPr marL="2284857" indent="0">
              <a:buNone/>
              <a:defRPr sz="999"/>
            </a:lvl6pPr>
            <a:lvl7pPr marL="2741828" indent="0">
              <a:buNone/>
              <a:defRPr sz="999"/>
            </a:lvl7pPr>
            <a:lvl8pPr marL="3198800" indent="0">
              <a:buNone/>
              <a:defRPr sz="999"/>
            </a:lvl8pPr>
            <a:lvl9pPr marL="3655771" indent="0">
              <a:buNone/>
              <a:defRPr sz="9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C374B-A7CF-2BA5-8136-8DFE716D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22D86A-5F52-4165-8473-F1B836277586}" type="datetime1">
              <a:rPr lang="en-US" altLang="ko-KR" smtClean="0"/>
              <a:pPr>
                <a:defRPr lang="ko-KR" altLang="en-US"/>
              </a:pPr>
              <a:t>6/16/25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94E57-8495-4CDB-877B-ECED9ACF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20676-71CB-7136-E2AF-2FF381D5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2B7BE19-B8A0-41B4-99AF-93DC88DE7E58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32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5AF709-3A5B-C700-23D2-8066D5B3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4" y="364957"/>
            <a:ext cx="10510123" cy="132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14CB2-A011-3C5F-8F58-71FC8D88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764" y="1824780"/>
            <a:ext cx="10510123" cy="434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48115-A445-50DE-5F03-89C33FAB9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764" y="6353408"/>
            <a:ext cx="2741771" cy="36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422D86A-5F52-4165-8473-F1B836277586}" type="datetime1">
              <a:rPr lang="en-US" altLang="ko-KR" smtClean="0"/>
              <a:pPr>
                <a:defRPr lang="ko-KR" altLang="en-US"/>
              </a:pPr>
              <a:t>6/16/25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904D0-7D6F-BF67-366C-571063935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497" y="6353408"/>
            <a:ext cx="4112657" cy="36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5BF51-3EDD-E981-3CC6-650230CA5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6115" y="6353408"/>
            <a:ext cx="2741771" cy="364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2B7BE19-B8A0-41B4-99AF-93DC88DE7E58}" type="slidenum">
              <a:rPr lang="en-US" altLang="ko-KR" smtClean="0"/>
              <a:pPr>
                <a:defRPr lang="ko-KR" altLang="en-US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34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</p:sldLayoutIdLst>
  <p:txStyles>
    <p:titleStyle>
      <a:lvl1pPr algn="l" defTabSz="913943" rtl="0" eaLnBrk="1" latinLnBrk="1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6" indent="-228486" algn="l" defTabSz="913943" rtl="0" eaLnBrk="1" latinLnBrk="1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57" indent="-228486" algn="l" defTabSz="91394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9" indent="-228486" algn="l" defTabSz="91394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86" algn="l" defTabSz="91394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71" indent="-228486" algn="l" defTabSz="91394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jpg"/><Relationship Id="rId7" Type="http://schemas.openxmlformats.org/officeDocument/2006/relationships/image" Target="../media/image4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52.png"/><Relationship Id="rId5" Type="http://schemas.openxmlformats.org/officeDocument/2006/relationships/image" Target="../media/image33.emf"/><Relationship Id="rId10" Type="http://schemas.openxmlformats.org/officeDocument/2006/relationships/image" Target="../media/image51.png"/><Relationship Id="rId4" Type="http://schemas.openxmlformats.org/officeDocument/2006/relationships/image" Target="../media/image48.jpe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6.png"/><Relationship Id="rId2" Type="http://schemas.openxmlformats.org/officeDocument/2006/relationships/image" Target="../media/image3.jp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40.png"/><Relationship Id="rId10" Type="http://schemas.openxmlformats.org/officeDocument/2006/relationships/image" Target="../media/image61.png"/><Relationship Id="rId19" Type="http://schemas.openxmlformats.org/officeDocument/2006/relationships/image" Target="../media/image68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3.jp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png"/><Relationship Id="rId11" Type="http://schemas.openxmlformats.org/officeDocument/2006/relationships/image" Target="../media/image91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75v?logo=0&amp;info=0&amp;fs=1&amp;vr=1&amp;sd=1&amp;initload=0&amp;thumbs=1" TargetMode="External"/><Relationship Id="rId13" Type="http://schemas.openxmlformats.org/officeDocument/2006/relationships/hyperlink" Target="https://kuula.co/share/h17md?logo=0&amp;info=0&amp;fs=1&amp;vr=1&amp;sd=1&amp;initload=0&amp;thumbs=1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12" Type="http://schemas.openxmlformats.org/officeDocument/2006/relationships/hyperlink" Target="https://kuula.co/share/h17mb?logo=0&amp;info=0&amp;fs=1&amp;vr=1&amp;sd=1&amp;initload=0&amp;thumbs=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uula.co/share/h17N2?logo=0&amp;info=0&amp;fs=1&amp;vr=1&amp;sd=1&amp;initload=0&amp;thumbs=1" TargetMode="External"/><Relationship Id="rId11" Type="http://schemas.openxmlformats.org/officeDocument/2006/relationships/hyperlink" Target="https://kuula.co/share/h17LT?logo=0&amp;info=0&amp;fs=1&amp;vr=1&amp;sd=1&amp;initload=0&amp;thumbs=1" TargetMode="External"/><Relationship Id="rId5" Type="http://schemas.openxmlformats.org/officeDocument/2006/relationships/image" Target="../media/image45.png"/><Relationship Id="rId10" Type="http://schemas.openxmlformats.org/officeDocument/2006/relationships/hyperlink" Target="https://kuula.co/share/h17LF?logo=0&amp;info=0&amp;fs=1&amp;vr=1&amp;sd=1&amp;initload=0&amp;thumbs=1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kuula.co/share/h175D?logo=0&amp;info=0&amp;fs=1&amp;vr=1&amp;sd=1&amp;initload=0&amp;thumbs=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7p5?logo=0&amp;info=0&amp;fs=1&amp;vr=1&amp;sd=1&amp;initload=0&amp;thumbs=1" TargetMode="External"/><Relationship Id="rId13" Type="http://schemas.openxmlformats.org/officeDocument/2006/relationships/hyperlink" Target="https://kuula.co/share/h17fT?logo=0&amp;info=0&amp;fs=1&amp;vr=1&amp;sd=1&amp;initload=0&amp;thumbs=1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12" Type="http://schemas.openxmlformats.org/officeDocument/2006/relationships/hyperlink" Target="https://kuula.co/share/h17fX?logo=0&amp;info=0&amp;fs=1&amp;vr=1&amp;sd=1&amp;initload=0&amp;thumbs=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uula.co/share/h17mR?logo=0&amp;info=0&amp;fs=1&amp;vr=1&amp;sd=1&amp;initload=0&amp;thumbs=1" TargetMode="External"/><Relationship Id="rId11" Type="http://schemas.openxmlformats.org/officeDocument/2006/relationships/hyperlink" Target="https://kuula.co/share/h1701?logo=0&amp;info=0&amp;fs=1&amp;vr=1&amp;sd=1&amp;initload=0&amp;thumbs=1" TargetMode="External"/><Relationship Id="rId5" Type="http://schemas.openxmlformats.org/officeDocument/2006/relationships/image" Target="../media/image47.png"/><Relationship Id="rId15" Type="http://schemas.openxmlformats.org/officeDocument/2006/relationships/hyperlink" Target="https://kuula.co/share/h17f5?logo=0&amp;info=0&amp;fs=1&amp;vr=1&amp;sd=1&amp;initload=0&amp;thumbs=1" TargetMode="External"/><Relationship Id="rId10" Type="http://schemas.openxmlformats.org/officeDocument/2006/relationships/hyperlink" Target="https://kuula.co/share/h170N?logo=0&amp;info=0&amp;fs=1&amp;vr=1&amp;sd=1&amp;initload=0&amp;thumbs=1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kuula.co/share/h17pH?logo=0&amp;info=0&amp;fs=1&amp;vr=1&amp;sd=1&amp;initload=0&amp;thumbs=1" TargetMode="External"/><Relationship Id="rId14" Type="http://schemas.openxmlformats.org/officeDocument/2006/relationships/hyperlink" Target="https://kuula.co/share/h17Gj?logo=0&amp;info=0&amp;fs=1&amp;vr=1&amp;sd=1&amp;initload=0&amp;thumbs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그림 6147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948045" y="-282637"/>
            <a:ext cx="1653333" cy="20106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149" name="TextBox 6148"/>
          <p:cNvSpPr txBox="1"/>
          <p:nvPr/>
        </p:nvSpPr>
        <p:spPr>
          <a:xfrm>
            <a:off x="2694504" y="0"/>
            <a:ext cx="4896515" cy="2229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0" b="1">
                <a:solidFill>
                  <a:srgbClr val="C00000">
                    <a:alpha val="100000"/>
                  </a:srgbClr>
                </a:solidFill>
                <a:latin typeface="맑은 고딕"/>
                <a:ea typeface="맑은 고딕"/>
                <a:sym typeface="AR BERKLEY"/>
              </a:rPr>
              <a:t>도상훈련</a:t>
            </a:r>
            <a:br>
              <a:rPr lang="ko-KR" altLang="en-US" sz="6000" b="1">
                <a:solidFill>
                  <a:srgbClr val="1E5C72">
                    <a:alpha val="100000"/>
                  </a:srgbClr>
                </a:solidFill>
                <a:latin typeface="HNC_GO_B_HINT_GS"/>
                <a:ea typeface="HNC_GO_B_HINT_GS"/>
                <a:sym typeface="AR BERKLEY"/>
              </a:rPr>
            </a:br>
            <a:r>
              <a:rPr lang="ko-KR" altLang="en-US" sz="5000" b="1">
                <a:solidFill>
                  <a:srgbClr val="000000">
                    <a:alpha val="100000"/>
                  </a:srgbClr>
                </a:solidFill>
                <a:latin typeface="AR BERKLEY"/>
                <a:ea typeface="HNC_GO_B_HINT_GS"/>
                <a:sym typeface="AR BERKLEY"/>
              </a:rPr>
              <a:t>(</a:t>
            </a:r>
            <a:r>
              <a:rPr lang="ko-KR" altLang="en-US" sz="5000" b="1">
                <a:solidFill>
                  <a:srgbClr val="000000">
                    <a:alpha val="100000"/>
                  </a:srgbClr>
                </a:solidFill>
                <a:latin typeface="HNC_GO_B_HINT_GS"/>
                <a:ea typeface="HNC_GO_B_HINT_GS"/>
                <a:sym typeface="AR BERKLEY"/>
              </a:rPr>
              <a:t>圖上訓鍊</a:t>
            </a:r>
            <a:r>
              <a:rPr lang="ko-KR" altLang="en-US" sz="5000" b="1">
                <a:solidFill>
                  <a:srgbClr val="000000">
                    <a:alpha val="100000"/>
                  </a:srgbClr>
                </a:solidFill>
                <a:latin typeface="AR BERKLEY"/>
                <a:ea typeface="HNC_GO_B_HINT_GS"/>
                <a:sym typeface="AR BERKLEY"/>
              </a:rPr>
              <a:t>)</a:t>
            </a:r>
            <a:endParaRPr lang="ko-KR" altLang="en-US" sz="5000" b="1">
              <a:solidFill>
                <a:srgbClr val="000000">
                  <a:alpha val="100000"/>
                </a:srgbClr>
              </a:solidFill>
              <a:latin typeface="HNC_GO_B_HINT_GS"/>
              <a:ea typeface="HNC_GO_B_HINT_GS"/>
              <a:sym typeface="AR BERKLEY"/>
            </a:endParaRPr>
          </a:p>
        </p:txBody>
      </p:sp>
      <p:sp>
        <p:nvSpPr>
          <p:cNvPr id="6151" name="직사각형 6150"/>
          <p:cNvSpPr/>
          <p:nvPr/>
        </p:nvSpPr>
        <p:spPr>
          <a:xfrm>
            <a:off x="1843241" y="330377"/>
            <a:ext cx="9144952" cy="4574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152" name="TextBox 6151"/>
          <p:cNvSpPr txBox="1"/>
          <p:nvPr/>
        </p:nvSpPr>
        <p:spPr>
          <a:xfrm>
            <a:off x="1843242" y="3209793"/>
            <a:ext cx="3746591" cy="938643"/>
          </a:xfrm>
          <a:prstGeom prst="rect">
            <a:avLst/>
          </a:prstGeom>
          <a:solidFill>
            <a:srgbClr val="002333"/>
          </a:solidFill>
          <a:ln w="9547" cap="rnd" cmpd="thinThick" algn="ctr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500">
              <a:solidFill>
                <a:srgbClr val="FFFFFF">
                  <a:alpha val="100000"/>
                </a:srgbClr>
              </a:solidFill>
              <a:latin typeface="AR BERKLEY"/>
              <a:ea typeface="HNC_GO_B_HINT_GS"/>
            </a:endParaRPr>
          </a:p>
        </p:txBody>
      </p:sp>
      <p:sp>
        <p:nvSpPr>
          <p:cNvPr id="6153" name="TextBox 6152"/>
          <p:cNvSpPr txBox="1"/>
          <p:nvPr/>
        </p:nvSpPr>
        <p:spPr>
          <a:xfrm>
            <a:off x="1843241" y="3359095"/>
            <a:ext cx="3818060" cy="9322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320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학림원</a:t>
            </a:r>
          </a:p>
        </p:txBody>
      </p:sp>
      <p:sp>
        <p:nvSpPr>
          <p:cNvPr id="6154" name="직사각형 6153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8"/>
          <p:cNvSpPr/>
          <p:nvPr/>
        </p:nvSpPr>
        <p:spPr>
          <a:xfrm>
            <a:off x="1878670" y="4435920"/>
            <a:ext cx="4121356" cy="1657377"/>
          </a:xfrm>
          <a:prstGeom prst="roundRect">
            <a:avLst>
              <a:gd name="adj" fmla="val 8234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innerShdw blurRad="127000" dir="13500000">
              <a:sysClr val="window" lastClr="FFFFFF">
                <a:lumMod val="65000"/>
                <a:alpha val="69000"/>
              </a:sysClr>
            </a:innerShdw>
          </a:effectLst>
        </p:spPr>
        <p:txBody>
          <a:bodyPr anchor="ctr"/>
          <a:lstStyle/>
          <a:p>
            <a:pPr lvl="0" algn="ctr" latinLnBrk="0">
              <a:defRPr/>
            </a:pPr>
            <a:endParaRPr lang="ko-KR" altLang="en-US" sz="1300" kern="0">
              <a:solidFill>
                <a:sysClr val="window" lastClr="FFFFFF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8" name="모서리가 둥근 직사각형 8"/>
          <p:cNvSpPr/>
          <p:nvPr/>
        </p:nvSpPr>
        <p:spPr>
          <a:xfrm>
            <a:off x="6141114" y="4435920"/>
            <a:ext cx="4121356" cy="1657377"/>
          </a:xfrm>
          <a:prstGeom prst="roundRect">
            <a:avLst>
              <a:gd name="adj" fmla="val 8234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innerShdw blurRad="127000" dir="13500000">
              <a:sysClr val="window" lastClr="FFFFFF">
                <a:lumMod val="65000"/>
                <a:alpha val="69000"/>
              </a:sysClr>
            </a:innerShdw>
          </a:effectLst>
        </p:spPr>
        <p:txBody>
          <a:bodyPr anchor="ctr"/>
          <a:lstStyle/>
          <a:p>
            <a:pPr lvl="0" algn="ctr" latinLnBrk="0">
              <a:defRPr/>
            </a:pPr>
            <a:endParaRPr lang="ko-KR" altLang="en-US" sz="1300" kern="0">
              <a:solidFill>
                <a:sysClr val="window" lastClr="FFFFFF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42598" y="1592702"/>
            <a:ext cx="4308327" cy="1503770"/>
          </a:xfrm>
          <a:prstGeom prst="roundRect">
            <a:avLst>
              <a:gd name="adj" fmla="val 8234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innerShdw blurRad="127000" dir="13500000">
              <a:sysClr val="window" lastClr="FFFFFF">
                <a:lumMod val="65000"/>
                <a:alpha val="69000"/>
              </a:sysClr>
            </a:innerShdw>
          </a:effectLst>
        </p:spPr>
        <p:txBody>
          <a:bodyPr anchor="ctr"/>
          <a:lstStyle/>
          <a:p>
            <a:pPr lvl="0" algn="ctr" latinLnBrk="0">
              <a:defRPr/>
            </a:pPr>
            <a:endParaRPr lang="ko-KR" altLang="en-US" sz="1300" kern="0">
              <a:solidFill>
                <a:sysClr val="window" lastClr="FFFFFF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10" name="Oval 17"/>
          <p:cNvSpPr/>
          <p:nvPr/>
        </p:nvSpPr>
        <p:spPr>
          <a:xfrm>
            <a:off x="4737005" y="2491992"/>
            <a:ext cx="2483352" cy="124385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41000">
                <a:srgbClr val="519A1A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  <a:effectLst>
            <a:glow rad="101600">
              <a:schemeClr val="bg1">
                <a:lumMod val="6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600000"/>
            </a:lightRig>
          </a:scene3d>
          <a:sp3d prstMaterial="powder">
            <a:bevelT w="234950" h="825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8"/>
          <p:cNvSpPr/>
          <p:nvPr/>
        </p:nvSpPr>
        <p:spPr>
          <a:xfrm>
            <a:off x="2708909" y="3807281"/>
            <a:ext cx="2491010" cy="124768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1000">
                <a:srgbClr val="0789B1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  <a:effectLst>
            <a:glow rad="101600">
              <a:schemeClr val="bg1">
                <a:lumMod val="6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600000"/>
            </a:lightRig>
          </a:scene3d>
          <a:sp3d prstMaterial="powder">
            <a:bevelT w="234950" h="825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20"/>
          <p:cNvSpPr/>
          <p:nvPr/>
        </p:nvSpPr>
        <p:spPr>
          <a:xfrm>
            <a:off x="6842993" y="3807281"/>
            <a:ext cx="2491010" cy="1247686"/>
          </a:xfrm>
          <a:prstGeom prst="ellipse">
            <a:avLst/>
          </a:prstGeom>
          <a:gradFill flip="none" rotWithShape="1">
            <a:gsLst>
              <a:gs pos="0">
                <a:srgbClr val="FF8805"/>
              </a:gs>
              <a:gs pos="41000">
                <a:srgbClr val="C86900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>
            <a:noFill/>
          </a:ln>
          <a:effectLst>
            <a:glow rad="101600">
              <a:schemeClr val="bg1">
                <a:lumMod val="6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600000"/>
            </a:lightRig>
          </a:scene3d>
          <a:sp3d prstMaterial="powder">
            <a:bevelT w="234950" h="825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직사각형 21"/>
          <p:cNvSpPr/>
          <p:nvPr/>
        </p:nvSpPr>
        <p:spPr>
          <a:xfrm>
            <a:off x="4884341" y="2706307"/>
            <a:ext cx="2218184" cy="851515"/>
          </a:xfrm>
          <a:prstGeom prst="rect">
            <a:avLst/>
          </a:prstGeom>
          <a:effectLst>
            <a:outerShdw blurRad="76200" dir="5400000" algn="ctr" rotWithShape="0">
              <a:srgbClr val="000000"/>
            </a:outerShdw>
          </a:effectLst>
        </p:spPr>
        <p:txBody>
          <a:bodyPr anchor="ctr" anchorCtr="0"/>
          <a:lstStyle/>
          <a:p>
            <a:pPr indent="-180975" algn="ctr" eaLnBrk="0" latinLnBrk="0" hangingPunct="0">
              <a:spcBef>
                <a:spcPts val="4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ko-KR" altLang="en-US" sz="2000" b="1" kern="0" spc="-150">
                <a:gradFill>
                  <a:gsLst>
                    <a:gs pos="100000">
                      <a:schemeClr val="bg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/>
                <a:ea typeface="맑은 고딕"/>
              </a:rPr>
              <a:t>소화기구</a:t>
            </a:r>
          </a:p>
        </p:txBody>
      </p:sp>
      <p:sp>
        <p:nvSpPr>
          <p:cNvPr id="14" name="직사각형 26"/>
          <p:cNvSpPr/>
          <p:nvPr/>
        </p:nvSpPr>
        <p:spPr>
          <a:xfrm>
            <a:off x="2782046" y="4047474"/>
            <a:ext cx="2331091" cy="851515"/>
          </a:xfrm>
          <a:prstGeom prst="rect">
            <a:avLst/>
          </a:prstGeom>
          <a:effectLst>
            <a:outerShdw blurRad="76200" dir="5400000" algn="ctr" rotWithShape="0">
              <a:srgbClr val="000000"/>
            </a:outerShdw>
          </a:effectLst>
        </p:spPr>
        <p:txBody>
          <a:bodyPr anchor="ctr" anchorCtr="0"/>
          <a:lstStyle/>
          <a:p>
            <a:pPr indent="-180975" algn="ctr" eaLnBrk="0" latinLnBrk="0" hangingPunct="0">
              <a:spcBef>
                <a:spcPts val="4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ko-KR" altLang="en-US" sz="2000" b="1" kern="0" spc="-150">
                <a:gradFill>
                  <a:gsLst>
                    <a:gs pos="100000">
                      <a:schemeClr val="bg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/>
                <a:ea typeface="맑은 고딕"/>
              </a:rPr>
              <a:t>경보설비</a:t>
            </a:r>
          </a:p>
        </p:txBody>
      </p:sp>
      <p:sp>
        <p:nvSpPr>
          <p:cNvPr id="15" name="직사각형 27"/>
          <p:cNvSpPr/>
          <p:nvPr/>
        </p:nvSpPr>
        <p:spPr>
          <a:xfrm>
            <a:off x="7318549" y="4077073"/>
            <a:ext cx="1575484" cy="851515"/>
          </a:xfrm>
          <a:prstGeom prst="rect">
            <a:avLst/>
          </a:prstGeom>
          <a:effectLst>
            <a:outerShdw blurRad="76200" dir="5400000" algn="ctr" rotWithShape="0">
              <a:srgbClr val="000000"/>
            </a:outerShdw>
          </a:effectLst>
        </p:spPr>
        <p:txBody>
          <a:bodyPr anchor="ctr" anchorCtr="0"/>
          <a:lstStyle/>
          <a:p>
            <a:pPr indent="-180975" algn="ctr" eaLnBrk="0" latinLnBrk="0" hangingPunct="0">
              <a:spcBef>
                <a:spcPts val="4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ko-KR" altLang="en-US" sz="2000" b="1" kern="0" spc="-150">
                <a:gradFill>
                  <a:gsLst>
                    <a:gs pos="100000">
                      <a:schemeClr val="bg1"/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맑은 고딕"/>
                <a:ea typeface="맑은 고딕"/>
              </a:rPr>
              <a:t>피난설비</a:t>
            </a:r>
          </a:p>
        </p:txBody>
      </p:sp>
      <p:sp>
        <p:nvSpPr>
          <p:cNvPr id="25" name="직사각형 20"/>
          <p:cNvSpPr/>
          <p:nvPr/>
        </p:nvSpPr>
        <p:spPr>
          <a:xfrm>
            <a:off x="3630407" y="1880829"/>
            <a:ext cx="4929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0975" algn="ctr">
              <a:spcBef>
                <a:spcPts val="4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ko-KR" altLang="en-US" sz="2400" b="1"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소화기</a:t>
            </a:r>
            <a:r>
              <a:rPr lang="en-US" altLang="ko-KR" sz="2400" b="1"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,</a:t>
            </a:r>
            <a:r>
              <a:rPr lang="ko-KR" altLang="en-US" sz="2400" b="1">
                <a:gradFill>
                  <a:gsLst>
                    <a:gs pos="10000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 스프링클러 </a:t>
            </a:r>
          </a:p>
        </p:txBody>
      </p:sp>
      <p:sp>
        <p:nvSpPr>
          <p:cNvPr id="26" name="직사각형 28"/>
          <p:cNvSpPr/>
          <p:nvPr/>
        </p:nvSpPr>
        <p:spPr>
          <a:xfrm>
            <a:off x="1961701" y="5245397"/>
            <a:ext cx="4000528" cy="882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0975" algn="ctr">
              <a:spcBef>
                <a:spcPts val="4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ko-KR" altLang="en-US" sz="2400" b="1">
                <a:gradFill>
                  <a:gsLst>
                    <a:gs pos="100000">
                      <a:schemeClr val="accent5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자동화재탐지</a:t>
            </a:r>
            <a:r>
              <a:rPr lang="en-US" altLang="ko-KR" sz="2400" b="1">
                <a:gradFill>
                  <a:gsLst>
                    <a:gs pos="100000">
                      <a:schemeClr val="accent5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,</a:t>
            </a:r>
            <a:r>
              <a:rPr lang="ko-KR" altLang="en-US" sz="2400" b="1">
                <a:gradFill>
                  <a:gsLst>
                    <a:gs pos="100000">
                      <a:schemeClr val="accent5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 시각경보기</a:t>
            </a:r>
          </a:p>
          <a:p>
            <a:pPr indent="-180975" algn="ctr">
              <a:spcBef>
                <a:spcPts val="4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ko-KR" altLang="en-US" sz="2400" b="1">
                <a:gradFill>
                  <a:gsLst>
                    <a:gs pos="100000">
                      <a:schemeClr val="accent5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자동화재속보설비</a:t>
            </a:r>
          </a:p>
        </p:txBody>
      </p:sp>
      <p:sp>
        <p:nvSpPr>
          <p:cNvPr id="27" name="직사각형 29"/>
          <p:cNvSpPr/>
          <p:nvPr/>
        </p:nvSpPr>
        <p:spPr>
          <a:xfrm>
            <a:off x="5941566" y="5281401"/>
            <a:ext cx="4429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0975" algn="ctr">
              <a:spcBef>
                <a:spcPts val="4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ko-KR" altLang="en-US" sz="2400" b="1">
                <a:gradFill>
                  <a:gsLst>
                    <a:gs pos="100000">
                      <a:schemeClr val="accent6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구조대</a:t>
            </a:r>
            <a:r>
              <a:rPr lang="en-US" altLang="ko-KR" sz="2400" b="1">
                <a:gradFill>
                  <a:gsLst>
                    <a:gs pos="100000">
                      <a:schemeClr val="accent6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(3</a:t>
            </a:r>
            <a:r>
              <a:rPr lang="ko-KR" altLang="en-US" sz="2400" b="1">
                <a:gradFill>
                  <a:gsLst>
                    <a:gs pos="100000">
                      <a:schemeClr val="accent6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층</a:t>
            </a:r>
            <a:r>
              <a:rPr lang="en-US" altLang="ko-KR" sz="2400" b="1">
                <a:gradFill>
                  <a:gsLst>
                    <a:gs pos="100000">
                      <a:schemeClr val="accent6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),</a:t>
            </a:r>
            <a:r>
              <a:rPr lang="ko-KR" altLang="en-US" sz="2400" b="1">
                <a:gradFill>
                  <a:gsLst>
                    <a:gs pos="100000">
                      <a:schemeClr val="accent6">
                        <a:lumMod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latin typeface="맑은 고딕"/>
                <a:ea typeface="맑은 고딕"/>
              </a:rPr>
              <a:t> 유도등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94448" y="258193"/>
            <a:ext cx="7819689" cy="696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소방시설 현황</a:t>
            </a:r>
          </a:p>
        </p:txBody>
      </p:sp>
      <p:grpSp>
        <p:nvGrpSpPr>
          <p:cNvPr id="29" name="Group 1"/>
          <p:cNvGrpSpPr/>
          <p:nvPr/>
        </p:nvGrpSpPr>
        <p:grpSpPr>
          <a:xfrm>
            <a:off x="1770153" y="257288"/>
            <a:ext cx="762372" cy="665442"/>
            <a:chOff x="247740" y="257288"/>
            <a:chExt cx="762372" cy="665442"/>
          </a:xfrm>
        </p:grpSpPr>
        <p:sp>
          <p:nvSpPr>
            <p:cNvPr id="30" name="육각형 29"/>
            <p:cNvSpPr/>
            <p:nvPr/>
          </p:nvSpPr>
          <p:spPr>
            <a:xfrm>
              <a:off x="254105" y="268399"/>
              <a:ext cx="756007" cy="654331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1" name="육각형 30"/>
            <p:cNvSpPr/>
            <p:nvPr/>
          </p:nvSpPr>
          <p:spPr>
            <a:xfrm>
              <a:off x="247740" y="257288"/>
              <a:ext cx="754443" cy="652768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3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>
              <a:off x="290621" y="296986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4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 </a:t>
              </a:r>
              <a:r>
                <a:rPr kumimoji="1" lang="en-US" altLang="ko-KR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8" name="그림 133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26843" y="980083"/>
            <a:ext cx="8931346" cy="5616487"/>
          </a:xfrm>
          <a:prstGeom prst="rect">
            <a:avLst/>
          </a:prstGeom>
        </p:spPr>
      </p:pic>
      <p:sp>
        <p:nvSpPr>
          <p:cNvPr id="13317" name="TextBox 13316"/>
          <p:cNvSpPr txBox="1"/>
          <p:nvPr/>
        </p:nvSpPr>
        <p:spPr>
          <a:xfrm>
            <a:off x="2522978" y="282694"/>
            <a:ext cx="7783860" cy="5019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en-US" altLang="ko-KR" sz="2800">
                <a:solidFill>
                  <a:srgbClr val="00354D">
                    <a:alpha val="100000"/>
                  </a:srgbClr>
                </a:solidFill>
                <a:latin typeface="휴먼둥근헤드라인"/>
                <a:ea typeface="휴먼둥근헤드라인"/>
              </a:rPr>
              <a:t> </a:t>
            </a:r>
            <a:r>
              <a:rPr kumimoji="1" lang="ko-KR" altLang="en-US" sz="2800">
                <a:solidFill>
                  <a:srgbClr val="00354D">
                    <a:alpha val="100000"/>
                  </a:srgbClr>
                </a:solidFill>
                <a:latin typeface="휴먼둥근헤드라인"/>
                <a:ea typeface="휴먼둥근헤드라인"/>
              </a:rPr>
              <a:t>출동대별 작전도</a:t>
            </a:r>
          </a:p>
        </p:txBody>
      </p:sp>
      <p:sp>
        <p:nvSpPr>
          <p:cNvPr id="13318" name="직사각형 13317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19" name="직사각형 13318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3320" name="Group 1"/>
          <p:cNvGrpSpPr/>
          <p:nvPr/>
        </p:nvGrpSpPr>
        <p:grpSpPr>
          <a:xfrm>
            <a:off x="7791132" y="4599473"/>
            <a:ext cx="2333069" cy="605141"/>
            <a:chOff x="6268718" y="4599472"/>
            <a:chExt cx="2333069" cy="605141"/>
          </a:xfrm>
        </p:grpSpPr>
        <p:pic>
          <p:nvPicPr>
            <p:cNvPr id="13321" name="그림 13320" descr="Picture3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6268718" y="4874237"/>
              <a:ext cx="155612" cy="33037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13322" name="그림 13321" descr="Picture3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 rot="10800000">
              <a:off x="8182522" y="4599472"/>
              <a:ext cx="419265" cy="3335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grpSp>
        <p:nvGrpSpPr>
          <p:cNvPr id="13323" name="Group 2"/>
          <p:cNvGrpSpPr/>
          <p:nvPr/>
        </p:nvGrpSpPr>
        <p:grpSpPr>
          <a:xfrm>
            <a:off x="1770153" y="257288"/>
            <a:ext cx="762372" cy="665442"/>
            <a:chOff x="247740" y="257288"/>
            <a:chExt cx="762372" cy="665442"/>
          </a:xfrm>
        </p:grpSpPr>
        <p:sp>
          <p:nvSpPr>
            <p:cNvPr id="13324" name="육각형 13323"/>
            <p:cNvSpPr/>
            <p:nvPr/>
          </p:nvSpPr>
          <p:spPr>
            <a:xfrm>
              <a:off x="254105" y="268399"/>
              <a:ext cx="756007" cy="654331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3325" name="육각형 13324"/>
            <p:cNvSpPr/>
            <p:nvPr/>
          </p:nvSpPr>
          <p:spPr>
            <a:xfrm>
              <a:off x="247740" y="257288"/>
              <a:ext cx="754443" cy="652768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6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3326" name="육각형 13325"/>
            <p:cNvSpPr/>
            <p:nvPr/>
          </p:nvSpPr>
          <p:spPr>
            <a:xfrm>
              <a:off x="290621" y="296986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7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 </a:t>
              </a:r>
              <a:r>
                <a:rPr kumimoji="1" lang="en-US" altLang="ko-KR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6</a:t>
              </a:r>
            </a:p>
          </p:txBody>
        </p:sp>
      </p:grpSp>
      <p:sp>
        <p:nvSpPr>
          <p:cNvPr id="13327" name="직사각형 13326"/>
          <p:cNvSpPr/>
          <p:nvPr/>
        </p:nvSpPr>
        <p:spPr>
          <a:xfrm rot="21600000">
            <a:off x="1522413" y="23842"/>
            <a:ext cx="9141826" cy="455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28" name="직사각형 13327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32" name="직사각형 13331"/>
          <p:cNvSpPr/>
          <p:nvPr/>
        </p:nvSpPr>
        <p:spPr>
          <a:xfrm rot="21600000">
            <a:off x="1671716" y="149303"/>
            <a:ext cx="9174582" cy="829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33" name="직사각형 13332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34" name="직사각형 13333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35" name="직사각형 13334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36" name="직사각형 13335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37" name="직사각형 13336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39" name="직사각형 13338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40" name="직사각형 13339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41" name="직사각형 13340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42" name="직사각형 13341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43" name="직사각형 13342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44" name="직사각형 13343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348" name="직사각형 13347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13369" name="그룹 13368"/>
          <p:cNvGrpSpPr/>
          <p:nvPr/>
        </p:nvGrpSpPr>
        <p:grpSpPr>
          <a:xfrm rot="397809">
            <a:off x="9534176" y="5633586"/>
            <a:ext cx="1000679" cy="693069"/>
            <a:chOff x="2384588" y="4708311"/>
            <a:chExt cx="1037778" cy="660657"/>
          </a:xfrm>
        </p:grpSpPr>
        <p:pic>
          <p:nvPicPr>
            <p:cNvPr id="13352" name="그림 13351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 rot="122547">
              <a:off x="2384588" y="4708311"/>
              <a:ext cx="1037778" cy="5030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3355" name="사각형: 둥근 모서리 13354"/>
            <p:cNvSpPr/>
            <p:nvPr/>
          </p:nvSpPr>
          <p:spPr>
            <a:xfrm rot="52630">
              <a:off x="2408434" y="5189033"/>
              <a:ext cx="876369" cy="179935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</a:ln>
            <a:effectLst>
              <a:outerShdw dist="18003" dir="13500000" algn="br">
                <a:srgbClr val="999999"/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곡성물탱크</a:t>
              </a:r>
            </a:p>
          </p:txBody>
        </p:sp>
      </p:grpSp>
      <p:grpSp>
        <p:nvGrpSpPr>
          <p:cNvPr id="13371" name="그룹 13370"/>
          <p:cNvGrpSpPr/>
          <p:nvPr/>
        </p:nvGrpSpPr>
        <p:grpSpPr>
          <a:xfrm>
            <a:off x="3458791" y="4321454"/>
            <a:ext cx="702327" cy="548086"/>
            <a:chOff x="2553516" y="3939192"/>
            <a:chExt cx="702327" cy="548086"/>
          </a:xfrm>
        </p:grpSpPr>
        <p:pic>
          <p:nvPicPr>
            <p:cNvPr id="13349" name="그림 13348"/>
            <p:cNvPicPr>
              <a:picLocks noChangeAspect="1"/>
            </p:cNvPicPr>
            <p:nvPr/>
          </p:nvPicPr>
          <p:blipFill rotWithShape="1">
            <a:blip r:embed="rId9">
              <a:lum/>
            </a:blip>
            <a:stretch>
              <a:fillRect/>
            </a:stretch>
          </p:blipFill>
          <p:spPr>
            <a:xfrm rot="21224728" flipH="1">
              <a:off x="2561834" y="3939192"/>
              <a:ext cx="694009" cy="3673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3356" name="사각형: 둥근 모서리 13355"/>
            <p:cNvSpPr/>
            <p:nvPr/>
          </p:nvSpPr>
          <p:spPr>
            <a:xfrm rot="4378">
              <a:off x="2553516" y="4220081"/>
              <a:ext cx="632836" cy="26719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</a:ln>
            <a:effectLst>
              <a:outerShdw dist="18003" dir="13500000" algn="br">
                <a:srgbClr val="999999"/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1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곡성구급</a:t>
              </a:r>
            </a:p>
          </p:txBody>
        </p:sp>
      </p:grpSp>
      <p:grpSp>
        <p:nvGrpSpPr>
          <p:cNvPr id="13370" name="그룹 13369"/>
          <p:cNvGrpSpPr/>
          <p:nvPr/>
        </p:nvGrpSpPr>
        <p:grpSpPr>
          <a:xfrm>
            <a:off x="2504497" y="3789135"/>
            <a:ext cx="657063" cy="590786"/>
            <a:chOff x="1614058" y="4286316"/>
            <a:chExt cx="657063" cy="590786"/>
          </a:xfrm>
        </p:grpSpPr>
        <p:pic>
          <p:nvPicPr>
            <p:cNvPr id="13354" name="그림 13353" descr="C:\Users\황산2\Desktop\지휘차.png"/>
            <p:cNvPicPr>
              <a:picLocks noChangeAspect="1"/>
            </p:cNvPicPr>
            <p:nvPr/>
          </p:nvPicPr>
          <p:blipFill rotWithShape="1">
            <a:blip r:embed="rId10">
              <a:lum/>
            </a:blip>
            <a:stretch>
              <a:fillRect/>
            </a:stretch>
          </p:blipFill>
          <p:spPr>
            <a:xfrm rot="21347888" flipH="1">
              <a:off x="1627588" y="4286316"/>
              <a:ext cx="643533" cy="390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3358" name="사각형: 둥근 모서리 13357"/>
            <p:cNvSpPr/>
            <p:nvPr/>
          </p:nvSpPr>
          <p:spPr>
            <a:xfrm rot="81884">
              <a:off x="1614058" y="4597721"/>
              <a:ext cx="644037" cy="27938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</a:ln>
            <a:effectLst>
              <a:outerShdw dist="18003" dir="13500000" algn="br">
                <a:srgbClr val="999999"/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3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지휘차</a:t>
              </a:r>
            </a:p>
          </p:txBody>
        </p:sp>
      </p:grpSp>
      <p:pic>
        <p:nvPicPr>
          <p:cNvPr id="13366" name="그림 13365" descr="EMB000033f01cce"/>
          <p:cNvPicPr>
            <a:picLocks noChangeAspect="1"/>
          </p:cNvPicPr>
          <p:nvPr/>
        </p:nvPicPr>
        <p:blipFill rotWithShape="1">
          <a:blip r:embed="rId11">
            <a:lum/>
          </a:blip>
          <a:stretch>
            <a:fillRect/>
          </a:stretch>
        </p:blipFill>
        <p:spPr>
          <a:xfrm>
            <a:off x="4881388" y="1484271"/>
            <a:ext cx="939925" cy="20932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3378" name="그룹 13377"/>
          <p:cNvGrpSpPr/>
          <p:nvPr/>
        </p:nvGrpSpPr>
        <p:grpSpPr>
          <a:xfrm>
            <a:off x="4257724" y="2344118"/>
            <a:ext cx="754386" cy="579075"/>
            <a:chOff x="2490764" y="2991957"/>
            <a:chExt cx="754386" cy="579075"/>
          </a:xfrm>
        </p:grpSpPr>
        <p:pic>
          <p:nvPicPr>
            <p:cNvPr id="13350" name="그림 13349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 rot="21466974">
              <a:off x="2490764" y="2991957"/>
              <a:ext cx="754386" cy="4039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3373" name="사각형: 둥근 모서리 13372"/>
            <p:cNvSpPr/>
            <p:nvPr/>
          </p:nvSpPr>
          <p:spPr>
            <a:xfrm rot="4378">
              <a:off x="2496557" y="3303835"/>
              <a:ext cx="632836" cy="26719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</a:ln>
            <a:effectLst>
              <a:outerShdw dist="18003" dir="13500000" algn="br">
                <a:srgbClr val="999999"/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1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곡성소형</a:t>
              </a:r>
            </a:p>
          </p:txBody>
        </p:sp>
      </p:grpSp>
      <p:grpSp>
        <p:nvGrpSpPr>
          <p:cNvPr id="13383" name="그룹 13382"/>
          <p:cNvGrpSpPr/>
          <p:nvPr/>
        </p:nvGrpSpPr>
        <p:grpSpPr>
          <a:xfrm>
            <a:off x="3728956" y="3114539"/>
            <a:ext cx="876517" cy="628922"/>
            <a:chOff x="2265412" y="3642275"/>
            <a:chExt cx="876517" cy="628922"/>
          </a:xfrm>
        </p:grpSpPr>
        <p:pic>
          <p:nvPicPr>
            <p:cNvPr id="13351" name="그림 13350"/>
            <p:cNvPicPr>
              <a:picLocks noChangeAspect="1"/>
            </p:cNvPicPr>
            <p:nvPr/>
          </p:nvPicPr>
          <p:blipFill rotWithShape="1">
            <a:blip r:embed="rId8">
              <a:lum/>
            </a:blip>
            <a:stretch>
              <a:fillRect/>
            </a:stretch>
          </p:blipFill>
          <p:spPr>
            <a:xfrm rot="21548664">
              <a:off x="2265412" y="3642275"/>
              <a:ext cx="876517" cy="42496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3374" name="사각형: 둥근 모서리 13373"/>
            <p:cNvSpPr/>
            <p:nvPr/>
          </p:nvSpPr>
          <p:spPr>
            <a:xfrm>
              <a:off x="2352503" y="4004000"/>
              <a:ext cx="632836" cy="26719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</a:ln>
            <a:effectLst>
              <a:outerShdw dist="18003" dir="13500000" algn="br">
                <a:srgbClr val="999999"/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1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곡성대형</a:t>
              </a:r>
            </a:p>
          </p:txBody>
        </p:sp>
      </p:grpSp>
      <p:grpSp>
        <p:nvGrpSpPr>
          <p:cNvPr id="13379" name="그룹 13378"/>
          <p:cNvGrpSpPr/>
          <p:nvPr/>
        </p:nvGrpSpPr>
        <p:grpSpPr>
          <a:xfrm>
            <a:off x="3770469" y="3789136"/>
            <a:ext cx="822811" cy="614643"/>
            <a:chOff x="3147648" y="2524171"/>
            <a:chExt cx="822811" cy="614643"/>
          </a:xfrm>
        </p:grpSpPr>
        <p:pic>
          <p:nvPicPr>
            <p:cNvPr id="13353" name="그림 13352" descr="C:\DOCUME~1\user\LOCALS~1\Temp\Hnc\BinData\EMB000001500005.gif"/>
            <p:cNvPicPr>
              <a:picLocks noChangeAspect="1"/>
            </p:cNvPicPr>
            <p:nvPr/>
          </p:nvPicPr>
          <p:blipFill rotWithShape="1">
            <a:blip r:embed="rId12">
              <a:lum/>
            </a:blip>
            <a:stretch>
              <a:fillRect/>
            </a:stretch>
          </p:blipFill>
          <p:spPr>
            <a:xfrm rot="83078" flipH="1">
              <a:off x="3147648" y="2524171"/>
              <a:ext cx="822811" cy="403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13377" name="사각형: 둥근 모서리 13376"/>
            <p:cNvSpPr/>
            <p:nvPr/>
          </p:nvSpPr>
          <p:spPr>
            <a:xfrm rot="4378">
              <a:off x="3201760" y="2871215"/>
              <a:ext cx="720100" cy="267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</a:ln>
            <a:effectLst>
              <a:outerShdw dist="18003" dir="13500000" algn="br">
                <a:srgbClr val="999999"/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1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곡성구조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직사각형 14339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341" name="직사각형 14340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342" name="TextBox 14341"/>
          <p:cNvSpPr txBox="1"/>
          <p:nvPr/>
        </p:nvSpPr>
        <p:spPr>
          <a:xfrm>
            <a:off x="2591265" y="281130"/>
            <a:ext cx="7783915" cy="930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3500">
                <a:solidFill>
                  <a:srgbClr val="00354D">
                    <a:alpha val="100000"/>
                  </a:srgbClr>
                </a:solidFill>
                <a:latin typeface="휴먼둥근헤드라인"/>
                <a:ea typeface="휴먼둥근헤드라인"/>
              </a:rPr>
              <a:t>출동대별 활동사항 </a:t>
            </a:r>
          </a:p>
        </p:txBody>
      </p:sp>
      <p:grpSp>
        <p:nvGrpSpPr>
          <p:cNvPr id="14398" name="그룹 14397"/>
          <p:cNvGrpSpPr/>
          <p:nvPr/>
        </p:nvGrpSpPr>
        <p:grpSpPr>
          <a:xfrm>
            <a:off x="6294440" y="5445756"/>
            <a:ext cx="4768248" cy="687720"/>
            <a:chOff x="4756703" y="5126779"/>
            <a:chExt cx="4277081" cy="687720"/>
          </a:xfrm>
        </p:grpSpPr>
        <p:grpSp>
          <p:nvGrpSpPr>
            <p:cNvPr id="14347" name="Group 2"/>
            <p:cNvGrpSpPr/>
            <p:nvPr/>
          </p:nvGrpSpPr>
          <p:grpSpPr>
            <a:xfrm>
              <a:off x="4823427" y="5126779"/>
              <a:ext cx="1329322" cy="687720"/>
              <a:chOff x="4823427" y="5126779"/>
              <a:chExt cx="1329322" cy="687720"/>
            </a:xfrm>
          </p:grpSpPr>
          <p:sp>
            <p:nvSpPr>
              <p:cNvPr id="14348" name="사각형: 둥근 모서리 14347"/>
              <p:cNvSpPr/>
              <p:nvPr/>
            </p:nvSpPr>
            <p:spPr>
              <a:xfrm rot="21600000">
                <a:off x="4823427" y="5126779"/>
                <a:ext cx="1329322" cy="601958"/>
              </a:xfrm>
              <a:prstGeom prst="roundRect">
                <a:avLst>
                  <a:gd name="adj" fmla="val 6250"/>
                </a:avLst>
              </a:prstGeom>
              <a:blipFill rotWithShape="1">
                <a:blip r:embed="rId3">
                  <a:alphaModFix/>
                  <a:lum/>
                </a:blip>
                <a:srcRect/>
                <a:stretch>
                  <a:fillRect/>
                </a:stretch>
              </a:blipFill>
              <a:ln w="19151" cap="flat" cmpd="sng" algn="ctr">
                <a:solidFill>
                  <a:srgbClr val="808080"/>
                </a:solidFill>
                <a:prstDash val="solid"/>
                <a:round/>
              </a:ln>
              <a:effectLst>
                <a:outerShdw dist="53931" dir="2700000" algn="br">
                  <a:srgbClr val="80808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349" name="사각형: 둥근 모서리 14348"/>
              <p:cNvSpPr/>
              <p:nvPr/>
            </p:nvSpPr>
            <p:spPr>
              <a:xfrm>
                <a:off x="4834538" y="5136326"/>
                <a:ext cx="1305536" cy="63484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4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4350" name="그림 14349"/>
              <p:cNvPicPr>
                <a:picLocks noChangeAspect="1"/>
              </p:cNvPicPr>
              <p:nvPr/>
            </p:nvPicPr>
            <p:blipFill rotWithShape="1">
              <a:blip r:embed="rId5">
                <a:lum/>
              </a:blip>
              <a:stretch>
                <a:fillRect/>
              </a:stretch>
            </p:blipFill>
            <p:spPr>
              <a:xfrm>
                <a:off x="4836157" y="5538116"/>
                <a:ext cx="1305480" cy="27638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</p:grpSp>
        <p:sp>
          <p:nvSpPr>
            <p:cNvPr id="14351" name="TextBox 14350"/>
            <p:cNvSpPr txBox="1"/>
            <p:nvPr/>
          </p:nvSpPr>
          <p:spPr>
            <a:xfrm>
              <a:off x="4756703" y="5214105"/>
              <a:ext cx="1467514" cy="37007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곡성구급차</a:t>
              </a:r>
            </a:p>
          </p:txBody>
        </p:sp>
        <p:sp>
          <p:nvSpPr>
            <p:cNvPr id="14357" name="TextBox 14356"/>
            <p:cNvSpPr txBox="1"/>
            <p:nvPr/>
          </p:nvSpPr>
          <p:spPr>
            <a:xfrm>
              <a:off x="6146440" y="5153803"/>
              <a:ext cx="2887344" cy="5240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대상물 출입로 앞 도로에 부서하여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환자발생시 응급처치 및 병원  이송</a:t>
              </a:r>
            </a:p>
          </p:txBody>
        </p:sp>
      </p:grpSp>
      <p:cxnSp>
        <p:nvCxnSpPr>
          <p:cNvPr id="14358" name="직선 연결선 14357"/>
          <p:cNvCxnSpPr/>
          <p:nvPr/>
        </p:nvCxnSpPr>
        <p:spPr>
          <a:xfrm>
            <a:off x="2002036" y="1842335"/>
            <a:ext cx="4000752" cy="0"/>
          </a:xfrm>
          <a:prstGeom prst="line">
            <a:avLst/>
          </a:prstGeom>
          <a:ln w="12730" cap="flat" cmpd="sng" algn="ctr">
            <a:solidFill>
              <a:srgbClr val="C00000"/>
            </a:solidFill>
            <a:prstDash val="sysDot"/>
            <a:round/>
          </a:ln>
        </p:spPr>
      </p:cxnSp>
      <p:grpSp>
        <p:nvGrpSpPr>
          <p:cNvPr id="14396" name="그룹 14395"/>
          <p:cNvGrpSpPr/>
          <p:nvPr/>
        </p:nvGrpSpPr>
        <p:grpSpPr>
          <a:xfrm>
            <a:off x="6321928" y="2132514"/>
            <a:ext cx="4138889" cy="687720"/>
            <a:chOff x="4823427" y="2032900"/>
            <a:chExt cx="4138889" cy="687720"/>
          </a:xfrm>
        </p:grpSpPr>
        <p:grpSp>
          <p:nvGrpSpPr>
            <p:cNvPr id="14360" name="Group 3"/>
            <p:cNvGrpSpPr/>
            <p:nvPr/>
          </p:nvGrpSpPr>
          <p:grpSpPr>
            <a:xfrm>
              <a:off x="4823427" y="2032900"/>
              <a:ext cx="1329322" cy="687720"/>
              <a:chOff x="4823427" y="2032900"/>
              <a:chExt cx="1329322" cy="687720"/>
            </a:xfrm>
          </p:grpSpPr>
          <p:sp>
            <p:nvSpPr>
              <p:cNvPr id="14361" name="사각형: 둥근 모서리 14360"/>
              <p:cNvSpPr/>
              <p:nvPr/>
            </p:nvSpPr>
            <p:spPr>
              <a:xfrm rot="21600000">
                <a:off x="4823427" y="2032900"/>
                <a:ext cx="1329322" cy="601958"/>
              </a:xfrm>
              <a:prstGeom prst="roundRect">
                <a:avLst>
                  <a:gd name="adj" fmla="val 6250"/>
                </a:avLst>
              </a:prstGeom>
              <a:blipFill rotWithShape="1">
                <a:blip r:embed="rId6">
                  <a:alphaModFix/>
                  <a:lum/>
                </a:blip>
                <a:srcRect/>
                <a:stretch>
                  <a:fillRect/>
                </a:stretch>
              </a:blipFill>
              <a:ln w="19151" cap="flat" cmpd="sng" algn="ctr">
                <a:solidFill>
                  <a:srgbClr val="808080"/>
                </a:solidFill>
                <a:prstDash val="solid"/>
                <a:round/>
              </a:ln>
              <a:effectLst>
                <a:outerShdw dist="53931" dir="2700000" algn="br">
                  <a:srgbClr val="80808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362" name="사각형: 둥근 모서리 14361"/>
              <p:cNvSpPr/>
              <p:nvPr/>
            </p:nvSpPr>
            <p:spPr>
              <a:xfrm>
                <a:off x="4834538" y="2042448"/>
                <a:ext cx="1305536" cy="6354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7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4363" name="그림 14362"/>
              <p:cNvPicPr>
                <a:picLocks noChangeAspect="1"/>
              </p:cNvPicPr>
              <p:nvPr/>
            </p:nvPicPr>
            <p:blipFill rotWithShape="1">
              <a:blip r:embed="rId8">
                <a:lum/>
              </a:blip>
              <a:stretch>
                <a:fillRect/>
              </a:stretch>
            </p:blipFill>
            <p:spPr>
              <a:xfrm>
                <a:off x="4836157" y="2444293"/>
                <a:ext cx="1305480" cy="2763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</p:grpSp>
        <p:sp>
          <p:nvSpPr>
            <p:cNvPr id="14364" name="TextBox 14363"/>
            <p:cNvSpPr txBox="1"/>
            <p:nvPr/>
          </p:nvSpPr>
          <p:spPr>
            <a:xfrm>
              <a:off x="4923483" y="2131393"/>
              <a:ext cx="1084764" cy="3684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곡성물탱크</a:t>
              </a:r>
            </a:p>
          </p:txBody>
        </p:sp>
        <p:sp>
          <p:nvSpPr>
            <p:cNvPr id="14365" name="TextBox 14364"/>
            <p:cNvSpPr txBox="1"/>
            <p:nvPr/>
          </p:nvSpPr>
          <p:spPr>
            <a:xfrm>
              <a:off x="6146440" y="2058361"/>
              <a:ext cx="2815876" cy="5240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 대상물 입구 도로에 부서하여 소화전 점령 및 용수 지원</a:t>
              </a:r>
            </a:p>
          </p:txBody>
        </p:sp>
      </p:grpSp>
      <p:cxnSp>
        <p:nvCxnSpPr>
          <p:cNvPr id="14366" name="직선 연결선 14365"/>
          <p:cNvCxnSpPr/>
          <p:nvPr/>
        </p:nvCxnSpPr>
        <p:spPr>
          <a:xfrm>
            <a:off x="6271190" y="1842335"/>
            <a:ext cx="3997569" cy="0"/>
          </a:xfrm>
          <a:prstGeom prst="line">
            <a:avLst/>
          </a:prstGeom>
          <a:ln w="12730" cap="flat" cmpd="sng" algn="ctr">
            <a:solidFill>
              <a:srgbClr val="C00000"/>
            </a:solidFill>
            <a:prstDash val="sysDot"/>
            <a:round/>
          </a:ln>
        </p:spPr>
      </p:cxnSp>
      <p:grpSp>
        <p:nvGrpSpPr>
          <p:cNvPr id="14399" name="그룹 14398"/>
          <p:cNvGrpSpPr/>
          <p:nvPr/>
        </p:nvGrpSpPr>
        <p:grpSpPr>
          <a:xfrm>
            <a:off x="1842923" y="2099346"/>
            <a:ext cx="4064236" cy="679792"/>
            <a:chOff x="478060" y="2024971"/>
            <a:chExt cx="4064236" cy="679792"/>
          </a:xfrm>
        </p:grpSpPr>
        <p:grpSp>
          <p:nvGrpSpPr>
            <p:cNvPr id="14367" name="Group 4"/>
            <p:cNvGrpSpPr/>
            <p:nvPr/>
          </p:nvGrpSpPr>
          <p:grpSpPr>
            <a:xfrm>
              <a:off x="478060" y="2024971"/>
              <a:ext cx="1332504" cy="679792"/>
              <a:chOff x="478060" y="2024971"/>
              <a:chExt cx="1332504" cy="679792"/>
            </a:xfrm>
          </p:grpSpPr>
          <p:sp>
            <p:nvSpPr>
              <p:cNvPr id="14368" name="사각형: 둥근 모서리 14367"/>
              <p:cNvSpPr/>
              <p:nvPr/>
            </p:nvSpPr>
            <p:spPr>
              <a:xfrm rot="21600000">
                <a:off x="478060" y="2024971"/>
                <a:ext cx="1332504" cy="601958"/>
              </a:xfrm>
              <a:prstGeom prst="roundRect">
                <a:avLst>
                  <a:gd name="adj" fmla="val 6250"/>
                </a:avLst>
              </a:prstGeom>
              <a:blipFill rotWithShape="1">
                <a:blip r:embed="rId9">
                  <a:alphaModFix/>
                  <a:lum/>
                </a:blip>
                <a:srcRect/>
                <a:stretch>
                  <a:fillRect/>
                </a:stretch>
              </a:blipFill>
              <a:ln w="19151" cap="flat" cmpd="sng" algn="ctr">
                <a:solidFill>
                  <a:srgbClr val="808080"/>
                </a:solidFill>
                <a:prstDash val="solid"/>
                <a:round/>
              </a:ln>
              <a:effectLst>
                <a:outerShdw dist="53931" dir="2700000" algn="br">
                  <a:srgbClr val="80808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372" name="사각형: 둥근 모서리 14371"/>
              <p:cNvSpPr/>
              <p:nvPr/>
            </p:nvSpPr>
            <p:spPr>
              <a:xfrm>
                <a:off x="489171" y="2034519"/>
                <a:ext cx="1308719" cy="6354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7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4373" name="그림 14372"/>
              <p:cNvPicPr>
                <a:picLocks noChangeAspect="1"/>
              </p:cNvPicPr>
              <p:nvPr/>
            </p:nvPicPr>
            <p:blipFill rotWithShape="1">
              <a:blip r:embed="rId10">
                <a:lum/>
              </a:blip>
              <a:stretch>
                <a:fillRect/>
              </a:stretch>
            </p:blipFill>
            <p:spPr>
              <a:xfrm>
                <a:off x="492353" y="2428380"/>
                <a:ext cx="1305536" cy="27638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</p:grpSp>
        <p:sp>
          <p:nvSpPr>
            <p:cNvPr id="14374" name="TextBox 14373"/>
            <p:cNvSpPr txBox="1"/>
            <p:nvPr/>
          </p:nvSpPr>
          <p:spPr>
            <a:xfrm>
              <a:off x="682919" y="2129830"/>
              <a:ext cx="862428" cy="3684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지휘차</a:t>
              </a:r>
            </a:p>
          </p:txBody>
        </p:sp>
        <p:sp>
          <p:nvSpPr>
            <p:cNvPr id="14375" name="TextBox 14374"/>
            <p:cNvSpPr txBox="1"/>
            <p:nvPr/>
          </p:nvSpPr>
          <p:spPr>
            <a:xfrm>
              <a:off x="1870922" y="2069472"/>
              <a:ext cx="2671374" cy="52406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대상물 출입로 앞 도로에 부서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하여  현장 지휘  및  상황전파</a:t>
              </a:r>
            </a:p>
          </p:txBody>
        </p:sp>
      </p:grpSp>
      <p:grpSp>
        <p:nvGrpSpPr>
          <p:cNvPr id="14397" name="그룹 14396"/>
          <p:cNvGrpSpPr/>
          <p:nvPr/>
        </p:nvGrpSpPr>
        <p:grpSpPr>
          <a:xfrm>
            <a:off x="6345841" y="3717109"/>
            <a:ext cx="4318397" cy="679791"/>
            <a:chOff x="4823427" y="3617947"/>
            <a:chExt cx="4318397" cy="679791"/>
          </a:xfrm>
        </p:grpSpPr>
        <p:sp>
          <p:nvSpPr>
            <p:cNvPr id="14356" name="TextBox 14355"/>
            <p:cNvSpPr txBox="1"/>
            <p:nvPr/>
          </p:nvSpPr>
          <p:spPr>
            <a:xfrm>
              <a:off x="6152748" y="3624312"/>
              <a:ext cx="2989076" cy="5241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대상물  정면 공터에 부서하여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인명검색  및 구조에 주력</a:t>
              </a:r>
            </a:p>
          </p:txBody>
        </p:sp>
        <p:grpSp>
          <p:nvGrpSpPr>
            <p:cNvPr id="14376" name="Group 5"/>
            <p:cNvGrpSpPr/>
            <p:nvPr/>
          </p:nvGrpSpPr>
          <p:grpSpPr>
            <a:xfrm>
              <a:off x="4823427" y="3617947"/>
              <a:ext cx="1329322" cy="679791"/>
              <a:chOff x="4823427" y="3617947"/>
              <a:chExt cx="1329322" cy="679791"/>
            </a:xfrm>
          </p:grpSpPr>
          <p:sp>
            <p:nvSpPr>
              <p:cNvPr id="14377" name="사각형: 둥근 모서리 14376"/>
              <p:cNvSpPr/>
              <p:nvPr/>
            </p:nvSpPr>
            <p:spPr>
              <a:xfrm rot="21600000">
                <a:off x="4823427" y="3617947"/>
                <a:ext cx="1329322" cy="601958"/>
              </a:xfrm>
              <a:prstGeom prst="roundRect">
                <a:avLst>
                  <a:gd name="adj" fmla="val 6250"/>
                </a:avLst>
              </a:prstGeom>
              <a:blipFill rotWithShape="1">
                <a:blip r:embed="rId11">
                  <a:alphaModFix/>
                  <a:lum/>
                </a:blip>
                <a:srcRect/>
                <a:stretch>
                  <a:fillRect/>
                </a:stretch>
              </a:blipFill>
              <a:ln w="19151" cap="flat" cmpd="sng" algn="ctr">
                <a:solidFill>
                  <a:srgbClr val="808080"/>
                </a:solidFill>
                <a:prstDash val="solid"/>
                <a:round/>
              </a:ln>
              <a:effectLst>
                <a:outerShdw dist="53931" dir="2700000" algn="br">
                  <a:srgbClr val="80808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378" name="사각형: 둥근 모서리 14377"/>
              <p:cNvSpPr/>
              <p:nvPr/>
            </p:nvSpPr>
            <p:spPr>
              <a:xfrm>
                <a:off x="4834538" y="3627495"/>
                <a:ext cx="1305536" cy="6354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12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4379" name="그림 14378"/>
              <p:cNvPicPr>
                <a:picLocks noChangeAspect="1"/>
              </p:cNvPicPr>
              <p:nvPr/>
            </p:nvPicPr>
            <p:blipFill rotWithShape="1">
              <a:blip r:embed="rId13">
                <a:lum/>
              </a:blip>
              <a:stretch>
                <a:fillRect/>
              </a:stretch>
            </p:blipFill>
            <p:spPr>
              <a:xfrm>
                <a:off x="4836157" y="4021355"/>
                <a:ext cx="1305480" cy="27638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</p:grpSp>
        <p:sp>
          <p:nvSpPr>
            <p:cNvPr id="14380" name="TextBox 14379"/>
            <p:cNvSpPr txBox="1"/>
            <p:nvPr/>
          </p:nvSpPr>
          <p:spPr>
            <a:xfrm>
              <a:off x="4999698" y="3705329"/>
              <a:ext cx="863992" cy="3700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곡성구조</a:t>
              </a:r>
            </a:p>
          </p:txBody>
        </p:sp>
      </p:grpSp>
      <p:grpSp>
        <p:nvGrpSpPr>
          <p:cNvPr id="14381" name="Group 6"/>
          <p:cNvGrpSpPr/>
          <p:nvPr/>
        </p:nvGrpSpPr>
        <p:grpSpPr>
          <a:xfrm>
            <a:off x="1770153" y="257288"/>
            <a:ext cx="762372" cy="665442"/>
            <a:chOff x="247740" y="257288"/>
            <a:chExt cx="762372" cy="665442"/>
          </a:xfrm>
        </p:grpSpPr>
        <p:sp>
          <p:nvSpPr>
            <p:cNvPr id="14382" name="육각형 14381"/>
            <p:cNvSpPr/>
            <p:nvPr/>
          </p:nvSpPr>
          <p:spPr>
            <a:xfrm>
              <a:off x="254105" y="268399"/>
              <a:ext cx="756007" cy="654331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4383" name="육각형 14382"/>
            <p:cNvSpPr/>
            <p:nvPr/>
          </p:nvSpPr>
          <p:spPr>
            <a:xfrm>
              <a:off x="247740" y="257288"/>
              <a:ext cx="754443" cy="652768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14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4384" name="육각형 14383"/>
            <p:cNvSpPr/>
            <p:nvPr/>
          </p:nvSpPr>
          <p:spPr>
            <a:xfrm>
              <a:off x="290621" y="296986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15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en-US" altLang="ko-KR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6-1</a:t>
              </a:r>
            </a:p>
          </p:txBody>
        </p:sp>
      </p:grpSp>
      <p:grpSp>
        <p:nvGrpSpPr>
          <p:cNvPr id="14394" name="그룹 14393"/>
          <p:cNvGrpSpPr/>
          <p:nvPr/>
        </p:nvGrpSpPr>
        <p:grpSpPr>
          <a:xfrm>
            <a:off x="1856253" y="3645081"/>
            <a:ext cx="4387912" cy="738530"/>
            <a:chOff x="465329" y="3552843"/>
            <a:chExt cx="4387912" cy="738530"/>
          </a:xfrm>
        </p:grpSpPr>
        <p:grpSp>
          <p:nvGrpSpPr>
            <p:cNvPr id="14343" name="Group 1"/>
            <p:cNvGrpSpPr/>
            <p:nvPr/>
          </p:nvGrpSpPr>
          <p:grpSpPr>
            <a:xfrm>
              <a:off x="465329" y="3571435"/>
              <a:ext cx="1332560" cy="679791"/>
              <a:chOff x="465329" y="3617947"/>
              <a:chExt cx="1332560" cy="679791"/>
            </a:xfrm>
          </p:grpSpPr>
          <p:sp>
            <p:nvSpPr>
              <p:cNvPr id="14344" name="사각형: 둥근 모서리 14343"/>
              <p:cNvSpPr/>
              <p:nvPr/>
            </p:nvSpPr>
            <p:spPr>
              <a:xfrm rot="21600000">
                <a:off x="465329" y="3617947"/>
                <a:ext cx="1332560" cy="601958"/>
              </a:xfrm>
              <a:prstGeom prst="roundRect">
                <a:avLst>
                  <a:gd name="adj" fmla="val 6250"/>
                </a:avLst>
              </a:prstGeom>
              <a:blipFill rotWithShape="1">
                <a:blip r:embed="rId16">
                  <a:alphaModFix/>
                  <a:lum/>
                </a:blip>
                <a:srcRect/>
                <a:stretch>
                  <a:fillRect/>
                </a:stretch>
              </a:blipFill>
              <a:ln w="19151" cap="flat" cmpd="sng" algn="ctr">
                <a:solidFill>
                  <a:srgbClr val="808080"/>
                </a:solidFill>
                <a:prstDash val="solid"/>
                <a:round/>
              </a:ln>
              <a:effectLst>
                <a:outerShdw dist="53931" dir="2700000" algn="br">
                  <a:srgbClr val="80808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345" name="사각형: 둥근 모서리 14344"/>
              <p:cNvSpPr/>
              <p:nvPr/>
            </p:nvSpPr>
            <p:spPr>
              <a:xfrm>
                <a:off x="476440" y="3627495"/>
                <a:ext cx="1308719" cy="6354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7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4346" name="그림 14345"/>
              <p:cNvPicPr>
                <a:picLocks noChangeAspect="1"/>
              </p:cNvPicPr>
              <p:nvPr/>
            </p:nvPicPr>
            <p:blipFill rotWithShape="1">
              <a:blip r:embed="rId17">
                <a:lum/>
              </a:blip>
              <a:stretch>
                <a:fillRect/>
              </a:stretch>
            </p:blipFill>
            <p:spPr>
              <a:xfrm>
                <a:off x="478060" y="4021355"/>
                <a:ext cx="1307099" cy="27638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</p:grpSp>
        <p:sp>
          <p:nvSpPr>
            <p:cNvPr id="14352" name="TextBox 14351"/>
            <p:cNvSpPr txBox="1"/>
            <p:nvPr/>
          </p:nvSpPr>
          <p:spPr>
            <a:xfrm>
              <a:off x="586045" y="3714820"/>
              <a:ext cx="1089510" cy="37007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곡성소형</a:t>
              </a:r>
            </a:p>
          </p:txBody>
        </p:sp>
        <p:sp>
          <p:nvSpPr>
            <p:cNvPr id="14388" name="TextBox 14387"/>
            <p:cNvSpPr txBox="1"/>
            <p:nvPr/>
          </p:nvSpPr>
          <p:spPr>
            <a:xfrm>
              <a:off x="1823295" y="3552843"/>
              <a:ext cx="3029946" cy="7385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대상물 내 뒤쪽 주차장에 부서하여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신속한 상황파악 및 인명구조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및 초기진화</a:t>
              </a:r>
            </a:p>
          </p:txBody>
        </p:sp>
      </p:grpSp>
      <p:grpSp>
        <p:nvGrpSpPr>
          <p:cNvPr id="14395" name="그룹 14394"/>
          <p:cNvGrpSpPr/>
          <p:nvPr/>
        </p:nvGrpSpPr>
        <p:grpSpPr>
          <a:xfrm>
            <a:off x="1852608" y="5445757"/>
            <a:ext cx="4253238" cy="684537"/>
            <a:chOff x="498719" y="5155367"/>
            <a:chExt cx="4253238" cy="684537"/>
          </a:xfrm>
        </p:grpSpPr>
        <p:sp>
          <p:nvSpPr>
            <p:cNvPr id="14359" name="TextBox 14358"/>
            <p:cNvSpPr txBox="1"/>
            <p:nvPr/>
          </p:nvSpPr>
          <p:spPr>
            <a:xfrm>
              <a:off x="1832787" y="5206176"/>
              <a:ext cx="2919170" cy="5241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대상물 내 옆쪽에 부서하여 신속한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상황파악 및 인명구조 및 초기진화</a:t>
              </a:r>
            </a:p>
          </p:txBody>
        </p:sp>
        <p:grpSp>
          <p:nvGrpSpPr>
            <p:cNvPr id="14389" name="Group 7"/>
            <p:cNvGrpSpPr/>
            <p:nvPr/>
          </p:nvGrpSpPr>
          <p:grpSpPr>
            <a:xfrm>
              <a:off x="498719" y="5155367"/>
              <a:ext cx="1332504" cy="684537"/>
              <a:chOff x="498719" y="5155367"/>
              <a:chExt cx="1332504" cy="684537"/>
            </a:xfrm>
          </p:grpSpPr>
          <p:sp>
            <p:nvSpPr>
              <p:cNvPr id="14390" name="사각형: 둥근 모서리 14389"/>
              <p:cNvSpPr/>
              <p:nvPr/>
            </p:nvSpPr>
            <p:spPr>
              <a:xfrm rot="21600000">
                <a:off x="498719" y="5155367"/>
                <a:ext cx="1332504" cy="600339"/>
              </a:xfrm>
              <a:prstGeom prst="roundRect">
                <a:avLst>
                  <a:gd name="adj" fmla="val 6250"/>
                </a:avLst>
              </a:prstGeom>
              <a:blipFill rotWithShape="1">
                <a:blip r:embed="rId18">
                  <a:alphaModFix/>
                  <a:lum/>
                </a:blip>
                <a:srcRect/>
                <a:stretch>
                  <a:fillRect/>
                </a:stretch>
              </a:blipFill>
              <a:ln w="19151" cap="flat" cmpd="sng" algn="ctr">
                <a:solidFill>
                  <a:srgbClr val="808080"/>
                </a:solidFill>
                <a:prstDash val="solid"/>
                <a:round/>
              </a:ln>
              <a:effectLst>
                <a:outerShdw dist="53931" dir="2700000" algn="br">
                  <a:srgbClr val="80808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391" name="사각형: 둥근 모서리 14390"/>
              <p:cNvSpPr/>
              <p:nvPr/>
            </p:nvSpPr>
            <p:spPr>
              <a:xfrm>
                <a:off x="509830" y="5164914"/>
                <a:ext cx="1308663" cy="63484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19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pic>
            <p:nvPicPr>
              <p:cNvPr id="14392" name="그림 14391"/>
              <p:cNvPicPr>
                <a:picLocks noChangeAspect="1"/>
              </p:cNvPicPr>
              <p:nvPr/>
            </p:nvPicPr>
            <p:blipFill rotWithShape="1">
              <a:blip r:embed="rId20">
                <a:lum/>
              </a:blip>
              <a:stretch>
                <a:fillRect/>
              </a:stretch>
            </p:blipFill>
            <p:spPr>
              <a:xfrm>
                <a:off x="513012" y="5563521"/>
                <a:ext cx="1305480" cy="27638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</a:ln>
            </p:spPr>
          </p:pic>
        </p:grpSp>
        <p:sp>
          <p:nvSpPr>
            <p:cNvPr id="14393" name="TextBox 14392"/>
            <p:cNvSpPr txBox="1"/>
            <p:nvPr/>
          </p:nvSpPr>
          <p:spPr>
            <a:xfrm>
              <a:off x="619378" y="5252240"/>
              <a:ext cx="1089566" cy="36845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40" tIns="45720" rIns="91440" bIns="45720" anchor="t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곡성대형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Rectangle 4"/>
          <p:cNvSpPr>
            <a:spLocks noChangeArrowheads="1"/>
          </p:cNvSpPr>
          <p:nvPr/>
        </p:nvSpPr>
        <p:spPr bwMode="white">
          <a:xfrm>
            <a:off x="1522414" y="0"/>
            <a:ext cx="9134475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/>
          <a:lstStyle/>
          <a:p>
            <a:pPr lvl="0"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  <a:defRPr/>
            </a:pPr>
            <a:endParaRPr lang="ko-KR" altLang="en-US" sz="1200">
              <a:ea typeface="굴림"/>
            </a:endParaRPr>
          </a:p>
        </p:txBody>
      </p:sp>
      <p:sp>
        <p:nvSpPr>
          <p:cNvPr id="21520" name="Rectangle 5"/>
          <p:cNvSpPr>
            <a:spLocks noChangeArrowheads="1"/>
          </p:cNvSpPr>
          <p:nvPr/>
        </p:nvSpPr>
        <p:spPr bwMode="white">
          <a:xfrm>
            <a:off x="1522414" y="0"/>
            <a:ext cx="9134475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/>
          <a:lstStyle/>
          <a:p>
            <a:pPr lvl="0"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  <a:defRPr/>
            </a:pPr>
            <a:endParaRPr lang="ko-KR" altLang="en-US" sz="1200">
              <a:ea typeface="굴림"/>
            </a:endParaRPr>
          </a:p>
        </p:txBody>
      </p:sp>
      <p:sp>
        <p:nvSpPr>
          <p:cNvPr id="21521" name="Rectangle 6"/>
          <p:cNvSpPr>
            <a:spLocks noChangeArrowheads="1"/>
          </p:cNvSpPr>
          <p:nvPr/>
        </p:nvSpPr>
        <p:spPr bwMode="white">
          <a:xfrm>
            <a:off x="2122488" y="207964"/>
            <a:ext cx="7778750" cy="9302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3500">
                <a:solidFill>
                  <a:srgbClr val="00354D"/>
                </a:solidFill>
                <a:latin typeface="휴먼둥근헤드라인"/>
                <a:ea typeface="휴먼둥근헤드라인"/>
              </a:rPr>
              <a:t>    화재진압 대책</a:t>
            </a:r>
          </a:p>
        </p:txBody>
      </p:sp>
      <p:sp>
        <p:nvSpPr>
          <p:cNvPr id="21522" name="Freeform 70" descr="EMB0091"/>
          <p:cNvSpPr>
            <a:spLocks noChangeArrowheads="1"/>
          </p:cNvSpPr>
          <p:nvPr/>
        </p:nvSpPr>
        <p:spPr>
          <a:xfrm>
            <a:off x="2076452" y="1158876"/>
            <a:ext cx="3508375" cy="536575"/>
          </a:xfrm>
          <a:custGeom>
            <a:avLst/>
            <a:gdLst>
              <a:gd name="T0" fmla="*/ 2147483646 w 2210"/>
              <a:gd name="T1" fmla="*/ 0 h 338"/>
              <a:gd name="T2" fmla="*/ 2147483646 w 2210"/>
              <a:gd name="T3" fmla="*/ 0 h 338"/>
              <a:gd name="T4" fmla="*/ 2147483646 w 2210"/>
              <a:gd name="T5" fmla="*/ 2147483646 h 338"/>
              <a:gd name="T6" fmla="*/ 2147483646 w 2210"/>
              <a:gd name="T7" fmla="*/ 2147483646 h 338"/>
              <a:gd name="T8" fmla="*/ 2147483646 w 2210"/>
              <a:gd name="T9" fmla="*/ 2147483646 h 338"/>
              <a:gd name="T10" fmla="*/ 0 w 2210"/>
              <a:gd name="T11" fmla="*/ 2147483646 h 338"/>
              <a:gd name="T12" fmla="*/ 0 w 2210"/>
              <a:gd name="T13" fmla="*/ 2147483646 h 338"/>
              <a:gd name="T14" fmla="*/ 2147483646 w 2210"/>
              <a:gd name="T15" fmla="*/ 2147483646 h 338"/>
              <a:gd name="T16" fmla="*/ 2147483646 w 2210"/>
              <a:gd name="T17" fmla="*/ 0 h 338"/>
              <a:gd name="T18" fmla="*/ 2147483646 w 2210"/>
              <a:gd name="T19" fmla="*/ 0 h 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0" h="338">
                <a:moveTo>
                  <a:pt x="172" y="0"/>
                </a:moveTo>
                <a:lnTo>
                  <a:pt x="2206" y="0"/>
                </a:lnTo>
                <a:cubicBezTo>
                  <a:pt x="2206" y="0"/>
                  <a:pt x="2206" y="109"/>
                  <a:pt x="2206" y="218"/>
                </a:cubicBezTo>
                <a:cubicBezTo>
                  <a:pt x="2206" y="218"/>
                  <a:pt x="2210" y="273"/>
                  <a:pt x="2177" y="297"/>
                </a:cubicBezTo>
                <a:cubicBezTo>
                  <a:pt x="2152" y="317"/>
                  <a:pt x="2102" y="333"/>
                  <a:pt x="2036" y="333"/>
                </a:cubicBezTo>
                <a:cubicBezTo>
                  <a:pt x="1007" y="334"/>
                  <a:pt x="0" y="338"/>
                  <a:pt x="0" y="338"/>
                </a:cubicBezTo>
                <a:lnTo>
                  <a:pt x="0" y="98"/>
                </a:lnTo>
                <a:cubicBezTo>
                  <a:pt x="7" y="45"/>
                  <a:pt x="15" y="37"/>
                  <a:pt x="44" y="20"/>
                </a:cubicBezTo>
                <a:cubicBezTo>
                  <a:pt x="73" y="4"/>
                  <a:pt x="137" y="1"/>
                  <a:pt x="172" y="0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28746" cmpd="sng" algn="ctr">
            <a:solidFill>
              <a:srgbClr val="FFFFFF"/>
            </a:solidFill>
            <a:round/>
            <a:headEnd w="med" len="med"/>
            <a:tailEnd w="med" len="med"/>
          </a:ln>
          <a:effectLst>
            <a:outerShdw dist="72543" dir="27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523" name="Rectangle 71"/>
          <p:cNvSpPr>
            <a:spLocks noChangeArrowheads="1"/>
          </p:cNvSpPr>
          <p:nvPr/>
        </p:nvSpPr>
        <p:spPr bwMode="white">
          <a:xfrm>
            <a:off x="2111821" y="1192491"/>
            <a:ext cx="3508374" cy="461962"/>
          </a:xfrm>
          <a:prstGeom prst="rect">
            <a:avLst/>
          </a:prstGeom>
          <a:noFill/>
          <a:ln>
            <a:noFill/>
          </a:ln>
          <a:effectLst>
            <a:outerShdw dist="17997" dir="2700000" algn="ctr" rotWithShape="0">
              <a:srgbClr val="000000"/>
            </a:outerShdw>
          </a:effectLst>
        </p:spPr>
        <p:txBody>
          <a:bodyPr/>
          <a:lstStyle/>
          <a:p>
            <a:pPr lvl="0"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400" b="1" dirty="0">
                <a:solidFill>
                  <a:srgbClr val="FFFFFF"/>
                </a:solidFill>
                <a:latin typeface="굴림"/>
                <a:ea typeface="굴림"/>
              </a:rPr>
              <a:t>환자대피 및 인명구조</a:t>
            </a:r>
          </a:p>
        </p:txBody>
      </p:sp>
      <p:grpSp>
        <p:nvGrpSpPr>
          <p:cNvPr id="21524" name="Group 72"/>
          <p:cNvGrpSpPr/>
          <p:nvPr/>
        </p:nvGrpSpPr>
        <p:grpSpPr>
          <a:xfrm>
            <a:off x="1912938" y="184151"/>
            <a:ext cx="762000" cy="665163"/>
            <a:chOff x="246" y="116"/>
            <a:chExt cx="480" cy="419"/>
          </a:xfrm>
        </p:grpSpPr>
        <p:sp>
          <p:nvSpPr>
            <p:cNvPr id="21525" name="AutoShape 73"/>
            <p:cNvSpPr>
              <a:spLocks noChangeArrowheads="1"/>
            </p:cNvSpPr>
            <p:nvPr/>
          </p:nvSpPr>
          <p:spPr>
            <a:xfrm>
              <a:off x="250" y="123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</p:spPr>
          <p:txBody>
            <a:bodyPr wrap="none"/>
            <a:lstStyle/>
            <a:p>
              <a:pPr lvl="0"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  <a:defRPr/>
              </a:pPr>
              <a:endParaRPr lang="ko-KR" altLang="en-US" sz="1200">
                <a:ea typeface="굴림"/>
              </a:endParaRPr>
            </a:p>
          </p:txBody>
        </p:sp>
        <p:sp>
          <p:nvSpPr>
            <p:cNvPr id="21526" name="AutoShape 74" descr="EMB0092"/>
            <p:cNvSpPr>
              <a:spLocks noChangeArrowheads="1"/>
            </p:cNvSpPr>
            <p:nvPr/>
          </p:nvSpPr>
          <p:spPr>
            <a:xfrm>
              <a:off x="246" y="116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/>
            </a:ln>
            <a:effectLst/>
          </p:spPr>
          <p:txBody>
            <a:bodyPr wrap="none"/>
            <a:lstStyle/>
            <a:p>
              <a:pPr lvl="0"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  <a:defRPr/>
              </a:pPr>
              <a:endParaRPr lang="ko-KR" altLang="en-US" sz="1200">
                <a:ea typeface="굴림"/>
              </a:endParaRPr>
            </a:p>
          </p:txBody>
        </p:sp>
        <p:sp>
          <p:nvSpPr>
            <p:cNvPr id="21527" name="AutoShape 75" descr="EMB0093"/>
            <p:cNvSpPr>
              <a:spLocks noChangeArrowheads="1"/>
            </p:cNvSpPr>
            <p:nvPr/>
          </p:nvSpPr>
          <p:spPr>
            <a:xfrm>
              <a:off x="273" y="141"/>
              <a:ext cx="418" cy="362"/>
            </a:xfrm>
            <a:prstGeom prst="hexagon">
              <a:avLst>
                <a:gd name="adj" fmla="val 29087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/>
            </a:ln>
            <a:effectLst/>
          </p:spPr>
          <p:txBody>
            <a:bodyPr wrap="none" anchor="ctr"/>
            <a:lstStyle/>
            <a:p>
              <a:pPr lvl="0" eaLnBrk="1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ko-KR">
                  <a:solidFill>
                    <a:srgbClr val="FFFFFF"/>
                  </a:solidFill>
                  <a:latin typeface="Arial"/>
                  <a:ea typeface="굴림"/>
                </a:rPr>
                <a:t>6-2</a:t>
              </a:r>
            </a:p>
          </p:txBody>
        </p:sp>
      </p:grpSp>
      <p:sp>
        <p:nvSpPr>
          <p:cNvPr id="21528" name="AutoShape 10"/>
          <p:cNvSpPr>
            <a:spLocks noChangeArrowheads="1"/>
          </p:cNvSpPr>
          <p:nvPr/>
        </p:nvSpPr>
        <p:spPr>
          <a:xfrm>
            <a:off x="2049464" y="1908175"/>
            <a:ext cx="8067675" cy="43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</p:spPr>
        <p:txBody>
          <a:bodyPr wrap="none"/>
          <a:lstStyle/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굴림"/>
                <a:ea typeface="굴림"/>
              </a:rPr>
              <a:t>1 / 2</a:t>
            </a:r>
            <a:r>
              <a:rPr lang="ko-KR" altLang="en-US" sz="2000" b="1" dirty="0">
                <a:solidFill>
                  <a:srgbClr val="000000"/>
                </a:solidFill>
                <a:latin typeface="굴림"/>
                <a:ea typeface="굴림"/>
              </a:rPr>
              <a:t>층 입소자 요양원 관계자에 의한 신속한 대피유도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/>
                <a:ea typeface="굴림"/>
              </a:rPr>
              <a:t>승강기를 이용한 대피는 지양하고 중앙 및 후면 계단 활용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b="1" dirty="0" err="1">
                <a:solidFill>
                  <a:srgbClr val="000000"/>
                </a:solidFill>
                <a:latin typeface="굴림"/>
                <a:ea typeface="굴림"/>
              </a:rPr>
              <a:t>화재시</a:t>
            </a:r>
            <a:r>
              <a:rPr lang="ko-KR" altLang="en-US" sz="2000" b="1" dirty="0">
                <a:solidFill>
                  <a:srgbClr val="000000"/>
                </a:solidFill>
                <a:latin typeface="굴림"/>
                <a:ea typeface="굴림"/>
              </a:rPr>
              <a:t> 요양원 관계자 소방시설 적극활용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/>
                <a:ea typeface="굴림"/>
              </a:rPr>
              <a:t>대피하지 못한 거동불편자 등 적극 수색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/>
                <a:ea typeface="굴림"/>
              </a:rPr>
              <a:t>건물정면 테라스 복식사다리 전개 활용 </a:t>
            </a:r>
            <a:r>
              <a:rPr lang="en-US" altLang="ko-KR" sz="2000" b="1" dirty="0">
                <a:solidFill>
                  <a:srgbClr val="000000"/>
                </a:solidFill>
                <a:latin typeface="굴림"/>
                <a:ea typeface="굴림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latin typeface="굴림"/>
                <a:ea typeface="굴림"/>
              </a:rPr>
              <a:t>층 진입 및 요구조자 수색</a:t>
            </a:r>
          </a:p>
          <a:p>
            <a:pPr lvl="0" eaLnBrk="1" hangingPunct="1">
              <a:lnSpc>
                <a:spcPct val="200000"/>
              </a:lnSpc>
              <a:buClrTx/>
              <a:buFont typeface="Arial"/>
              <a:buNone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/>
                <a:ea typeface="굴림"/>
              </a:rPr>
              <a:t> </a:t>
            </a:r>
          </a:p>
          <a:p>
            <a:pPr marL="285750" indent="-285750">
              <a:defRPr/>
            </a:pPr>
            <a:endParaRPr lang="ko-KR" altLang="en-US" sz="1600" dirty="0">
              <a:solidFill>
                <a:srgbClr val="000000"/>
              </a:solidFill>
              <a:latin typeface="HY동녘B"/>
              <a:ea typeface="HY동녘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직사각형 15363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15365" name="직사각형 15364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15366" name="TextBox 15365"/>
          <p:cNvSpPr txBox="1"/>
          <p:nvPr/>
        </p:nvSpPr>
        <p:spPr>
          <a:xfrm>
            <a:off x="2124371" y="209661"/>
            <a:ext cx="7783860" cy="930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3500">
                <a:solidFill>
                  <a:srgbClr val="00354D">
                    <a:alpha val="100000"/>
                  </a:srgbClr>
                </a:solidFill>
                <a:latin typeface="휴먼둥근헤드라인"/>
                <a:ea typeface="휴먼둥근헤드라인"/>
              </a:rPr>
              <a:t>    화재진압 대책</a:t>
            </a:r>
          </a:p>
        </p:txBody>
      </p:sp>
      <p:grpSp>
        <p:nvGrpSpPr>
          <p:cNvPr id="15367" name="Group 1"/>
          <p:cNvGrpSpPr/>
          <p:nvPr/>
        </p:nvGrpSpPr>
        <p:grpSpPr>
          <a:xfrm>
            <a:off x="2072334" y="2321960"/>
            <a:ext cx="8339362" cy="3557645"/>
            <a:chOff x="549921" y="2321958"/>
            <a:chExt cx="8339362" cy="3557645"/>
          </a:xfrm>
        </p:grpSpPr>
        <p:sp>
          <p:nvSpPr>
            <p:cNvPr id="15368" name="자유형: 도형 15367"/>
            <p:cNvSpPr/>
            <p:nvPr/>
          </p:nvSpPr>
          <p:spPr>
            <a:xfrm>
              <a:off x="698832" y="2321958"/>
              <a:ext cx="7999830" cy="2476063"/>
            </a:xfrm>
            <a:custGeom>
              <a:avLst/>
              <a:gdLst>
                <a:gd name="T0" fmla="*/ 0 w 5037"/>
                <a:gd name="T1" fmla="*/ 0 h 1559"/>
                <a:gd name="T2" fmla="*/ 5037 w 5037"/>
                <a:gd name="T3" fmla="*/ 1559 h 1559"/>
              </a:gdLst>
              <a:ahLst/>
              <a:cxnLst/>
              <a:rect l="T0" t="T1" r="T2" b="T3"/>
              <a:pathLst>
                <a:path w="5037" h="1559">
                  <a:moveTo>
                    <a:pt x="0" y="1508"/>
                  </a:moveTo>
                  <a:lnTo>
                    <a:pt x="0" y="1559"/>
                  </a:lnTo>
                  <a:lnTo>
                    <a:pt x="1070" y="1559"/>
                  </a:lnTo>
                  <a:lnTo>
                    <a:pt x="1293" y="1056"/>
                  </a:lnTo>
                  <a:lnTo>
                    <a:pt x="2363" y="1056"/>
                  </a:lnTo>
                  <a:lnTo>
                    <a:pt x="2631" y="553"/>
                  </a:lnTo>
                  <a:lnTo>
                    <a:pt x="3699" y="553"/>
                  </a:lnTo>
                  <a:lnTo>
                    <a:pt x="3967" y="50"/>
                  </a:lnTo>
                  <a:lnTo>
                    <a:pt x="5037" y="50"/>
                  </a:lnTo>
                  <a:lnTo>
                    <a:pt x="5037" y="0"/>
                  </a:lnTo>
                  <a:lnTo>
                    <a:pt x="3967" y="0"/>
                  </a:lnTo>
                  <a:lnTo>
                    <a:pt x="3699" y="503"/>
                  </a:lnTo>
                  <a:lnTo>
                    <a:pt x="2631" y="503"/>
                  </a:lnTo>
                  <a:lnTo>
                    <a:pt x="2363" y="1006"/>
                  </a:lnTo>
                  <a:lnTo>
                    <a:pt x="1293" y="1006"/>
                  </a:lnTo>
                  <a:lnTo>
                    <a:pt x="1070" y="1508"/>
                  </a:lnTo>
                  <a:lnTo>
                    <a:pt x="0" y="1508"/>
                  </a:lnTo>
                  <a:close/>
                </a:path>
              </a:pathLst>
            </a:custGeom>
            <a:solidFill>
              <a:srgbClr val="4FAFD1"/>
            </a:solidFill>
            <a:ln w="9525" cap="flat" cmpd="sng" algn="ctr">
              <a:noFill/>
              <a:prstDash val="solid"/>
              <a:round/>
            </a:ln>
          </p:spPr>
          <p:txBody>
            <a:bodyPr anchor="ctr"/>
            <a:lstStyle/>
            <a:p>
              <a:pPr lvl="0">
                <a:defRPr/>
              </a:pPr>
              <a:endParaRPr/>
            </a:p>
          </p:txBody>
        </p:sp>
        <p:grpSp>
          <p:nvGrpSpPr>
            <p:cNvPr id="15369" name="Group 1"/>
            <p:cNvGrpSpPr/>
            <p:nvPr/>
          </p:nvGrpSpPr>
          <p:grpSpPr>
            <a:xfrm>
              <a:off x="1264218" y="3524255"/>
              <a:ext cx="1134010" cy="1045065"/>
              <a:chOff x="1264218" y="3524255"/>
              <a:chExt cx="1134010" cy="1045065"/>
            </a:xfrm>
          </p:grpSpPr>
          <p:sp>
            <p:nvSpPr>
              <p:cNvPr id="15370" name="자유형: 도형 15369"/>
              <p:cNvSpPr/>
              <p:nvPr/>
            </p:nvSpPr>
            <p:spPr>
              <a:xfrm>
                <a:off x="1375386" y="4327890"/>
                <a:ext cx="441544" cy="227137"/>
              </a:xfrm>
              <a:custGeom>
                <a:avLst/>
                <a:gdLst>
                  <a:gd name="T0" fmla="*/ 0 w 278"/>
                  <a:gd name="T1" fmla="*/ 0 h 143"/>
                  <a:gd name="T2" fmla="*/ 278 w 278"/>
                  <a:gd name="T3" fmla="*/ 143 h 143"/>
                </a:gdLst>
                <a:ahLst/>
                <a:cxnLst/>
                <a:rect l="T0" t="T1" r="T2" b="T3"/>
                <a:pathLst>
                  <a:path w="278" h="143">
                    <a:moveTo>
                      <a:pt x="0" y="137"/>
                    </a:moveTo>
                    <a:lnTo>
                      <a:pt x="48" y="143"/>
                    </a:lnTo>
                    <a:lnTo>
                      <a:pt x="247" y="26"/>
                    </a:lnTo>
                    <a:cubicBezTo>
                      <a:pt x="278" y="4"/>
                      <a:pt x="250" y="7"/>
                      <a:pt x="240" y="6"/>
                    </a:cubicBezTo>
                    <a:cubicBezTo>
                      <a:pt x="230" y="5"/>
                      <a:pt x="225" y="0"/>
                      <a:pt x="185" y="21"/>
                    </a:cubicBezTo>
                    <a:lnTo>
                      <a:pt x="0" y="137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sp>
            <p:nvSpPr>
              <p:cNvPr id="15371" name="자유형: 도형 15370"/>
              <p:cNvSpPr/>
              <p:nvPr/>
            </p:nvSpPr>
            <p:spPr>
              <a:xfrm>
                <a:off x="1678738" y="4245310"/>
                <a:ext cx="484425" cy="223954"/>
              </a:xfrm>
              <a:custGeom>
                <a:avLst/>
                <a:gdLst>
                  <a:gd name="T0" fmla="*/ 0 w 305"/>
                  <a:gd name="T1" fmla="*/ 0 h 141"/>
                  <a:gd name="T2" fmla="*/ 305 w 305"/>
                  <a:gd name="T3" fmla="*/ 141 h 141"/>
                </a:gdLst>
                <a:ahLst/>
                <a:cxnLst/>
                <a:rect l="T0" t="T1" r="T2" b="T3"/>
                <a:pathLst>
                  <a:path w="305" h="141">
                    <a:moveTo>
                      <a:pt x="0" y="131"/>
                    </a:moveTo>
                    <a:lnTo>
                      <a:pt x="67" y="141"/>
                    </a:lnTo>
                    <a:lnTo>
                      <a:pt x="276" y="30"/>
                    </a:lnTo>
                    <a:cubicBezTo>
                      <a:pt x="305" y="7"/>
                      <a:pt x="257" y="1"/>
                      <a:pt x="243" y="0"/>
                    </a:cubicBezTo>
                    <a:cubicBezTo>
                      <a:pt x="233" y="0"/>
                      <a:pt x="232" y="2"/>
                      <a:pt x="191" y="24"/>
                    </a:cubicBezTo>
                    <a:lnTo>
                      <a:pt x="0" y="131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sp>
            <p:nvSpPr>
              <p:cNvPr id="15372" name="자유형: 도형 15371"/>
              <p:cNvSpPr/>
              <p:nvPr/>
            </p:nvSpPr>
            <p:spPr>
              <a:xfrm>
                <a:off x="1993201" y="4380319"/>
                <a:ext cx="405027" cy="189001"/>
              </a:xfrm>
              <a:custGeom>
                <a:avLst/>
                <a:gdLst>
                  <a:gd name="T0" fmla="*/ 0 w 255"/>
                  <a:gd name="T1" fmla="*/ 0 h 119"/>
                  <a:gd name="T2" fmla="*/ 255 w 255"/>
                  <a:gd name="T3" fmla="*/ 119 h 119"/>
                </a:gdLst>
                <a:ahLst/>
                <a:cxnLst/>
                <a:rect l="T0" t="T1" r="T2" b="T3"/>
                <a:pathLst>
                  <a:path w="255" h="119">
                    <a:moveTo>
                      <a:pt x="0" y="111"/>
                    </a:moveTo>
                    <a:lnTo>
                      <a:pt x="55" y="119"/>
                    </a:lnTo>
                    <a:lnTo>
                      <a:pt x="234" y="29"/>
                    </a:lnTo>
                    <a:cubicBezTo>
                      <a:pt x="255" y="11"/>
                      <a:pt x="221" y="0"/>
                      <a:pt x="182" y="14"/>
                    </a:cubicBezTo>
                    <a:lnTo>
                      <a:pt x="0" y="111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sp>
            <p:nvSpPr>
              <p:cNvPr id="15373" name="자유형: 도형 15372"/>
              <p:cNvSpPr/>
              <p:nvPr/>
            </p:nvSpPr>
            <p:spPr>
              <a:xfrm>
                <a:off x="1264218" y="3805385"/>
                <a:ext cx="293804" cy="748022"/>
              </a:xfrm>
              <a:custGeom>
                <a:avLst/>
                <a:gdLst>
                  <a:gd name="T0" fmla="*/ 0 w 185"/>
                  <a:gd name="T1" fmla="*/ 0 h 471"/>
                  <a:gd name="T2" fmla="*/ 185 w 185"/>
                  <a:gd name="T3" fmla="*/ 471 h 471"/>
                </a:gdLst>
                <a:ahLst/>
                <a:cxnLst/>
                <a:rect l="T0" t="T1" r="T2" b="T3"/>
                <a:pathLst>
                  <a:path w="185" h="471">
                    <a:moveTo>
                      <a:pt x="85" y="83"/>
                    </a:moveTo>
                    <a:cubicBezTo>
                      <a:pt x="72" y="78"/>
                      <a:pt x="62" y="62"/>
                      <a:pt x="61" y="41"/>
                    </a:cubicBezTo>
                    <a:cubicBezTo>
                      <a:pt x="60" y="21"/>
                      <a:pt x="75" y="0"/>
                      <a:pt x="100" y="1"/>
                    </a:cubicBezTo>
                    <a:cubicBezTo>
                      <a:pt x="126" y="1"/>
                      <a:pt x="142" y="15"/>
                      <a:pt x="141" y="43"/>
                    </a:cubicBezTo>
                    <a:cubicBezTo>
                      <a:pt x="141" y="70"/>
                      <a:pt x="125" y="79"/>
                      <a:pt x="112" y="83"/>
                    </a:cubicBezTo>
                    <a:cubicBezTo>
                      <a:pt x="109" y="92"/>
                      <a:pt x="109" y="97"/>
                      <a:pt x="111" y="102"/>
                    </a:cubicBezTo>
                    <a:cubicBezTo>
                      <a:pt x="125" y="108"/>
                      <a:pt x="160" y="109"/>
                      <a:pt x="173" y="120"/>
                    </a:cubicBezTo>
                    <a:cubicBezTo>
                      <a:pt x="185" y="129"/>
                      <a:pt x="181" y="145"/>
                      <a:pt x="183" y="169"/>
                    </a:cubicBezTo>
                    <a:lnTo>
                      <a:pt x="180" y="265"/>
                    </a:lnTo>
                    <a:cubicBezTo>
                      <a:pt x="179" y="288"/>
                      <a:pt x="175" y="303"/>
                      <a:pt x="173" y="302"/>
                    </a:cubicBezTo>
                    <a:cubicBezTo>
                      <a:pt x="165" y="306"/>
                      <a:pt x="165" y="277"/>
                      <a:pt x="162" y="255"/>
                    </a:cubicBezTo>
                    <a:lnTo>
                      <a:pt x="155" y="167"/>
                    </a:lnTo>
                    <a:cubicBezTo>
                      <a:pt x="150" y="169"/>
                      <a:pt x="146" y="215"/>
                      <a:pt x="141" y="265"/>
                    </a:cubicBezTo>
                    <a:lnTo>
                      <a:pt x="119" y="471"/>
                    </a:lnTo>
                    <a:lnTo>
                      <a:pt x="65" y="467"/>
                    </a:lnTo>
                    <a:lnTo>
                      <a:pt x="42" y="269"/>
                    </a:lnTo>
                    <a:cubicBezTo>
                      <a:pt x="32" y="211"/>
                      <a:pt x="31" y="174"/>
                      <a:pt x="28" y="172"/>
                    </a:cubicBezTo>
                    <a:lnTo>
                      <a:pt x="21" y="256"/>
                    </a:lnTo>
                    <a:cubicBezTo>
                      <a:pt x="18" y="278"/>
                      <a:pt x="13" y="303"/>
                      <a:pt x="10" y="302"/>
                    </a:cubicBezTo>
                    <a:cubicBezTo>
                      <a:pt x="4" y="302"/>
                      <a:pt x="2" y="277"/>
                      <a:pt x="1" y="252"/>
                    </a:cubicBezTo>
                    <a:cubicBezTo>
                      <a:pt x="0" y="227"/>
                      <a:pt x="3" y="175"/>
                      <a:pt x="6" y="152"/>
                    </a:cubicBezTo>
                    <a:cubicBezTo>
                      <a:pt x="10" y="130"/>
                      <a:pt x="6" y="124"/>
                      <a:pt x="19" y="116"/>
                    </a:cubicBezTo>
                    <a:cubicBezTo>
                      <a:pt x="32" y="108"/>
                      <a:pt x="74" y="108"/>
                      <a:pt x="84" y="102"/>
                    </a:cubicBezTo>
                    <a:cubicBezTo>
                      <a:pt x="88" y="99"/>
                      <a:pt x="89" y="89"/>
                      <a:pt x="85" y="83"/>
                    </a:cubicBezTo>
                    <a:lnTo>
                      <a:pt x="85" y="83"/>
                    </a:lnTo>
                    <a:close/>
                  </a:path>
                </a:pathLst>
              </a:custGeom>
              <a:blipFill rotWithShape="1">
                <a:blip r:embed="rId6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sp>
            <p:nvSpPr>
              <p:cNvPr id="15374" name="자유형: 도형 15373"/>
              <p:cNvSpPr/>
              <p:nvPr/>
            </p:nvSpPr>
            <p:spPr>
              <a:xfrm>
                <a:off x="1548530" y="3524255"/>
                <a:ext cx="371638" cy="938643"/>
              </a:xfrm>
              <a:custGeom>
                <a:avLst/>
                <a:gdLst>
                  <a:gd name="T0" fmla="*/ 0 w 234"/>
                  <a:gd name="T1" fmla="*/ 0 h 591"/>
                  <a:gd name="T2" fmla="*/ 234 w 234"/>
                  <a:gd name="T3" fmla="*/ 591 h 591"/>
                </a:gdLst>
                <a:ahLst/>
                <a:cxnLst/>
                <a:rect l="T0" t="T1" r="T2" b="T3"/>
                <a:pathLst>
                  <a:path w="234" h="591">
                    <a:moveTo>
                      <a:pt x="108" y="105"/>
                    </a:moveTo>
                    <a:cubicBezTo>
                      <a:pt x="91" y="97"/>
                      <a:pt x="79" y="78"/>
                      <a:pt x="77" y="52"/>
                    </a:cubicBezTo>
                    <a:cubicBezTo>
                      <a:pt x="75" y="27"/>
                      <a:pt x="94" y="0"/>
                      <a:pt x="127" y="1"/>
                    </a:cubicBezTo>
                    <a:cubicBezTo>
                      <a:pt x="159" y="2"/>
                      <a:pt x="180" y="19"/>
                      <a:pt x="179" y="54"/>
                    </a:cubicBezTo>
                    <a:cubicBezTo>
                      <a:pt x="178" y="88"/>
                      <a:pt x="158" y="100"/>
                      <a:pt x="141" y="105"/>
                    </a:cubicBezTo>
                    <a:cubicBezTo>
                      <a:pt x="138" y="115"/>
                      <a:pt x="138" y="122"/>
                      <a:pt x="140" y="129"/>
                    </a:cubicBezTo>
                    <a:cubicBezTo>
                      <a:pt x="158" y="136"/>
                      <a:pt x="203" y="137"/>
                      <a:pt x="218" y="150"/>
                    </a:cubicBezTo>
                    <a:cubicBezTo>
                      <a:pt x="234" y="162"/>
                      <a:pt x="229" y="182"/>
                      <a:pt x="231" y="212"/>
                    </a:cubicBezTo>
                    <a:lnTo>
                      <a:pt x="228" y="333"/>
                    </a:lnTo>
                    <a:cubicBezTo>
                      <a:pt x="226" y="361"/>
                      <a:pt x="222" y="381"/>
                      <a:pt x="218" y="379"/>
                    </a:cubicBezTo>
                    <a:cubicBezTo>
                      <a:pt x="208" y="384"/>
                      <a:pt x="209" y="348"/>
                      <a:pt x="205" y="320"/>
                    </a:cubicBezTo>
                    <a:lnTo>
                      <a:pt x="195" y="210"/>
                    </a:lnTo>
                    <a:cubicBezTo>
                      <a:pt x="190" y="212"/>
                      <a:pt x="185" y="270"/>
                      <a:pt x="178" y="333"/>
                    </a:cubicBezTo>
                    <a:lnTo>
                      <a:pt x="151" y="591"/>
                    </a:lnTo>
                    <a:lnTo>
                      <a:pt x="82" y="586"/>
                    </a:lnTo>
                    <a:lnTo>
                      <a:pt x="52" y="337"/>
                    </a:lnTo>
                    <a:cubicBezTo>
                      <a:pt x="41" y="265"/>
                      <a:pt x="39" y="219"/>
                      <a:pt x="35" y="216"/>
                    </a:cubicBezTo>
                    <a:lnTo>
                      <a:pt x="26" y="322"/>
                    </a:lnTo>
                    <a:cubicBezTo>
                      <a:pt x="23" y="349"/>
                      <a:pt x="17" y="380"/>
                      <a:pt x="13" y="379"/>
                    </a:cubicBezTo>
                    <a:cubicBezTo>
                      <a:pt x="4" y="379"/>
                      <a:pt x="2" y="348"/>
                      <a:pt x="1" y="316"/>
                    </a:cubicBezTo>
                    <a:cubicBezTo>
                      <a:pt x="0" y="285"/>
                      <a:pt x="3" y="220"/>
                      <a:pt x="8" y="191"/>
                    </a:cubicBezTo>
                    <a:cubicBezTo>
                      <a:pt x="13" y="163"/>
                      <a:pt x="8" y="156"/>
                      <a:pt x="24" y="145"/>
                    </a:cubicBezTo>
                    <a:cubicBezTo>
                      <a:pt x="41" y="136"/>
                      <a:pt x="93" y="136"/>
                      <a:pt x="107" y="129"/>
                    </a:cubicBezTo>
                    <a:cubicBezTo>
                      <a:pt x="111" y="124"/>
                      <a:pt x="113" y="112"/>
                      <a:pt x="108" y="105"/>
                    </a:cubicBezTo>
                    <a:lnTo>
                      <a:pt x="108" y="105"/>
                    </a:lnTo>
                    <a:close/>
                  </a:path>
                </a:pathLst>
              </a:custGeom>
              <a:blipFill rotWithShape="1">
                <a:blip r:embed="rId7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sp>
            <p:nvSpPr>
              <p:cNvPr id="15375" name="자유형: 도형 15374"/>
              <p:cNvSpPr/>
              <p:nvPr/>
            </p:nvSpPr>
            <p:spPr>
              <a:xfrm>
                <a:off x="1888399" y="3821243"/>
                <a:ext cx="295423" cy="748078"/>
              </a:xfrm>
              <a:custGeom>
                <a:avLst/>
                <a:gdLst>
                  <a:gd name="T0" fmla="*/ 0 w 186"/>
                  <a:gd name="T1" fmla="*/ 0 h 471"/>
                  <a:gd name="T2" fmla="*/ 186 w 186"/>
                  <a:gd name="T3" fmla="*/ 471 h 471"/>
                </a:gdLst>
                <a:ahLst/>
                <a:cxnLst/>
                <a:rect l="T0" t="T1" r="T2" b="T3"/>
                <a:pathLst>
                  <a:path w="186" h="471">
                    <a:moveTo>
                      <a:pt x="86" y="83"/>
                    </a:moveTo>
                    <a:cubicBezTo>
                      <a:pt x="72" y="78"/>
                      <a:pt x="62" y="62"/>
                      <a:pt x="62" y="41"/>
                    </a:cubicBezTo>
                    <a:cubicBezTo>
                      <a:pt x="60" y="21"/>
                      <a:pt x="75" y="0"/>
                      <a:pt x="101" y="1"/>
                    </a:cubicBezTo>
                    <a:cubicBezTo>
                      <a:pt x="126" y="1"/>
                      <a:pt x="143" y="15"/>
                      <a:pt x="142" y="43"/>
                    </a:cubicBezTo>
                    <a:cubicBezTo>
                      <a:pt x="141" y="70"/>
                      <a:pt x="125" y="79"/>
                      <a:pt x="112" y="83"/>
                    </a:cubicBezTo>
                    <a:cubicBezTo>
                      <a:pt x="110" y="92"/>
                      <a:pt x="110" y="97"/>
                      <a:pt x="111" y="102"/>
                    </a:cubicBezTo>
                    <a:cubicBezTo>
                      <a:pt x="125" y="108"/>
                      <a:pt x="161" y="109"/>
                      <a:pt x="174" y="120"/>
                    </a:cubicBezTo>
                    <a:cubicBezTo>
                      <a:pt x="186" y="129"/>
                      <a:pt x="182" y="145"/>
                      <a:pt x="184" y="169"/>
                    </a:cubicBezTo>
                    <a:lnTo>
                      <a:pt x="181" y="265"/>
                    </a:lnTo>
                    <a:cubicBezTo>
                      <a:pt x="179" y="288"/>
                      <a:pt x="176" y="303"/>
                      <a:pt x="174" y="302"/>
                    </a:cubicBezTo>
                    <a:cubicBezTo>
                      <a:pt x="165" y="306"/>
                      <a:pt x="166" y="277"/>
                      <a:pt x="163" y="255"/>
                    </a:cubicBezTo>
                    <a:lnTo>
                      <a:pt x="155" y="167"/>
                    </a:lnTo>
                    <a:cubicBezTo>
                      <a:pt x="151" y="169"/>
                      <a:pt x="147" y="215"/>
                      <a:pt x="141" y="265"/>
                    </a:cubicBezTo>
                    <a:lnTo>
                      <a:pt x="120" y="471"/>
                    </a:lnTo>
                    <a:lnTo>
                      <a:pt x="65" y="467"/>
                    </a:lnTo>
                    <a:lnTo>
                      <a:pt x="42" y="269"/>
                    </a:lnTo>
                    <a:cubicBezTo>
                      <a:pt x="33" y="211"/>
                      <a:pt x="31" y="174"/>
                      <a:pt x="28" y="172"/>
                    </a:cubicBezTo>
                    <a:lnTo>
                      <a:pt x="21" y="256"/>
                    </a:lnTo>
                    <a:cubicBezTo>
                      <a:pt x="18" y="278"/>
                      <a:pt x="13" y="303"/>
                      <a:pt x="10" y="302"/>
                    </a:cubicBezTo>
                    <a:cubicBezTo>
                      <a:pt x="3" y="302"/>
                      <a:pt x="2" y="277"/>
                      <a:pt x="1" y="252"/>
                    </a:cubicBezTo>
                    <a:cubicBezTo>
                      <a:pt x="0" y="227"/>
                      <a:pt x="3" y="175"/>
                      <a:pt x="6" y="152"/>
                    </a:cubicBezTo>
                    <a:cubicBezTo>
                      <a:pt x="10" y="130"/>
                      <a:pt x="6" y="124"/>
                      <a:pt x="19" y="116"/>
                    </a:cubicBezTo>
                    <a:cubicBezTo>
                      <a:pt x="33" y="108"/>
                      <a:pt x="74" y="108"/>
                      <a:pt x="85" y="102"/>
                    </a:cubicBezTo>
                    <a:cubicBezTo>
                      <a:pt x="88" y="99"/>
                      <a:pt x="90" y="89"/>
                      <a:pt x="86" y="83"/>
                    </a:cubicBezTo>
                    <a:lnTo>
                      <a:pt x="86" y="83"/>
                    </a:lnTo>
                    <a:close/>
                  </a:path>
                </a:pathLst>
              </a:custGeom>
              <a:blipFill rotWithShape="1">
                <a:blip r:embed="rId8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</p:spPr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</p:grpSp>
        <p:grpSp>
          <p:nvGrpSpPr>
            <p:cNvPr id="15376" name="Group 1"/>
            <p:cNvGrpSpPr/>
            <p:nvPr/>
          </p:nvGrpSpPr>
          <p:grpSpPr>
            <a:xfrm>
              <a:off x="640037" y="4859943"/>
              <a:ext cx="1807438" cy="311280"/>
              <a:chOff x="640037" y="4859943"/>
              <a:chExt cx="1807438" cy="311280"/>
            </a:xfrm>
          </p:grpSpPr>
          <p:sp>
            <p:nvSpPr>
              <p:cNvPr id="15380" name="사각형: 둥근 모서리 15379"/>
              <p:cNvSpPr/>
              <p:nvPr/>
            </p:nvSpPr>
            <p:spPr>
              <a:xfrm rot="21600000">
                <a:off x="640037" y="4859943"/>
                <a:ext cx="1807438" cy="311280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9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  <a:effectLst>
                <a:outerShdw dist="53931" dir="2700000" algn="br">
                  <a:srgbClr val="080808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grpSp>
            <p:nvGrpSpPr>
              <p:cNvPr id="15381" name="Group 1"/>
              <p:cNvGrpSpPr/>
              <p:nvPr/>
            </p:nvGrpSpPr>
            <p:grpSpPr>
              <a:xfrm>
                <a:off x="2355348" y="4885348"/>
                <a:ext cx="85762" cy="258907"/>
                <a:chOff x="2355348" y="4885348"/>
                <a:chExt cx="85762" cy="258907"/>
              </a:xfrm>
            </p:grpSpPr>
            <p:pic>
              <p:nvPicPr>
                <p:cNvPr id="15382" name="그림 15381"/>
                <p:cNvPicPr>
                  <a:picLocks noChangeAspect="1"/>
                </p:cNvPicPr>
                <p:nvPr/>
              </p:nvPicPr>
              <p:blipFill rotWithShape="1">
                <a:blip r:embed="rId10">
                  <a:lum/>
                </a:blip>
                <a:stretch>
                  <a:fillRect/>
                </a:stretch>
              </p:blipFill>
              <p:spPr>
                <a:xfrm>
                  <a:off x="2355348" y="4885348"/>
                  <a:ext cx="85762" cy="25890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  <p:sp>
              <p:nvSpPr>
                <p:cNvPr id="15383" name="직사각형 15382"/>
                <p:cNvSpPr/>
                <p:nvPr/>
              </p:nvSpPr>
              <p:spPr>
                <a:xfrm>
                  <a:off x="2418832" y="4969547"/>
                  <a:ext cx="12730" cy="9050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/>
                </a:p>
              </p:txBody>
            </p:sp>
          </p:grpSp>
          <p:grpSp>
            <p:nvGrpSpPr>
              <p:cNvPr id="15384" name="Group 1"/>
              <p:cNvGrpSpPr/>
              <p:nvPr/>
            </p:nvGrpSpPr>
            <p:grpSpPr>
              <a:xfrm>
                <a:off x="647966" y="4885348"/>
                <a:ext cx="79453" cy="258907"/>
                <a:chOff x="647966" y="4885348"/>
                <a:chExt cx="79453" cy="258907"/>
              </a:xfrm>
            </p:grpSpPr>
            <p:pic>
              <p:nvPicPr>
                <p:cNvPr id="15385" name="그림 15384"/>
                <p:cNvPicPr>
                  <a:picLocks noChangeAspect="1"/>
                </p:cNvPicPr>
                <p:nvPr/>
              </p:nvPicPr>
              <p:blipFill rotWithShape="1">
                <a:blip r:embed="rId11">
                  <a:lum/>
                </a:blip>
                <a:stretch>
                  <a:fillRect/>
                </a:stretch>
              </p:blipFill>
              <p:spPr>
                <a:xfrm>
                  <a:off x="647966" y="4885348"/>
                  <a:ext cx="79453" cy="25890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  <p:sp>
              <p:nvSpPr>
                <p:cNvPr id="15386" name="직사각형 15385"/>
                <p:cNvSpPr/>
                <p:nvPr/>
              </p:nvSpPr>
              <p:spPr>
                <a:xfrm>
                  <a:off x="654331" y="4969547"/>
                  <a:ext cx="12730" cy="8732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/>
                </a:p>
              </p:txBody>
            </p:sp>
          </p:grpSp>
        </p:grpSp>
        <p:sp>
          <p:nvSpPr>
            <p:cNvPr id="15387" name="TextBox 15386"/>
            <p:cNvSpPr txBox="1"/>
            <p:nvPr/>
          </p:nvSpPr>
          <p:spPr>
            <a:xfrm>
              <a:off x="549921" y="4845649"/>
              <a:ext cx="2016756" cy="3119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600" b="1">
                  <a:solidFill>
                    <a:srgbClr val="FFFFFF">
                      <a:alpha val="100000"/>
                    </a:srgbClr>
                  </a:solidFill>
                  <a:latin typeface="Calibri"/>
                  <a:ea typeface="굴림"/>
                </a:rPr>
                <a:t>인명검색</a:t>
              </a:r>
              <a:r>
                <a:rPr kumimoji="1" lang="ko-KR" altLang="en-US" sz="1600" b="1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,</a:t>
              </a:r>
              <a:r>
                <a:rPr kumimoji="1" lang="ko-KR" altLang="en-US" sz="1600" b="1">
                  <a:solidFill>
                    <a:srgbClr val="FFFFFF">
                      <a:alpha val="100000"/>
                    </a:srgbClr>
                  </a:solidFill>
                  <a:latin typeface="Calibri"/>
                  <a:ea typeface="굴림"/>
                </a:rPr>
                <a:t>구조</a:t>
              </a:r>
            </a:p>
          </p:txBody>
        </p:sp>
        <p:sp>
          <p:nvSpPr>
            <p:cNvPr id="15388" name="TextBox 15387"/>
            <p:cNvSpPr txBox="1"/>
            <p:nvPr/>
          </p:nvSpPr>
          <p:spPr>
            <a:xfrm>
              <a:off x="698832" y="5293558"/>
              <a:ext cx="1583427" cy="58604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buFont typeface="mn-ea"/>
                <a:buChar char="•"/>
                <a:defRPr lang="ko-KR" altLang="en-US"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  인명검색 및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   구조 최우선</a:t>
              </a:r>
            </a:p>
          </p:txBody>
        </p:sp>
        <p:sp>
          <p:nvSpPr>
            <p:cNvPr id="15389" name="TextBox 15388"/>
            <p:cNvSpPr txBox="1"/>
            <p:nvPr/>
          </p:nvSpPr>
          <p:spPr>
            <a:xfrm>
              <a:off x="2696779" y="4542297"/>
              <a:ext cx="1770866" cy="5812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buFont typeface="mn-ea"/>
                <a:buChar char="•"/>
                <a:defRPr lang="ko-KR" altLang="en-US"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  안전한 구출 및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   피난유도</a:t>
              </a:r>
            </a:p>
          </p:txBody>
        </p:sp>
        <p:sp>
          <p:nvSpPr>
            <p:cNvPr id="15390" name="TextBox 15389"/>
            <p:cNvSpPr txBox="1"/>
            <p:nvPr/>
          </p:nvSpPr>
          <p:spPr>
            <a:xfrm>
              <a:off x="6927796" y="2982655"/>
              <a:ext cx="1961487" cy="3399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buFont typeface="mn-ea"/>
                <a:buChar char="•"/>
                <a:defRPr lang="ko-KR" altLang="en-US"/>
              </a:pPr>
              <a:r>
                <a:rPr kumimoji="1" lang="ko-KR" altLang="en-US" sz="160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  확실한 잔화정리</a:t>
              </a:r>
            </a:p>
          </p:txBody>
        </p:sp>
        <p:grpSp>
          <p:nvGrpSpPr>
            <p:cNvPr id="15391" name="Group 1"/>
            <p:cNvGrpSpPr/>
            <p:nvPr/>
          </p:nvGrpSpPr>
          <p:grpSpPr>
            <a:xfrm>
              <a:off x="2758756" y="4091261"/>
              <a:ext cx="1808945" cy="312899"/>
              <a:chOff x="2758756" y="4091261"/>
              <a:chExt cx="1808945" cy="312899"/>
            </a:xfrm>
          </p:grpSpPr>
          <p:sp>
            <p:nvSpPr>
              <p:cNvPr id="15392" name="사각형: 둥근 모서리 15391"/>
              <p:cNvSpPr/>
              <p:nvPr/>
            </p:nvSpPr>
            <p:spPr>
              <a:xfrm rot="21600000">
                <a:off x="2758756" y="4091261"/>
                <a:ext cx="1808945" cy="312899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12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  <a:effectLst>
                <a:outerShdw dist="53931" dir="2700000" algn="br">
                  <a:srgbClr val="080808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grpSp>
            <p:nvGrpSpPr>
              <p:cNvPr id="15396" name="Group 1"/>
              <p:cNvGrpSpPr/>
              <p:nvPr/>
            </p:nvGrpSpPr>
            <p:grpSpPr>
              <a:xfrm>
                <a:off x="4477193" y="4116666"/>
                <a:ext cx="79397" cy="262034"/>
                <a:chOff x="4477193" y="4116666"/>
                <a:chExt cx="79397" cy="262034"/>
              </a:xfrm>
            </p:grpSpPr>
            <p:pic>
              <p:nvPicPr>
                <p:cNvPr id="15397" name="그림 15396"/>
                <p:cNvPicPr>
                  <a:picLocks noChangeAspect="1"/>
                </p:cNvPicPr>
                <p:nvPr/>
              </p:nvPicPr>
              <p:blipFill rotWithShape="1">
                <a:blip r:embed="rId13">
                  <a:lum/>
                </a:blip>
                <a:stretch>
                  <a:fillRect/>
                </a:stretch>
              </p:blipFill>
              <p:spPr>
                <a:xfrm>
                  <a:off x="4477193" y="4116666"/>
                  <a:ext cx="79397" cy="26203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  <p:sp>
              <p:nvSpPr>
                <p:cNvPr id="15398" name="직사각형 15397"/>
                <p:cNvSpPr/>
                <p:nvPr/>
              </p:nvSpPr>
              <p:spPr>
                <a:xfrm>
                  <a:off x="4539114" y="4199246"/>
                  <a:ext cx="12730" cy="9369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/>
                </a:p>
              </p:txBody>
            </p:sp>
          </p:grpSp>
          <p:grpSp>
            <p:nvGrpSpPr>
              <p:cNvPr id="15399" name="Group 1"/>
              <p:cNvGrpSpPr/>
              <p:nvPr/>
            </p:nvGrpSpPr>
            <p:grpSpPr>
              <a:xfrm>
                <a:off x="2769868" y="4116666"/>
                <a:ext cx="79397" cy="257288"/>
                <a:chOff x="2769868" y="4116666"/>
                <a:chExt cx="79397" cy="257288"/>
              </a:xfrm>
            </p:grpSpPr>
            <p:pic>
              <p:nvPicPr>
                <p:cNvPr id="15400" name="그림 15399"/>
                <p:cNvPicPr>
                  <a:picLocks noChangeAspect="1"/>
                </p:cNvPicPr>
                <p:nvPr/>
              </p:nvPicPr>
              <p:blipFill rotWithShape="1">
                <a:blip r:embed="rId14">
                  <a:lum/>
                </a:blip>
                <a:stretch>
                  <a:fillRect/>
                </a:stretch>
              </p:blipFill>
              <p:spPr>
                <a:xfrm>
                  <a:off x="2769868" y="4116666"/>
                  <a:ext cx="79397" cy="25728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  <p:sp>
              <p:nvSpPr>
                <p:cNvPr id="15401" name="직사각형 15400"/>
                <p:cNvSpPr/>
                <p:nvPr/>
              </p:nvSpPr>
              <p:spPr>
                <a:xfrm>
                  <a:off x="2773050" y="4200866"/>
                  <a:ext cx="12674" cy="90508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/>
                </a:p>
              </p:txBody>
            </p:sp>
          </p:grpSp>
        </p:grpSp>
        <p:sp>
          <p:nvSpPr>
            <p:cNvPr id="15402" name="TextBox 15401"/>
            <p:cNvSpPr txBox="1"/>
            <p:nvPr/>
          </p:nvSpPr>
          <p:spPr>
            <a:xfrm>
              <a:off x="2901694" y="4092824"/>
              <a:ext cx="1480188" cy="3351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600" b="1">
                  <a:solidFill>
                    <a:srgbClr val="FFFFFF">
                      <a:alpha val="100000"/>
                    </a:srgbClr>
                  </a:solidFill>
                  <a:latin typeface="Calibri"/>
                  <a:ea typeface="굴림"/>
                </a:rPr>
                <a:t>피난로 확보</a:t>
              </a:r>
            </a:p>
          </p:txBody>
        </p:sp>
        <p:grpSp>
          <p:nvGrpSpPr>
            <p:cNvPr id="15403" name="Group 1"/>
            <p:cNvGrpSpPr/>
            <p:nvPr/>
          </p:nvGrpSpPr>
          <p:grpSpPr>
            <a:xfrm>
              <a:off x="4790093" y="3278079"/>
              <a:ext cx="1805763" cy="314463"/>
              <a:chOff x="4790093" y="3278078"/>
              <a:chExt cx="1805763" cy="314463"/>
            </a:xfrm>
          </p:grpSpPr>
          <p:sp>
            <p:nvSpPr>
              <p:cNvPr id="15404" name="사각형: 둥근 모서리 15403"/>
              <p:cNvSpPr/>
              <p:nvPr/>
            </p:nvSpPr>
            <p:spPr>
              <a:xfrm rot="21600000">
                <a:off x="4790093" y="3278078"/>
                <a:ext cx="1805763" cy="314463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15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  <a:effectLst>
                <a:outerShdw dist="53931" dir="2700000" algn="br">
                  <a:srgbClr val="080808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grpSp>
            <p:nvGrpSpPr>
              <p:cNvPr id="15405" name="Group 1"/>
              <p:cNvGrpSpPr/>
              <p:nvPr/>
            </p:nvGrpSpPr>
            <p:grpSpPr>
              <a:xfrm>
                <a:off x="6505348" y="3306666"/>
                <a:ext cx="79397" cy="262090"/>
                <a:chOff x="6505348" y="3306666"/>
                <a:chExt cx="79397" cy="262090"/>
              </a:xfrm>
            </p:grpSpPr>
            <p:pic>
              <p:nvPicPr>
                <p:cNvPr id="15406" name="그림 15405"/>
                <p:cNvPicPr>
                  <a:picLocks noChangeAspect="1"/>
                </p:cNvPicPr>
                <p:nvPr/>
              </p:nvPicPr>
              <p:blipFill rotWithShape="1">
                <a:blip r:embed="rId13">
                  <a:lum/>
                </a:blip>
                <a:stretch>
                  <a:fillRect/>
                </a:stretch>
              </p:blipFill>
              <p:spPr>
                <a:xfrm>
                  <a:off x="6505348" y="3306666"/>
                  <a:ext cx="79397" cy="2620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  <p:sp>
              <p:nvSpPr>
                <p:cNvPr id="15407" name="직사각형 15406"/>
                <p:cNvSpPr/>
                <p:nvPr/>
              </p:nvSpPr>
              <p:spPr>
                <a:xfrm>
                  <a:off x="6567268" y="3389246"/>
                  <a:ext cx="12730" cy="9212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/>
                </a:p>
              </p:txBody>
            </p:sp>
          </p:grpSp>
          <p:grpSp>
            <p:nvGrpSpPr>
              <p:cNvPr id="15408" name="Group 1"/>
              <p:cNvGrpSpPr/>
              <p:nvPr/>
            </p:nvGrpSpPr>
            <p:grpSpPr>
              <a:xfrm>
                <a:off x="4799585" y="3306666"/>
                <a:ext cx="79453" cy="255724"/>
                <a:chOff x="4799585" y="3306666"/>
                <a:chExt cx="79453" cy="255724"/>
              </a:xfrm>
            </p:grpSpPr>
            <p:pic>
              <p:nvPicPr>
                <p:cNvPr id="15412" name="그림 15411"/>
                <p:cNvPicPr>
                  <a:picLocks noChangeAspect="1"/>
                </p:cNvPicPr>
                <p:nvPr/>
              </p:nvPicPr>
              <p:blipFill rotWithShape="1">
                <a:blip r:embed="rId14">
                  <a:lum/>
                </a:blip>
                <a:stretch>
                  <a:fillRect/>
                </a:stretch>
              </p:blipFill>
              <p:spPr>
                <a:xfrm>
                  <a:off x="4799585" y="3306666"/>
                  <a:ext cx="79453" cy="25572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  <p:sp>
              <p:nvSpPr>
                <p:cNvPr id="15413" name="직사각형 15412"/>
                <p:cNvSpPr/>
                <p:nvPr/>
              </p:nvSpPr>
              <p:spPr>
                <a:xfrm>
                  <a:off x="4804387" y="3387683"/>
                  <a:ext cx="12674" cy="9212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/>
                </a:p>
              </p:txBody>
            </p:sp>
          </p:grpSp>
        </p:grpSp>
        <p:sp>
          <p:nvSpPr>
            <p:cNvPr id="15414" name="TextBox 15413"/>
            <p:cNvSpPr txBox="1"/>
            <p:nvPr/>
          </p:nvSpPr>
          <p:spPr>
            <a:xfrm>
              <a:off x="4896459" y="3270150"/>
              <a:ext cx="1532673" cy="3366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600" b="1">
                  <a:solidFill>
                    <a:srgbClr val="FFFFFF">
                      <a:alpha val="100000"/>
                    </a:srgbClr>
                  </a:solidFill>
                  <a:latin typeface="Calibri"/>
                  <a:ea typeface="굴림"/>
                </a:rPr>
                <a:t>화재진압</a:t>
              </a:r>
            </a:p>
          </p:txBody>
        </p:sp>
        <p:grpSp>
          <p:nvGrpSpPr>
            <p:cNvPr id="15415" name="Group 1"/>
            <p:cNvGrpSpPr/>
            <p:nvPr/>
          </p:nvGrpSpPr>
          <p:grpSpPr>
            <a:xfrm>
              <a:off x="6905573" y="2487175"/>
              <a:ext cx="1809001" cy="314463"/>
              <a:chOff x="6905573" y="2487174"/>
              <a:chExt cx="1809001" cy="314463"/>
            </a:xfrm>
          </p:grpSpPr>
          <p:sp>
            <p:nvSpPr>
              <p:cNvPr id="15416" name="사각형: 둥근 모서리 15415"/>
              <p:cNvSpPr/>
              <p:nvPr/>
            </p:nvSpPr>
            <p:spPr>
              <a:xfrm rot="21600000">
                <a:off x="6905573" y="2487174"/>
                <a:ext cx="1809001" cy="314463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16">
                  <a:alphaModFix/>
                  <a:lum/>
                </a:blip>
                <a:srcRect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</a:ln>
              <a:effectLst>
                <a:outerShdw dist="53931" dir="2700000" algn="br">
                  <a:srgbClr val="080808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endParaRPr/>
              </a:p>
            </p:txBody>
          </p:sp>
          <p:grpSp>
            <p:nvGrpSpPr>
              <p:cNvPr id="15417" name="Group 1"/>
              <p:cNvGrpSpPr/>
              <p:nvPr/>
            </p:nvGrpSpPr>
            <p:grpSpPr>
              <a:xfrm>
                <a:off x="8620884" y="2512580"/>
                <a:ext cx="85763" cy="262034"/>
                <a:chOff x="8620884" y="2512579"/>
                <a:chExt cx="85763" cy="262034"/>
              </a:xfrm>
            </p:grpSpPr>
            <p:pic>
              <p:nvPicPr>
                <p:cNvPr id="15418" name="그림 15417"/>
                <p:cNvPicPr>
                  <a:picLocks noChangeAspect="1"/>
                </p:cNvPicPr>
                <p:nvPr/>
              </p:nvPicPr>
              <p:blipFill rotWithShape="1">
                <a:blip r:embed="rId10">
                  <a:lum/>
                </a:blip>
                <a:stretch>
                  <a:fillRect/>
                </a:stretch>
              </p:blipFill>
              <p:spPr>
                <a:xfrm>
                  <a:off x="8620884" y="2512579"/>
                  <a:ext cx="85762" cy="26203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  <p:sp>
              <p:nvSpPr>
                <p:cNvPr id="15419" name="직사각형 15418"/>
                <p:cNvSpPr/>
                <p:nvPr/>
              </p:nvSpPr>
              <p:spPr>
                <a:xfrm>
                  <a:off x="8685988" y="2596723"/>
                  <a:ext cx="12674" cy="9212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/>
                </a:p>
              </p:txBody>
            </p:sp>
          </p:grpSp>
          <p:grpSp>
            <p:nvGrpSpPr>
              <p:cNvPr id="15420" name="Group 1"/>
              <p:cNvGrpSpPr/>
              <p:nvPr/>
            </p:nvGrpSpPr>
            <p:grpSpPr>
              <a:xfrm>
                <a:off x="6913502" y="2512580"/>
                <a:ext cx="85762" cy="262034"/>
                <a:chOff x="6913502" y="2512579"/>
                <a:chExt cx="85762" cy="262034"/>
              </a:xfrm>
            </p:grpSpPr>
            <p:pic>
              <p:nvPicPr>
                <p:cNvPr id="15421" name="그림 15420"/>
                <p:cNvPicPr>
                  <a:picLocks noChangeAspect="1"/>
                </p:cNvPicPr>
                <p:nvPr/>
              </p:nvPicPr>
              <p:blipFill rotWithShape="1">
                <a:blip r:embed="rId17">
                  <a:lum/>
                </a:blip>
                <a:stretch>
                  <a:fillRect/>
                </a:stretch>
              </p:blipFill>
              <p:spPr>
                <a:xfrm>
                  <a:off x="6913502" y="2512579"/>
                  <a:ext cx="85762" cy="26203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</p:pic>
            <p:sp>
              <p:nvSpPr>
                <p:cNvPr id="15422" name="직사각형 15421"/>
                <p:cNvSpPr/>
                <p:nvPr/>
              </p:nvSpPr>
              <p:spPr>
                <a:xfrm>
                  <a:off x="6919867" y="2596723"/>
                  <a:ext cx="12730" cy="9056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</a:ln>
              </p:spPr>
              <p:txBody>
                <a:bodyPr anchor="ctr"/>
                <a:lstStyle/>
                <a:p>
                  <a:pPr lvl="0">
                    <a:defRPr/>
                  </a:pPr>
                  <a:endParaRPr/>
                </a:p>
              </p:txBody>
            </p:sp>
          </p:grpSp>
        </p:grpSp>
        <p:sp>
          <p:nvSpPr>
            <p:cNvPr id="15423" name="TextBox 15422"/>
            <p:cNvSpPr txBox="1"/>
            <p:nvPr/>
          </p:nvSpPr>
          <p:spPr>
            <a:xfrm>
              <a:off x="6996138" y="2479190"/>
              <a:ext cx="1565951" cy="3367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algn="ctr">
                <a:spcBef>
                  <a:spcPct val="5000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600" b="1">
                  <a:solidFill>
                    <a:srgbClr val="FFFFFF">
                      <a:alpha val="100000"/>
                    </a:srgbClr>
                  </a:solidFill>
                  <a:latin typeface="Calibri"/>
                  <a:ea typeface="굴림"/>
                </a:rPr>
                <a:t>후속조치</a:t>
              </a:r>
            </a:p>
          </p:txBody>
        </p:sp>
      </p:grpSp>
      <p:pic>
        <p:nvPicPr>
          <p:cNvPr id="15424" name="그림 15423" descr="EMB0000025402e7"/>
          <p:cNvPicPr>
            <a:picLocks noChangeAspect="1"/>
          </p:cNvPicPr>
          <p:nvPr/>
        </p:nvPicPr>
        <p:blipFill rotWithShape="1">
          <a:blip r:embed="rId18">
            <a:lum/>
          </a:blip>
          <a:stretch>
            <a:fillRect/>
          </a:stretch>
        </p:blipFill>
        <p:spPr>
          <a:xfrm>
            <a:off x="6590398" y="2083767"/>
            <a:ext cx="1143558" cy="10418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5428" name="그림 15427" descr="EMB0000025402ea"/>
          <p:cNvPicPr>
            <a:picLocks noChangeAspect="1"/>
          </p:cNvPicPr>
          <p:nvPr/>
        </p:nvPicPr>
        <p:blipFill rotWithShape="1">
          <a:blip r:embed="rId19">
            <a:lum/>
          </a:blip>
          <a:stretch>
            <a:fillRect/>
          </a:stretch>
        </p:blipFill>
        <p:spPr>
          <a:xfrm>
            <a:off x="4806857" y="2058362"/>
            <a:ext cx="1006930" cy="18597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5429" name="TextBox 15428"/>
          <p:cNvSpPr txBox="1"/>
          <p:nvPr/>
        </p:nvSpPr>
        <p:spPr>
          <a:xfrm>
            <a:off x="6379173" y="3797458"/>
            <a:ext cx="2118718" cy="13213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mn-ea"/>
              <a:buChar char="•"/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 연소확대 방지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mn-ea"/>
              <a:buChar char="•"/>
              <a:defRPr lang="ko-KR" altLang="en-US"/>
            </a:pPr>
            <a:endParaRPr kumimoji="1" lang="ko-KR" altLang="en-US" sz="16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mn-ea"/>
              <a:buChar char="•"/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수손피해 등 최소화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160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mn-ea"/>
              <a:buChar char="•"/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무선통신 교신유지</a:t>
            </a:r>
          </a:p>
        </p:txBody>
      </p:sp>
      <p:sp>
        <p:nvSpPr>
          <p:cNvPr id="15430" name="자유형: 도형 15429"/>
          <p:cNvSpPr/>
          <p:nvPr/>
        </p:nvSpPr>
        <p:spPr>
          <a:xfrm rot="21600000">
            <a:off x="2078307" y="1160979"/>
            <a:ext cx="3509962" cy="536854"/>
          </a:xfrm>
          <a:custGeom>
            <a:avLst/>
            <a:gdLst>
              <a:gd name="T0" fmla="*/ 0 w 2210"/>
              <a:gd name="T1" fmla="*/ 0 h 338"/>
              <a:gd name="T2" fmla="*/ 2210 w 2210"/>
              <a:gd name="T3" fmla="*/ 338 h 338"/>
            </a:gdLst>
            <a:ahLst/>
            <a:cxnLst/>
            <a:rect l="T0" t="T1" r="T2" b="T3"/>
            <a:pathLst>
              <a:path w="2210" h="338">
                <a:moveTo>
                  <a:pt x="172" y="0"/>
                </a:moveTo>
                <a:lnTo>
                  <a:pt x="2206" y="0"/>
                </a:lnTo>
                <a:cubicBezTo>
                  <a:pt x="2206" y="0"/>
                  <a:pt x="2206" y="109"/>
                  <a:pt x="2206" y="218"/>
                </a:cubicBezTo>
                <a:cubicBezTo>
                  <a:pt x="2206" y="218"/>
                  <a:pt x="2210" y="273"/>
                  <a:pt x="2177" y="297"/>
                </a:cubicBezTo>
                <a:cubicBezTo>
                  <a:pt x="2152" y="317"/>
                  <a:pt x="2102" y="333"/>
                  <a:pt x="2036" y="333"/>
                </a:cubicBezTo>
                <a:cubicBezTo>
                  <a:pt x="1007" y="334"/>
                  <a:pt x="0" y="338"/>
                  <a:pt x="0" y="338"/>
                </a:cubicBezTo>
                <a:lnTo>
                  <a:pt x="0" y="98"/>
                </a:lnTo>
                <a:cubicBezTo>
                  <a:pt x="7" y="45"/>
                  <a:pt x="15" y="37"/>
                  <a:pt x="44" y="20"/>
                </a:cubicBezTo>
                <a:cubicBezTo>
                  <a:pt x="73" y="4"/>
                  <a:pt x="137" y="1"/>
                  <a:pt x="172" y="0"/>
                </a:cubicBezTo>
                <a:lnTo>
                  <a:pt x="172" y="0"/>
                </a:lnTo>
                <a:close/>
              </a:path>
            </a:pathLst>
          </a:custGeom>
          <a:blipFill rotWithShape="1">
            <a:blip r:embed="rId20">
              <a:alphaModFix/>
              <a:lum/>
            </a:blip>
            <a:srcRect/>
            <a:stretch>
              <a:fillRect/>
            </a:stretch>
          </a:blipFill>
          <a:ln w="28699" cap="flat" cmpd="sng" algn="ctr">
            <a:solidFill>
              <a:srgbClr val="FFFFFF"/>
            </a:solidFill>
            <a:prstDash val="solid"/>
            <a:round/>
          </a:ln>
          <a:effectLst>
            <a:outerShdw dist="72329" dir="2700000" algn="br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lvl="0">
              <a:defRPr/>
            </a:pPr>
            <a:endParaRPr/>
          </a:p>
        </p:txBody>
      </p:sp>
      <p:sp>
        <p:nvSpPr>
          <p:cNvPr id="15431" name="TextBox 15430"/>
          <p:cNvSpPr txBox="1"/>
          <p:nvPr/>
        </p:nvSpPr>
        <p:spPr>
          <a:xfrm rot="21600000">
            <a:off x="2275237" y="1194369"/>
            <a:ext cx="3025536" cy="4621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18003" dir="2700000" algn="br">
              <a:srgbClr val="000000"/>
            </a:outerShd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400" b="1">
                <a:solidFill>
                  <a:srgbClr val="FFFFFF">
                    <a:alpha val="100000"/>
                  </a:srgbClr>
                </a:solidFill>
                <a:latin typeface="굴림"/>
                <a:ea typeface="굴림"/>
              </a:rPr>
              <a:t> 단계별 진압작전</a:t>
            </a:r>
          </a:p>
        </p:txBody>
      </p:sp>
      <p:grpSp>
        <p:nvGrpSpPr>
          <p:cNvPr id="15432" name="Group 2"/>
          <p:cNvGrpSpPr/>
          <p:nvPr/>
        </p:nvGrpSpPr>
        <p:grpSpPr>
          <a:xfrm>
            <a:off x="1914710" y="185819"/>
            <a:ext cx="762316" cy="665442"/>
            <a:chOff x="392297" y="185819"/>
            <a:chExt cx="762316" cy="665442"/>
          </a:xfrm>
        </p:grpSpPr>
        <p:sp>
          <p:nvSpPr>
            <p:cNvPr id="15433" name="육각형 15432"/>
            <p:cNvSpPr/>
            <p:nvPr/>
          </p:nvSpPr>
          <p:spPr>
            <a:xfrm>
              <a:off x="398662" y="196930"/>
              <a:ext cx="755951" cy="654331"/>
            </a:xfrm>
            <a:prstGeom prst="hexagon">
              <a:avLst>
                <a:gd name="adj" fmla="val 27047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/>
            </a:p>
          </p:txBody>
        </p:sp>
        <p:sp>
          <p:nvSpPr>
            <p:cNvPr id="15434" name="육각형 15433"/>
            <p:cNvSpPr/>
            <p:nvPr/>
          </p:nvSpPr>
          <p:spPr>
            <a:xfrm>
              <a:off x="392297" y="185819"/>
              <a:ext cx="754388" cy="652768"/>
            </a:xfrm>
            <a:prstGeom prst="hexagon">
              <a:avLst>
                <a:gd name="adj" fmla="val 27048"/>
                <a:gd name="vf" fmla="val 115470"/>
              </a:avLst>
            </a:prstGeom>
            <a:blipFill rotWithShape="1">
              <a:blip r:embed="rId21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/>
            </a:p>
          </p:txBody>
        </p:sp>
        <p:sp>
          <p:nvSpPr>
            <p:cNvPr id="15435" name="육각형 15434"/>
            <p:cNvSpPr/>
            <p:nvPr/>
          </p:nvSpPr>
          <p:spPr>
            <a:xfrm>
              <a:off x="435178" y="225517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22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en-US" altLang="ko-KR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6-3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직사각형 16387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389" name="직사각형 16388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390" name="사각형: 둥근 모서리 16389"/>
          <p:cNvSpPr/>
          <p:nvPr/>
        </p:nvSpPr>
        <p:spPr>
          <a:xfrm>
            <a:off x="2129118" y="4265970"/>
            <a:ext cx="2544349" cy="1597721"/>
          </a:xfrm>
          <a:prstGeom prst="roundRect">
            <a:avLst>
              <a:gd name="adj" fmla="val 12500"/>
            </a:avLst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391" name="사각형: 둥근 모서리 16390"/>
          <p:cNvSpPr/>
          <p:nvPr/>
        </p:nvSpPr>
        <p:spPr>
          <a:xfrm rot="21600000">
            <a:off x="2183109" y="4694782"/>
            <a:ext cx="2409340" cy="11117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  <a:effectLst>
            <a:outerShdw dist="18003" dir="13500000" algn="br">
              <a:srgbClr val="999999"/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관계자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시설관리자 등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세심한 교육 필요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 </a:t>
            </a:r>
          </a:p>
        </p:txBody>
      </p:sp>
      <p:sp>
        <p:nvSpPr>
          <p:cNvPr id="16392" name="TextBox 16391"/>
          <p:cNvSpPr txBox="1"/>
          <p:nvPr/>
        </p:nvSpPr>
        <p:spPr>
          <a:xfrm>
            <a:off x="2233920" y="4304106"/>
            <a:ext cx="2287061" cy="3700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</a:rPr>
              <a:t>관계자 교육 철저</a:t>
            </a:r>
          </a:p>
        </p:txBody>
      </p:sp>
      <p:sp>
        <p:nvSpPr>
          <p:cNvPr id="16393" name="사각형: 둥근 모서리 16392"/>
          <p:cNvSpPr/>
          <p:nvPr/>
        </p:nvSpPr>
        <p:spPr>
          <a:xfrm>
            <a:off x="2129118" y="1902692"/>
            <a:ext cx="2544349" cy="1600904"/>
          </a:xfrm>
          <a:prstGeom prst="roundRect">
            <a:avLst>
              <a:gd name="adj" fmla="val 12500"/>
            </a:avLst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394" name="사각형: 둥근 모서리 16393"/>
          <p:cNvSpPr/>
          <p:nvPr/>
        </p:nvSpPr>
        <p:spPr>
          <a:xfrm rot="21600000">
            <a:off x="2192657" y="2333070"/>
            <a:ext cx="2409340" cy="111497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  <a:effectLst>
            <a:outerShdw dist="18003" dir="13500000" algn="br">
              <a:srgbClr val="999999"/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소방시설 등 정기적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소방검사 및 관리철저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ko-KR" altLang="en-US" sz="1600">
              <a:solidFill>
                <a:srgbClr val="000000">
                  <a:alpha val="100000"/>
                </a:srgbClr>
              </a:solidFill>
              <a:latin typeface="HY동녘B"/>
              <a:ea typeface="HY동녘B"/>
            </a:endParaRPr>
          </a:p>
        </p:txBody>
      </p:sp>
      <p:sp>
        <p:nvSpPr>
          <p:cNvPr id="16395" name="TextBox 16394"/>
          <p:cNvSpPr txBox="1"/>
          <p:nvPr/>
        </p:nvSpPr>
        <p:spPr>
          <a:xfrm>
            <a:off x="2162451" y="1926535"/>
            <a:ext cx="2429999" cy="3700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</a:rPr>
              <a:t>소방대상물 관리철저</a:t>
            </a:r>
          </a:p>
        </p:txBody>
      </p:sp>
      <p:sp>
        <p:nvSpPr>
          <p:cNvPr id="16396" name="사각형: 둥근 모서리 16395"/>
          <p:cNvSpPr/>
          <p:nvPr/>
        </p:nvSpPr>
        <p:spPr>
          <a:xfrm>
            <a:off x="7448081" y="1897946"/>
            <a:ext cx="2544294" cy="1600904"/>
          </a:xfrm>
          <a:prstGeom prst="roundRect">
            <a:avLst>
              <a:gd name="adj" fmla="val 12500"/>
            </a:avLst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6397" name="사각형: 둥근 모서리 16396"/>
          <p:cNvSpPr/>
          <p:nvPr/>
        </p:nvSpPr>
        <p:spPr>
          <a:xfrm rot="21600000">
            <a:off x="7516367" y="2331507"/>
            <a:ext cx="2409340" cy="11149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  <a:effectLst>
            <a:outerShdw dist="18003" dir="13500000" algn="br">
              <a:srgbClr val="999999"/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평소 철저한 훈련으로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신속하고 적절한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현장대응확립</a:t>
            </a:r>
          </a:p>
        </p:txBody>
      </p:sp>
      <p:sp>
        <p:nvSpPr>
          <p:cNvPr id="16398" name="TextBox 16397"/>
          <p:cNvSpPr txBox="1"/>
          <p:nvPr/>
        </p:nvSpPr>
        <p:spPr>
          <a:xfrm>
            <a:off x="7591019" y="1926535"/>
            <a:ext cx="2215536" cy="3700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ctr"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FFFFFF">
                    <a:alpha val="100000"/>
                  </a:srgbClr>
                </a:solidFill>
                <a:latin typeface="Arial"/>
                <a:ea typeface="굴림"/>
              </a:rPr>
              <a:t>소방전술훈련</a:t>
            </a:r>
          </a:p>
        </p:txBody>
      </p:sp>
      <p:grpSp>
        <p:nvGrpSpPr>
          <p:cNvPr id="16399" name="Group 1"/>
          <p:cNvGrpSpPr/>
          <p:nvPr/>
        </p:nvGrpSpPr>
        <p:grpSpPr>
          <a:xfrm>
            <a:off x="4258891" y="2164728"/>
            <a:ext cx="3508398" cy="3484557"/>
            <a:chOff x="2736478" y="2164727"/>
            <a:chExt cx="3508398" cy="3484557"/>
          </a:xfrm>
        </p:grpSpPr>
        <p:sp>
          <p:nvSpPr>
            <p:cNvPr id="16400" name="자유형: 도형 16399"/>
            <p:cNvSpPr/>
            <p:nvPr/>
          </p:nvSpPr>
          <p:spPr>
            <a:xfrm>
              <a:off x="3957871" y="4321525"/>
              <a:ext cx="1735913" cy="1327758"/>
            </a:xfrm>
            <a:custGeom>
              <a:avLst/>
              <a:gdLst>
                <a:gd name="T0" fmla="*/ 0 w 1093"/>
                <a:gd name="T1" fmla="*/ 0 h 836"/>
                <a:gd name="T2" fmla="*/ 1093 w 1093"/>
                <a:gd name="T3" fmla="*/ 836 h 836"/>
              </a:gdLst>
              <a:ahLst/>
              <a:cxnLst/>
              <a:rect l="T0" t="T1" r="T2" b="T3"/>
              <a:pathLst>
                <a:path w="1093" h="836">
                  <a:moveTo>
                    <a:pt x="320" y="400"/>
                  </a:moveTo>
                  <a:cubicBezTo>
                    <a:pt x="568" y="394"/>
                    <a:pt x="788" y="240"/>
                    <a:pt x="881" y="9"/>
                  </a:cubicBezTo>
                  <a:cubicBezTo>
                    <a:pt x="883" y="6"/>
                    <a:pt x="884" y="3"/>
                    <a:pt x="885" y="0"/>
                  </a:cubicBezTo>
                  <a:lnTo>
                    <a:pt x="1093" y="80"/>
                  </a:lnTo>
                  <a:cubicBezTo>
                    <a:pt x="1091" y="84"/>
                    <a:pt x="1090" y="88"/>
                    <a:pt x="1088" y="92"/>
                  </a:cubicBezTo>
                  <a:cubicBezTo>
                    <a:pt x="961" y="408"/>
                    <a:pt x="660" y="616"/>
                    <a:pt x="324" y="624"/>
                  </a:cubicBezTo>
                  <a:lnTo>
                    <a:pt x="327" y="836"/>
                  </a:lnTo>
                  <a:lnTo>
                    <a:pt x="0" y="518"/>
                  </a:lnTo>
                  <a:lnTo>
                    <a:pt x="317" y="188"/>
                  </a:lnTo>
                  <a:lnTo>
                    <a:pt x="320" y="400"/>
                  </a:lnTo>
                  <a:close/>
                </a:path>
              </a:pathLst>
            </a:custGeom>
            <a:blipFill rotWithShape="1">
              <a:blip r:embed="rId6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/>
            <a:lstStyle/>
            <a:p>
              <a:pPr lvl="0">
                <a:defRPr/>
              </a:pPr>
              <a:endParaRPr/>
            </a:p>
          </p:txBody>
        </p:sp>
        <p:sp>
          <p:nvSpPr>
            <p:cNvPr id="16404" name="자유형: 도형 16403"/>
            <p:cNvSpPr/>
            <p:nvPr/>
          </p:nvSpPr>
          <p:spPr>
            <a:xfrm>
              <a:off x="2736478" y="3457532"/>
              <a:ext cx="1332560" cy="1735969"/>
            </a:xfrm>
            <a:custGeom>
              <a:avLst/>
              <a:gdLst>
                <a:gd name="T0" fmla="*/ 0 w 839"/>
                <a:gd name="T1" fmla="*/ 0 h 1093"/>
                <a:gd name="T2" fmla="*/ 839 w 839"/>
                <a:gd name="T3" fmla="*/ 1093 h 1093"/>
              </a:gdLst>
              <a:ahLst/>
              <a:cxnLst/>
              <a:rect l="T0" t="T1" r="T2" b="T3"/>
              <a:pathLst>
                <a:path w="839" h="1093">
                  <a:moveTo>
                    <a:pt x="438" y="321"/>
                  </a:moveTo>
                  <a:cubicBezTo>
                    <a:pt x="444" y="568"/>
                    <a:pt x="598" y="789"/>
                    <a:pt x="830" y="883"/>
                  </a:cubicBezTo>
                  <a:cubicBezTo>
                    <a:pt x="833" y="884"/>
                    <a:pt x="836" y="885"/>
                    <a:pt x="839" y="886"/>
                  </a:cubicBezTo>
                  <a:lnTo>
                    <a:pt x="759" y="1093"/>
                  </a:lnTo>
                  <a:cubicBezTo>
                    <a:pt x="755" y="1092"/>
                    <a:pt x="751" y="1090"/>
                    <a:pt x="747" y="1089"/>
                  </a:cubicBezTo>
                  <a:cubicBezTo>
                    <a:pt x="431" y="962"/>
                    <a:pt x="220" y="660"/>
                    <a:pt x="212" y="323"/>
                  </a:cubicBezTo>
                  <a:lnTo>
                    <a:pt x="0" y="326"/>
                  </a:lnTo>
                  <a:lnTo>
                    <a:pt x="317" y="0"/>
                  </a:lnTo>
                  <a:lnTo>
                    <a:pt x="650" y="318"/>
                  </a:lnTo>
                  <a:lnTo>
                    <a:pt x="438" y="321"/>
                  </a:lnTo>
                  <a:close/>
                </a:path>
              </a:pathLst>
            </a:custGeom>
            <a:blipFill rotWithShape="1">
              <a:blip r:embed="rId7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/>
            <a:lstStyle/>
            <a:p>
              <a:pPr lvl="0">
                <a:defRPr/>
              </a:pPr>
              <a:endParaRPr/>
            </a:p>
          </p:txBody>
        </p:sp>
        <p:sp>
          <p:nvSpPr>
            <p:cNvPr id="16405" name="자유형: 도형 16404"/>
            <p:cNvSpPr/>
            <p:nvPr/>
          </p:nvSpPr>
          <p:spPr>
            <a:xfrm>
              <a:off x="3274896" y="2164727"/>
              <a:ext cx="1735913" cy="1327758"/>
            </a:xfrm>
            <a:custGeom>
              <a:avLst/>
              <a:gdLst>
                <a:gd name="T0" fmla="*/ 0 w 1093"/>
                <a:gd name="T1" fmla="*/ 0 h 836"/>
                <a:gd name="T2" fmla="*/ 1093 w 1093"/>
                <a:gd name="T3" fmla="*/ 836 h 836"/>
              </a:gdLst>
              <a:ahLst/>
              <a:cxnLst/>
              <a:rect l="T0" t="T1" r="T2" b="T3"/>
              <a:pathLst>
                <a:path w="1093" h="836">
                  <a:moveTo>
                    <a:pt x="774" y="437"/>
                  </a:moveTo>
                  <a:cubicBezTo>
                    <a:pt x="526" y="442"/>
                    <a:pt x="305" y="596"/>
                    <a:pt x="212" y="827"/>
                  </a:cubicBezTo>
                  <a:cubicBezTo>
                    <a:pt x="211" y="830"/>
                    <a:pt x="210" y="833"/>
                    <a:pt x="208" y="836"/>
                  </a:cubicBezTo>
                  <a:lnTo>
                    <a:pt x="0" y="756"/>
                  </a:lnTo>
                  <a:cubicBezTo>
                    <a:pt x="2" y="752"/>
                    <a:pt x="3" y="747"/>
                    <a:pt x="5" y="744"/>
                  </a:cubicBezTo>
                  <a:cubicBezTo>
                    <a:pt x="132" y="428"/>
                    <a:pt x="434" y="219"/>
                    <a:pt x="770" y="211"/>
                  </a:cubicBezTo>
                  <a:lnTo>
                    <a:pt x="767" y="0"/>
                  </a:lnTo>
                  <a:lnTo>
                    <a:pt x="1093" y="317"/>
                  </a:lnTo>
                  <a:lnTo>
                    <a:pt x="777" y="648"/>
                  </a:lnTo>
                  <a:lnTo>
                    <a:pt x="774" y="437"/>
                  </a:lnTo>
                  <a:close/>
                </a:path>
              </a:pathLst>
            </a:custGeom>
            <a:blipFill rotWithShape="1">
              <a:blip r:embed="rId8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/>
            <a:lstStyle/>
            <a:p>
              <a:pPr lvl="0">
                <a:defRPr/>
              </a:pPr>
              <a:endParaRPr/>
            </a:p>
          </p:txBody>
        </p:sp>
        <p:sp>
          <p:nvSpPr>
            <p:cNvPr id="16406" name="자유형: 도형 16405"/>
            <p:cNvSpPr/>
            <p:nvPr/>
          </p:nvSpPr>
          <p:spPr>
            <a:xfrm>
              <a:off x="4912372" y="2663446"/>
              <a:ext cx="1332504" cy="1737532"/>
            </a:xfrm>
            <a:custGeom>
              <a:avLst/>
              <a:gdLst>
                <a:gd name="T0" fmla="*/ 0 w 839"/>
                <a:gd name="T1" fmla="*/ 0 h 1094"/>
                <a:gd name="T2" fmla="*/ 839 w 839"/>
                <a:gd name="T3" fmla="*/ 1094 h 1094"/>
              </a:gdLst>
              <a:ahLst/>
              <a:cxnLst/>
              <a:rect l="T0" t="T1" r="T2" b="T3"/>
              <a:pathLst>
                <a:path w="839" h="1094">
                  <a:moveTo>
                    <a:pt x="401" y="774"/>
                  </a:moveTo>
                  <a:cubicBezTo>
                    <a:pt x="395" y="527"/>
                    <a:pt x="241" y="306"/>
                    <a:pt x="9" y="212"/>
                  </a:cubicBezTo>
                  <a:cubicBezTo>
                    <a:pt x="5" y="210"/>
                    <a:pt x="3" y="209"/>
                    <a:pt x="0" y="208"/>
                  </a:cubicBezTo>
                  <a:lnTo>
                    <a:pt x="80" y="0"/>
                  </a:lnTo>
                  <a:cubicBezTo>
                    <a:pt x="84" y="2"/>
                    <a:pt x="88" y="3"/>
                    <a:pt x="92" y="5"/>
                  </a:cubicBezTo>
                  <a:cubicBezTo>
                    <a:pt x="408" y="133"/>
                    <a:pt x="619" y="434"/>
                    <a:pt x="627" y="771"/>
                  </a:cubicBezTo>
                  <a:lnTo>
                    <a:pt x="839" y="768"/>
                  </a:lnTo>
                  <a:lnTo>
                    <a:pt x="522" y="1094"/>
                  </a:lnTo>
                  <a:lnTo>
                    <a:pt x="189" y="777"/>
                  </a:lnTo>
                  <a:lnTo>
                    <a:pt x="401" y="774"/>
                  </a:lnTo>
                  <a:close/>
                </a:path>
              </a:pathLst>
            </a:custGeom>
            <a:blipFill rotWithShape="1">
              <a:blip r:embed="rId9">
                <a:alphaModFix/>
                <a:lum/>
              </a:blip>
              <a:srcRect/>
              <a:stretch>
                <a:fillRect/>
              </a:stretch>
            </a:blipFill>
            <a:ln w="9525" cap="flat" cmpd="sng" algn="ctr">
              <a:noFill/>
              <a:prstDash val="solid"/>
              <a:round/>
            </a:ln>
          </p:spPr>
          <p:txBody>
            <a:bodyPr/>
            <a:lstStyle/>
            <a:p>
              <a:pPr lvl="0">
                <a:defRPr/>
              </a:pPr>
              <a:endParaRPr/>
            </a:p>
          </p:txBody>
        </p:sp>
      </p:grpSp>
      <p:sp>
        <p:nvSpPr>
          <p:cNvPr id="16407" name="사각형: 둥근 모서리 16406"/>
          <p:cNvSpPr/>
          <p:nvPr/>
        </p:nvSpPr>
        <p:spPr>
          <a:xfrm rot="21600000">
            <a:off x="5372243" y="3282825"/>
            <a:ext cx="1369076" cy="12245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noFill/>
            <a:prstDash val="solid"/>
            <a:round/>
          </a:ln>
          <a:effectLst>
            <a:outerShdw dist="18003" dir="13500000" algn="br">
              <a:srgbClr val="999999"/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00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실질적인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00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자체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000" b="1">
                <a:solidFill>
                  <a:srgbClr val="000000">
                    <a:alpha val="100000"/>
                  </a:srgbClr>
                </a:solidFill>
                <a:latin typeface="굴림"/>
                <a:ea typeface="굴림"/>
              </a:rPr>
              <a:t>소방훈련</a:t>
            </a:r>
          </a:p>
        </p:txBody>
      </p:sp>
      <p:sp>
        <p:nvSpPr>
          <p:cNvPr id="16408" name="TextBox 16407"/>
          <p:cNvSpPr txBox="1"/>
          <p:nvPr/>
        </p:nvSpPr>
        <p:spPr>
          <a:xfrm>
            <a:off x="2268872" y="209661"/>
            <a:ext cx="7783860" cy="930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3500">
                <a:solidFill>
                  <a:srgbClr val="00354D">
                    <a:alpha val="100000"/>
                  </a:srgbClr>
                </a:solidFill>
                <a:latin typeface="휴먼둥근헤드라인"/>
                <a:ea typeface="휴먼둥근헤드라인"/>
              </a:rPr>
              <a:t>   향후 대책</a:t>
            </a:r>
          </a:p>
        </p:txBody>
      </p:sp>
      <p:pic>
        <p:nvPicPr>
          <p:cNvPr id="16409" name="그림 16408" descr="fire121.gif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7591019" y="4142071"/>
            <a:ext cx="2809566" cy="1693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6410" name="Group 2"/>
          <p:cNvGrpSpPr/>
          <p:nvPr/>
        </p:nvGrpSpPr>
        <p:grpSpPr>
          <a:xfrm>
            <a:off x="1914710" y="185819"/>
            <a:ext cx="762316" cy="665442"/>
            <a:chOff x="392297" y="185819"/>
            <a:chExt cx="762316" cy="665442"/>
          </a:xfrm>
        </p:grpSpPr>
        <p:sp>
          <p:nvSpPr>
            <p:cNvPr id="16411" name="육각형 16410"/>
            <p:cNvSpPr/>
            <p:nvPr/>
          </p:nvSpPr>
          <p:spPr>
            <a:xfrm>
              <a:off x="398662" y="196930"/>
              <a:ext cx="755951" cy="654331"/>
            </a:xfrm>
            <a:prstGeom prst="hexagon">
              <a:avLst>
                <a:gd name="adj" fmla="val 27047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lvl="0">
                <a:defRPr/>
              </a:pPr>
              <a:endParaRPr/>
            </a:p>
          </p:txBody>
        </p:sp>
        <p:sp>
          <p:nvSpPr>
            <p:cNvPr id="16412" name="육각형 16411"/>
            <p:cNvSpPr/>
            <p:nvPr/>
          </p:nvSpPr>
          <p:spPr>
            <a:xfrm>
              <a:off x="392297" y="185819"/>
              <a:ext cx="754388" cy="652768"/>
            </a:xfrm>
            <a:prstGeom prst="hexagon">
              <a:avLst>
                <a:gd name="adj" fmla="val 27048"/>
                <a:gd name="vf" fmla="val 115470"/>
              </a:avLst>
            </a:prstGeom>
            <a:blipFill rotWithShape="1">
              <a:blip r:embed="rId11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lvl="0">
                <a:defRPr/>
              </a:pPr>
              <a:endParaRPr/>
            </a:p>
          </p:txBody>
        </p:sp>
        <p:sp>
          <p:nvSpPr>
            <p:cNvPr id="16413" name="육각형 16412"/>
            <p:cNvSpPr/>
            <p:nvPr/>
          </p:nvSpPr>
          <p:spPr>
            <a:xfrm>
              <a:off x="435178" y="225517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12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 </a:t>
              </a:r>
              <a:r>
                <a:rPr kumimoji="1" lang="en-US" altLang="ko-KR">
                  <a:solidFill>
                    <a:srgbClr val="FFFFFF">
                      <a:alpha val="100000"/>
                    </a:srgbClr>
                  </a:solidFill>
                  <a:latin typeface="Arial"/>
                  <a:ea typeface="굴림"/>
                </a:rPr>
                <a:t>7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7411"/>
          <p:cNvSpPr txBox="1"/>
          <p:nvPr/>
        </p:nvSpPr>
        <p:spPr>
          <a:xfrm>
            <a:off x="2203768" y="689284"/>
            <a:ext cx="7958568" cy="12689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0" b="1">
                <a:solidFill>
                  <a:srgbClr val="C00000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감</a:t>
            </a:r>
            <a:r>
              <a:rPr lang="ko-KR" altLang="en-US" sz="60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사</a:t>
            </a:r>
            <a:r>
              <a:rPr lang="ko-KR" altLang="en-US" sz="6000" b="1">
                <a:solidFill>
                  <a:srgbClr val="1E5C72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합</a:t>
            </a:r>
            <a:r>
              <a:rPr lang="ko-KR" altLang="en-US" sz="6000" b="1">
                <a:solidFill>
                  <a:srgbClr val="A3DED4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니</a:t>
            </a:r>
            <a:r>
              <a:rPr lang="ko-KR" altLang="en-US" sz="6000" b="1">
                <a:solidFill>
                  <a:srgbClr val="EBC7C7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다</a:t>
            </a:r>
            <a:r>
              <a:rPr lang="ko-KR" altLang="en-US" sz="60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 </a:t>
            </a:r>
            <a:br>
              <a:rPr lang="ko-KR" altLang="en-US" sz="60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  <a:sym typeface="Arial"/>
              </a:rPr>
            </a:br>
            <a:r>
              <a:rPr lang="ko-KR" altLang="en-US" sz="4000" b="1">
                <a:solidFill>
                  <a:srgbClr val="E39200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T</a:t>
            </a:r>
            <a:r>
              <a:rPr lang="ko-KR" altLang="en-US" sz="4000" b="1">
                <a:solidFill>
                  <a:srgbClr val="EBC7C7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h</a:t>
            </a:r>
            <a:r>
              <a:rPr lang="ko-KR" altLang="en-US" sz="4000" b="1">
                <a:solidFill>
                  <a:srgbClr val="5CCCFF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a</a:t>
            </a:r>
            <a:r>
              <a:rPr lang="ko-KR" altLang="en-US" sz="4000" b="1">
                <a:solidFill>
                  <a:srgbClr val="2D8AAB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n</a:t>
            </a:r>
            <a:r>
              <a:rPr lang="ko-KR" altLang="en-US" sz="40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k </a:t>
            </a:r>
            <a:r>
              <a:rPr lang="ko-KR" altLang="en-US" sz="4000" b="1">
                <a:solidFill>
                  <a:srgbClr val="1E5C72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Y</a:t>
            </a:r>
            <a:r>
              <a:rPr lang="ko-KR" altLang="en-US" sz="4000" b="1">
                <a:solidFill>
                  <a:srgbClr val="38247F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o</a:t>
            </a:r>
            <a:r>
              <a:rPr lang="ko-KR" altLang="en-US" sz="4000" b="1">
                <a:solidFill>
                  <a:srgbClr val="FFC000">
                    <a:alpha val="100000"/>
                  </a:srgbClr>
                </a:solidFill>
                <a:latin typeface="HY동녘B"/>
                <a:ea typeface="HY동녘B"/>
                <a:sym typeface="Arial"/>
              </a:rPr>
              <a:t>u</a:t>
            </a:r>
            <a:r>
              <a:rPr lang="ko-KR" altLang="en-US" sz="4000" b="1">
                <a:solidFill>
                  <a:srgbClr val="92D050">
                    <a:alpha val="100000"/>
                  </a:srgbClr>
                </a:solidFill>
                <a:latin typeface="AR BERKLEY"/>
                <a:ea typeface="HY동녘B"/>
                <a:sym typeface="Arial"/>
              </a:rPr>
              <a:t>!</a:t>
            </a:r>
            <a:endParaRPr lang="ko-KR" altLang="en-US" sz="4000" b="1">
              <a:solidFill>
                <a:srgbClr val="92D050">
                  <a:alpha val="100000"/>
                </a:srgbClr>
              </a:solidFill>
              <a:latin typeface="HY동녘B"/>
              <a:ea typeface="HY동녘B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0" name="제목 1"/>
          <p:cNvSpPr>
            <a:spLocks noGrp="1"/>
          </p:cNvSpPr>
          <p:nvPr>
            <p:ph type="title"/>
          </p:nvPr>
        </p:nvSpPr>
        <p:spPr>
          <a:xfrm>
            <a:off x="2195840" y="192185"/>
            <a:ext cx="7783860" cy="9307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spcAft>
                <a:spcPct val="0"/>
              </a:spcAft>
              <a:defRPr lang="ko-KR" altLang="en-US"/>
            </a:pPr>
            <a:r>
              <a:rPr lang="ko-KR" altLang="en-US" sz="3500">
                <a:solidFill>
                  <a:srgbClr val="00354D">
                    <a:alpha val="100000"/>
                  </a:srgbClr>
                </a:solidFill>
                <a:latin typeface="맑은 고딕"/>
                <a:ea typeface="맑은 고딕"/>
                <a:sym typeface="AR BERKLEY"/>
              </a:rPr>
              <a:t>목   차 </a:t>
            </a:r>
          </a:p>
        </p:txBody>
      </p:sp>
      <p:grpSp>
        <p:nvGrpSpPr>
          <p:cNvPr id="7240" name="그룹 2"/>
          <p:cNvGrpSpPr/>
          <p:nvPr/>
        </p:nvGrpSpPr>
        <p:grpSpPr>
          <a:xfrm>
            <a:off x="2957514" y="1360489"/>
            <a:ext cx="5857875" cy="477054"/>
            <a:chOff x="1435100" y="1620437"/>
            <a:chExt cx="5857875" cy="476652"/>
          </a:xfrm>
        </p:grpSpPr>
        <p:grpSp>
          <p:nvGrpSpPr>
            <p:cNvPr id="7241" name="그룹 1"/>
            <p:cNvGrpSpPr/>
            <p:nvPr/>
          </p:nvGrpSpPr>
          <p:grpSpPr>
            <a:xfrm>
              <a:off x="1435100" y="1620437"/>
              <a:ext cx="5857875" cy="476652"/>
              <a:chOff x="1435100" y="1601788"/>
              <a:chExt cx="5857875" cy="476652"/>
            </a:xfrm>
          </p:grpSpPr>
          <p:grpSp>
            <p:nvGrpSpPr>
              <p:cNvPr id="7242" name="Group 4"/>
              <p:cNvGrpSpPr/>
              <p:nvPr/>
            </p:nvGrpSpPr>
            <p:grpSpPr>
              <a:xfrm>
                <a:off x="1435100" y="1620437"/>
                <a:ext cx="5857875" cy="457200"/>
                <a:chOff x="904" y="1027"/>
                <a:chExt cx="3690" cy="288"/>
              </a:xfrm>
            </p:grpSpPr>
            <p:sp>
              <p:nvSpPr>
                <p:cNvPr id="7243" name="AutoShape 5" descr="EMB0009"/>
                <p:cNvSpPr>
                  <a:spLocks noChangeArrowheads="1"/>
                </p:cNvSpPr>
                <p:nvPr/>
              </p:nvSpPr>
              <p:spPr>
                <a:xfrm>
                  <a:off x="906" y="1027"/>
                  <a:ext cx="3688" cy="288"/>
                </a:xfrm>
                <a:prstGeom prst="roundRect">
                  <a:avLst>
                    <a:gd name="adj" fmla="val 8333"/>
                  </a:avLst>
                </a:prstGeom>
                <a:blipFill dpi="0" rotWithShape="0">
                  <a:blip r:embed="rId3"/>
                  <a:srcRect/>
                  <a:stretch>
                    <a:fillRect/>
                  </a:stretch>
                </a:blipFill>
                <a:ln w="9544">
                  <a:solidFill>
                    <a:srgbClr val="FFFFFF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 lvl="0" eaLnBrk="1" hangingPunct="1">
                    <a:lnSpc>
                      <a:spcPct val="100000"/>
                    </a:lnSpc>
                    <a:spcBef>
                      <a:spcPct val="30000"/>
                    </a:spcBef>
                    <a:buClrTx/>
                    <a:buFontTx/>
                    <a:buNone/>
                    <a:defRPr/>
                  </a:pPr>
                  <a:endParaRPr lang="ko-KR" altLang="en-US" sz="1200">
                    <a:ea typeface="굴림"/>
                  </a:endParaRPr>
                </a:p>
              </p:txBody>
            </p:sp>
            <p:sp>
              <p:nvSpPr>
                <p:cNvPr id="7244" name="AutoShape 6"/>
                <p:cNvSpPr>
                  <a:spLocks noChangeArrowheads="1"/>
                </p:cNvSpPr>
                <p:nvPr/>
              </p:nvSpPr>
              <p:spPr>
                <a:xfrm>
                  <a:off x="904" y="1029"/>
                  <a:ext cx="3687" cy="95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8F8F8">
                    <a:alpha val="29800"/>
                  </a:srgbClr>
                </a:solid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lvl="0" eaLnBrk="1" hangingPunct="1">
                    <a:lnSpc>
                      <a:spcPct val="100000"/>
                    </a:lnSpc>
                    <a:spcBef>
                      <a:spcPct val="30000"/>
                    </a:spcBef>
                    <a:buClrTx/>
                    <a:buFontTx/>
                    <a:buNone/>
                    <a:defRPr/>
                  </a:pPr>
                  <a:endParaRPr lang="ko-KR" altLang="en-US" sz="1200">
                    <a:ea typeface="굴림"/>
                  </a:endParaRPr>
                </a:p>
              </p:txBody>
            </p:sp>
          </p:grpSp>
          <p:sp>
            <p:nvSpPr>
              <p:cNvPr id="7245" name="Rectangle 7"/>
              <p:cNvSpPr>
                <a:spLocks noChangeArrowheads="1"/>
              </p:cNvSpPr>
              <p:nvPr/>
            </p:nvSpPr>
            <p:spPr bwMode="white">
              <a:xfrm>
                <a:off x="2212975" y="1601788"/>
                <a:ext cx="4102100" cy="4766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  <a:defRPr/>
                </a:pPr>
                <a:r>
                  <a:rPr lang="ko-KR" altLang="en-US" sz="2500" b="1">
                    <a:solidFill>
                      <a:srgbClr val="FFFFFF"/>
                    </a:solidFill>
                    <a:latin typeface="HNC_GO_B_HINT_GS"/>
                    <a:ea typeface="굴림"/>
                  </a:rPr>
                  <a:t>도상훈련 메시지</a:t>
                </a:r>
              </a:p>
            </p:txBody>
          </p:sp>
          <p:grpSp>
            <p:nvGrpSpPr>
              <p:cNvPr id="7246" name="Group 8"/>
              <p:cNvGrpSpPr/>
              <p:nvPr/>
            </p:nvGrpSpPr>
            <p:grpSpPr>
              <a:xfrm>
                <a:off x="1660525" y="1636713"/>
                <a:ext cx="428625" cy="428625"/>
                <a:chOff x="1046" y="1031"/>
                <a:chExt cx="270" cy="270"/>
              </a:xfrm>
            </p:grpSpPr>
            <p:sp>
              <p:nvSpPr>
                <p:cNvPr id="7247" name="Oval 9" descr="EMB0010"/>
                <p:cNvSpPr>
                  <a:spLocks noChangeArrowheads="1"/>
                </p:cNvSpPr>
                <p:nvPr/>
              </p:nvSpPr>
              <p:spPr>
                <a:xfrm>
                  <a:off x="1046" y="1031"/>
                  <a:ext cx="270" cy="270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lvl="0" eaLnBrk="1" hangingPunct="1">
                    <a:lnSpc>
                      <a:spcPct val="100000"/>
                    </a:lnSpc>
                    <a:spcBef>
                      <a:spcPct val="30000"/>
                    </a:spcBef>
                    <a:buClrTx/>
                    <a:buFontTx/>
                    <a:buNone/>
                    <a:defRPr/>
                  </a:pPr>
                  <a:endParaRPr lang="ko-KR" altLang="en-US" sz="1200">
                    <a:ea typeface="굴림"/>
                  </a:endParaRPr>
                </a:p>
              </p:txBody>
            </p:sp>
            <p:sp>
              <p:nvSpPr>
                <p:cNvPr id="7248" name="Oval 10" descr="EMB0011"/>
                <p:cNvSpPr>
                  <a:spLocks noChangeArrowheads="1"/>
                </p:cNvSpPr>
                <p:nvPr/>
              </p:nvSpPr>
              <p:spPr>
                <a:xfrm>
                  <a:off x="1049" y="1032"/>
                  <a:ext cx="263" cy="263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lvl="0" eaLnBrk="1" hangingPunct="1">
                    <a:lnSpc>
                      <a:spcPct val="100000"/>
                    </a:lnSpc>
                    <a:spcBef>
                      <a:spcPct val="30000"/>
                    </a:spcBef>
                    <a:buClrTx/>
                    <a:buFontTx/>
                    <a:buNone/>
                    <a:defRPr/>
                  </a:pPr>
                  <a:endParaRPr lang="ko-KR" altLang="en-US" sz="1200">
                    <a:ea typeface="굴림"/>
                  </a:endParaRPr>
                </a:p>
              </p:txBody>
            </p:sp>
            <p:sp>
              <p:nvSpPr>
                <p:cNvPr id="7249" name="Oval 11" descr="EMB0012"/>
                <p:cNvSpPr>
                  <a:spLocks noChangeArrowheads="1"/>
                </p:cNvSpPr>
                <p:nvPr/>
              </p:nvSpPr>
              <p:spPr>
                <a:xfrm>
                  <a:off x="1052" y="1035"/>
                  <a:ext cx="250" cy="246"/>
                </a:xfrm>
                <a:prstGeom prst="ellipse">
                  <a:avLst/>
                </a:prstGeom>
                <a:blipFill dpi="0" rotWithShape="0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lvl="0" eaLnBrk="1" hangingPunct="1">
                    <a:lnSpc>
                      <a:spcPct val="100000"/>
                    </a:lnSpc>
                    <a:spcBef>
                      <a:spcPct val="30000"/>
                    </a:spcBef>
                    <a:buClrTx/>
                    <a:buFontTx/>
                    <a:buNone/>
                    <a:defRPr/>
                  </a:pPr>
                  <a:endParaRPr lang="ko-KR" altLang="en-US" sz="1200">
                    <a:ea typeface="굴림"/>
                  </a:endParaRPr>
                </a:p>
              </p:txBody>
            </p:sp>
            <p:sp>
              <p:nvSpPr>
                <p:cNvPr id="7250" name="Oval 12" descr="EMB0013"/>
                <p:cNvSpPr>
                  <a:spLocks noChangeArrowheads="1"/>
                </p:cNvSpPr>
                <p:nvPr/>
              </p:nvSpPr>
              <p:spPr>
                <a:xfrm>
                  <a:off x="1066" y="1041"/>
                  <a:ext cx="223" cy="200"/>
                </a:xfrm>
                <a:prstGeom prst="ellipse">
                  <a:avLst/>
                </a:prstGeom>
                <a:blipFill dpi="0" rotWithShape="0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 wrap="none"/>
                <a:lstStyle/>
                <a:p>
                  <a:pPr lvl="0" eaLnBrk="1" hangingPunct="1">
                    <a:lnSpc>
                      <a:spcPct val="100000"/>
                    </a:lnSpc>
                    <a:spcBef>
                      <a:spcPct val="30000"/>
                    </a:spcBef>
                    <a:buClrTx/>
                    <a:buFontTx/>
                    <a:buNone/>
                    <a:defRPr/>
                  </a:pPr>
                  <a:endParaRPr lang="ko-KR" altLang="en-US" sz="1200">
                    <a:ea typeface="굴림"/>
                  </a:endParaRPr>
                </a:p>
              </p:txBody>
            </p:sp>
          </p:grpSp>
        </p:grpSp>
        <p:sp>
          <p:nvSpPr>
            <p:cNvPr id="7251" name="Rectangle 13"/>
            <p:cNvSpPr>
              <a:spLocks noChangeArrowheads="1"/>
            </p:cNvSpPr>
            <p:nvPr/>
          </p:nvSpPr>
          <p:spPr bwMode="white">
            <a:xfrm>
              <a:off x="1674813" y="1620838"/>
              <a:ext cx="396875" cy="4612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algn="ctr" eaLnBrk="1" latinLnBrk="0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ea typeface="굴림"/>
                </a:rPr>
                <a:t>1</a:t>
              </a:r>
            </a:p>
          </p:txBody>
        </p:sp>
      </p:grpSp>
      <p:grpSp>
        <p:nvGrpSpPr>
          <p:cNvPr id="7252" name="Group 14"/>
          <p:cNvGrpSpPr/>
          <p:nvPr/>
        </p:nvGrpSpPr>
        <p:grpSpPr>
          <a:xfrm>
            <a:off x="2957514" y="1981200"/>
            <a:ext cx="5857875" cy="503238"/>
            <a:chOff x="904" y="1475"/>
            <a:chExt cx="3690" cy="317"/>
          </a:xfrm>
        </p:grpSpPr>
        <p:grpSp>
          <p:nvGrpSpPr>
            <p:cNvPr id="7253" name="Group 15"/>
            <p:cNvGrpSpPr/>
            <p:nvPr/>
          </p:nvGrpSpPr>
          <p:grpSpPr>
            <a:xfrm>
              <a:off x="904" y="1475"/>
              <a:ext cx="3690" cy="288"/>
              <a:chOff x="904" y="1475"/>
              <a:chExt cx="3690" cy="288"/>
            </a:xfrm>
          </p:grpSpPr>
          <p:sp>
            <p:nvSpPr>
              <p:cNvPr id="7254" name="AutoShape 16" descr="EMB0014"/>
              <p:cNvSpPr>
                <a:spLocks noChangeArrowheads="1"/>
              </p:cNvSpPr>
              <p:nvPr/>
            </p:nvSpPr>
            <p:spPr>
              <a:xfrm>
                <a:off x="904" y="1475"/>
                <a:ext cx="3690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8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55" name="AutoShape 20"/>
              <p:cNvSpPr>
                <a:spLocks noChangeArrowheads="1"/>
              </p:cNvSpPr>
              <p:nvPr/>
            </p:nvSpPr>
            <p:spPr>
              <a:xfrm>
                <a:off x="904" y="149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0"/>
                </a:srgb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256" name="Rectangle 21"/>
            <p:cNvSpPr>
              <a:spLocks noChangeArrowheads="1"/>
            </p:cNvSpPr>
            <p:nvPr/>
          </p:nvSpPr>
          <p:spPr bwMode="white">
            <a:xfrm>
              <a:off x="1294" y="1491"/>
              <a:ext cx="2991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/>
                  <a:ea typeface="굴림"/>
                </a:rPr>
                <a:t>  일반현황 및 건축물 구조</a:t>
              </a:r>
            </a:p>
          </p:txBody>
        </p:sp>
        <p:grpSp>
          <p:nvGrpSpPr>
            <p:cNvPr id="7257" name="Group 22"/>
            <p:cNvGrpSpPr/>
            <p:nvPr/>
          </p:nvGrpSpPr>
          <p:grpSpPr>
            <a:xfrm>
              <a:off x="1045" y="1499"/>
              <a:ext cx="298" cy="270"/>
              <a:chOff x="1045" y="1499"/>
              <a:chExt cx="298" cy="270"/>
            </a:xfrm>
          </p:grpSpPr>
          <p:sp>
            <p:nvSpPr>
              <p:cNvPr id="7258" name="Oval 23" descr="EMB0015"/>
              <p:cNvSpPr>
                <a:spLocks noChangeArrowheads="1"/>
              </p:cNvSpPr>
              <p:nvPr/>
            </p:nvSpPr>
            <p:spPr>
              <a:xfrm>
                <a:off x="1045" y="1499"/>
                <a:ext cx="298" cy="270"/>
              </a:xfrm>
              <a:prstGeom prst="ellipse">
                <a:avLst/>
              </a:prstGeom>
              <a:blipFill dpi="0" rotWithShape="0">
                <a:blip r:embed="rId9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59" name="Oval 24" descr="EMB0016"/>
              <p:cNvSpPr>
                <a:spLocks noChangeArrowheads="1"/>
              </p:cNvSpPr>
              <p:nvPr/>
            </p:nvSpPr>
            <p:spPr>
              <a:xfrm>
                <a:off x="1048" y="1500"/>
                <a:ext cx="291" cy="263"/>
              </a:xfrm>
              <a:prstGeom prst="ellipse">
                <a:avLst/>
              </a:prstGeom>
              <a:blipFill dpi="0" rotWithShape="0">
                <a:blip r:embed="rId10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60" name="Oval 25" descr="EMB0017"/>
              <p:cNvSpPr>
                <a:spLocks noChangeArrowheads="1"/>
              </p:cNvSpPr>
              <p:nvPr/>
            </p:nvSpPr>
            <p:spPr>
              <a:xfrm>
                <a:off x="1051" y="1503"/>
                <a:ext cx="277" cy="246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61" name="Oval 26" descr="EMB0018"/>
              <p:cNvSpPr>
                <a:spLocks noChangeArrowheads="1"/>
              </p:cNvSpPr>
              <p:nvPr/>
            </p:nvSpPr>
            <p:spPr>
              <a:xfrm>
                <a:off x="1068" y="1509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262" name="Rectangle 27"/>
            <p:cNvSpPr>
              <a:spLocks noChangeArrowheads="1"/>
            </p:cNvSpPr>
            <p:nvPr/>
          </p:nvSpPr>
          <p:spPr bwMode="white">
            <a:xfrm>
              <a:off x="1055" y="1489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algn="ctr" eaLnBrk="1" latinLnBrk="0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ea typeface="굴림"/>
                </a:rPr>
                <a:t>2</a:t>
              </a:r>
            </a:p>
          </p:txBody>
        </p:sp>
      </p:grpSp>
      <p:grpSp>
        <p:nvGrpSpPr>
          <p:cNvPr id="7263" name="Group 28"/>
          <p:cNvGrpSpPr/>
          <p:nvPr/>
        </p:nvGrpSpPr>
        <p:grpSpPr>
          <a:xfrm>
            <a:off x="2943227" y="2557464"/>
            <a:ext cx="5857875" cy="492125"/>
            <a:chOff x="895" y="1962"/>
            <a:chExt cx="3690" cy="310"/>
          </a:xfrm>
        </p:grpSpPr>
        <p:grpSp>
          <p:nvGrpSpPr>
            <p:cNvPr id="7264" name="Group 29"/>
            <p:cNvGrpSpPr/>
            <p:nvPr/>
          </p:nvGrpSpPr>
          <p:grpSpPr>
            <a:xfrm>
              <a:off x="895" y="1982"/>
              <a:ext cx="3690" cy="288"/>
              <a:chOff x="895" y="1982"/>
              <a:chExt cx="3690" cy="288"/>
            </a:xfrm>
          </p:grpSpPr>
          <p:sp>
            <p:nvSpPr>
              <p:cNvPr id="7265" name="AutoShape 30" descr="EMB0019"/>
              <p:cNvSpPr>
                <a:spLocks noChangeArrowheads="1"/>
              </p:cNvSpPr>
              <p:nvPr/>
            </p:nvSpPr>
            <p:spPr>
              <a:xfrm>
                <a:off x="895" y="1982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3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66" name="AutoShape 31"/>
              <p:cNvSpPr>
                <a:spLocks noChangeArrowheads="1"/>
              </p:cNvSpPr>
              <p:nvPr/>
            </p:nvSpPr>
            <p:spPr>
              <a:xfrm>
                <a:off x="895" y="1982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0"/>
                </a:srgb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267" name="Rectangle 32"/>
            <p:cNvSpPr>
              <a:spLocks noChangeArrowheads="1"/>
            </p:cNvSpPr>
            <p:nvPr/>
          </p:nvSpPr>
          <p:spPr bwMode="white">
            <a:xfrm>
              <a:off x="1395" y="1962"/>
              <a:ext cx="286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/>
            <a:lstStyle/>
            <a:p>
              <a:pPr lvl="0"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  <a:defRPr/>
              </a:pPr>
              <a:endParaRPr lang="ko-KR" altLang="en-US" sz="1200">
                <a:ea typeface="굴림"/>
              </a:endParaRPr>
            </a:p>
          </p:txBody>
        </p:sp>
        <p:grpSp>
          <p:nvGrpSpPr>
            <p:cNvPr id="7268" name="Group 36"/>
            <p:cNvGrpSpPr/>
            <p:nvPr/>
          </p:nvGrpSpPr>
          <p:grpSpPr>
            <a:xfrm>
              <a:off x="1036" y="1991"/>
              <a:ext cx="298" cy="270"/>
              <a:chOff x="1036" y="1991"/>
              <a:chExt cx="298" cy="270"/>
            </a:xfrm>
          </p:grpSpPr>
          <p:sp>
            <p:nvSpPr>
              <p:cNvPr id="7269" name="Oval 37" descr="EMB0020"/>
              <p:cNvSpPr>
                <a:spLocks noChangeArrowheads="1"/>
              </p:cNvSpPr>
              <p:nvPr/>
            </p:nvSpPr>
            <p:spPr>
              <a:xfrm>
                <a:off x="1036" y="1991"/>
                <a:ext cx="298" cy="270"/>
              </a:xfrm>
              <a:prstGeom prst="ellipse">
                <a:avLst/>
              </a:pr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70" name="Oval 38" descr="EMB0021"/>
              <p:cNvSpPr>
                <a:spLocks noChangeArrowheads="1"/>
              </p:cNvSpPr>
              <p:nvPr/>
            </p:nvSpPr>
            <p:spPr>
              <a:xfrm>
                <a:off x="1039" y="1992"/>
                <a:ext cx="291" cy="263"/>
              </a:xfrm>
              <a:prstGeom prst="ellipse">
                <a:avLst/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71" name="Oval 39" descr="EMB0017"/>
              <p:cNvSpPr>
                <a:spLocks noChangeArrowheads="1"/>
              </p:cNvSpPr>
              <p:nvPr/>
            </p:nvSpPr>
            <p:spPr>
              <a:xfrm>
                <a:off x="1042" y="1995"/>
                <a:ext cx="277" cy="246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72" name="Oval 40" descr="EMB0018"/>
              <p:cNvSpPr>
                <a:spLocks noChangeArrowheads="1"/>
              </p:cNvSpPr>
              <p:nvPr/>
            </p:nvSpPr>
            <p:spPr>
              <a:xfrm>
                <a:off x="1059" y="2001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273" name="Rectangle 41"/>
            <p:cNvSpPr>
              <a:spLocks noChangeArrowheads="1"/>
            </p:cNvSpPr>
            <p:nvPr/>
          </p:nvSpPr>
          <p:spPr bwMode="white">
            <a:xfrm>
              <a:off x="1046" y="1981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algn="ctr" eaLnBrk="1" latinLnBrk="0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2400" b="1">
                  <a:solidFill>
                    <a:srgbClr val="000000"/>
                  </a:solidFill>
                  <a:ea typeface="굴림"/>
                </a:rPr>
                <a:t>3</a:t>
              </a:r>
            </a:p>
          </p:txBody>
        </p:sp>
      </p:grpSp>
      <p:grpSp>
        <p:nvGrpSpPr>
          <p:cNvPr id="7274" name="Group 42"/>
          <p:cNvGrpSpPr/>
          <p:nvPr/>
        </p:nvGrpSpPr>
        <p:grpSpPr>
          <a:xfrm>
            <a:off x="2927352" y="4408488"/>
            <a:ext cx="5857875" cy="469900"/>
            <a:chOff x="895" y="2839"/>
            <a:chExt cx="3690" cy="296"/>
          </a:xfrm>
        </p:grpSpPr>
        <p:grpSp>
          <p:nvGrpSpPr>
            <p:cNvPr id="7275" name="Group 43"/>
            <p:cNvGrpSpPr/>
            <p:nvPr/>
          </p:nvGrpSpPr>
          <p:grpSpPr>
            <a:xfrm>
              <a:off x="895" y="2847"/>
              <a:ext cx="3690" cy="288"/>
              <a:chOff x="895" y="2847"/>
              <a:chExt cx="3690" cy="288"/>
            </a:xfrm>
          </p:grpSpPr>
          <p:sp>
            <p:nvSpPr>
              <p:cNvPr id="7276" name="AutoShape 44" descr="EMB0022"/>
              <p:cNvSpPr>
                <a:spLocks noChangeArrowheads="1"/>
              </p:cNvSpPr>
              <p:nvPr/>
            </p:nvSpPr>
            <p:spPr>
              <a:xfrm>
                <a:off x="895" y="2847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77" name="AutoShape 45"/>
              <p:cNvSpPr>
                <a:spLocks noChangeArrowheads="1"/>
              </p:cNvSpPr>
              <p:nvPr/>
            </p:nvSpPr>
            <p:spPr>
              <a:xfrm>
                <a:off x="895" y="284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0"/>
                </a:srgb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278" name="Rectangle 46"/>
            <p:cNvSpPr>
              <a:spLocks noChangeArrowheads="1"/>
            </p:cNvSpPr>
            <p:nvPr/>
          </p:nvSpPr>
          <p:spPr bwMode="white">
            <a:xfrm>
              <a:off x="1395" y="2839"/>
              <a:ext cx="27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/>
            <a:lstStyle/>
            <a:p>
              <a:pPr lvl="0"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  <a:defRPr/>
              </a:pPr>
              <a:endParaRPr lang="ko-KR" altLang="en-US" sz="1200">
                <a:ea typeface="굴림"/>
              </a:endParaRPr>
            </a:p>
          </p:txBody>
        </p:sp>
        <p:grpSp>
          <p:nvGrpSpPr>
            <p:cNvPr id="7279" name="Group 47"/>
            <p:cNvGrpSpPr/>
            <p:nvPr/>
          </p:nvGrpSpPr>
          <p:grpSpPr>
            <a:xfrm>
              <a:off x="1036" y="2849"/>
              <a:ext cx="298" cy="270"/>
              <a:chOff x="1036" y="2849"/>
              <a:chExt cx="298" cy="270"/>
            </a:xfrm>
          </p:grpSpPr>
          <p:sp>
            <p:nvSpPr>
              <p:cNvPr id="7280" name="Oval 48" descr="EMB0020"/>
              <p:cNvSpPr>
                <a:spLocks noChangeArrowheads="1"/>
              </p:cNvSpPr>
              <p:nvPr/>
            </p:nvSpPr>
            <p:spPr>
              <a:xfrm>
                <a:off x="1036" y="2849"/>
                <a:ext cx="298" cy="270"/>
              </a:xfrm>
              <a:prstGeom prst="ellipse">
                <a:avLst/>
              </a:prstGeom>
              <a:blipFill dpi="0" rotWithShape="0">
                <a:blip r:embed="rId17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81" name="Oval 52" descr="EMB0023"/>
              <p:cNvSpPr>
                <a:spLocks noChangeArrowheads="1"/>
              </p:cNvSpPr>
              <p:nvPr/>
            </p:nvSpPr>
            <p:spPr>
              <a:xfrm>
                <a:off x="1039" y="2850"/>
                <a:ext cx="291" cy="263"/>
              </a:xfrm>
              <a:prstGeom prst="ellipse">
                <a:avLst/>
              </a:prstGeom>
              <a:blipFill dpi="0" rotWithShape="0">
                <a:blip r:embed="rId18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82" name="Oval 53" descr="EMB0024"/>
              <p:cNvSpPr>
                <a:spLocks noChangeArrowheads="1"/>
              </p:cNvSpPr>
              <p:nvPr/>
            </p:nvSpPr>
            <p:spPr>
              <a:xfrm>
                <a:off x="1042" y="2853"/>
                <a:ext cx="277" cy="246"/>
              </a:xfrm>
              <a:prstGeom prst="ellipse">
                <a:avLst/>
              </a:prstGeom>
              <a:blipFill dpi="0" rotWithShape="0">
                <a:blip r:embed="rId19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83" name="Oval 54" descr="EMB0018"/>
              <p:cNvSpPr>
                <a:spLocks noChangeArrowheads="1"/>
              </p:cNvSpPr>
              <p:nvPr/>
            </p:nvSpPr>
            <p:spPr>
              <a:xfrm>
                <a:off x="1059" y="2859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284" name="Rectangle 55"/>
            <p:cNvSpPr>
              <a:spLocks noChangeArrowheads="1"/>
            </p:cNvSpPr>
            <p:nvPr/>
          </p:nvSpPr>
          <p:spPr bwMode="white">
            <a:xfrm>
              <a:off x="1046" y="2839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algn="ctr" eaLnBrk="1" latinLnBrk="0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ea typeface="굴림"/>
                </a:rPr>
                <a:t>6</a:t>
              </a:r>
              <a:endParaRPr lang="ko-KR" altLang="en-US" sz="2400" b="1">
                <a:solidFill>
                  <a:srgbClr val="000000"/>
                </a:solidFill>
                <a:ea typeface="굴림"/>
              </a:endParaRPr>
            </a:p>
          </p:txBody>
        </p:sp>
      </p:grpSp>
      <p:sp>
        <p:nvSpPr>
          <p:cNvPr id="7285" name="Rectangle 57"/>
          <p:cNvSpPr>
            <a:spLocks noChangeArrowheads="1"/>
          </p:cNvSpPr>
          <p:nvPr/>
        </p:nvSpPr>
        <p:spPr bwMode="white">
          <a:xfrm>
            <a:off x="3717926" y="2584450"/>
            <a:ext cx="2914650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ko-KR" altLang="en-US" sz="2500" b="1">
                <a:solidFill>
                  <a:srgbClr val="FFFFFF"/>
                </a:solidFill>
                <a:latin typeface="HNC_GO_B_HINT_GS"/>
                <a:ea typeface="굴림"/>
              </a:rPr>
              <a:t>출동로 및 수리 현황</a:t>
            </a:r>
          </a:p>
        </p:txBody>
      </p:sp>
      <p:sp>
        <p:nvSpPr>
          <p:cNvPr id="7286" name="Rectangle 58"/>
          <p:cNvSpPr>
            <a:spLocks noChangeArrowheads="1"/>
          </p:cNvSpPr>
          <p:nvPr/>
        </p:nvSpPr>
        <p:spPr bwMode="white">
          <a:xfrm>
            <a:off x="3663952" y="5005388"/>
            <a:ext cx="4935537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0" eaLnBrk="1" latinLnBrk="0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ko-KR" altLang="en-US" sz="2400" b="1">
                <a:solidFill>
                  <a:srgbClr val="FFFFFF"/>
                </a:solidFill>
                <a:ea typeface="굴림"/>
              </a:rPr>
              <a:t> </a:t>
            </a:r>
            <a:r>
              <a:rPr lang="ko-KR" altLang="en-US" sz="2500" b="1">
                <a:solidFill>
                  <a:srgbClr val="FFFFFF"/>
                </a:solidFill>
                <a:latin typeface="HNC_GO_B_HINT_GS"/>
                <a:ea typeface="굴림"/>
              </a:rPr>
              <a:t>화재진압상 문제점 및 고려사항</a:t>
            </a:r>
          </a:p>
        </p:txBody>
      </p:sp>
      <p:grpSp>
        <p:nvGrpSpPr>
          <p:cNvPr id="7287" name="Group 59"/>
          <p:cNvGrpSpPr/>
          <p:nvPr/>
        </p:nvGrpSpPr>
        <p:grpSpPr>
          <a:xfrm>
            <a:off x="2921001" y="5056188"/>
            <a:ext cx="5872162" cy="481012"/>
            <a:chOff x="891" y="3284"/>
            <a:chExt cx="3699" cy="303"/>
          </a:xfrm>
        </p:grpSpPr>
        <p:grpSp>
          <p:nvGrpSpPr>
            <p:cNvPr id="7288" name="Group 60"/>
            <p:cNvGrpSpPr/>
            <p:nvPr/>
          </p:nvGrpSpPr>
          <p:grpSpPr>
            <a:xfrm>
              <a:off x="891" y="3299"/>
              <a:ext cx="3699" cy="288"/>
              <a:chOff x="891" y="3299"/>
              <a:chExt cx="3699" cy="288"/>
            </a:xfrm>
          </p:grpSpPr>
          <p:sp>
            <p:nvSpPr>
              <p:cNvPr id="7289" name="AutoShape 61" descr="EMB0025"/>
              <p:cNvSpPr>
                <a:spLocks noChangeArrowheads="1"/>
              </p:cNvSpPr>
              <p:nvPr/>
            </p:nvSpPr>
            <p:spPr>
              <a:xfrm>
                <a:off x="893" y="3299"/>
                <a:ext cx="3697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20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90" name="AutoShape 62"/>
              <p:cNvSpPr>
                <a:spLocks noChangeArrowheads="1"/>
              </p:cNvSpPr>
              <p:nvPr/>
            </p:nvSpPr>
            <p:spPr>
              <a:xfrm>
                <a:off x="891" y="3301"/>
                <a:ext cx="3696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0"/>
                </a:srgb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291" name="Rectangle 63"/>
            <p:cNvSpPr>
              <a:spLocks noChangeArrowheads="1"/>
            </p:cNvSpPr>
            <p:nvPr/>
          </p:nvSpPr>
          <p:spPr bwMode="white">
            <a:xfrm>
              <a:off x="1407" y="3284"/>
              <a:ext cx="2859" cy="2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/>
                  <a:ea typeface="굴림"/>
                </a:rPr>
                <a:t>향후대책</a:t>
              </a:r>
            </a:p>
          </p:txBody>
        </p:sp>
        <p:grpSp>
          <p:nvGrpSpPr>
            <p:cNvPr id="7292" name="Group 64"/>
            <p:cNvGrpSpPr/>
            <p:nvPr/>
          </p:nvGrpSpPr>
          <p:grpSpPr>
            <a:xfrm>
              <a:off x="1048" y="3303"/>
              <a:ext cx="298" cy="270"/>
              <a:chOff x="1048" y="3303"/>
              <a:chExt cx="298" cy="270"/>
            </a:xfrm>
          </p:grpSpPr>
          <p:sp>
            <p:nvSpPr>
              <p:cNvPr id="7293" name="Oval 68" descr="EMB0026"/>
              <p:cNvSpPr>
                <a:spLocks noChangeArrowheads="1"/>
              </p:cNvSpPr>
              <p:nvPr/>
            </p:nvSpPr>
            <p:spPr>
              <a:xfrm>
                <a:off x="1048" y="3303"/>
                <a:ext cx="298" cy="270"/>
              </a:xfrm>
              <a:prstGeom prst="ellipse">
                <a:avLst/>
              </a:prstGeom>
              <a:blipFill dpi="0" rotWithShape="0">
                <a:blip r:embed="rId21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94" name="Oval 69" descr="EMB0027"/>
              <p:cNvSpPr>
                <a:spLocks noChangeArrowheads="1"/>
              </p:cNvSpPr>
              <p:nvPr/>
            </p:nvSpPr>
            <p:spPr>
              <a:xfrm>
                <a:off x="1051" y="3304"/>
                <a:ext cx="291" cy="263"/>
              </a:xfrm>
              <a:prstGeom prst="ellipse">
                <a:avLst/>
              </a:prstGeom>
              <a:blipFill dpi="0" rotWithShape="0">
                <a:blip r:embed="rId22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95" name="Oval 70" descr="EMB0028"/>
              <p:cNvSpPr>
                <a:spLocks noChangeArrowheads="1"/>
              </p:cNvSpPr>
              <p:nvPr/>
            </p:nvSpPr>
            <p:spPr>
              <a:xfrm>
                <a:off x="1054" y="3307"/>
                <a:ext cx="277" cy="246"/>
              </a:xfrm>
              <a:prstGeom prst="ellipse">
                <a:avLst/>
              </a:prstGeom>
              <a:blipFill dpi="0" rotWithShape="0">
                <a:blip r:embed="rId23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296" name="Oval 71" descr="EMB0029"/>
              <p:cNvSpPr>
                <a:spLocks noChangeArrowheads="1"/>
              </p:cNvSpPr>
              <p:nvPr/>
            </p:nvSpPr>
            <p:spPr>
              <a:xfrm>
                <a:off x="1071" y="3313"/>
                <a:ext cx="245" cy="200"/>
              </a:xfrm>
              <a:prstGeom prst="ellipse">
                <a:avLst/>
              </a:prstGeom>
              <a:blipFill dpi="0" rotWithShape="0">
                <a:blip r:embed="rId24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297" name="Rectangle 72"/>
            <p:cNvSpPr>
              <a:spLocks noChangeArrowheads="1"/>
            </p:cNvSpPr>
            <p:nvPr/>
          </p:nvSpPr>
          <p:spPr bwMode="white">
            <a:xfrm>
              <a:off x="1058" y="3293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algn="ctr" eaLnBrk="1" latinLnBrk="0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ea typeface="굴림"/>
                </a:rPr>
                <a:t>7</a:t>
              </a:r>
              <a:endParaRPr lang="ko-KR" altLang="en-US" sz="2400" b="1">
                <a:solidFill>
                  <a:srgbClr val="000000"/>
                </a:solidFill>
                <a:ea typeface="굴림"/>
              </a:endParaRPr>
            </a:p>
          </p:txBody>
        </p:sp>
      </p:grpSp>
      <p:grpSp>
        <p:nvGrpSpPr>
          <p:cNvPr id="7298" name="Group 73"/>
          <p:cNvGrpSpPr/>
          <p:nvPr/>
        </p:nvGrpSpPr>
        <p:grpSpPr>
          <a:xfrm>
            <a:off x="2916239" y="3781425"/>
            <a:ext cx="5857875" cy="482600"/>
            <a:chOff x="888" y="2395"/>
            <a:chExt cx="3690" cy="304"/>
          </a:xfrm>
        </p:grpSpPr>
        <p:grpSp>
          <p:nvGrpSpPr>
            <p:cNvPr id="7299" name="Group 74"/>
            <p:cNvGrpSpPr/>
            <p:nvPr/>
          </p:nvGrpSpPr>
          <p:grpSpPr>
            <a:xfrm>
              <a:off x="888" y="2411"/>
              <a:ext cx="3690" cy="288"/>
              <a:chOff x="888" y="2411"/>
              <a:chExt cx="3690" cy="288"/>
            </a:xfrm>
          </p:grpSpPr>
          <p:sp>
            <p:nvSpPr>
              <p:cNvPr id="7300" name="AutoShape 75" descr="EMB0030"/>
              <p:cNvSpPr>
                <a:spLocks noChangeArrowheads="1"/>
              </p:cNvSpPr>
              <p:nvPr/>
            </p:nvSpPr>
            <p:spPr>
              <a:xfrm>
                <a:off x="888" y="2411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25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301" name="AutoShape 76"/>
              <p:cNvSpPr>
                <a:spLocks noChangeArrowheads="1"/>
              </p:cNvSpPr>
              <p:nvPr/>
            </p:nvSpPr>
            <p:spPr>
              <a:xfrm>
                <a:off x="888" y="2411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0"/>
                </a:srgb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302" name="Rectangle 77"/>
            <p:cNvSpPr>
              <a:spLocks noChangeArrowheads="1"/>
            </p:cNvSpPr>
            <p:nvPr/>
          </p:nvSpPr>
          <p:spPr bwMode="white">
            <a:xfrm>
              <a:off x="1319" y="2395"/>
              <a:ext cx="2991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ko-KR" altLang="en-US" sz="2400" b="1">
                  <a:solidFill>
                    <a:srgbClr val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2500" b="1">
                  <a:solidFill>
                    <a:srgbClr val="FFFFFF"/>
                  </a:solidFill>
                  <a:latin typeface="굴림체"/>
                  <a:ea typeface="굴림체"/>
                </a:rPr>
                <a:t>주요소방시설</a:t>
              </a:r>
            </a:p>
          </p:txBody>
        </p:sp>
        <p:grpSp>
          <p:nvGrpSpPr>
            <p:cNvPr id="7303" name="Group 78"/>
            <p:cNvGrpSpPr/>
            <p:nvPr/>
          </p:nvGrpSpPr>
          <p:grpSpPr>
            <a:xfrm>
              <a:off x="1029" y="2413"/>
              <a:ext cx="298" cy="270"/>
              <a:chOff x="1029" y="2413"/>
              <a:chExt cx="298" cy="270"/>
            </a:xfrm>
          </p:grpSpPr>
          <p:sp>
            <p:nvSpPr>
              <p:cNvPr id="7304" name="Oval 79" descr="EMB0031"/>
              <p:cNvSpPr>
                <a:spLocks noChangeArrowheads="1"/>
              </p:cNvSpPr>
              <p:nvPr/>
            </p:nvSpPr>
            <p:spPr>
              <a:xfrm>
                <a:off x="1029" y="2413"/>
                <a:ext cx="298" cy="270"/>
              </a:xfrm>
              <a:prstGeom prst="ellipse">
                <a:avLst/>
              </a:prstGeom>
              <a:blipFill dpi="0" rotWithShape="0">
                <a:blip r:embed="rId26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305" name="Oval 80" descr="EMB0021"/>
              <p:cNvSpPr>
                <a:spLocks noChangeArrowheads="1"/>
              </p:cNvSpPr>
              <p:nvPr/>
            </p:nvSpPr>
            <p:spPr>
              <a:xfrm>
                <a:off x="1032" y="2414"/>
                <a:ext cx="291" cy="263"/>
              </a:xfrm>
              <a:prstGeom prst="ellipse">
                <a:avLst/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306" name="Oval 84" descr="EMB0024"/>
              <p:cNvSpPr>
                <a:spLocks noChangeArrowheads="1"/>
              </p:cNvSpPr>
              <p:nvPr/>
            </p:nvSpPr>
            <p:spPr>
              <a:xfrm>
                <a:off x="1035" y="2417"/>
                <a:ext cx="277" cy="246"/>
              </a:xfrm>
              <a:prstGeom prst="ellipse">
                <a:avLst/>
              </a:prstGeom>
              <a:blipFill dpi="0" rotWithShape="0">
                <a:blip r:embed="rId27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307" name="Oval 85" descr="EMB0018"/>
              <p:cNvSpPr>
                <a:spLocks noChangeArrowheads="1"/>
              </p:cNvSpPr>
              <p:nvPr/>
            </p:nvSpPr>
            <p:spPr>
              <a:xfrm>
                <a:off x="1052" y="2423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308" name="Rectangle 86"/>
            <p:cNvSpPr>
              <a:spLocks noChangeArrowheads="1"/>
            </p:cNvSpPr>
            <p:nvPr/>
          </p:nvSpPr>
          <p:spPr bwMode="white">
            <a:xfrm>
              <a:off x="1039" y="2403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algn="ctr" eaLnBrk="1" latinLnBrk="0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latin typeface="Arial"/>
                  <a:ea typeface="굴림"/>
                </a:rPr>
                <a:t>5</a:t>
              </a:r>
              <a:endParaRPr lang="ko-KR" altLang="en-US" sz="2400" b="1">
                <a:solidFill>
                  <a:srgbClr val="000000"/>
                </a:solidFill>
                <a:latin typeface="Arial"/>
                <a:ea typeface="굴림"/>
              </a:endParaRPr>
            </a:p>
          </p:txBody>
        </p:sp>
      </p:grpSp>
      <p:grpSp>
        <p:nvGrpSpPr>
          <p:cNvPr id="7309" name="Group 42"/>
          <p:cNvGrpSpPr/>
          <p:nvPr/>
        </p:nvGrpSpPr>
        <p:grpSpPr>
          <a:xfrm>
            <a:off x="2917827" y="3205163"/>
            <a:ext cx="5857875" cy="469900"/>
            <a:chOff x="895" y="2839"/>
            <a:chExt cx="3690" cy="296"/>
          </a:xfrm>
        </p:grpSpPr>
        <p:grpSp>
          <p:nvGrpSpPr>
            <p:cNvPr id="7310" name="Group 43"/>
            <p:cNvGrpSpPr/>
            <p:nvPr/>
          </p:nvGrpSpPr>
          <p:grpSpPr>
            <a:xfrm>
              <a:off x="895" y="2847"/>
              <a:ext cx="3690" cy="288"/>
              <a:chOff x="895" y="2847"/>
              <a:chExt cx="3690" cy="288"/>
            </a:xfrm>
          </p:grpSpPr>
          <p:sp>
            <p:nvSpPr>
              <p:cNvPr id="7311" name="AutoShape 44" descr="EMB0022"/>
              <p:cNvSpPr>
                <a:spLocks noChangeArrowheads="1"/>
              </p:cNvSpPr>
              <p:nvPr/>
            </p:nvSpPr>
            <p:spPr>
              <a:xfrm>
                <a:off x="895" y="2847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312" name="AutoShape 45"/>
              <p:cNvSpPr>
                <a:spLocks noChangeArrowheads="1"/>
              </p:cNvSpPr>
              <p:nvPr/>
            </p:nvSpPr>
            <p:spPr>
              <a:xfrm>
                <a:off x="895" y="284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0"/>
                </a:srgbClr>
              </a:solid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313" name="Rectangle 46"/>
            <p:cNvSpPr>
              <a:spLocks noChangeArrowheads="1"/>
            </p:cNvSpPr>
            <p:nvPr/>
          </p:nvSpPr>
          <p:spPr bwMode="white">
            <a:xfrm>
              <a:off x="1395" y="2839"/>
              <a:ext cx="2776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/>
            <a:lstStyle/>
            <a:p>
              <a:pPr lvl="0" eaLnBrk="1" hangingPunct="1">
                <a:lnSpc>
                  <a:spcPct val="100000"/>
                </a:lnSpc>
                <a:spcBef>
                  <a:spcPct val="30000"/>
                </a:spcBef>
                <a:buClrTx/>
                <a:buFontTx/>
                <a:buNone/>
                <a:defRPr/>
              </a:pPr>
              <a:endParaRPr lang="ko-KR" altLang="en-US" sz="1200">
                <a:ea typeface="굴림"/>
              </a:endParaRPr>
            </a:p>
          </p:txBody>
        </p:sp>
        <p:grpSp>
          <p:nvGrpSpPr>
            <p:cNvPr id="7314" name="Group 47"/>
            <p:cNvGrpSpPr/>
            <p:nvPr/>
          </p:nvGrpSpPr>
          <p:grpSpPr>
            <a:xfrm>
              <a:off x="1036" y="2849"/>
              <a:ext cx="298" cy="270"/>
              <a:chOff x="1036" y="2849"/>
              <a:chExt cx="298" cy="270"/>
            </a:xfrm>
          </p:grpSpPr>
          <p:sp>
            <p:nvSpPr>
              <p:cNvPr id="7315" name="Oval 48" descr="EMB0020"/>
              <p:cNvSpPr>
                <a:spLocks noChangeArrowheads="1"/>
              </p:cNvSpPr>
              <p:nvPr/>
            </p:nvSpPr>
            <p:spPr>
              <a:xfrm>
                <a:off x="1036" y="2849"/>
                <a:ext cx="298" cy="270"/>
              </a:xfrm>
              <a:prstGeom prst="ellipse">
                <a:avLst/>
              </a:prstGeom>
              <a:blipFill dpi="0" rotWithShape="0">
                <a:blip r:embed="rId17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316" name="Oval 52" descr="EMB0023"/>
              <p:cNvSpPr>
                <a:spLocks noChangeArrowheads="1"/>
              </p:cNvSpPr>
              <p:nvPr/>
            </p:nvSpPr>
            <p:spPr>
              <a:xfrm>
                <a:off x="1039" y="2850"/>
                <a:ext cx="291" cy="263"/>
              </a:xfrm>
              <a:prstGeom prst="ellipse">
                <a:avLst/>
              </a:prstGeom>
              <a:blipFill dpi="0" rotWithShape="0">
                <a:blip r:embed="rId18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317" name="Oval 53" descr="EMB0024"/>
              <p:cNvSpPr>
                <a:spLocks noChangeArrowheads="1"/>
              </p:cNvSpPr>
              <p:nvPr/>
            </p:nvSpPr>
            <p:spPr>
              <a:xfrm>
                <a:off x="1042" y="2853"/>
                <a:ext cx="277" cy="246"/>
              </a:xfrm>
              <a:prstGeom prst="ellipse">
                <a:avLst/>
              </a:prstGeom>
              <a:blipFill dpi="0" rotWithShape="0">
                <a:blip r:embed="rId19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  <p:sp>
            <p:nvSpPr>
              <p:cNvPr id="7318" name="Oval 54" descr="EMB0018"/>
              <p:cNvSpPr>
                <a:spLocks noChangeArrowheads="1"/>
              </p:cNvSpPr>
              <p:nvPr/>
            </p:nvSpPr>
            <p:spPr>
              <a:xfrm>
                <a:off x="1059" y="2859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 wrap="none"/>
              <a:lstStyle/>
              <a:p>
                <a:pPr lvl="0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Tx/>
                  <a:buNone/>
                  <a:defRPr/>
                </a:pPr>
                <a:endParaRPr lang="ko-KR" altLang="en-US" sz="1200">
                  <a:ea typeface="굴림"/>
                </a:endParaRPr>
              </a:p>
            </p:txBody>
          </p:sp>
        </p:grpSp>
        <p:sp>
          <p:nvSpPr>
            <p:cNvPr id="7319" name="Rectangle 55"/>
            <p:cNvSpPr>
              <a:spLocks noChangeArrowheads="1"/>
            </p:cNvSpPr>
            <p:nvPr/>
          </p:nvSpPr>
          <p:spPr bwMode="white">
            <a:xfrm>
              <a:off x="1046" y="2839"/>
              <a:ext cx="276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lvl="0" algn="ctr" eaLnBrk="1" latinLnBrk="0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ko-KR" sz="2400" b="1">
                  <a:solidFill>
                    <a:srgbClr val="000000"/>
                  </a:solidFill>
                  <a:ea typeface="굴림"/>
                </a:rPr>
                <a:t>4</a:t>
              </a:r>
              <a:endParaRPr lang="ko-KR" altLang="en-US" sz="2400" b="1">
                <a:solidFill>
                  <a:srgbClr val="000000"/>
                </a:solidFill>
                <a:ea typeface="굴림"/>
              </a:endParaRPr>
            </a:p>
          </p:txBody>
        </p:sp>
      </p:grpSp>
      <p:sp>
        <p:nvSpPr>
          <p:cNvPr id="7320" name="Rectangle 63"/>
          <p:cNvSpPr>
            <a:spLocks noChangeArrowheads="1"/>
          </p:cNvSpPr>
          <p:nvPr/>
        </p:nvSpPr>
        <p:spPr bwMode="white">
          <a:xfrm>
            <a:off x="3681414" y="3205164"/>
            <a:ext cx="4538663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ko-KR" altLang="en-US" sz="2500" b="1">
                <a:solidFill>
                  <a:srgbClr val="FFFFFF"/>
                </a:solidFill>
                <a:latin typeface="HNC_GO_B_HINT_GS"/>
                <a:ea typeface="굴림"/>
              </a:rPr>
              <a:t>층별 피난도</a:t>
            </a:r>
          </a:p>
        </p:txBody>
      </p:sp>
      <p:sp>
        <p:nvSpPr>
          <p:cNvPr id="7321" name="Rectangle 77"/>
          <p:cNvSpPr>
            <a:spLocks noChangeArrowheads="1"/>
          </p:cNvSpPr>
          <p:nvPr/>
        </p:nvSpPr>
        <p:spPr bwMode="white">
          <a:xfrm>
            <a:off x="3595689" y="4403725"/>
            <a:ext cx="4748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0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2500" b="1">
                <a:solidFill>
                  <a:srgbClr val="FFFFFF"/>
                </a:solidFill>
                <a:latin typeface="굴림체"/>
                <a:ea typeface="굴림체"/>
              </a:rPr>
              <a:t>활동사항 및 화재진압 대책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사각형: 둥근 모서리 8195"/>
          <p:cNvSpPr/>
          <p:nvPr/>
        </p:nvSpPr>
        <p:spPr>
          <a:xfrm rot="21600000">
            <a:off x="2418175" y="2128210"/>
            <a:ext cx="7361048" cy="3893762"/>
          </a:xfrm>
          <a:prstGeom prst="roundRect">
            <a:avLst>
              <a:gd name="adj" fmla="val 11979"/>
            </a:avLst>
          </a:prstGeom>
          <a:noFill/>
          <a:ln w="25516" cap="flat" cmpd="sng" algn="ctr">
            <a:solidFill>
              <a:srgbClr val="FEFEFE"/>
            </a:solidFill>
            <a:prstDash val="solid"/>
            <a:round/>
          </a:ln>
          <a:effectLst>
            <a:outerShdw dist="54168" dir="2700000" algn="br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197" name="제목 1"/>
          <p:cNvSpPr>
            <a:spLocks noGrp="1"/>
          </p:cNvSpPr>
          <p:nvPr>
            <p:ph type="title"/>
          </p:nvPr>
        </p:nvSpPr>
        <p:spPr>
          <a:xfrm>
            <a:off x="2589701" y="209660"/>
            <a:ext cx="7783860" cy="92909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l" defTabSz="22627648">
              <a:spcAft>
                <a:spcPct val="0"/>
              </a:spcAft>
              <a:defRPr lang="ko-KR" altLang="en-US"/>
            </a:pPr>
            <a:r>
              <a:rPr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  <a:sym typeface="Arial"/>
              </a:rPr>
              <a:t>도상훈련 메시지</a:t>
            </a:r>
          </a:p>
        </p:txBody>
      </p:sp>
      <p:pic>
        <p:nvPicPr>
          <p:cNvPr id="8198" name="그림 8197" descr="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531227" y="4383503"/>
            <a:ext cx="2131393" cy="22568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8199" name="TextBox 8198"/>
          <p:cNvSpPr txBox="1"/>
          <p:nvPr/>
        </p:nvSpPr>
        <p:spPr>
          <a:xfrm>
            <a:off x="3074126" y="1405592"/>
            <a:ext cx="4089642" cy="6257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defTabSz="22627648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20</a:t>
            </a:r>
            <a:r>
              <a:rPr lang="en-US" altLang="ko-KR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25</a:t>
            </a: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.</a:t>
            </a: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</a:t>
            </a:r>
            <a:r>
              <a:rPr lang="en-US" altLang="ko-KR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4</a:t>
            </a: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.</a:t>
            </a: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</a:t>
            </a:r>
            <a:r>
              <a:rPr lang="en-US" altLang="ko-KR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24</a:t>
            </a:r>
            <a:r>
              <a:rPr lang="en-US" altLang="ko-KR" sz="2300" b="1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.</a:t>
            </a: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(목)</a:t>
            </a: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</a:t>
            </a:r>
            <a:r>
              <a:rPr lang="en-US" altLang="ko-KR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20</a:t>
            </a: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:</a:t>
            </a:r>
            <a:r>
              <a:rPr lang="en-US" altLang="ko-KR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00</a:t>
            </a:r>
            <a:r>
              <a:rPr lang="ko-KR" altLang="en-US" sz="23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경        </a:t>
            </a:r>
          </a:p>
        </p:txBody>
      </p:sp>
      <p:pic>
        <p:nvPicPr>
          <p:cNvPr id="8200" name="그림 8199" descr="22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21600000">
            <a:off x="2275237" y="1338871"/>
            <a:ext cx="646402" cy="552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54168" dir="2700000" algn="br">
              <a:srgbClr val="000000">
                <a:alpha val="50000"/>
              </a:srgbClr>
            </a:outerShdw>
          </a:effectLst>
        </p:spPr>
      </p:pic>
      <p:sp>
        <p:nvSpPr>
          <p:cNvPr id="8201" name="TextBox 8200"/>
          <p:cNvSpPr txBox="1"/>
          <p:nvPr/>
        </p:nvSpPr>
        <p:spPr>
          <a:xfrm>
            <a:off x="2576524" y="2564677"/>
            <a:ext cx="7290137" cy="36878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defTabSz="2262764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20</a:t>
            </a:r>
            <a:r>
              <a:rPr kumimoji="1" lang="en-US" altLang="ko-KR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25</a:t>
            </a: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1" lang="en-US" altLang="ko-KR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1" lang="en-US" altLang="ko-KR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24</a:t>
            </a: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.(목</a:t>
            </a:r>
            <a:r>
              <a:rPr kumimoji="1" lang="en-US" altLang="ko-KR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1" lang="en-US" altLang="ko-KR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20</a:t>
            </a: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kumimoji="1" lang="en-US" altLang="ko-KR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00</a:t>
            </a: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경 곡성군 곡성읍 학림길 </a:t>
            </a:r>
            <a:r>
              <a:rPr kumimoji="1" lang="en-US" altLang="ko-KR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128</a:t>
            </a: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 학림원에서 원인 미상의 화재가 발생하여 신고가 연이어 들어오고 있는 상황으로 </a:t>
            </a:r>
          </a:p>
          <a:p>
            <a:pPr defTabSz="22627648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600" b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곡성119안전센터에서는 SOP-212『일반건축물화재 대응절차』에 의해 화재진압 및 인명구조를 신속히 조치하시기 바랍니다.</a:t>
            </a:r>
          </a:p>
        </p:txBody>
      </p:sp>
      <p:grpSp>
        <p:nvGrpSpPr>
          <p:cNvPr id="8202" name="Group 1"/>
          <p:cNvGrpSpPr/>
          <p:nvPr/>
        </p:nvGrpSpPr>
        <p:grpSpPr>
          <a:xfrm>
            <a:off x="1768590" y="257289"/>
            <a:ext cx="763935" cy="663879"/>
            <a:chOff x="246176" y="257288"/>
            <a:chExt cx="763935" cy="663879"/>
          </a:xfrm>
        </p:grpSpPr>
        <p:sp>
          <p:nvSpPr>
            <p:cNvPr id="8203" name="육각형 8202"/>
            <p:cNvSpPr/>
            <p:nvPr/>
          </p:nvSpPr>
          <p:spPr>
            <a:xfrm>
              <a:off x="252542" y="266835"/>
              <a:ext cx="757570" cy="654331"/>
            </a:xfrm>
            <a:prstGeom prst="hexagon">
              <a:avLst>
                <a:gd name="adj" fmla="val 27055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8204" name="육각형 8203"/>
            <p:cNvSpPr/>
            <p:nvPr/>
          </p:nvSpPr>
          <p:spPr>
            <a:xfrm>
              <a:off x="246176" y="257288"/>
              <a:ext cx="756007" cy="652768"/>
            </a:xfrm>
            <a:prstGeom prst="hexagon">
              <a:avLst>
                <a:gd name="adj" fmla="val 27056"/>
                <a:gd name="vf" fmla="val 115470"/>
              </a:avLst>
            </a:prstGeom>
            <a:blipFill rotWithShape="1">
              <a:blip r:embed="rId5">
                <a:alphaModFix/>
                <a:lum/>
              </a:blip>
              <a:srcRect/>
              <a:stretch>
                <a:fillRect/>
              </a:stretch>
            </a:blipFill>
            <a:ln w="9491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8205" name="육각형 8204"/>
            <p:cNvSpPr/>
            <p:nvPr/>
          </p:nvSpPr>
          <p:spPr>
            <a:xfrm>
              <a:off x="289058" y="295423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6">
                <a:alphaModFix/>
                <a:lum/>
              </a:blip>
              <a:srcRect/>
              <a:stretch>
                <a:fillRect/>
              </a:stretch>
            </a:blipFill>
            <a:ln w="9491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 defTabSz="22627648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>
                  <a:solidFill>
                    <a:srgbClr val="000000">
                      <a:alpha val="100000"/>
                    </a:srgbClr>
                  </a:solidFill>
                  <a:latin typeface="Arial"/>
                  <a:ea typeface="HY동녘B"/>
                </a:rPr>
                <a:t> </a:t>
              </a:r>
              <a:r>
                <a:rPr kumimoji="1" lang="ko-KR" altLang="en-US" sz="2000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/>
          </p:nvPr>
        </p:nvSpPr>
        <p:spPr>
          <a:xfrm>
            <a:off x="2521414" y="209660"/>
            <a:ext cx="7783860" cy="92909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spcAft>
                <a:spcPct val="0"/>
              </a:spcAft>
              <a:defRPr lang="ko-KR" altLang="en-US"/>
            </a:pPr>
            <a:r>
              <a:rPr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  <a:sym typeface="Arial"/>
              </a:rPr>
              <a:t>일반 현황 및 건축물 구조</a:t>
            </a:r>
          </a:p>
        </p:txBody>
      </p:sp>
      <p:grpSp>
        <p:nvGrpSpPr>
          <p:cNvPr id="9221" name="Group 1"/>
          <p:cNvGrpSpPr/>
          <p:nvPr/>
        </p:nvGrpSpPr>
        <p:grpSpPr>
          <a:xfrm>
            <a:off x="7238421" y="1410338"/>
            <a:ext cx="2380753" cy="606704"/>
            <a:chOff x="5716007" y="1410338"/>
            <a:chExt cx="2380753" cy="606704"/>
          </a:xfrm>
        </p:grpSpPr>
        <p:sp>
          <p:nvSpPr>
            <p:cNvPr id="9222" name="사각형: 둥근 모서리 9221"/>
            <p:cNvSpPr/>
            <p:nvPr/>
          </p:nvSpPr>
          <p:spPr>
            <a:xfrm>
              <a:off x="5716007" y="1416704"/>
              <a:ext cx="2380753" cy="600339"/>
            </a:xfrm>
            <a:prstGeom prst="roundRect">
              <a:avLst>
                <a:gd name="adj" fmla="val 16667"/>
              </a:avLst>
            </a:prstGeom>
            <a:solidFill>
              <a:srgbClr val="94CD5B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pic>
          <p:nvPicPr>
            <p:cNvPr id="9223" name="그림 9222" descr="Picture3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5738229" y="1685103"/>
              <a:ext cx="420885" cy="3319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24" name="그림 9223" descr="Picture3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 rot="10800000">
              <a:off x="7652033" y="1410338"/>
              <a:ext cx="420885" cy="3319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grpSp>
        <p:nvGrpSpPr>
          <p:cNvPr id="9225" name="Group 2"/>
          <p:cNvGrpSpPr/>
          <p:nvPr/>
        </p:nvGrpSpPr>
        <p:grpSpPr>
          <a:xfrm>
            <a:off x="4729023" y="1430997"/>
            <a:ext cx="2377570" cy="609886"/>
            <a:chOff x="3206610" y="1430997"/>
            <a:chExt cx="2377570" cy="609886"/>
          </a:xfrm>
        </p:grpSpPr>
        <p:sp>
          <p:nvSpPr>
            <p:cNvPr id="9226" name="사각형: 둥근 모서리 9225"/>
            <p:cNvSpPr/>
            <p:nvPr/>
          </p:nvSpPr>
          <p:spPr>
            <a:xfrm>
              <a:off x="3206610" y="1438926"/>
              <a:ext cx="2377570" cy="601958"/>
            </a:xfrm>
            <a:prstGeom prst="roundRect">
              <a:avLst>
                <a:gd name="adj" fmla="val 16667"/>
              </a:avLst>
            </a:prstGeom>
            <a:solidFill>
              <a:srgbClr val="4D7FB7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pic>
          <p:nvPicPr>
            <p:cNvPr id="9227" name="그림 9226" descr="Picture3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3219340" y="1705762"/>
              <a:ext cx="417702" cy="3351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pic>
          <p:nvPicPr>
            <p:cNvPr id="9228" name="그림 9227" descr="Picture3"/>
            <p:cNvPicPr>
              <a:picLocks noChangeAspect="1"/>
            </p:cNvPicPr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 rot="10800000">
              <a:off x="5149001" y="1430997"/>
              <a:ext cx="417702" cy="3351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sp>
        <p:nvSpPr>
          <p:cNvPr id="9229" name="사각형: 둥근 모서리 9228"/>
          <p:cNvSpPr/>
          <p:nvPr/>
        </p:nvSpPr>
        <p:spPr>
          <a:xfrm>
            <a:off x="2197404" y="1430998"/>
            <a:ext cx="2380753" cy="603521"/>
          </a:xfrm>
          <a:prstGeom prst="roundRect">
            <a:avLst>
              <a:gd name="adj" fmla="val 16667"/>
            </a:avLst>
          </a:prstGeom>
          <a:solidFill>
            <a:srgbClr val="FC9592"/>
          </a:solidFill>
          <a:ln w="9525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9230" name="그림 9229" descr="Picture3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232356" y="1685103"/>
            <a:ext cx="417702" cy="3351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9231" name="그림 9230" descr="Picture3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10800000">
            <a:off x="4142977" y="1442110"/>
            <a:ext cx="417702" cy="3319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9232" name="직사각형 9231"/>
          <p:cNvSpPr/>
          <p:nvPr/>
        </p:nvSpPr>
        <p:spPr>
          <a:xfrm>
            <a:off x="2424541" y="5808136"/>
            <a:ext cx="2371205" cy="65103"/>
          </a:xfrm>
          <a:prstGeom prst="rect">
            <a:avLst/>
          </a:prstGeom>
          <a:solidFill>
            <a:srgbClr val="FC9592"/>
          </a:solidFill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9236" name="직선 연결선 9235"/>
          <p:cNvCxnSpPr>
            <a:cxnSpLocks/>
            <a:endCxn id="9257" idx="1"/>
          </p:cNvCxnSpPr>
          <p:nvPr/>
        </p:nvCxnSpPr>
        <p:spPr>
          <a:xfrm>
            <a:off x="2275237" y="2094877"/>
            <a:ext cx="71469" cy="3729926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solid"/>
            <a:round/>
          </a:ln>
        </p:spPr>
      </p:cxnSp>
      <p:sp>
        <p:nvSpPr>
          <p:cNvPr id="9237" name="TextBox 9236"/>
          <p:cNvSpPr txBox="1"/>
          <p:nvPr/>
        </p:nvSpPr>
        <p:spPr>
          <a:xfrm>
            <a:off x="2346706" y="2276569"/>
            <a:ext cx="721054" cy="4526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FC9592">
                    <a:alpha val="100000"/>
                  </a:srgbClr>
                </a:solidFill>
                <a:latin typeface="Arial"/>
                <a:ea typeface="HY동녘B"/>
              </a:rPr>
              <a:t>명칭</a:t>
            </a:r>
          </a:p>
        </p:txBody>
      </p:sp>
      <p:sp>
        <p:nvSpPr>
          <p:cNvPr id="9238" name="TextBox 9237"/>
          <p:cNvSpPr txBox="1"/>
          <p:nvPr/>
        </p:nvSpPr>
        <p:spPr>
          <a:xfrm>
            <a:off x="3066419" y="2348595"/>
            <a:ext cx="2247131" cy="3804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400" b="1">
                <a:solidFill>
                  <a:srgbClr val="080808">
                    <a:alpha val="100000"/>
                  </a:srgbClr>
                </a:solidFill>
                <a:latin typeface="Arial"/>
                <a:ea typeface="HY동녘B"/>
              </a:rPr>
              <a:t>학림원</a:t>
            </a:r>
          </a:p>
        </p:txBody>
      </p:sp>
      <p:cxnSp>
        <p:nvCxnSpPr>
          <p:cNvPr id="9239" name="직선 연결선 9238"/>
          <p:cNvCxnSpPr/>
          <p:nvPr/>
        </p:nvCxnSpPr>
        <p:spPr>
          <a:xfrm flipV="1">
            <a:off x="2403882" y="2780758"/>
            <a:ext cx="2148869" cy="14293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cxnSp>
        <p:nvCxnSpPr>
          <p:cNvPr id="9240" name="직선 연결선 9239"/>
          <p:cNvCxnSpPr/>
          <p:nvPr/>
        </p:nvCxnSpPr>
        <p:spPr>
          <a:xfrm flipV="1">
            <a:off x="2403882" y="3429001"/>
            <a:ext cx="2148869" cy="14293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cxnSp>
        <p:nvCxnSpPr>
          <p:cNvPr id="9241" name="직선 연결선 9240"/>
          <p:cNvCxnSpPr/>
          <p:nvPr/>
        </p:nvCxnSpPr>
        <p:spPr>
          <a:xfrm flipV="1">
            <a:off x="2403882" y="4077244"/>
            <a:ext cx="2148869" cy="11111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cxnSp>
        <p:nvCxnSpPr>
          <p:cNvPr id="9242" name="직선 연결선 9241"/>
          <p:cNvCxnSpPr/>
          <p:nvPr/>
        </p:nvCxnSpPr>
        <p:spPr>
          <a:xfrm flipV="1">
            <a:off x="2429287" y="4869541"/>
            <a:ext cx="2148869" cy="14293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cxnSp>
        <p:nvCxnSpPr>
          <p:cNvPr id="9243" name="직선 연결선 9242"/>
          <p:cNvCxnSpPr/>
          <p:nvPr/>
        </p:nvCxnSpPr>
        <p:spPr>
          <a:xfrm flipV="1">
            <a:off x="2489645" y="5801770"/>
            <a:ext cx="2148869" cy="11111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cxnSp>
        <p:nvCxnSpPr>
          <p:cNvPr id="9244" name="직선 연결선 9243"/>
          <p:cNvCxnSpPr/>
          <p:nvPr/>
        </p:nvCxnSpPr>
        <p:spPr>
          <a:xfrm flipV="1">
            <a:off x="7427423" y="2726987"/>
            <a:ext cx="2148869" cy="11111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sp>
        <p:nvSpPr>
          <p:cNvPr id="9245" name="직사각형 9244"/>
          <p:cNvSpPr/>
          <p:nvPr/>
        </p:nvSpPr>
        <p:spPr>
          <a:xfrm>
            <a:off x="4795746" y="5736667"/>
            <a:ext cx="2385499" cy="65103"/>
          </a:xfrm>
          <a:prstGeom prst="rect">
            <a:avLst/>
          </a:prstGeom>
          <a:solidFill>
            <a:srgbClr val="4D7FB7"/>
          </a:solidFill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9246" name="직선 연결선 9245"/>
          <p:cNvCxnSpPr/>
          <p:nvPr/>
        </p:nvCxnSpPr>
        <p:spPr>
          <a:xfrm>
            <a:off x="4795745" y="2088513"/>
            <a:ext cx="0" cy="3759321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solid"/>
            <a:round/>
          </a:ln>
        </p:spPr>
      </p:cxnSp>
      <p:sp>
        <p:nvSpPr>
          <p:cNvPr id="9247" name="TextBox 9246"/>
          <p:cNvSpPr txBox="1"/>
          <p:nvPr/>
        </p:nvSpPr>
        <p:spPr>
          <a:xfrm rot="21600000">
            <a:off x="5224560" y="1516761"/>
            <a:ext cx="1527871" cy="4748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53852" dir="2700000" algn="br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500" b="1">
                <a:solidFill>
                  <a:srgbClr val="FEFFFF">
                    <a:alpha val="100000"/>
                  </a:srgbClr>
                </a:solidFill>
                <a:latin typeface="Arial"/>
                <a:ea typeface="HY동녘B"/>
              </a:rPr>
              <a:t>건물 구조</a:t>
            </a:r>
          </a:p>
        </p:txBody>
      </p:sp>
      <p:sp>
        <p:nvSpPr>
          <p:cNvPr id="9248" name="TextBox 9247"/>
          <p:cNvSpPr txBox="1"/>
          <p:nvPr/>
        </p:nvSpPr>
        <p:spPr>
          <a:xfrm rot="21600000">
            <a:off x="7741885" y="1496101"/>
            <a:ext cx="1534236" cy="478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53852" dir="2700000" algn="br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500" b="1">
                <a:solidFill>
                  <a:srgbClr val="FEFFFF">
                    <a:alpha val="100000"/>
                  </a:srgbClr>
                </a:solidFill>
                <a:latin typeface="Arial"/>
                <a:ea typeface="HY동녘B"/>
              </a:rPr>
              <a:t>기타 현황</a:t>
            </a:r>
          </a:p>
        </p:txBody>
      </p:sp>
      <p:sp>
        <p:nvSpPr>
          <p:cNvPr id="9252" name="TextBox 9251"/>
          <p:cNvSpPr txBox="1"/>
          <p:nvPr/>
        </p:nvSpPr>
        <p:spPr>
          <a:xfrm>
            <a:off x="2346706" y="2924812"/>
            <a:ext cx="721054" cy="414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FC9592">
                    <a:alpha val="100000"/>
                  </a:srgbClr>
                </a:solidFill>
                <a:latin typeface="Arial"/>
                <a:ea typeface="HY동녘B"/>
              </a:rPr>
              <a:t>대표</a:t>
            </a:r>
          </a:p>
        </p:txBody>
      </p:sp>
      <p:sp>
        <p:nvSpPr>
          <p:cNvPr id="9253" name="TextBox 9252"/>
          <p:cNvSpPr txBox="1"/>
          <p:nvPr/>
        </p:nvSpPr>
        <p:spPr>
          <a:xfrm>
            <a:off x="2346706" y="3573055"/>
            <a:ext cx="721054" cy="414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FC9592">
                    <a:alpha val="100000"/>
                  </a:srgbClr>
                </a:solidFill>
                <a:latin typeface="Arial"/>
                <a:ea typeface="HY동녘B"/>
              </a:rPr>
              <a:t>용도</a:t>
            </a:r>
          </a:p>
        </p:txBody>
      </p:sp>
      <p:sp>
        <p:nvSpPr>
          <p:cNvPr id="9254" name="TextBox 9253"/>
          <p:cNvSpPr txBox="1"/>
          <p:nvPr/>
        </p:nvSpPr>
        <p:spPr>
          <a:xfrm>
            <a:off x="2967704" y="3679476"/>
            <a:ext cx="1538982" cy="3065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400" b="1">
                <a:solidFill>
                  <a:srgbClr val="080808">
                    <a:alpha val="100000"/>
                  </a:srgbClr>
                </a:solidFill>
                <a:latin typeface="Arial"/>
                <a:ea typeface="HY동녘B"/>
              </a:rPr>
              <a:t>노유자시설</a:t>
            </a:r>
          </a:p>
        </p:txBody>
      </p:sp>
      <p:sp>
        <p:nvSpPr>
          <p:cNvPr id="9255" name="TextBox 9254"/>
          <p:cNvSpPr txBox="1"/>
          <p:nvPr/>
        </p:nvSpPr>
        <p:spPr>
          <a:xfrm>
            <a:off x="2346706" y="4149270"/>
            <a:ext cx="721054" cy="4129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FC9592">
                    <a:alpha val="100000"/>
                  </a:srgbClr>
                </a:solidFill>
                <a:latin typeface="Arial"/>
                <a:ea typeface="HY동녘B"/>
              </a:rPr>
              <a:t>주소</a:t>
            </a:r>
          </a:p>
        </p:txBody>
      </p:sp>
      <p:sp>
        <p:nvSpPr>
          <p:cNvPr id="9256" name="TextBox 9255"/>
          <p:cNvSpPr txBox="1"/>
          <p:nvPr/>
        </p:nvSpPr>
        <p:spPr>
          <a:xfrm>
            <a:off x="2381660" y="4509405"/>
            <a:ext cx="2283647" cy="3807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400" b="1">
                <a:solidFill>
                  <a:srgbClr val="080808">
                    <a:alpha val="100000"/>
                  </a:srgbClr>
                </a:solidFill>
                <a:latin typeface="Arial"/>
                <a:ea typeface="HY동녘B"/>
              </a:rPr>
              <a:t>곡성군 곡성읍 학림로 </a:t>
            </a:r>
            <a:r>
              <a:rPr kumimoji="1" lang="en-US" altLang="ko-KR" sz="1400" b="1">
                <a:solidFill>
                  <a:srgbClr val="080808">
                    <a:alpha val="100000"/>
                  </a:srgbClr>
                </a:solidFill>
                <a:latin typeface="Arial"/>
                <a:ea typeface="HY동녘B"/>
              </a:rPr>
              <a:t>128</a:t>
            </a:r>
          </a:p>
        </p:txBody>
      </p:sp>
      <p:sp>
        <p:nvSpPr>
          <p:cNvPr id="9257" name="직사각형 9256"/>
          <p:cNvSpPr/>
          <p:nvPr/>
        </p:nvSpPr>
        <p:spPr>
          <a:xfrm>
            <a:off x="2346706" y="5419021"/>
            <a:ext cx="657514" cy="811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9258" name="직선 연결선 9257"/>
          <p:cNvCxnSpPr/>
          <p:nvPr/>
        </p:nvCxnSpPr>
        <p:spPr>
          <a:xfrm flipV="1">
            <a:off x="4938684" y="4002317"/>
            <a:ext cx="2148869" cy="14293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sp>
        <p:nvSpPr>
          <p:cNvPr id="9259" name="TextBox 9258"/>
          <p:cNvSpPr txBox="1"/>
          <p:nvPr/>
        </p:nvSpPr>
        <p:spPr>
          <a:xfrm>
            <a:off x="4867215" y="2202863"/>
            <a:ext cx="1162542" cy="7178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4D7FB7">
                    <a:alpha val="100000"/>
                  </a:srgbClr>
                </a:solidFill>
                <a:latin typeface="Arial"/>
                <a:ea typeface="HY동녘B"/>
              </a:rPr>
              <a:t>건물형식</a:t>
            </a:r>
          </a:p>
        </p:txBody>
      </p:sp>
      <p:sp>
        <p:nvSpPr>
          <p:cNvPr id="9260" name="TextBox 9259"/>
          <p:cNvSpPr txBox="1"/>
          <p:nvPr/>
        </p:nvSpPr>
        <p:spPr>
          <a:xfrm>
            <a:off x="5947178" y="2182203"/>
            <a:ext cx="1303973" cy="7385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400" b="1">
                <a:solidFill>
                  <a:srgbClr val="080808">
                    <a:alpha val="100000"/>
                  </a:srgbClr>
                </a:solidFill>
                <a:latin typeface="Arial"/>
                <a:ea typeface="HY동녘B"/>
              </a:rPr>
              <a:t>철근콘크리트조 슬라브가</a:t>
            </a:r>
          </a:p>
        </p:txBody>
      </p:sp>
      <p:sp>
        <p:nvSpPr>
          <p:cNvPr id="9261" name="TextBox 9260"/>
          <p:cNvSpPr txBox="1"/>
          <p:nvPr/>
        </p:nvSpPr>
        <p:spPr>
          <a:xfrm>
            <a:off x="4870397" y="4669379"/>
            <a:ext cx="1149868" cy="4097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4D7FB7">
                    <a:alpha val="100000"/>
                  </a:srgbClr>
                </a:solidFill>
                <a:latin typeface="Arial"/>
                <a:ea typeface="HY동녘B"/>
              </a:rPr>
              <a:t>연  면  적</a:t>
            </a:r>
          </a:p>
        </p:txBody>
      </p:sp>
      <p:cxnSp>
        <p:nvCxnSpPr>
          <p:cNvPr id="9262" name="직선 연결선 9261"/>
          <p:cNvCxnSpPr/>
          <p:nvPr/>
        </p:nvCxnSpPr>
        <p:spPr>
          <a:xfrm flipV="1">
            <a:off x="4956160" y="4651902"/>
            <a:ext cx="2147250" cy="14293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cxnSp>
        <p:nvCxnSpPr>
          <p:cNvPr id="9263" name="직선 연결선 9262"/>
          <p:cNvCxnSpPr/>
          <p:nvPr/>
        </p:nvCxnSpPr>
        <p:spPr>
          <a:xfrm flipV="1">
            <a:off x="5013336" y="5223654"/>
            <a:ext cx="2145687" cy="14293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sp>
        <p:nvSpPr>
          <p:cNvPr id="9264" name="TextBox 9263"/>
          <p:cNvSpPr txBox="1"/>
          <p:nvPr/>
        </p:nvSpPr>
        <p:spPr>
          <a:xfrm>
            <a:off x="4867216" y="4073786"/>
            <a:ext cx="1234011" cy="5019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4D7FB7">
                    <a:alpha val="100000"/>
                  </a:srgbClr>
                </a:solidFill>
                <a:latin typeface="Arial"/>
                <a:ea typeface="HY동녘B"/>
              </a:rPr>
              <a:t>부지면적</a:t>
            </a:r>
          </a:p>
        </p:txBody>
      </p:sp>
      <p:sp>
        <p:nvSpPr>
          <p:cNvPr id="9268" name="직사각형 9267"/>
          <p:cNvSpPr/>
          <p:nvPr/>
        </p:nvSpPr>
        <p:spPr>
          <a:xfrm>
            <a:off x="5967836" y="4180206"/>
            <a:ext cx="1227702" cy="3065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269" name="TextBox 9268"/>
          <p:cNvSpPr txBox="1"/>
          <p:nvPr/>
        </p:nvSpPr>
        <p:spPr>
          <a:xfrm>
            <a:off x="6023449" y="4794839"/>
            <a:ext cx="1183201" cy="303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en-US" altLang="ko-KR" sz="14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1,170.01</a:t>
            </a:r>
            <a:r>
              <a:rPr kumimoji="1" lang="ko-KR" altLang="en-US" sz="14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m</a:t>
            </a:r>
            <a:r>
              <a:rPr kumimoji="1" lang="ko-KR" altLang="en-US" sz="1400" b="1" baseline="300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</a:t>
            </a:r>
          </a:p>
        </p:txBody>
      </p:sp>
      <p:sp>
        <p:nvSpPr>
          <p:cNvPr id="9270" name="TextBox 9269"/>
          <p:cNvSpPr txBox="1"/>
          <p:nvPr/>
        </p:nvSpPr>
        <p:spPr>
          <a:xfrm>
            <a:off x="7324182" y="2738098"/>
            <a:ext cx="927532" cy="4526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94CD5B">
                    <a:alpha val="100000"/>
                  </a:srgbClr>
                </a:solidFill>
                <a:latin typeface="Arial"/>
                <a:ea typeface="HY동녘B"/>
              </a:rPr>
              <a:t>연락처</a:t>
            </a:r>
          </a:p>
        </p:txBody>
      </p:sp>
      <p:cxnSp>
        <p:nvCxnSpPr>
          <p:cNvPr id="9271" name="직선 연결선 9270"/>
          <p:cNvCxnSpPr/>
          <p:nvPr/>
        </p:nvCxnSpPr>
        <p:spPr>
          <a:xfrm flipV="1">
            <a:off x="7417874" y="3209792"/>
            <a:ext cx="2129830" cy="3182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grpSp>
        <p:nvGrpSpPr>
          <p:cNvPr id="9272" name="Group 3"/>
          <p:cNvGrpSpPr/>
          <p:nvPr/>
        </p:nvGrpSpPr>
        <p:grpSpPr>
          <a:xfrm>
            <a:off x="4867215" y="3138324"/>
            <a:ext cx="2231448" cy="703577"/>
            <a:chOff x="3344802" y="3138323"/>
            <a:chExt cx="2231448" cy="703577"/>
          </a:xfrm>
        </p:grpSpPr>
        <p:cxnSp>
          <p:nvCxnSpPr>
            <p:cNvPr id="9273" name="직선 연결선 9272"/>
            <p:cNvCxnSpPr/>
            <p:nvPr/>
          </p:nvCxnSpPr>
          <p:spPr>
            <a:xfrm flipV="1">
              <a:off x="3427381" y="3138323"/>
              <a:ext cx="2148869" cy="11111"/>
            </a:xfrm>
            <a:prstGeom prst="line">
              <a:avLst/>
            </a:prstGeom>
            <a:ln w="9491" cap="flat" cmpd="sng" algn="ctr">
              <a:solidFill>
                <a:srgbClr val="B2B2B2"/>
              </a:solidFill>
              <a:prstDash val="dash"/>
              <a:round/>
            </a:ln>
          </p:spPr>
        </p:cxnSp>
        <p:sp>
          <p:nvSpPr>
            <p:cNvPr id="9274" name="TextBox 9273"/>
            <p:cNvSpPr txBox="1"/>
            <p:nvPr/>
          </p:nvSpPr>
          <p:spPr>
            <a:xfrm>
              <a:off x="3344802" y="3138323"/>
              <a:ext cx="1295988" cy="4129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4D7FB7">
                      <a:alpha val="100000"/>
                    </a:srgbClr>
                  </a:solidFill>
                  <a:latin typeface="Arial"/>
                  <a:ea typeface="HY동녘B"/>
                </a:rPr>
                <a:t>동/층 현황</a:t>
              </a:r>
            </a:p>
          </p:txBody>
        </p:sp>
        <p:sp>
          <p:nvSpPr>
            <p:cNvPr id="9275" name="TextBox 9274"/>
            <p:cNvSpPr txBox="1"/>
            <p:nvPr/>
          </p:nvSpPr>
          <p:spPr>
            <a:xfrm>
              <a:off x="3344802" y="3427381"/>
              <a:ext cx="2217156" cy="4145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HY동녘B"/>
                </a:rPr>
                <a:t> 1동, 지상 </a:t>
              </a:r>
              <a:r>
                <a:rPr kumimoji="1" lang="en-US" altLang="ko-KR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HY동녘B"/>
                </a:rPr>
                <a:t>4</a:t>
              </a:r>
              <a:r>
                <a:rPr kumimoji="1" lang="ko-KR" altLang="en-US" sz="1400" b="1">
                  <a:solidFill>
                    <a:srgbClr val="000000">
                      <a:alpha val="100000"/>
                    </a:srgbClr>
                  </a:solidFill>
                  <a:latin typeface="Arial"/>
                  <a:ea typeface="HY동녘B"/>
                </a:rPr>
                <a:t>층  </a:t>
              </a:r>
            </a:p>
          </p:txBody>
        </p:sp>
      </p:grpSp>
      <p:sp>
        <p:nvSpPr>
          <p:cNvPr id="9276" name="TextBox 9275"/>
          <p:cNvSpPr txBox="1"/>
          <p:nvPr/>
        </p:nvSpPr>
        <p:spPr>
          <a:xfrm>
            <a:off x="7324183" y="2202863"/>
            <a:ext cx="2080583" cy="4526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92D050">
                    <a:alpha val="100000"/>
                  </a:srgbClr>
                </a:solidFill>
                <a:latin typeface="Arial"/>
                <a:ea typeface="HY동녘B"/>
              </a:rPr>
              <a:t>소방안전관리자</a:t>
            </a:r>
          </a:p>
        </p:txBody>
      </p:sp>
      <p:sp>
        <p:nvSpPr>
          <p:cNvPr id="9277" name="TextBox 9276"/>
          <p:cNvSpPr txBox="1"/>
          <p:nvPr/>
        </p:nvSpPr>
        <p:spPr>
          <a:xfrm>
            <a:off x="8926707" y="2274331"/>
            <a:ext cx="763935" cy="3065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400" b="1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최남규</a:t>
            </a:r>
          </a:p>
        </p:txBody>
      </p:sp>
      <p:sp>
        <p:nvSpPr>
          <p:cNvPr id="9278" name="TextBox 9277"/>
          <p:cNvSpPr txBox="1"/>
          <p:nvPr/>
        </p:nvSpPr>
        <p:spPr>
          <a:xfrm rot="21600000">
            <a:off x="2846989" y="1513578"/>
            <a:ext cx="992636" cy="478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53852" dir="2700000" algn="br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2500" b="1">
                <a:solidFill>
                  <a:srgbClr val="FEFFFF">
                    <a:alpha val="100000"/>
                  </a:srgbClr>
                </a:solidFill>
                <a:latin typeface="Arial"/>
                <a:ea typeface="HY동녘B"/>
              </a:rPr>
              <a:t>개  요</a:t>
            </a:r>
          </a:p>
        </p:txBody>
      </p:sp>
      <p:sp>
        <p:nvSpPr>
          <p:cNvPr id="9279" name="TextBox 9278"/>
          <p:cNvSpPr txBox="1"/>
          <p:nvPr/>
        </p:nvSpPr>
        <p:spPr>
          <a:xfrm>
            <a:off x="3152739" y="2996838"/>
            <a:ext cx="2039702" cy="2924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400" b="1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최남규</a:t>
            </a:r>
          </a:p>
        </p:txBody>
      </p:sp>
      <p:sp>
        <p:nvSpPr>
          <p:cNvPr id="9280" name="TextBox 9279"/>
          <p:cNvSpPr txBox="1"/>
          <p:nvPr/>
        </p:nvSpPr>
        <p:spPr>
          <a:xfrm>
            <a:off x="8105595" y="2777797"/>
            <a:ext cx="2017043" cy="3780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en-US" altLang="ko-KR" sz="1400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010-9981-8282</a:t>
            </a:r>
          </a:p>
        </p:txBody>
      </p:sp>
      <p:cxnSp>
        <p:nvCxnSpPr>
          <p:cNvPr id="9284" name="직선 연결선 9283"/>
          <p:cNvCxnSpPr/>
          <p:nvPr/>
        </p:nvCxnSpPr>
        <p:spPr>
          <a:xfrm>
            <a:off x="7295595" y="2056742"/>
            <a:ext cx="0" cy="3759321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solid"/>
            <a:round/>
          </a:ln>
        </p:spPr>
      </p:cxnSp>
      <p:grpSp>
        <p:nvGrpSpPr>
          <p:cNvPr id="9285" name="Group 4"/>
          <p:cNvGrpSpPr/>
          <p:nvPr/>
        </p:nvGrpSpPr>
        <p:grpSpPr>
          <a:xfrm>
            <a:off x="1768590" y="257289"/>
            <a:ext cx="763935" cy="663879"/>
            <a:chOff x="246176" y="257288"/>
            <a:chExt cx="763935" cy="663879"/>
          </a:xfrm>
        </p:grpSpPr>
        <p:sp>
          <p:nvSpPr>
            <p:cNvPr id="9286" name="육각형 9285"/>
            <p:cNvSpPr/>
            <p:nvPr/>
          </p:nvSpPr>
          <p:spPr>
            <a:xfrm>
              <a:off x="252542" y="266835"/>
              <a:ext cx="757570" cy="654331"/>
            </a:xfrm>
            <a:prstGeom prst="hexagon">
              <a:avLst>
                <a:gd name="adj" fmla="val 27055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9287" name="육각형 9286"/>
            <p:cNvSpPr/>
            <p:nvPr/>
          </p:nvSpPr>
          <p:spPr>
            <a:xfrm>
              <a:off x="246176" y="257288"/>
              <a:ext cx="756007" cy="652768"/>
            </a:xfrm>
            <a:prstGeom prst="hexagon">
              <a:avLst>
                <a:gd name="adj" fmla="val 27056"/>
                <a:gd name="vf" fmla="val 115470"/>
              </a:avLst>
            </a:prstGeom>
            <a:blipFill rotWithShape="1">
              <a:blip r:embed="rId4">
                <a:alphaModFix/>
                <a:lum/>
              </a:blip>
              <a:srcRect/>
              <a:stretch>
                <a:fillRect/>
              </a:stretch>
            </a:blipFill>
            <a:ln w="9491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9288" name="육각형 9287"/>
            <p:cNvSpPr/>
            <p:nvPr/>
          </p:nvSpPr>
          <p:spPr>
            <a:xfrm>
              <a:off x="289058" y="295423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5">
                <a:alphaModFix/>
                <a:lum/>
              </a:blip>
              <a:srcRect/>
              <a:stretch>
                <a:fillRect/>
              </a:stretch>
            </a:blipFill>
            <a:ln w="9491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2000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2-1</a:t>
              </a:r>
            </a:p>
          </p:txBody>
        </p:sp>
      </p:grpSp>
      <p:sp>
        <p:nvSpPr>
          <p:cNvPr id="9289" name="TextBox 9288"/>
          <p:cNvSpPr txBox="1"/>
          <p:nvPr/>
        </p:nvSpPr>
        <p:spPr>
          <a:xfrm>
            <a:off x="3004220" y="5013595"/>
            <a:ext cx="1949194" cy="364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061</a:t>
            </a:r>
            <a:r>
              <a:rPr kumimoji="1" lang="en-US" altLang="ko-KR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-362-9000</a:t>
            </a:r>
          </a:p>
        </p:txBody>
      </p:sp>
      <p:sp>
        <p:nvSpPr>
          <p:cNvPr id="9290" name="TextBox 9289"/>
          <p:cNvSpPr txBox="1"/>
          <p:nvPr/>
        </p:nvSpPr>
        <p:spPr>
          <a:xfrm>
            <a:off x="4867215" y="5295123"/>
            <a:ext cx="1162542" cy="5542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4D7FB7">
                    <a:alpha val="100000"/>
                  </a:srgbClr>
                </a:solidFill>
                <a:latin typeface="Arial"/>
                <a:ea typeface="HY동녘B"/>
              </a:rPr>
              <a:t>건축면적</a:t>
            </a:r>
          </a:p>
        </p:txBody>
      </p:sp>
      <p:sp>
        <p:nvSpPr>
          <p:cNvPr id="9291" name="TextBox 9290"/>
          <p:cNvSpPr txBox="1"/>
          <p:nvPr/>
        </p:nvSpPr>
        <p:spPr>
          <a:xfrm>
            <a:off x="6091735" y="5369773"/>
            <a:ext cx="1127645" cy="3065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4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</a:t>
            </a:r>
            <a:r>
              <a:rPr kumimoji="1" lang="en-US" altLang="ko-KR" sz="14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561.86</a:t>
            </a:r>
            <a:r>
              <a:rPr kumimoji="1" lang="ko-KR" altLang="en-US" sz="14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m</a:t>
            </a:r>
            <a:r>
              <a:rPr kumimoji="1" lang="ko-KR" altLang="en-US" sz="1400" b="1" baseline="300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</a:t>
            </a:r>
          </a:p>
        </p:txBody>
      </p:sp>
      <p:sp>
        <p:nvSpPr>
          <p:cNvPr id="9292" name="TextBox 9291"/>
          <p:cNvSpPr txBox="1"/>
          <p:nvPr/>
        </p:nvSpPr>
        <p:spPr>
          <a:xfrm>
            <a:off x="7313072" y="3209793"/>
            <a:ext cx="929096" cy="4526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94CD5B">
                    <a:alpha val="100000"/>
                  </a:srgbClr>
                </a:solidFill>
                <a:latin typeface="Arial"/>
                <a:ea typeface="HY동녘B"/>
              </a:rPr>
              <a:t>위험물</a:t>
            </a:r>
          </a:p>
        </p:txBody>
      </p:sp>
      <p:sp>
        <p:nvSpPr>
          <p:cNvPr id="9293" name="TextBox 9292"/>
          <p:cNvSpPr txBox="1"/>
          <p:nvPr/>
        </p:nvSpPr>
        <p:spPr>
          <a:xfrm>
            <a:off x="8177065" y="5223653"/>
            <a:ext cx="2017043" cy="4177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400" b="1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 </a:t>
            </a:r>
          </a:p>
        </p:txBody>
      </p:sp>
      <p:sp>
        <p:nvSpPr>
          <p:cNvPr id="9294" name="TextBox 9293"/>
          <p:cNvSpPr txBox="1"/>
          <p:nvPr/>
        </p:nvSpPr>
        <p:spPr>
          <a:xfrm>
            <a:off x="7313072" y="3567157"/>
            <a:ext cx="2106016" cy="366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취사용 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LPG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 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500kg</a:t>
            </a:r>
          </a:p>
        </p:txBody>
      </p:sp>
      <p:cxnSp>
        <p:nvCxnSpPr>
          <p:cNvPr id="9295" name="직선 연결선 9294"/>
          <p:cNvCxnSpPr/>
          <p:nvPr/>
        </p:nvCxnSpPr>
        <p:spPr>
          <a:xfrm flipV="1">
            <a:off x="7346405" y="3933189"/>
            <a:ext cx="2129830" cy="3182"/>
          </a:xfrm>
          <a:prstGeom prst="line">
            <a:avLst/>
          </a:prstGeom>
          <a:ln w="9491" cap="flat" cmpd="sng" algn="ctr">
            <a:solidFill>
              <a:srgbClr val="B2B2B2"/>
            </a:solidFill>
            <a:prstDash val="dash"/>
            <a:round/>
          </a:ln>
        </p:spPr>
      </p:cxnSp>
      <p:sp>
        <p:nvSpPr>
          <p:cNvPr id="9296" name="TextBox 9295"/>
          <p:cNvSpPr txBox="1"/>
          <p:nvPr/>
        </p:nvSpPr>
        <p:spPr>
          <a:xfrm>
            <a:off x="2360442" y="4941567"/>
            <a:ext cx="721054" cy="4129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FC9592">
                    <a:alpha val="100000"/>
                  </a:srgbClr>
                </a:solidFill>
                <a:latin typeface="Arial"/>
                <a:ea typeface="HY동녘B"/>
              </a:rPr>
              <a:t>전화</a:t>
            </a:r>
          </a:p>
        </p:txBody>
      </p:sp>
      <p:sp>
        <p:nvSpPr>
          <p:cNvPr id="9300" name="TextBox 9299"/>
          <p:cNvSpPr txBox="1"/>
          <p:nvPr/>
        </p:nvSpPr>
        <p:spPr>
          <a:xfrm>
            <a:off x="6059964" y="4202430"/>
            <a:ext cx="1184820" cy="304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en-US" altLang="ko-KR" sz="14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3,355</a:t>
            </a:r>
            <a:r>
              <a:rPr kumimoji="1" lang="ko-KR" altLang="en-US" sz="1400" b="1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m</a:t>
            </a:r>
            <a:r>
              <a:rPr kumimoji="1" lang="ko-KR" altLang="en-US" sz="1400" b="1" baseline="300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</a:t>
            </a:r>
          </a:p>
        </p:txBody>
      </p:sp>
      <p:sp>
        <p:nvSpPr>
          <p:cNvPr id="9301" name="TextBox 9300"/>
          <p:cNvSpPr txBox="1"/>
          <p:nvPr/>
        </p:nvSpPr>
        <p:spPr>
          <a:xfrm>
            <a:off x="3008685" y="5369216"/>
            <a:ext cx="1949194" cy="364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0</a:t>
            </a:r>
            <a:r>
              <a:rPr kumimoji="1" lang="en-US" altLang="ko-KR">
                <a:solidFill>
                  <a:srgbClr val="000000">
                    <a:alpha val="100000"/>
                  </a:srgbClr>
                </a:solidFill>
                <a:latin typeface="Arial"/>
                <a:ea typeface="HY동녘B"/>
              </a:rPr>
              <a:t>10-9981-8282</a:t>
            </a:r>
          </a:p>
        </p:txBody>
      </p:sp>
      <p:sp>
        <p:nvSpPr>
          <p:cNvPr id="9302" name="TextBox 9301"/>
          <p:cNvSpPr txBox="1"/>
          <p:nvPr/>
        </p:nvSpPr>
        <p:spPr>
          <a:xfrm>
            <a:off x="7337561" y="3933190"/>
            <a:ext cx="1145177" cy="4526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94CD5B">
                    <a:alpha val="100000"/>
                  </a:srgbClr>
                </a:solidFill>
                <a:latin typeface="Arial"/>
                <a:ea typeface="HY동녘B"/>
              </a:rPr>
              <a:t>직원현황</a:t>
            </a:r>
          </a:p>
        </p:txBody>
      </p:sp>
      <p:sp>
        <p:nvSpPr>
          <p:cNvPr id="9303" name="TextBox 9302"/>
          <p:cNvSpPr txBox="1"/>
          <p:nvPr/>
        </p:nvSpPr>
        <p:spPr>
          <a:xfrm>
            <a:off x="7457126" y="4365352"/>
            <a:ext cx="2106016" cy="366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총 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24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명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(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야간 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3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명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)</a:t>
            </a:r>
          </a:p>
        </p:txBody>
      </p:sp>
      <p:sp>
        <p:nvSpPr>
          <p:cNvPr id="9305" name="TextBox 9304"/>
          <p:cNvSpPr txBox="1"/>
          <p:nvPr/>
        </p:nvSpPr>
        <p:spPr>
          <a:xfrm>
            <a:off x="7337561" y="4725487"/>
            <a:ext cx="1145177" cy="4526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lang="ko-KR" altLang="en-US"/>
            </a:pPr>
            <a:r>
              <a:rPr kumimoji="1" lang="ko-KR" altLang="en-US" b="1">
                <a:solidFill>
                  <a:srgbClr val="94CD5B">
                    <a:alpha val="100000"/>
                  </a:srgbClr>
                </a:solidFill>
                <a:latin typeface="Arial"/>
                <a:ea typeface="HY동녘B"/>
              </a:rPr>
              <a:t>입소현황</a:t>
            </a:r>
          </a:p>
        </p:txBody>
      </p:sp>
      <p:sp>
        <p:nvSpPr>
          <p:cNvPr id="9308" name="TextBox 9307"/>
          <p:cNvSpPr txBox="1"/>
          <p:nvPr/>
        </p:nvSpPr>
        <p:spPr>
          <a:xfrm>
            <a:off x="8554765" y="4797514"/>
            <a:ext cx="936351" cy="360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총 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50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명</a:t>
            </a:r>
          </a:p>
        </p:txBody>
      </p:sp>
      <p:sp>
        <p:nvSpPr>
          <p:cNvPr id="9309" name="TextBox 9308"/>
          <p:cNvSpPr txBox="1"/>
          <p:nvPr/>
        </p:nvSpPr>
        <p:spPr>
          <a:xfrm>
            <a:off x="7330306" y="5157649"/>
            <a:ext cx="2664999" cy="360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*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주간보호 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21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명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,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입원 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29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명</a:t>
            </a:r>
          </a:p>
        </p:txBody>
      </p:sp>
      <p:sp>
        <p:nvSpPr>
          <p:cNvPr id="9310" name="TextBox 9309"/>
          <p:cNvSpPr txBox="1"/>
          <p:nvPr/>
        </p:nvSpPr>
        <p:spPr>
          <a:xfrm>
            <a:off x="7330306" y="5445757"/>
            <a:ext cx="2664999" cy="360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*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 자력대피불가 </a:t>
            </a:r>
            <a:r>
              <a:rPr kumimoji="1" lang="en-US" altLang="ko-KR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4</a:t>
            </a:r>
            <a:r>
              <a:rPr kumimoji="1" lang="ko-KR" altLang="en-US" sz="1600">
                <a:solidFill>
                  <a:srgbClr val="000000">
                    <a:alpha val="100000"/>
                  </a:srgbClr>
                </a:solidFill>
                <a:latin typeface="HY동녘B"/>
                <a:ea typeface="HY동녘B"/>
              </a:rPr>
              <a:t>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8"/>
          <p:cNvSpPr>
            <a:spLocks noGrp="1" noChangeArrowheads="1"/>
          </p:cNvSpPr>
          <p:nvPr>
            <p:ph type="title"/>
          </p:nvPr>
        </p:nvSpPr>
        <p:spPr bwMode="white">
          <a:xfrm>
            <a:off x="2528632" y="217577"/>
            <a:ext cx="7772277" cy="630494"/>
          </a:xfrm>
        </p:spPr>
        <p:txBody>
          <a:bodyPr anchor="t"/>
          <a:lstStyle/>
          <a:p>
            <a:pPr algn="l" defTabSz="1027869">
              <a:defRPr/>
            </a:pPr>
            <a:r>
              <a:rPr lang="ko-KR" altLang="en-US" sz="3497">
                <a:solidFill>
                  <a:srgbClr val="00354D"/>
                </a:solidFill>
                <a:latin typeface="맑은 고딕"/>
                <a:ea typeface="맑은 고딕"/>
                <a:sym typeface="Arial"/>
              </a:rPr>
              <a:t>일반 현황 및 건축물 구조</a:t>
            </a:r>
          </a:p>
        </p:txBody>
      </p:sp>
      <p:grpSp>
        <p:nvGrpSpPr>
          <p:cNvPr id="11267" name="Group 1093"/>
          <p:cNvGrpSpPr/>
          <p:nvPr/>
        </p:nvGrpSpPr>
        <p:grpSpPr>
          <a:xfrm>
            <a:off x="1777504" y="263726"/>
            <a:ext cx="762269" cy="663604"/>
            <a:chOff x="154" y="161"/>
            <a:chExt cx="481" cy="418"/>
          </a:xfrm>
        </p:grpSpPr>
        <p:sp>
          <p:nvSpPr>
            <p:cNvPr id="14349" name="AutoShape 1094"/>
            <p:cNvSpPr>
              <a:spLocks noChangeArrowheads="1"/>
            </p:cNvSpPr>
            <p:nvPr/>
          </p:nvSpPr>
          <p:spPr>
            <a:xfrm>
              <a:off x="158" y="167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1pPr>
              <a:lvl2pPr marL="742950" indent="-285750" latinLnBrk="1">
                <a:lnSpc>
                  <a:spcPct val="110000"/>
                </a:lnSpc>
                <a:buFont typeface="AR BERKLEY"/>
                <a:buChar char="–"/>
                <a:defRPr sz="28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2pPr>
              <a:lvl3pPr marL="1143000" indent="-228600" latinLnBrk="1">
                <a:lnSpc>
                  <a:spcPct val="110000"/>
                </a:lnSpc>
                <a:buClr>
                  <a:schemeClr val="tx1"/>
                </a:buClr>
                <a:buFont typeface="AR BERKLEY"/>
                <a:buChar char="•"/>
                <a:defRPr sz="24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3pPr>
              <a:lvl4pPr marL="1600200" indent="-228600" latinLnBrk="1">
                <a:lnSpc>
                  <a:spcPct val="110000"/>
                </a:lnSpc>
                <a:buFont typeface="AR BERKLEY"/>
                <a:buChar char="–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4pPr>
              <a:lvl5pPr marL="2057400" indent="-228600" latinLnBrk="1">
                <a:lnSpc>
                  <a:spcPct val="110000"/>
                </a:lnSpc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9pPr>
            </a:lstStyle>
            <a:p>
              <a:pPr defTabSz="913662">
                <a:lnSpc>
                  <a:spcPct val="100000"/>
                </a:lnSpc>
                <a:spcBef>
                  <a:spcPct val="30000"/>
                </a:spcBef>
                <a:buClrTx/>
                <a:buNone/>
                <a:defRPr/>
              </a:pPr>
              <a:endParaRPr lang="ko-KR" altLang="en-US" sz="1199">
                <a:solidFill>
                  <a:srgbClr val="000000"/>
                </a:solidFill>
                <a:ea typeface="굴림"/>
              </a:endParaRPr>
            </a:p>
          </p:txBody>
        </p:sp>
        <p:sp>
          <p:nvSpPr>
            <p:cNvPr id="14350" name="AutoShape 1095" descr="EMB0034"/>
            <p:cNvSpPr>
              <a:spLocks noChangeArrowheads="1"/>
            </p:cNvSpPr>
            <p:nvPr/>
          </p:nvSpPr>
          <p:spPr>
            <a:xfrm>
              <a:off x="154" y="161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1pPr>
              <a:lvl2pPr marL="742950" indent="-285750" latinLnBrk="1">
                <a:lnSpc>
                  <a:spcPct val="110000"/>
                </a:lnSpc>
                <a:buFont typeface="AR BERKLEY"/>
                <a:buChar char="–"/>
                <a:defRPr sz="28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2pPr>
              <a:lvl3pPr marL="1143000" indent="-228600" latinLnBrk="1">
                <a:lnSpc>
                  <a:spcPct val="110000"/>
                </a:lnSpc>
                <a:buClr>
                  <a:schemeClr val="tx1"/>
                </a:buClr>
                <a:buFont typeface="AR BERKLEY"/>
                <a:buChar char="•"/>
                <a:defRPr sz="24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3pPr>
              <a:lvl4pPr marL="1600200" indent="-228600" latinLnBrk="1">
                <a:lnSpc>
                  <a:spcPct val="110000"/>
                </a:lnSpc>
                <a:buFont typeface="AR BERKLEY"/>
                <a:buChar char="–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4pPr>
              <a:lvl5pPr marL="2057400" indent="-228600" latinLnBrk="1">
                <a:lnSpc>
                  <a:spcPct val="110000"/>
                </a:lnSpc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9pPr>
            </a:lstStyle>
            <a:p>
              <a:pPr defTabSz="913662">
                <a:lnSpc>
                  <a:spcPct val="100000"/>
                </a:lnSpc>
                <a:spcBef>
                  <a:spcPct val="30000"/>
                </a:spcBef>
                <a:buClrTx/>
                <a:buNone/>
                <a:defRPr/>
              </a:pPr>
              <a:endParaRPr lang="ko-KR" altLang="en-US" sz="1199">
                <a:solidFill>
                  <a:srgbClr val="000000"/>
                </a:solidFill>
                <a:ea typeface="굴림"/>
              </a:endParaRPr>
            </a:p>
          </p:txBody>
        </p:sp>
        <p:sp>
          <p:nvSpPr>
            <p:cNvPr id="14351" name="AutoShape 1096" descr="EMB0035"/>
            <p:cNvSpPr>
              <a:spLocks noChangeArrowheads="1"/>
            </p:cNvSpPr>
            <p:nvPr/>
          </p:nvSpPr>
          <p:spPr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/>
            </a:ln>
            <a:effectLst/>
          </p:spPr>
          <p:txBody>
            <a:bodyPr wrap="none" anchor="ctr"/>
            <a:lstStyle>
              <a:lvl1pPr defTabSz="1028700" latinLnBrk="1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1pPr>
              <a:lvl2pPr marL="989013" indent="-285750" defTabSz="1028700" latinLnBrk="1">
                <a:lnSpc>
                  <a:spcPct val="110000"/>
                </a:lnSpc>
                <a:buFont typeface="AR BERKLEY"/>
                <a:buChar char="–"/>
                <a:defRPr sz="28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2pPr>
              <a:lvl3pPr marL="1528763" indent="-228600" defTabSz="1028700" latinLnBrk="1">
                <a:lnSpc>
                  <a:spcPct val="110000"/>
                </a:lnSpc>
                <a:buClr>
                  <a:schemeClr val="tx1"/>
                </a:buClr>
                <a:buFont typeface="AR BERKLEY"/>
                <a:buChar char="•"/>
                <a:defRPr sz="24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3pPr>
              <a:lvl4pPr marL="2068513" indent="-228600" defTabSz="1028700" latinLnBrk="1">
                <a:lnSpc>
                  <a:spcPct val="110000"/>
                </a:lnSpc>
                <a:buFont typeface="AR BERKLEY"/>
                <a:buChar char="–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4pPr>
              <a:lvl5pPr marL="2609850" indent="-228600" defTabSz="1028700" latinLnBrk="1">
                <a:lnSpc>
                  <a:spcPct val="110000"/>
                </a:lnSpc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5pPr>
              <a:lvl6pPr marL="3067050" indent="-228600" defTabSz="10287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6pPr>
              <a:lvl7pPr marL="3524250" indent="-228600" defTabSz="10287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7pPr>
              <a:lvl8pPr marL="3981450" indent="-228600" defTabSz="10287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8pPr>
              <a:lvl9pPr marL="4438650" indent="-228600" defTabSz="10287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9pPr>
            </a:lstStyle>
            <a:p>
              <a:pPr defTabSz="1027869">
                <a:lnSpc>
                  <a:spcPct val="100000"/>
                </a:lnSpc>
                <a:buClrTx/>
                <a:buNone/>
                <a:defRPr/>
              </a:pPr>
              <a:r>
                <a:rPr lang="ko-KR" altLang="en-US" sz="1999" b="1">
                  <a:solidFill>
                    <a:srgbClr val="FFFFFF"/>
                  </a:solidFill>
                  <a:latin typeface="Arial"/>
                  <a:ea typeface="HY동녘B"/>
                </a:rPr>
                <a:t>2-1</a:t>
              </a:r>
            </a:p>
          </p:txBody>
        </p:sp>
      </p:grpSp>
      <p:sp>
        <p:nvSpPr>
          <p:cNvPr id="14340" name="Rectangle 1101"/>
          <p:cNvSpPr>
            <a:spLocks noChangeArrowheads="1"/>
          </p:cNvSpPr>
          <p:nvPr/>
        </p:nvSpPr>
        <p:spPr bwMode="white">
          <a:xfrm>
            <a:off x="8176424" y="5222452"/>
            <a:ext cx="2014681" cy="41694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/>
              <a:buChar char="•"/>
              <a:defRPr sz="32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1pPr>
            <a:lvl2pPr marL="989013" indent="-285750" defTabSz="1028700" latinLnBrk="1">
              <a:lnSpc>
                <a:spcPct val="110000"/>
              </a:lnSpc>
              <a:buFont typeface="AR BERKLEY"/>
              <a:buChar char="–"/>
              <a:defRPr sz="28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AR BERKLEY"/>
              <a:buChar char="•"/>
              <a:defRPr sz="24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3pPr>
            <a:lvl4pPr marL="2068513" indent="-228600" defTabSz="1028700" latinLnBrk="1">
              <a:lnSpc>
                <a:spcPct val="110000"/>
              </a:lnSpc>
              <a:buFont typeface="AR BERKLEY"/>
              <a:buChar char="–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4pPr>
            <a:lvl5pPr marL="2609850" indent="-228600" defTabSz="1028700" latinLnBrk="1">
              <a:lnSpc>
                <a:spcPct val="110000"/>
              </a:lnSpc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9pPr>
          </a:lstStyle>
          <a:p>
            <a:pPr defTabSz="1027869">
              <a:lnSpc>
                <a:spcPct val="150000"/>
              </a:lnSpc>
              <a:buClrTx/>
              <a:buNone/>
              <a:defRPr/>
            </a:pPr>
            <a:r>
              <a:rPr lang="ko-KR" altLang="en-US" sz="1399" b="1">
                <a:solidFill>
                  <a:srgbClr val="000000"/>
                </a:solidFill>
                <a:latin typeface="Arial"/>
                <a:ea typeface="HY동녘B"/>
              </a:rPr>
              <a:t> </a:t>
            </a:r>
          </a:p>
        </p:txBody>
      </p:sp>
      <p:sp>
        <p:nvSpPr>
          <p:cNvPr id="14342" name="Rectangle 21"/>
          <p:cNvSpPr>
            <a:spLocks noChangeArrowheads="1"/>
          </p:cNvSpPr>
          <p:nvPr/>
        </p:nvSpPr>
        <p:spPr bwMode="white">
          <a:xfrm>
            <a:off x="2350397" y="1369733"/>
            <a:ext cx="4748664" cy="4774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/>
              <a:buChar char="•"/>
              <a:defRPr sz="32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1pPr>
            <a:lvl2pPr marL="989013" indent="-285750" latinLnBrk="1">
              <a:lnSpc>
                <a:spcPct val="110000"/>
              </a:lnSpc>
              <a:buFont typeface="AR BERKLEY"/>
              <a:buChar char="–"/>
              <a:defRPr sz="28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 BERKLEY"/>
              <a:buChar char="•"/>
              <a:defRPr sz="24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3pPr>
            <a:lvl4pPr marL="2068513" indent="-228600" latinLnBrk="1">
              <a:lnSpc>
                <a:spcPct val="110000"/>
              </a:lnSpc>
              <a:buFont typeface="AR BERKLEY"/>
              <a:buChar char="–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4pPr>
            <a:lvl5pPr marL="2609850" indent="-228600" latinLnBrk="1">
              <a:lnSpc>
                <a:spcPct val="110000"/>
              </a:lnSpc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5pPr>
            <a:lvl6pPr marL="30670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6pPr>
            <a:lvl7pPr marL="35242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7pPr>
            <a:lvl8pPr marL="39814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8pPr>
            <a:lvl9pPr marL="44386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/>
              <a:buChar char="»"/>
              <a:defRPr sz="2000">
                <a:solidFill>
                  <a:schemeClr val="tx1"/>
                </a:solidFill>
                <a:latin typeface="AR BERKLEY"/>
                <a:ea typeface="AR BERKLEY"/>
                <a:cs typeface="AR BERKLEY"/>
                <a:sym typeface="AR BERKLEY"/>
              </a:defRPr>
            </a:lvl9pPr>
          </a:lstStyle>
          <a:p>
            <a:pPr defTabSz="913662">
              <a:lnSpc>
                <a:spcPct val="100000"/>
              </a:lnSpc>
              <a:spcBef>
                <a:spcPct val="50000"/>
              </a:spcBef>
              <a:buClrTx/>
              <a:buNone/>
              <a:defRPr/>
            </a:pPr>
            <a:r>
              <a:rPr lang="ko-KR" altLang="en-US" sz="2498" b="1">
                <a:solidFill>
                  <a:srgbClr val="FFFFFF"/>
                </a:solidFill>
                <a:latin typeface="HNC_GO_B_HINT_GS"/>
                <a:ea typeface="굴림"/>
              </a:rPr>
              <a:t>  건축물 현황</a:t>
            </a:r>
          </a:p>
        </p:txBody>
      </p:sp>
      <p:grpSp>
        <p:nvGrpSpPr>
          <p:cNvPr id="11270" name="Group 14"/>
          <p:cNvGrpSpPr/>
          <p:nvPr/>
        </p:nvGrpSpPr>
        <p:grpSpPr>
          <a:xfrm>
            <a:off x="1847524" y="1271068"/>
            <a:ext cx="5857853" cy="477413"/>
            <a:chOff x="907" y="1585"/>
            <a:chExt cx="3693" cy="301"/>
          </a:xfrm>
        </p:grpSpPr>
        <p:grpSp>
          <p:nvGrpSpPr>
            <p:cNvPr id="11289" name="Group 15"/>
            <p:cNvGrpSpPr/>
            <p:nvPr/>
          </p:nvGrpSpPr>
          <p:grpSpPr>
            <a:xfrm>
              <a:off x="907" y="1591"/>
              <a:ext cx="3693" cy="288"/>
              <a:chOff x="907" y="1591"/>
              <a:chExt cx="3693" cy="288"/>
            </a:xfrm>
          </p:grpSpPr>
          <p:sp>
            <p:nvSpPr>
              <p:cNvPr id="14347" name="AutoShape 16" descr="EMB0013"/>
              <p:cNvSpPr>
                <a:spLocks noChangeArrowheads="1"/>
              </p:cNvSpPr>
              <p:nvPr/>
            </p:nvSpPr>
            <p:spPr>
              <a:xfrm>
                <a:off x="907" y="1591"/>
                <a:ext cx="3693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</a:ln>
              <a:effectLst/>
            </p:spPr>
            <p:txBody>
              <a:bodyPr wrap="none"/>
              <a:lstStyle>
                <a:lvl1pPr latinLnBrk="1">
                  <a:lnSpc>
                    <a:spcPct val="110000"/>
                  </a:lnSpc>
                  <a:buClr>
                    <a:schemeClr val="tx1"/>
                  </a:buClr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1pPr>
                <a:lvl2pPr marL="742950" indent="-285750" latinLnBrk="1">
                  <a:lnSpc>
                    <a:spcPct val="110000"/>
                  </a:lnSpc>
                  <a:buFont typeface="AR BERKLEY"/>
                  <a:buChar char="–"/>
                  <a:defRPr sz="28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2pPr>
                <a:lvl3pPr marL="1143000" indent="-228600" latinLnBrk="1">
                  <a:lnSpc>
                    <a:spcPct val="110000"/>
                  </a:lnSpc>
                  <a:buClr>
                    <a:schemeClr val="tx1"/>
                  </a:buClr>
                  <a:buFont typeface="AR BERKLEY"/>
                  <a:buChar char="•"/>
                  <a:defRPr sz="24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3pPr>
                <a:lvl4pPr marL="1600200" indent="-228600" latinLnBrk="1">
                  <a:lnSpc>
                    <a:spcPct val="110000"/>
                  </a:lnSpc>
                  <a:buFont typeface="AR BERKLEY"/>
                  <a:buChar char="–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4pPr>
                <a:lvl5pPr marL="2057400" indent="-228600" latinLnBrk="1">
                  <a:lnSpc>
                    <a:spcPct val="110000"/>
                  </a:lnSpc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9pPr>
              </a:lstStyle>
              <a:p>
                <a:pPr defTabSz="913662">
                  <a:lnSpc>
                    <a:spcPct val="100000"/>
                  </a:lnSpc>
                  <a:spcBef>
                    <a:spcPct val="30000"/>
                  </a:spcBef>
                  <a:buClrTx/>
                  <a:buNone/>
                  <a:defRPr/>
                </a:pPr>
                <a:endParaRPr lang="ko-KR" altLang="en-US" sz="1199">
                  <a:solidFill>
                    <a:srgbClr val="000000"/>
                  </a:solidFill>
                  <a:latin typeface="굴림체"/>
                  <a:ea typeface="굴림체"/>
                  <a:sym typeface="Arial"/>
                </a:endParaRPr>
              </a:p>
            </p:txBody>
          </p:sp>
          <p:sp>
            <p:nvSpPr>
              <p:cNvPr id="14348" name="AutoShape 20"/>
              <p:cNvSpPr>
                <a:spLocks noChangeArrowheads="1"/>
              </p:cNvSpPr>
              <p:nvPr/>
            </p:nvSpPr>
            <p:spPr>
              <a:xfrm>
                <a:off x="907" y="1591"/>
                <a:ext cx="3693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0"/>
                </a:srgbClr>
              </a:solidFill>
              <a:ln>
                <a:noFill/>
              </a:ln>
              <a:effectLst/>
            </p:spPr>
            <p:txBody>
              <a:bodyPr wrap="none"/>
              <a:lstStyle>
                <a:lvl1pPr latinLnBrk="1">
                  <a:lnSpc>
                    <a:spcPct val="110000"/>
                  </a:lnSpc>
                  <a:buClr>
                    <a:schemeClr val="tx1"/>
                  </a:buClr>
                  <a:buFont typeface="Arial"/>
                  <a:buChar char="•"/>
                  <a:defRPr sz="32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1pPr>
                <a:lvl2pPr marL="742950" indent="-285750" latinLnBrk="1">
                  <a:lnSpc>
                    <a:spcPct val="110000"/>
                  </a:lnSpc>
                  <a:buFont typeface="AR BERKLEY"/>
                  <a:buChar char="–"/>
                  <a:defRPr sz="28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2pPr>
                <a:lvl3pPr marL="1143000" indent="-228600" latinLnBrk="1">
                  <a:lnSpc>
                    <a:spcPct val="110000"/>
                  </a:lnSpc>
                  <a:buClr>
                    <a:schemeClr val="tx1"/>
                  </a:buClr>
                  <a:buFont typeface="AR BERKLEY"/>
                  <a:buChar char="•"/>
                  <a:defRPr sz="24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3pPr>
                <a:lvl4pPr marL="1600200" indent="-228600" latinLnBrk="1">
                  <a:lnSpc>
                    <a:spcPct val="110000"/>
                  </a:lnSpc>
                  <a:buFont typeface="AR BERKLEY"/>
                  <a:buChar char="–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4pPr>
                <a:lvl5pPr marL="2057400" indent="-228600" latinLnBrk="1">
                  <a:lnSpc>
                    <a:spcPct val="110000"/>
                  </a:lnSpc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/>
                  <a:buChar char="»"/>
                  <a:defRPr sz="2000">
                    <a:solidFill>
                      <a:schemeClr val="tx1"/>
                    </a:solidFill>
                    <a:latin typeface="AR BERKLEY"/>
                    <a:ea typeface="AR BERKLEY"/>
                    <a:cs typeface="AR BERKLEY"/>
                    <a:sym typeface="AR BERKLEY"/>
                  </a:defRPr>
                </a:lvl9pPr>
              </a:lstStyle>
              <a:p>
                <a:pPr defTabSz="913662">
                  <a:lnSpc>
                    <a:spcPct val="100000"/>
                  </a:lnSpc>
                  <a:spcBef>
                    <a:spcPct val="30000"/>
                  </a:spcBef>
                  <a:buClrTx/>
                  <a:buNone/>
                  <a:defRPr/>
                </a:pPr>
                <a:endParaRPr lang="ko-KR" altLang="en-US" sz="1199">
                  <a:solidFill>
                    <a:srgbClr val="000000"/>
                  </a:solidFill>
                  <a:latin typeface="굴림체"/>
                  <a:ea typeface="굴림체"/>
                  <a:sym typeface="Arial"/>
                </a:endParaRPr>
              </a:p>
            </p:txBody>
          </p:sp>
        </p:grpSp>
        <p:sp>
          <p:nvSpPr>
            <p:cNvPr id="14346" name="Rectangle 21"/>
            <p:cNvSpPr>
              <a:spLocks noChangeArrowheads="1"/>
            </p:cNvSpPr>
            <p:nvPr/>
          </p:nvSpPr>
          <p:spPr bwMode="white">
            <a:xfrm>
              <a:off x="998" y="1585"/>
              <a:ext cx="2994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/>
                <a:buChar char="•"/>
                <a:defRPr sz="32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1pPr>
              <a:lvl2pPr marL="989013" indent="-285750" latinLnBrk="1">
                <a:lnSpc>
                  <a:spcPct val="110000"/>
                </a:lnSpc>
                <a:buFont typeface="AR BERKLEY"/>
                <a:buChar char="–"/>
                <a:defRPr sz="28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2pPr>
              <a:lvl3pPr marL="1528763" indent="-228600" latinLnBrk="1">
                <a:lnSpc>
                  <a:spcPct val="110000"/>
                </a:lnSpc>
                <a:buClr>
                  <a:schemeClr val="tx1"/>
                </a:buClr>
                <a:buFont typeface="AR BERKLEY"/>
                <a:buChar char="•"/>
                <a:defRPr sz="24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3pPr>
              <a:lvl4pPr marL="2068513" indent="-228600" latinLnBrk="1">
                <a:lnSpc>
                  <a:spcPct val="110000"/>
                </a:lnSpc>
                <a:buFont typeface="AR BERKLEY"/>
                <a:buChar char="–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4pPr>
              <a:lvl5pPr marL="2609850" indent="-228600" latinLnBrk="1">
                <a:lnSpc>
                  <a:spcPct val="110000"/>
                </a:lnSpc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5pPr>
              <a:lvl6pPr marL="306705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6pPr>
              <a:lvl7pPr marL="352425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7pPr>
              <a:lvl8pPr marL="398145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8pPr>
              <a:lvl9pPr marL="443865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/>
                <a:buChar char="»"/>
                <a:defRPr sz="2000">
                  <a:solidFill>
                    <a:schemeClr val="tx1"/>
                  </a:solidFill>
                  <a:latin typeface="AR BERKLEY"/>
                  <a:ea typeface="AR BERKLEY"/>
                  <a:cs typeface="AR BERKLEY"/>
                  <a:sym typeface="AR BERKLEY"/>
                </a:defRPr>
              </a:lvl9pPr>
            </a:lstStyle>
            <a:p>
              <a:pPr defTabSz="913662">
                <a:lnSpc>
                  <a:spcPct val="100000"/>
                </a:lnSpc>
                <a:spcBef>
                  <a:spcPct val="50000"/>
                </a:spcBef>
                <a:buClrTx/>
                <a:buNone/>
                <a:defRPr/>
              </a:pPr>
              <a:r>
                <a:rPr lang="ko-KR" altLang="en-US" sz="2498" b="1">
                  <a:solidFill>
                    <a:srgbClr val="FFFFFF"/>
                  </a:solidFill>
                  <a:latin typeface="HNC_GO_B_HINT_GS"/>
                  <a:ea typeface="굴림"/>
                </a:rPr>
                <a:t>  층 별 현 황 </a:t>
              </a:r>
            </a:p>
          </p:txBody>
        </p:sp>
      </p:grpSp>
      <p:graphicFrame>
        <p:nvGraphicFramePr>
          <p:cNvPr id="2" name="표 2"/>
          <p:cNvGraphicFramePr>
            <a:graphicFrameLocks noGrp="1"/>
          </p:cNvGraphicFramePr>
          <p:nvPr/>
        </p:nvGraphicFramePr>
        <p:xfrm>
          <a:off x="1847522" y="2178152"/>
          <a:ext cx="8453386" cy="279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3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93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구분</a:t>
                      </a:r>
                    </a:p>
                  </a:txBody>
                  <a:tcPr marL="91651" marR="91651" marT="45839" marB="45839"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각 층별 현황</a:t>
                      </a:r>
                    </a:p>
                  </a:txBody>
                  <a:tcPr marL="91651" marR="91651" marT="45839" marB="458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78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3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층</a:t>
                      </a:r>
                    </a:p>
                  </a:txBody>
                  <a:tcPr marL="91651" marR="91651" marT="45839" marB="45839"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옥상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,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 피난구조대</a:t>
                      </a:r>
                    </a:p>
                  </a:txBody>
                  <a:tcPr marL="91651" marR="91651" marT="45839" marB="458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78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2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층</a:t>
                      </a:r>
                    </a:p>
                  </a:txBody>
                  <a:tcPr marL="91651" marR="91651" marT="45839" marB="45839"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병실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(9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실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), 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간호사실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,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 학림하늘정원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, 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기계실</a:t>
                      </a:r>
                    </a:p>
                  </a:txBody>
                  <a:tcPr marL="91651" marR="91651" marT="45839" marB="458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8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1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층</a:t>
                      </a:r>
                    </a:p>
                  </a:txBody>
                  <a:tcPr marL="91651" marR="91651" marT="45839" marB="4583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사무실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, 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강당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,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 급식조리실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,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 물리치료실</a:t>
                      </a:r>
                      <a:r>
                        <a:rPr lang="en-US" altLang="ko-KR" sz="1800">
                          <a:latin typeface="HY신명조"/>
                          <a:ea typeface="HY신명조"/>
                        </a:rPr>
                        <a:t>,</a:t>
                      </a:r>
                      <a:r>
                        <a:rPr lang="ko-KR" altLang="en-US" sz="1800">
                          <a:latin typeface="HY신명조"/>
                          <a:ea typeface="HY신명조"/>
                        </a:rPr>
                        <a:t> 기계실</a:t>
                      </a:r>
                    </a:p>
                  </a:txBody>
                  <a:tcPr marL="91651" marR="91651" marT="45839" marB="458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제목 1"/>
          <p:cNvSpPr>
            <a:spLocks noGrp="1"/>
          </p:cNvSpPr>
          <p:nvPr>
            <p:ph type="title"/>
          </p:nvPr>
        </p:nvSpPr>
        <p:spPr>
          <a:xfrm>
            <a:off x="2522978" y="209661"/>
            <a:ext cx="7783860" cy="930659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algn="l">
              <a:spcAft>
                <a:spcPct val="0"/>
              </a:spcAft>
              <a:defRPr lang="ko-KR" altLang="en-US"/>
            </a:pPr>
            <a:r>
              <a:rPr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  <a:sym typeface="Arial"/>
              </a:rPr>
              <a:t>전경사진</a:t>
            </a:r>
          </a:p>
        </p:txBody>
      </p:sp>
      <p:grpSp>
        <p:nvGrpSpPr>
          <p:cNvPr id="10245" name="Group 1"/>
          <p:cNvGrpSpPr/>
          <p:nvPr/>
        </p:nvGrpSpPr>
        <p:grpSpPr>
          <a:xfrm>
            <a:off x="1770153" y="257288"/>
            <a:ext cx="762372" cy="665442"/>
            <a:chOff x="247740" y="257288"/>
            <a:chExt cx="762372" cy="665442"/>
          </a:xfrm>
        </p:grpSpPr>
        <p:sp>
          <p:nvSpPr>
            <p:cNvPr id="10246" name="육각형 10245"/>
            <p:cNvSpPr/>
            <p:nvPr/>
          </p:nvSpPr>
          <p:spPr>
            <a:xfrm>
              <a:off x="254105" y="268399"/>
              <a:ext cx="756007" cy="654331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0247" name="육각형 10246"/>
            <p:cNvSpPr/>
            <p:nvPr/>
          </p:nvSpPr>
          <p:spPr>
            <a:xfrm>
              <a:off x="247740" y="257288"/>
              <a:ext cx="754443" cy="652768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3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0248" name="육각형 10247"/>
            <p:cNvSpPr/>
            <p:nvPr/>
          </p:nvSpPr>
          <p:spPr>
            <a:xfrm>
              <a:off x="290621" y="296986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4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sz="2000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2-2</a:t>
              </a:r>
            </a:p>
          </p:txBody>
        </p:sp>
      </p:grpSp>
      <p:sp>
        <p:nvSpPr>
          <p:cNvPr id="10249" name="직사각형 10248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250" name="직사각형 10249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58" name="그림 10257"/>
          <p:cNvPicPr>
            <a:picLocks noChangeAspect="1"/>
          </p:cNvPicPr>
          <p:nvPr/>
        </p:nvPicPr>
        <p:blipFill rotWithShape="1">
          <a:blip r:embed="rId5"/>
          <a:srcRect l="16130" r="17740"/>
          <a:stretch>
            <a:fillRect/>
          </a:stretch>
        </p:blipFill>
        <p:spPr>
          <a:xfrm>
            <a:off x="1784226" y="1185280"/>
            <a:ext cx="8643240" cy="5268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Box 11268"/>
          <p:cNvSpPr txBox="1"/>
          <p:nvPr/>
        </p:nvSpPr>
        <p:spPr>
          <a:xfrm>
            <a:off x="2594447" y="209661"/>
            <a:ext cx="7783860" cy="9306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출동로 및 수리현황</a:t>
            </a:r>
          </a:p>
        </p:txBody>
      </p:sp>
      <p:sp>
        <p:nvSpPr>
          <p:cNvPr id="11270" name="직사각형 11269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271" name="직사각형 11270"/>
          <p:cNvSpPr/>
          <p:nvPr/>
        </p:nvSpPr>
        <p:spPr>
          <a:xfrm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272" name="TextBox 11271"/>
          <p:cNvSpPr txBox="1"/>
          <p:nvPr/>
        </p:nvSpPr>
        <p:spPr>
          <a:xfrm>
            <a:off x="1914951" y="1049812"/>
            <a:ext cx="8355483" cy="1153111"/>
          </a:xfrm>
          <a:prstGeom prst="rect">
            <a:avLst/>
          </a:prstGeom>
          <a:noFill/>
          <a:ln w="25516" cap="flat" cmpd="sng" algn="ctr">
            <a:solidFill>
              <a:srgbClr val="388099"/>
            </a:solidFill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1600" b="1">
                <a:solidFill>
                  <a:srgbClr val="FF0000">
                    <a:alpha val="100000"/>
                  </a:srgbClr>
                </a:solidFill>
                <a:latin typeface="Arial"/>
                <a:ea typeface="HY동녘B"/>
              </a:rPr>
              <a:t>      </a:t>
            </a:r>
          </a:p>
          <a:p>
            <a:pPr lvl="0" algn="ctr">
              <a:buNone/>
              <a:defRPr lang="ko-KR" altLang="en-US"/>
            </a:pPr>
            <a:r>
              <a:rPr kumimoji="1" lang="ko-KR" altLang="en-US" sz="1600" b="1">
                <a:solidFill>
                  <a:srgbClr val="FF0000">
                    <a:alpha val="100000"/>
                  </a:srgbClr>
                </a:solidFill>
                <a:latin typeface="Arial"/>
                <a:ea typeface="HY동녘B"/>
              </a:rPr>
              <a:t>           </a:t>
            </a:r>
          </a:p>
          <a:p>
            <a:pPr lvl="0" algn="ctr">
              <a:buNone/>
              <a:defRPr lang="ko-KR" altLang="en-US"/>
            </a:pPr>
            <a:r>
              <a:rPr kumimoji="1" lang="ko-KR" altLang="en-US" sz="1600" b="1">
                <a:solidFill>
                  <a:srgbClr val="FF0000">
                    <a:alpha val="100000"/>
                  </a:srgbClr>
                </a:solidFill>
                <a:latin typeface="Arial"/>
                <a:ea typeface="HY동녘B"/>
              </a:rPr>
              <a:t>         </a:t>
            </a:r>
            <a:r>
              <a:rPr kumimoji="1" lang="ko-KR" altLang="en-US" sz="1600" b="1">
                <a:solidFill>
                  <a:srgbClr val="FF0000"/>
                </a:solidFill>
                <a:latin typeface="Arial"/>
                <a:ea typeface="HY동녘B"/>
              </a:rPr>
              <a:t>곡성안전센터 → 궁전예식장 → 곡성군청 → 학정천 지나 좌회전 → 학림원</a:t>
            </a:r>
          </a:p>
          <a:p>
            <a:pPr lvl="0" algn="ctr">
              <a:buNone/>
              <a:defRPr lang="ko-KR" altLang="en-US"/>
            </a:pPr>
            <a:r>
              <a:rPr kumimoji="1" lang="ko-KR" altLang="en-US" sz="1600" b="1">
                <a:solidFill>
                  <a:srgbClr val="000000"/>
                </a:solidFill>
                <a:latin typeface="Arial"/>
                <a:ea typeface="HY동녘B"/>
              </a:rPr>
              <a:t>(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ea typeface="HY동녘B"/>
              </a:rPr>
              <a:t>2.2</a:t>
            </a:r>
            <a:r>
              <a:rPr kumimoji="1" lang="ko-KR" altLang="en-US" sz="1600" b="1">
                <a:solidFill>
                  <a:srgbClr val="000000"/>
                </a:solidFill>
                <a:latin typeface="Arial"/>
                <a:ea typeface="HY동녘B"/>
              </a:rPr>
              <a:t>km </a:t>
            </a:r>
            <a:r>
              <a:rPr kumimoji="1" lang="en-US" altLang="ko-KR" sz="1600" b="1">
                <a:solidFill>
                  <a:srgbClr val="000000"/>
                </a:solidFill>
                <a:latin typeface="Arial"/>
                <a:ea typeface="HY동녘B"/>
              </a:rPr>
              <a:t>5</a:t>
            </a:r>
            <a:r>
              <a:rPr kumimoji="1" lang="ko-KR" altLang="en-US" sz="1600" b="1">
                <a:solidFill>
                  <a:srgbClr val="000000"/>
                </a:solidFill>
                <a:latin typeface="Arial"/>
                <a:ea typeface="HY동녘B"/>
              </a:rPr>
              <a:t>분 소요)</a:t>
            </a:r>
          </a:p>
          <a:p>
            <a:pPr lvl="0" algn="ctr"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           소방용수시설 </a:t>
            </a:r>
            <a:r>
              <a:rPr lang="en-US" altLang="ko-KR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지상식소화전 </a:t>
            </a:r>
            <a:r>
              <a:rPr lang="en-US" altLang="ko-KR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88</a:t>
            </a:r>
            <a:r>
              <a:rPr lang="ko-KR" altLang="en-US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호</a:t>
            </a:r>
            <a:r>
              <a:rPr lang="en-US" altLang="ko-KR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학정리 </a:t>
            </a:r>
            <a:r>
              <a:rPr lang="en-US" altLang="ko-KR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구 마을회관 옆 </a:t>
            </a:r>
            <a:r>
              <a:rPr lang="en-US" altLang="ko-KR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 약 </a:t>
            </a:r>
            <a:r>
              <a:rPr lang="en-US" altLang="ko-KR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400</a:t>
            </a:r>
            <a:r>
              <a:rPr lang="ko-KR" altLang="en-US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미터 거리</a:t>
            </a:r>
            <a:r>
              <a:rPr lang="en-US" altLang="ko-KR" sz="1600" b="1">
                <a:solidFill>
                  <a:srgbClr val="00B0F0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defRPr lang="ko-KR" altLang="en-US"/>
            </a:pPr>
            <a:endParaRPr kumimoji="1" lang="en-US" altLang="ko-KR" sz="1600" b="1">
              <a:solidFill>
                <a:srgbClr val="000000"/>
              </a:solidFill>
              <a:latin typeface="Arial"/>
              <a:ea typeface="HY동녘B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1" lang="en-US" altLang="ko-KR" sz="1600" b="1">
              <a:solidFill>
                <a:srgbClr val="000000"/>
              </a:solidFill>
              <a:latin typeface="Arial"/>
              <a:ea typeface="HY동녘B"/>
            </a:endParaRPr>
          </a:p>
        </p:txBody>
      </p:sp>
      <p:pic>
        <p:nvPicPr>
          <p:cNvPr id="11273" name="그림 11272" descr="EMB000001bc8618"/>
          <p:cNvPicPr>
            <a:picLocks noChangeAspect="1"/>
          </p:cNvPicPr>
          <p:nvPr/>
        </p:nvPicPr>
        <p:blipFill rotWithShape="1">
          <a:blip r:embed="rId3">
            <a:lum/>
          </a:blip>
          <a:srcRect t="480" r="280"/>
          <a:stretch>
            <a:fillRect/>
          </a:stretch>
        </p:blipFill>
        <p:spPr>
          <a:xfrm>
            <a:off x="1914950" y="1073654"/>
            <a:ext cx="864324" cy="11292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11274" name="Group 1"/>
          <p:cNvGrpSpPr/>
          <p:nvPr/>
        </p:nvGrpSpPr>
        <p:grpSpPr>
          <a:xfrm>
            <a:off x="1770153" y="257288"/>
            <a:ext cx="762372" cy="665442"/>
            <a:chOff x="247740" y="257288"/>
            <a:chExt cx="762372" cy="665442"/>
          </a:xfrm>
        </p:grpSpPr>
        <p:sp>
          <p:nvSpPr>
            <p:cNvPr id="11275" name="육각형 11274"/>
            <p:cNvSpPr/>
            <p:nvPr/>
          </p:nvSpPr>
          <p:spPr>
            <a:xfrm>
              <a:off x="254105" y="268399"/>
              <a:ext cx="756007" cy="654331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1276" name="육각형 11275"/>
            <p:cNvSpPr/>
            <p:nvPr/>
          </p:nvSpPr>
          <p:spPr>
            <a:xfrm>
              <a:off x="247740" y="257288"/>
              <a:ext cx="754443" cy="652768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4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1277" name="육각형 11276"/>
            <p:cNvSpPr/>
            <p:nvPr/>
          </p:nvSpPr>
          <p:spPr>
            <a:xfrm>
              <a:off x="290621" y="296986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5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 3</a:t>
              </a:r>
            </a:p>
          </p:txBody>
        </p:sp>
      </p:grpSp>
      <p:sp>
        <p:nvSpPr>
          <p:cNvPr id="11278" name="직사각형 11277"/>
          <p:cNvSpPr/>
          <p:nvPr/>
        </p:nvSpPr>
        <p:spPr>
          <a:xfrm rot="21600000">
            <a:off x="1522413" y="0"/>
            <a:ext cx="9141826" cy="4542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>
            <a:outerShdw dist="36085" dir="2700000" algn="br">
              <a:srgbClr val="2F697D"/>
            </a:outerShdw>
          </a:effectLst>
        </p:spPr>
        <p:txBody>
          <a:bodyPr anchor="ctr"/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1290" name="그림 1128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28280" y="2257910"/>
            <a:ext cx="8355132" cy="4268250"/>
          </a:xfrm>
          <a:prstGeom prst="rect">
            <a:avLst/>
          </a:prstGeom>
        </p:spPr>
      </p:pic>
      <p:pic>
        <p:nvPicPr>
          <p:cNvPr id="11291" name="그림 11290"/>
          <p:cNvPicPr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961792" y="2852784"/>
            <a:ext cx="330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2" name="TextBox 5"/>
          <p:cNvSpPr txBox="1">
            <a:spLocks noChangeArrowheads="1"/>
          </p:cNvSpPr>
          <p:nvPr/>
        </p:nvSpPr>
        <p:spPr>
          <a:xfrm>
            <a:off x="6321928" y="2924812"/>
            <a:ext cx="995363" cy="2462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/>
          <a:p>
            <a:pPr lvl="0"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000" b="1">
                <a:solidFill>
                  <a:srgbClr val="FF0000"/>
                </a:solidFill>
                <a:ea typeface="굴림"/>
              </a:rPr>
              <a:t>소화전</a:t>
            </a:r>
            <a:r>
              <a:rPr lang="en-US" altLang="ko-KR" sz="1000" b="1">
                <a:solidFill>
                  <a:srgbClr val="FF0000"/>
                </a:solidFill>
                <a:ea typeface="굴림"/>
              </a:rPr>
              <a:t>-88</a:t>
            </a:r>
            <a:r>
              <a:rPr lang="ko-KR" altLang="en-US" sz="1000" b="1">
                <a:solidFill>
                  <a:srgbClr val="FF0000"/>
                </a:solidFill>
                <a:ea typeface="굴림"/>
              </a:rPr>
              <a:t>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770153" y="257288"/>
            <a:ext cx="762372" cy="665442"/>
            <a:chOff x="247740" y="257288"/>
            <a:chExt cx="762372" cy="665442"/>
          </a:xfrm>
        </p:grpSpPr>
        <p:sp>
          <p:nvSpPr>
            <p:cNvPr id="9" name="육각형 8"/>
            <p:cNvSpPr/>
            <p:nvPr/>
          </p:nvSpPr>
          <p:spPr>
            <a:xfrm>
              <a:off x="254105" y="268399"/>
              <a:ext cx="756007" cy="654331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0" name="육각형 9"/>
            <p:cNvSpPr/>
            <p:nvPr/>
          </p:nvSpPr>
          <p:spPr>
            <a:xfrm>
              <a:off x="247740" y="257288"/>
              <a:ext cx="754443" cy="652768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3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90621" y="296986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4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ko-KR" altLang="en-US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 </a:t>
              </a:r>
              <a:r>
                <a:rPr kumimoji="1" lang="en-US" altLang="ko-KR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4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26842" y="1026126"/>
            <a:ext cx="8931348" cy="54984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4448" y="258193"/>
            <a:ext cx="7819689" cy="696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내부구조 및 피난로</a:t>
            </a:r>
            <a:r>
              <a:rPr kumimoji="1" lang="en-US" altLang="ko-KR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(</a:t>
            </a:r>
            <a:r>
              <a:rPr kumimoji="1"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평면도 </a:t>
            </a:r>
            <a:r>
              <a:rPr kumimoji="1" lang="en-US" altLang="ko-KR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1</a:t>
            </a:r>
            <a:r>
              <a:rPr kumimoji="1"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층</a:t>
            </a:r>
            <a:r>
              <a:rPr kumimoji="1" lang="en-US" altLang="ko-KR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)</a:t>
            </a:r>
          </a:p>
        </p:txBody>
      </p:sp>
      <p:grpSp>
        <p:nvGrpSpPr>
          <p:cNvPr id="18" name="그룹 21"/>
          <p:cNvGrpSpPr/>
          <p:nvPr/>
        </p:nvGrpSpPr>
        <p:grpSpPr>
          <a:xfrm rot="21590032">
            <a:off x="8612523" y="1045054"/>
            <a:ext cx="1225396" cy="653574"/>
            <a:chOff x="3528019" y="1071546"/>
            <a:chExt cx="1483830" cy="567741"/>
          </a:xfrm>
        </p:grpSpPr>
        <p:sp>
          <p:nvSpPr>
            <p:cNvPr id="19" name="모서리가 둥근 직사각형 22"/>
            <p:cNvSpPr/>
            <p:nvPr/>
          </p:nvSpPr>
          <p:spPr>
            <a:xfrm>
              <a:off x="3528019" y="1071546"/>
              <a:ext cx="1483830" cy="567741"/>
            </a:xfrm>
            <a:prstGeom prst="roundRect">
              <a:avLst>
                <a:gd name="adj" fmla="val 7036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 b="1">
                <a:latin typeface="+mn-ea"/>
              </a:endParaRPr>
            </a:p>
          </p:txBody>
        </p:sp>
        <p:sp>
          <p:nvSpPr>
            <p:cNvPr id="20" name="제목 114"/>
            <p:cNvSpPr txBox="1"/>
            <p:nvPr/>
          </p:nvSpPr>
          <p:spPr>
            <a:xfrm>
              <a:off x="3561039" y="1114960"/>
              <a:ext cx="1419484" cy="477110"/>
            </a:xfrm>
            <a:prstGeom prst="rect">
              <a:avLst/>
            </a:prstGeom>
            <a:effectLst/>
          </p:spPr>
          <p:txBody>
            <a:bodyPr vert="horz" wrap="square" lIns="91440" tIns="45720" rIns="91440" bIns="45720" anchor="ctr" anchorCtr="0">
              <a:noAutofit/>
            </a:bodyPr>
            <a:lstStyle/>
            <a:p>
              <a:pPr lvl="0" algn="ctr" eaLnBrk="0" latinLnBrk="0" hangingPunct="0">
                <a:defRPr/>
              </a:pPr>
              <a:r>
                <a:rPr lang="ko-KR" altLang="en-US" sz="1400" b="1">
                  <a:solidFill>
                    <a:srgbClr val="FF0000"/>
                  </a:solidFill>
                  <a:latin typeface="+mn-ea"/>
                </a:rPr>
                <a:t>옥외 </a:t>
              </a:r>
              <a:r>
                <a:rPr lang="en-US" altLang="ko-KR" sz="1400" b="1">
                  <a:solidFill>
                    <a:srgbClr val="FF0000"/>
                  </a:solidFill>
                  <a:latin typeface="+mn-ea"/>
                </a:rPr>
                <a:t>LPG</a:t>
              </a:r>
              <a:r>
                <a:rPr lang="ko-KR" altLang="en-US" sz="1400" b="1">
                  <a:solidFill>
                    <a:srgbClr val="FF0000"/>
                  </a:solidFill>
                  <a:latin typeface="+mn-ea"/>
                </a:rPr>
                <a:t>가스</a:t>
              </a:r>
            </a:p>
            <a:p>
              <a:pPr lvl="0" algn="ctr" eaLnBrk="0" latinLnBrk="0" hangingPunct="0">
                <a:defRPr/>
              </a:pPr>
              <a:r>
                <a:rPr lang="en-US" altLang="ko-KR" sz="1400" b="1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400" b="1">
                  <a:solidFill>
                    <a:srgbClr val="FF0000"/>
                  </a:solidFill>
                  <a:latin typeface="+mn-ea"/>
                </a:rPr>
                <a:t>약 </a:t>
              </a:r>
              <a:r>
                <a:rPr lang="en-US" altLang="ko-KR" sz="1400" b="1">
                  <a:solidFill>
                    <a:srgbClr val="FF0000"/>
                  </a:solidFill>
                  <a:latin typeface="+mn-ea"/>
                </a:rPr>
                <a:t>500KG)</a:t>
              </a:r>
            </a:p>
          </p:txBody>
        </p:sp>
      </p:grpSp>
      <p:pic>
        <p:nvPicPr>
          <p:cNvPr id="3" name="그림 2">
            <a:hlinkClick r:id="rId6"/>
            <a:extLst>
              <a:ext uri="{FF2B5EF4-FFF2-40B4-BE49-F238E27FC236}">
                <a16:creationId xmlns:a16="http://schemas.microsoft.com/office/drawing/2014/main" id="{512BB60D-334B-1FE8-2B50-815717A8CF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85" y="4507818"/>
            <a:ext cx="380952" cy="371429"/>
          </a:xfrm>
          <a:prstGeom prst="rect">
            <a:avLst/>
          </a:prstGeom>
        </p:spPr>
      </p:pic>
      <p:pic>
        <p:nvPicPr>
          <p:cNvPr id="4" name="그림 3">
            <a:hlinkClick r:id="rId8"/>
            <a:extLst>
              <a:ext uri="{FF2B5EF4-FFF2-40B4-BE49-F238E27FC236}">
                <a16:creationId xmlns:a16="http://schemas.microsoft.com/office/drawing/2014/main" id="{FA79AFC1-3912-B86A-C7D3-226965EDB1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85" y="3448909"/>
            <a:ext cx="380952" cy="371429"/>
          </a:xfrm>
          <a:prstGeom prst="rect">
            <a:avLst/>
          </a:prstGeom>
        </p:spPr>
      </p:pic>
      <p:pic>
        <p:nvPicPr>
          <p:cNvPr id="5" name="그림 4">
            <a:hlinkClick r:id="rId9"/>
            <a:extLst>
              <a:ext uri="{FF2B5EF4-FFF2-40B4-BE49-F238E27FC236}">
                <a16:creationId xmlns:a16="http://schemas.microsoft.com/office/drawing/2014/main" id="{3A3F5B34-5FEF-365F-A666-9F18BC36C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96" y="2707143"/>
            <a:ext cx="380952" cy="371429"/>
          </a:xfrm>
          <a:prstGeom prst="rect">
            <a:avLst/>
          </a:prstGeom>
        </p:spPr>
      </p:pic>
      <p:pic>
        <p:nvPicPr>
          <p:cNvPr id="6" name="그림 5">
            <a:hlinkClick r:id="rId10"/>
            <a:extLst>
              <a:ext uri="{FF2B5EF4-FFF2-40B4-BE49-F238E27FC236}">
                <a16:creationId xmlns:a16="http://schemas.microsoft.com/office/drawing/2014/main" id="{FAA3BF1F-FDE0-3BC0-6AFE-BF17AC4AA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96" y="3444001"/>
            <a:ext cx="380952" cy="371429"/>
          </a:xfrm>
          <a:prstGeom prst="rect">
            <a:avLst/>
          </a:prstGeom>
        </p:spPr>
      </p:pic>
      <p:pic>
        <p:nvPicPr>
          <p:cNvPr id="7" name="그림 6">
            <a:hlinkClick r:id="rId11"/>
            <a:extLst>
              <a:ext uri="{FF2B5EF4-FFF2-40B4-BE49-F238E27FC236}">
                <a16:creationId xmlns:a16="http://schemas.microsoft.com/office/drawing/2014/main" id="{63EC718A-BAB9-0AFC-BC47-3E5DF895C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03" y="2130927"/>
            <a:ext cx="380952" cy="371429"/>
          </a:xfrm>
          <a:prstGeom prst="rect">
            <a:avLst/>
          </a:prstGeom>
        </p:spPr>
      </p:pic>
      <p:pic>
        <p:nvPicPr>
          <p:cNvPr id="15" name="그림 14">
            <a:hlinkClick r:id="rId12"/>
            <a:extLst>
              <a:ext uri="{FF2B5EF4-FFF2-40B4-BE49-F238E27FC236}">
                <a16:creationId xmlns:a16="http://schemas.microsoft.com/office/drawing/2014/main" id="{160E156B-5B36-8E28-DB16-C381BF5B15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745" y="2130925"/>
            <a:ext cx="380952" cy="371429"/>
          </a:xfrm>
          <a:prstGeom prst="rect">
            <a:avLst/>
          </a:prstGeom>
        </p:spPr>
      </p:pic>
      <p:pic>
        <p:nvPicPr>
          <p:cNvPr id="16" name="그림 15">
            <a:hlinkClick r:id="rId13"/>
            <a:extLst>
              <a:ext uri="{FF2B5EF4-FFF2-40B4-BE49-F238E27FC236}">
                <a16:creationId xmlns:a16="http://schemas.microsoft.com/office/drawing/2014/main" id="{711E1BF0-CE65-7220-A982-54A9D5A67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98" y="1778230"/>
            <a:ext cx="380952" cy="3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4448" y="258193"/>
            <a:ext cx="7819689" cy="69677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1"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내부구조 및 피난로</a:t>
            </a:r>
            <a:r>
              <a:rPr kumimoji="1" lang="en-US" altLang="ko-KR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(</a:t>
            </a:r>
            <a:r>
              <a:rPr kumimoji="1"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평면도 </a:t>
            </a:r>
            <a:r>
              <a:rPr kumimoji="1" lang="en-US" altLang="ko-KR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2</a:t>
            </a:r>
            <a:r>
              <a:rPr kumimoji="1" lang="ko-KR" altLang="en-US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층</a:t>
            </a:r>
            <a:r>
              <a:rPr kumimoji="1" lang="en-US" altLang="ko-KR" sz="3500" b="1">
                <a:solidFill>
                  <a:srgbClr val="00354D">
                    <a:alpha val="100000"/>
                  </a:srgbClr>
                </a:solidFill>
                <a:latin typeface="굴림체"/>
                <a:ea typeface="굴림체"/>
              </a:rPr>
              <a:t>)</a:t>
            </a:r>
          </a:p>
        </p:txBody>
      </p:sp>
      <p:grpSp>
        <p:nvGrpSpPr>
          <p:cNvPr id="8" name="Group 1"/>
          <p:cNvGrpSpPr/>
          <p:nvPr/>
        </p:nvGrpSpPr>
        <p:grpSpPr>
          <a:xfrm>
            <a:off x="1770153" y="257288"/>
            <a:ext cx="762372" cy="665442"/>
            <a:chOff x="247740" y="257288"/>
            <a:chExt cx="762372" cy="665442"/>
          </a:xfrm>
        </p:grpSpPr>
        <p:sp>
          <p:nvSpPr>
            <p:cNvPr id="9" name="육각형 8"/>
            <p:cNvSpPr/>
            <p:nvPr/>
          </p:nvSpPr>
          <p:spPr>
            <a:xfrm>
              <a:off x="254105" y="268399"/>
              <a:ext cx="756007" cy="654331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0" name="육각형 9"/>
            <p:cNvSpPr/>
            <p:nvPr/>
          </p:nvSpPr>
          <p:spPr>
            <a:xfrm>
              <a:off x="247740" y="257288"/>
              <a:ext cx="754443" cy="652768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3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290621" y="296986"/>
              <a:ext cx="663879" cy="574934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4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anchor="ctr"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kumimoji="1" lang="en-US" altLang="ko-KR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4-1</a:t>
              </a: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26841" y="1122518"/>
            <a:ext cx="8931348" cy="5402025"/>
          </a:xfrm>
          <a:prstGeom prst="rect">
            <a:avLst/>
          </a:prstGeom>
        </p:spPr>
      </p:pic>
      <p:pic>
        <p:nvPicPr>
          <p:cNvPr id="4" name="그림 3">
            <a:hlinkClick r:id="rId6"/>
            <a:extLst>
              <a:ext uri="{FF2B5EF4-FFF2-40B4-BE49-F238E27FC236}">
                <a16:creationId xmlns:a16="http://schemas.microsoft.com/office/drawing/2014/main" id="{130672CF-C25A-6317-1B2F-CFD38BDF9D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0" y="2851197"/>
            <a:ext cx="380952" cy="371429"/>
          </a:xfrm>
          <a:prstGeom prst="rect">
            <a:avLst/>
          </a:prstGeom>
        </p:spPr>
      </p:pic>
      <p:pic>
        <p:nvPicPr>
          <p:cNvPr id="5" name="그림 4">
            <a:hlinkClick r:id="rId8"/>
            <a:extLst>
              <a:ext uri="{FF2B5EF4-FFF2-40B4-BE49-F238E27FC236}">
                <a16:creationId xmlns:a16="http://schemas.microsoft.com/office/drawing/2014/main" id="{8003DE61-C1CE-11AA-364E-E557B1E95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39" y="2274981"/>
            <a:ext cx="380952" cy="371429"/>
          </a:xfrm>
          <a:prstGeom prst="rect">
            <a:avLst/>
          </a:prstGeom>
        </p:spPr>
      </p:pic>
      <p:pic>
        <p:nvPicPr>
          <p:cNvPr id="6" name="그림 5">
            <a:hlinkClick r:id="rId9"/>
            <a:extLst>
              <a:ext uri="{FF2B5EF4-FFF2-40B4-BE49-F238E27FC236}">
                <a16:creationId xmlns:a16="http://schemas.microsoft.com/office/drawing/2014/main" id="{FCB729DF-C21E-29D6-1A12-5A0B6FAF3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95" y="2851196"/>
            <a:ext cx="380952" cy="371429"/>
          </a:xfrm>
          <a:prstGeom prst="rect">
            <a:avLst/>
          </a:prstGeom>
        </p:spPr>
      </p:pic>
      <p:pic>
        <p:nvPicPr>
          <p:cNvPr id="12" name="그림 11">
            <a:hlinkClick r:id="rId10"/>
            <a:extLst>
              <a:ext uri="{FF2B5EF4-FFF2-40B4-BE49-F238E27FC236}">
                <a16:creationId xmlns:a16="http://schemas.microsoft.com/office/drawing/2014/main" id="{BFAA1E48-5D52-80A8-2507-B50F35002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24" y="2851195"/>
            <a:ext cx="380952" cy="371429"/>
          </a:xfrm>
          <a:prstGeom prst="rect">
            <a:avLst/>
          </a:prstGeom>
        </p:spPr>
      </p:pic>
      <p:pic>
        <p:nvPicPr>
          <p:cNvPr id="14" name="그림 13">
            <a:hlinkClick r:id="rId11"/>
            <a:extLst>
              <a:ext uri="{FF2B5EF4-FFF2-40B4-BE49-F238E27FC236}">
                <a16:creationId xmlns:a16="http://schemas.microsoft.com/office/drawing/2014/main" id="{20AC6FA5-DC58-6FC7-1272-22D4E186DB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87" y="4399762"/>
            <a:ext cx="380952" cy="371429"/>
          </a:xfrm>
          <a:prstGeom prst="rect">
            <a:avLst/>
          </a:prstGeom>
        </p:spPr>
      </p:pic>
      <p:pic>
        <p:nvPicPr>
          <p:cNvPr id="16" name="그림 15">
            <a:hlinkClick r:id="rId12"/>
            <a:extLst>
              <a:ext uri="{FF2B5EF4-FFF2-40B4-BE49-F238E27FC236}">
                <a16:creationId xmlns:a16="http://schemas.microsoft.com/office/drawing/2014/main" id="{AD20AFC1-167C-56F7-78D3-BF6DA0448E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47" y="1646520"/>
            <a:ext cx="380952" cy="3714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84D066-4BF0-3805-3EBD-5329E57A8208}"/>
              </a:ext>
            </a:extLst>
          </p:cNvPr>
          <p:cNvSpPr txBox="1"/>
          <p:nvPr/>
        </p:nvSpPr>
        <p:spPr>
          <a:xfrm>
            <a:off x="7342865" y="1637152"/>
            <a:ext cx="133882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옥상펌프실</a:t>
            </a:r>
          </a:p>
        </p:txBody>
      </p:sp>
      <p:pic>
        <p:nvPicPr>
          <p:cNvPr id="19" name="그림 18">
            <a:hlinkClick r:id="rId13"/>
            <a:extLst>
              <a:ext uri="{FF2B5EF4-FFF2-40B4-BE49-F238E27FC236}">
                <a16:creationId xmlns:a16="http://schemas.microsoft.com/office/drawing/2014/main" id="{08AD722E-E7EF-D52A-3ABD-25AB8C79D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03" y="1636105"/>
            <a:ext cx="380952" cy="371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8E80DA-D25A-D869-A51A-55F07D3D6D00}"/>
              </a:ext>
            </a:extLst>
          </p:cNvPr>
          <p:cNvSpPr txBox="1"/>
          <p:nvPr/>
        </p:nvSpPr>
        <p:spPr>
          <a:xfrm>
            <a:off x="8903791" y="1636104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옥상</a:t>
            </a:r>
          </a:p>
        </p:txBody>
      </p:sp>
      <p:pic>
        <p:nvPicPr>
          <p:cNvPr id="21" name="그림 20">
            <a:hlinkClick r:id="rId14"/>
            <a:extLst>
              <a:ext uri="{FF2B5EF4-FFF2-40B4-BE49-F238E27FC236}">
                <a16:creationId xmlns:a16="http://schemas.microsoft.com/office/drawing/2014/main" id="{E103459A-EC4F-80C1-82B2-358E3EBC5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4" y="2274980"/>
            <a:ext cx="380952" cy="371429"/>
          </a:xfrm>
          <a:prstGeom prst="rect">
            <a:avLst/>
          </a:prstGeom>
        </p:spPr>
      </p:pic>
      <p:pic>
        <p:nvPicPr>
          <p:cNvPr id="22" name="그림 21">
            <a:hlinkClick r:id="rId15"/>
            <a:extLst>
              <a:ext uri="{FF2B5EF4-FFF2-40B4-BE49-F238E27FC236}">
                <a16:creationId xmlns:a16="http://schemas.microsoft.com/office/drawing/2014/main" id="{02D7914F-B6DA-963F-6672-0F1ABAEED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99" y="1645472"/>
            <a:ext cx="380952" cy="3714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A9C4AB5-9E0D-43DD-3517-03414234E3CA}"/>
              </a:ext>
            </a:extLst>
          </p:cNvPr>
          <p:cNvSpPr txBox="1"/>
          <p:nvPr/>
        </p:nvSpPr>
        <p:spPr>
          <a:xfrm>
            <a:off x="5769217" y="1636104"/>
            <a:ext cx="133882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옥상구조대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560</Words>
  <Application>Microsoft Macintosh PowerPoint</Application>
  <PresentationFormat>사용자 지정</PresentationFormat>
  <Paragraphs>184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굴림</vt:lpstr>
      <vt:lpstr>굴림체</vt:lpstr>
      <vt:lpstr>맑은 고딕</vt:lpstr>
      <vt:lpstr>함초롬돋움</vt:lpstr>
      <vt:lpstr>휴먼둥근헤드라인</vt:lpstr>
      <vt:lpstr>AR BERKLEY</vt:lpstr>
      <vt:lpstr>HNC_GO_B_HINT_GS</vt:lpstr>
      <vt:lpstr>HY동녘B</vt:lpstr>
      <vt:lpstr>HY신명조</vt:lpstr>
      <vt:lpstr>mn-ea</vt:lpstr>
      <vt:lpstr>Arial</vt:lpstr>
      <vt:lpstr>Calibri</vt:lpstr>
      <vt:lpstr>Office 테마</vt:lpstr>
      <vt:lpstr>PowerPoint 프레젠테이션</vt:lpstr>
      <vt:lpstr>목   차 </vt:lpstr>
      <vt:lpstr>도상훈련 메시지</vt:lpstr>
      <vt:lpstr>일반 현황 및 건축물 구조</vt:lpstr>
      <vt:lpstr>일반 현황 및 건축물 구조</vt:lpstr>
      <vt:lpstr>전경사진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SOP(표준작전절차)       훈련의 실효성</dc:title>
  <dc:creator>Administrator</dc:creator>
  <cp:lastModifiedBy>정원 박</cp:lastModifiedBy>
  <cp:revision>115</cp:revision>
  <dcterms:created xsi:type="dcterms:W3CDTF">2011-10-03T10:43:36Z</dcterms:created>
  <dcterms:modified xsi:type="dcterms:W3CDTF">2025-06-16T01:48:55Z</dcterms:modified>
  <cp:version>0906.0100.01</cp:version>
</cp:coreProperties>
</file>