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9" r:id="rId3"/>
    <p:sldId id="400" r:id="rId4"/>
    <p:sldId id="380" r:id="rId5"/>
    <p:sldId id="395" r:id="rId6"/>
    <p:sldId id="396" r:id="rId7"/>
    <p:sldId id="401" r:id="rId8"/>
    <p:sldId id="398" r:id="rId9"/>
    <p:sldId id="381" r:id="rId10"/>
    <p:sldId id="261" r:id="rId11"/>
    <p:sldId id="392" r:id="rId12"/>
    <p:sldId id="393" r:id="rId13"/>
    <p:sldId id="394" r:id="rId14"/>
    <p:sldId id="382" r:id="rId15"/>
    <p:sldId id="383" r:id="rId16"/>
    <p:sldId id="402" r:id="rId17"/>
    <p:sldId id="260" r:id="rId18"/>
    <p:sldId id="404" r:id="rId19"/>
    <p:sldId id="406" r:id="rId20"/>
    <p:sldId id="407" r:id="rId21"/>
    <p:sldId id="408" r:id="rId22"/>
    <p:sldId id="410" r:id="rId23"/>
    <p:sldId id="409" r:id="rId24"/>
    <p:sldId id="411" r:id="rId25"/>
    <p:sldId id="412" r:id="rId26"/>
    <p:sldId id="413" r:id="rId27"/>
    <p:sldId id="403" r:id="rId28"/>
    <p:sldId id="41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121"/>
  </p:normalViewPr>
  <p:slideViewPr>
    <p:cSldViewPr snapToGrid="0">
      <p:cViewPr>
        <p:scale>
          <a:sx n="116" d="100"/>
          <a:sy n="116" d="100"/>
        </p:scale>
        <p:origin x="5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9A66-8397-49C5-B71C-3CE5E24CE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6A444-A7C3-41E1-8FE8-7435DE887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6FF3C-9F2E-47ED-95F6-F07A5EC2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E727-E922-44BB-ADD5-44F78813595F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39A43-A605-412F-A812-3EBEE7D6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D542-5C8B-4DAD-AB42-22D48D31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DE9C-08FE-4E5A-A073-2ECA4146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BA60-2B34-4E5B-93A3-A73909E2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BE18E-CAB7-4905-867F-E3988A06A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67805-56B3-4D91-953D-0282E9FD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E727-E922-44BB-ADD5-44F78813595F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8E5B9-57C3-4F1B-ACAC-8738EFC3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797E0-E372-4A64-A80C-72057219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DE9C-08FE-4E5A-A073-2ECA4146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8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A1CCE-E54B-4AF9-8987-4F820E1AA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9FDA7-89B5-4A4B-B5C6-93B17909E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BCF2-3DA6-4FB6-A003-0F297E2C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E727-E922-44BB-ADD5-44F78813595F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F5FB0-8C8B-49F8-9DEB-206EE7D9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14DB-79F3-451B-9D2F-E48B5037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DE9C-08FE-4E5A-A073-2ECA4146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8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BB65-9428-4E77-A7D6-09E63173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5BA72-3043-4ECC-BA08-2AB9C9A7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67C40-2CA5-4911-BACA-D0605088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E727-E922-44BB-ADD5-44F78813595F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6226-B729-401B-8A1F-E4C2DC7C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A8E07-1931-45E3-8CB9-C80AFFB4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DE9C-08FE-4E5A-A073-2ECA4146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9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0455-E00A-4B81-B874-C80F4BDB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14B1B-3E75-420A-9647-F9AD48FAA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E3F39-0961-4AF3-8436-856A1CA5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E727-E922-44BB-ADD5-44F78813595F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2818D-41ED-48CE-A898-08258F65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F1865-4D8F-4A8C-87A6-00AADB59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DE9C-08FE-4E5A-A073-2ECA4146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6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64B6-9733-45AD-A0A5-7CB6138A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3854-946B-4401-ACB4-584597BD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2B587-37B1-4C66-BDC4-0C9D15220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5E192-51B3-48E5-8DC5-90444A9C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E727-E922-44BB-ADD5-44F78813595F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A088A-724A-4CC5-9B55-10AEB82B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47D3-8FBB-45C0-9620-FB6A23E0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DE9C-08FE-4E5A-A073-2ECA4146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149F-E1AE-4FAA-83A9-103B8266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3792-B783-41E6-960F-5ED90848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7B563-99C5-4DC3-B140-1655635F4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B52DF-2992-4FBA-B3C8-7C8E92A87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8C1DC-BFC5-4BB3-B7DB-793387CC7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DF23A-0C7F-42BB-B37D-1D16359C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E727-E922-44BB-ADD5-44F78813595F}" type="datetimeFigureOut">
              <a:rPr lang="en-US" smtClean="0"/>
              <a:t>3/24/24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1CBBC-9EA6-4500-A5F6-CD75CA0E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D4753-5DBE-49FD-BA1C-9A62801B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DE9C-08FE-4E5A-A073-2ECA4146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5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EE0B-6D85-4033-A308-F8408701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33C18-E954-4F76-8691-B6764C84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E727-E922-44BB-ADD5-44F78813595F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992D7-C6DF-43A6-A470-7944C831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B0694-A377-4978-A0B5-4F8A8D3F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DE9C-08FE-4E5A-A073-2ECA4146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F2B96-816C-48D3-B4AD-1D5FD48A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E727-E922-44BB-ADD5-44F78813595F}" type="datetimeFigureOut">
              <a:rPr lang="en-US" smtClean="0"/>
              <a:t>3/24/24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8FE36-7BB9-4698-A5CE-01897DDF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07F72-7BDF-48A0-8D90-E4CEA855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DE9C-08FE-4E5A-A073-2ECA4146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263E-2588-440E-8F36-6472E5E3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47F0-67EF-4CDC-8D36-B68AA0F1F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B9BB1-EDBE-448A-92FF-A6A4035AE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E7614-C92E-4638-A3A0-9824D24F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E727-E922-44BB-ADD5-44F78813595F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E455E-4E96-4031-9CD0-9BA4E8BD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9E37-3E47-42D9-BA4B-4A76B416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DE9C-08FE-4E5A-A073-2ECA4146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3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3DF5-BE45-42AC-B1DF-F0E957F59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221AD-57C4-4E68-8C21-57594BF34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52B53-F625-4FC4-8A2D-2E89FC588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E3283-7612-4E1E-B6F4-303ECF8B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E727-E922-44BB-ADD5-44F78813595F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BECC0-BD4E-464D-8825-68617E0C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6AA9D-9710-4386-BCA4-BC16D2D9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DE9C-08FE-4E5A-A073-2ECA4146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9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3D2E5-42C1-4737-A9B7-7B66E98C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E81A8-CC04-48CF-92E6-23DDBADB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3CCC7-2E62-47F9-AFBF-F941F8D82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FE727-E922-44BB-ADD5-44F78813595F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C2363-55B0-4664-9B8D-03E20E6EA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51B91-DE1B-4D30-BF39-879CA9589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DDE9C-08FE-4E5A-A073-2ECA4146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5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C5DE-7970-464B-9394-1A30DC828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</a:t>
            </a:r>
            <a:br>
              <a:rPr lang="en-US" dirty="0"/>
            </a:br>
            <a:r>
              <a:rPr lang="en-US" dirty="0"/>
              <a:t>JWT-based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2A79B-0D20-43DB-AF90-9521BA43B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9C42-ED54-4A3E-A724-6482E917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C1A28-DA64-409C-A211-9BC1E5BE4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 fontScale="92500" lnSpcReduction="10000"/>
          </a:bodyPr>
          <a:lstStyle/>
          <a:p>
            <a:pPr marL="315913" indent="-225425">
              <a:lnSpc>
                <a:spcPct val="110000"/>
              </a:lnSpc>
            </a:pPr>
            <a:r>
              <a:rPr lang="en-US" dirty="0"/>
              <a:t>Spring Security is a framework that enables a programmer to impose security restrictions to Spring-framework–based Web applications through JEE components. </a:t>
            </a:r>
          </a:p>
          <a:p>
            <a:pPr marL="315913" indent="-225425">
              <a:lnSpc>
                <a:spcPct val="110000"/>
              </a:lnSpc>
            </a:pPr>
            <a:r>
              <a:rPr lang="en-US" dirty="0"/>
              <a:t>Its primary area of operation is to handle authentication and authorization at the Web request level as well as the method invocation level. </a:t>
            </a:r>
          </a:p>
          <a:p>
            <a:pPr marL="315913" indent="-225425">
              <a:lnSpc>
                <a:spcPct val="110000"/>
              </a:lnSpc>
            </a:pPr>
            <a:r>
              <a:rPr lang="en-US" dirty="0"/>
              <a:t>The greatest advantage of this framework is that it is powerful yet highly customizable in its implementation.</a:t>
            </a:r>
          </a:p>
          <a:p>
            <a:pPr marL="315913" indent="-225425">
              <a:lnSpc>
                <a:spcPct val="110000"/>
              </a:lnSpc>
            </a:pPr>
            <a:r>
              <a:rPr lang="en-US" dirty="0"/>
              <a:t>Although it follows Spring’s convention over configuration, programmers can choose between default provisions or customizing them according to their needs.</a:t>
            </a:r>
          </a:p>
        </p:txBody>
      </p:sp>
    </p:spTree>
    <p:extLst>
      <p:ext uri="{BB962C8B-B14F-4D97-AF65-F5344CB8AC3E}">
        <p14:creationId xmlns:p14="http://schemas.microsoft.com/office/powerpoint/2010/main" val="3158066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F14E-99E7-4983-AA05-C33D59E5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503A-5347-4F61-BAF6-07B5051E7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form of key, Grant the user who have the proper credentials</a:t>
            </a:r>
          </a:p>
          <a:p>
            <a:pPr>
              <a:lnSpc>
                <a:spcPct val="100000"/>
              </a:lnSpc>
            </a:pPr>
            <a:r>
              <a:rPr lang="en-US" dirty="0"/>
              <a:t>Challenges the user to validate credentials (for example, through passwords, answers to security questions, or facial recognition)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done before authorization. First, we verify the user then check other things.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example, Employees in a company are required to authenticate through the network before accessing their company email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4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CFFE-EAAE-45B7-B253-5C7DB407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DB3C4-B60A-4E0F-AC89-AEF8CB79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Determines what users can and cannot access</a:t>
            </a:r>
          </a:p>
          <a:p>
            <a:pPr>
              <a:lnSpc>
                <a:spcPct val="100000"/>
              </a:lnSpc>
            </a:pPr>
            <a:r>
              <a:rPr lang="en-US" dirty="0"/>
              <a:t>In the form of permissions. In this term, only denotes validate the access permission.</a:t>
            </a:r>
          </a:p>
          <a:p>
            <a:pPr>
              <a:lnSpc>
                <a:spcPct val="100000"/>
              </a:lnSpc>
            </a:pPr>
            <a:r>
              <a:rPr lang="en-US" dirty="0"/>
              <a:t>Verifies whether access is allowed through policies and rules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done after successful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60868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745E-B0F9-9BF7-4DD6-A07CF93F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</a:t>
            </a:r>
            <a:r>
              <a:rPr lang="en-US"/>
              <a:t>for Securing REST APIs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A8B8-3E03-5417-63C4-898F090C0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Use HTTPS all the time: With the use of SSL, all the authentication credentials can be cut down to an arbitrarily produced access-token, which uses the HTTP Basic Auth technique.</a:t>
            </a:r>
          </a:p>
          <a:p>
            <a:pPr>
              <a:lnSpc>
                <a:spcPct val="120000"/>
              </a:lnSpc>
            </a:pPr>
            <a:r>
              <a:rPr lang="en-US" dirty="0"/>
              <a:t>Use Hashed Password: hashing of the password is vital to shield RESTful services because even when your password gets compromised by hackers in a hacking attempt, they will not be able to read them out. Various hashing algorithms make this approach a fruitful one. Some of them are MD5, PBKDF2, </a:t>
            </a:r>
            <a:r>
              <a:rPr lang="en-US" dirty="0" err="1"/>
              <a:t>bcrypt</a:t>
            </a:r>
            <a:r>
              <a:rPr lang="en-US" dirty="0"/>
              <a:t>, SHA algorithms,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Considering OAuth: If the basic auth is implemented to most of the APIs correctly, then it is a great choice, which is more secure also. With the introduction of the OAuth 2.0 authorization framework, all third-party applications get enabled to attain the partial right of entry to HTTP service(s).</a:t>
            </a:r>
          </a:p>
          <a:p>
            <a:pPr>
              <a:lnSpc>
                <a:spcPct val="120000"/>
              </a:lnSpc>
            </a:pPr>
            <a:r>
              <a:rPr lang="en-US" dirty="0"/>
              <a:t>Validating Input Parameter: Security can be well executed of the request parameters get validated in the very beginning, before reaching in the application logic.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70200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E7C7-EFF2-41C2-BBA6-0BAEAD88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0637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Security</a:t>
            </a:r>
          </a:p>
        </p:txBody>
      </p:sp>
      <p:pic>
        <p:nvPicPr>
          <p:cNvPr id="6146" name="Picture 2" descr="spring-boot-authentication-spring-security-architecture">
            <a:extLst>
              <a:ext uri="{FF2B5EF4-FFF2-40B4-BE49-F238E27FC236}">
                <a16:creationId xmlns:a16="http://schemas.microsoft.com/office/drawing/2014/main" id="{0C805D70-8C0C-414C-A719-097794332A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37" y="935882"/>
            <a:ext cx="8020469" cy="54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64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CF46-0800-45CA-85A5-96EEA1EF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26" y="365124"/>
            <a:ext cx="10254574" cy="583565"/>
          </a:xfrm>
        </p:spPr>
        <p:txBody>
          <a:bodyPr>
            <a:noAutofit/>
          </a:bodyPr>
          <a:lstStyle/>
          <a:p>
            <a:r>
              <a:rPr lang="en-US" sz="3600" dirty="0"/>
              <a:t>Dependencies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70892-61B1-DDB5-D72E-E172A6DEBCF0}"/>
              </a:ext>
            </a:extLst>
          </p:cNvPr>
          <p:cNvSpPr txBox="1"/>
          <p:nvPr/>
        </p:nvSpPr>
        <p:spPr>
          <a:xfrm>
            <a:off x="1254443" y="2975882"/>
            <a:ext cx="5264984" cy="14773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80808"/>
                </a:solidFill>
                <a:effectLst/>
              </a:rPr>
              <a:t>&lt;</a:t>
            </a:r>
            <a:r>
              <a:rPr lang="en-US" sz="1800" dirty="0">
                <a:solidFill>
                  <a:srgbClr val="0033B3"/>
                </a:solidFill>
                <a:effectLst/>
              </a:rPr>
              <a:t>dependency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&lt;</a:t>
            </a:r>
            <a:r>
              <a:rPr lang="en-US" sz="1800" dirty="0" err="1">
                <a:solidFill>
                  <a:srgbClr val="0033B3"/>
                </a:solidFill>
                <a:effectLst/>
              </a:rPr>
              <a:t>groupId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de.mkammerer</a:t>
            </a:r>
            <a:r>
              <a:rPr lang="en-US" sz="1800" dirty="0">
                <a:solidFill>
                  <a:srgbClr val="080808"/>
                </a:solidFill>
                <a:effectLst/>
              </a:rPr>
              <a:t>&lt;/</a:t>
            </a:r>
            <a:r>
              <a:rPr lang="en-US" sz="1800" dirty="0" err="1">
                <a:solidFill>
                  <a:srgbClr val="0033B3"/>
                </a:solidFill>
                <a:effectLst/>
              </a:rPr>
              <a:t>groupId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&lt;</a:t>
            </a:r>
            <a:r>
              <a:rPr lang="en-US" sz="1800" dirty="0" err="1">
                <a:solidFill>
                  <a:srgbClr val="0033B3"/>
                </a:solidFill>
                <a:effectLst/>
              </a:rPr>
              <a:t>artifactId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&gt;argon2-jvm&lt;/</a:t>
            </a:r>
            <a:r>
              <a:rPr lang="en-US" sz="1800" dirty="0" err="1">
                <a:solidFill>
                  <a:srgbClr val="0033B3"/>
                </a:solidFill>
                <a:effectLst/>
              </a:rPr>
              <a:t>artifactId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&lt;</a:t>
            </a:r>
            <a:r>
              <a:rPr lang="en-US" sz="1800" dirty="0">
                <a:solidFill>
                  <a:srgbClr val="0033B3"/>
                </a:solidFill>
                <a:effectLst/>
              </a:rPr>
              <a:t>version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&gt;2.11&lt;/</a:t>
            </a:r>
            <a:r>
              <a:rPr lang="en-US" sz="1800" dirty="0">
                <a:solidFill>
                  <a:srgbClr val="0033B3"/>
                </a:solidFill>
                <a:effectLst/>
              </a:rPr>
              <a:t>version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&lt;/</a:t>
            </a:r>
            <a:r>
              <a:rPr lang="en-US" sz="1800" dirty="0">
                <a:solidFill>
                  <a:srgbClr val="0033B3"/>
                </a:solidFill>
                <a:effectLst/>
              </a:rPr>
              <a:t>dependency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endParaRPr lang="en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886FD-2C2D-DA4E-5064-4A9F8C9134A5}"/>
              </a:ext>
            </a:extLst>
          </p:cNvPr>
          <p:cNvSpPr txBox="1"/>
          <p:nvPr/>
        </p:nvSpPr>
        <p:spPr>
          <a:xfrm>
            <a:off x="6791720" y="1295232"/>
            <a:ext cx="4375744" cy="48013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</a:rPr>
              <a:t>&lt;</a:t>
            </a:r>
            <a:r>
              <a:rPr lang="en-US" sz="1800" dirty="0">
                <a:solidFill>
                  <a:srgbClr val="0033B3"/>
                </a:solidFill>
                <a:effectLst/>
              </a:rPr>
              <a:t>dependency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&lt;</a:t>
            </a:r>
            <a:r>
              <a:rPr lang="en-US" sz="1800" dirty="0" err="1">
                <a:solidFill>
                  <a:srgbClr val="0033B3"/>
                </a:solidFill>
                <a:effectLst/>
              </a:rPr>
              <a:t>groupId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io.jsonwebtoken</a:t>
            </a:r>
            <a:r>
              <a:rPr lang="en-US" sz="1800" dirty="0">
                <a:solidFill>
                  <a:srgbClr val="080808"/>
                </a:solidFill>
                <a:effectLst/>
              </a:rPr>
              <a:t>&lt;/</a:t>
            </a:r>
            <a:r>
              <a:rPr lang="en-US" sz="1800" dirty="0" err="1">
                <a:solidFill>
                  <a:srgbClr val="0033B3"/>
                </a:solidFill>
                <a:effectLst/>
              </a:rPr>
              <a:t>groupId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&lt;</a:t>
            </a:r>
            <a:r>
              <a:rPr lang="en-US" sz="1800" dirty="0" err="1">
                <a:solidFill>
                  <a:srgbClr val="0033B3"/>
                </a:solidFill>
                <a:effectLst/>
              </a:rPr>
              <a:t>artifactId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jjwt-api</a:t>
            </a:r>
            <a:r>
              <a:rPr lang="en-US" sz="1800" dirty="0">
                <a:solidFill>
                  <a:srgbClr val="080808"/>
                </a:solidFill>
                <a:effectLst/>
              </a:rPr>
              <a:t>&lt;/</a:t>
            </a:r>
            <a:r>
              <a:rPr lang="en-US" sz="1800" dirty="0" err="1">
                <a:solidFill>
                  <a:srgbClr val="0033B3"/>
                </a:solidFill>
                <a:effectLst/>
              </a:rPr>
              <a:t>artifactId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&lt;</a:t>
            </a:r>
            <a:r>
              <a:rPr lang="en-US" sz="1800" dirty="0">
                <a:solidFill>
                  <a:srgbClr val="0033B3"/>
                </a:solidFill>
                <a:effectLst/>
              </a:rPr>
              <a:t>version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&gt;0.11.5&lt;/</a:t>
            </a:r>
            <a:r>
              <a:rPr lang="en-US" sz="1800" dirty="0">
                <a:solidFill>
                  <a:srgbClr val="0033B3"/>
                </a:solidFill>
                <a:effectLst/>
              </a:rPr>
              <a:t>version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&lt;/</a:t>
            </a:r>
            <a:r>
              <a:rPr lang="en-US" sz="1800" dirty="0">
                <a:solidFill>
                  <a:srgbClr val="0033B3"/>
                </a:solidFill>
                <a:effectLst/>
              </a:rPr>
              <a:t>dependency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&lt;</a:t>
            </a:r>
            <a:r>
              <a:rPr lang="en-US" sz="1800" dirty="0">
                <a:solidFill>
                  <a:srgbClr val="0033B3"/>
                </a:solidFill>
                <a:effectLst/>
              </a:rPr>
              <a:t>dependency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&lt;</a:t>
            </a:r>
            <a:r>
              <a:rPr lang="en-US" sz="1800" dirty="0" err="1">
                <a:solidFill>
                  <a:srgbClr val="0033B3"/>
                </a:solidFill>
                <a:effectLst/>
              </a:rPr>
              <a:t>groupId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io.jsonwebtoken</a:t>
            </a:r>
            <a:r>
              <a:rPr lang="en-US" sz="1800" dirty="0">
                <a:solidFill>
                  <a:srgbClr val="080808"/>
                </a:solidFill>
                <a:effectLst/>
              </a:rPr>
              <a:t>&lt;/</a:t>
            </a:r>
            <a:r>
              <a:rPr lang="en-US" sz="1800" dirty="0" err="1">
                <a:solidFill>
                  <a:srgbClr val="0033B3"/>
                </a:solidFill>
                <a:effectLst/>
              </a:rPr>
              <a:t>groupId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&lt;</a:t>
            </a:r>
            <a:r>
              <a:rPr lang="en-US" sz="1800" dirty="0" err="1">
                <a:solidFill>
                  <a:srgbClr val="0033B3"/>
                </a:solidFill>
                <a:effectLst/>
              </a:rPr>
              <a:t>artifactId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jjwt-impl</a:t>
            </a:r>
            <a:r>
              <a:rPr lang="en-US" sz="1800" dirty="0">
                <a:solidFill>
                  <a:srgbClr val="080808"/>
                </a:solidFill>
                <a:effectLst/>
              </a:rPr>
              <a:t>&lt;/</a:t>
            </a:r>
            <a:r>
              <a:rPr lang="en-US" sz="1800" dirty="0" err="1">
                <a:solidFill>
                  <a:srgbClr val="0033B3"/>
                </a:solidFill>
                <a:effectLst/>
              </a:rPr>
              <a:t>artifactId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&lt;</a:t>
            </a:r>
            <a:r>
              <a:rPr lang="en-US" sz="1800" dirty="0">
                <a:solidFill>
                  <a:srgbClr val="0033B3"/>
                </a:solidFill>
                <a:effectLst/>
              </a:rPr>
              <a:t>version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&gt;0.11.5&lt;/</a:t>
            </a:r>
            <a:r>
              <a:rPr lang="en-US" sz="1800" dirty="0">
                <a:solidFill>
                  <a:srgbClr val="0033B3"/>
                </a:solidFill>
                <a:effectLst/>
              </a:rPr>
              <a:t>version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&lt;</a:t>
            </a:r>
            <a:r>
              <a:rPr lang="en-US" sz="1800" dirty="0">
                <a:solidFill>
                  <a:srgbClr val="0033B3"/>
                </a:solidFill>
                <a:effectLst/>
              </a:rPr>
              <a:t>scope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&gt;runtime&lt;/</a:t>
            </a:r>
            <a:r>
              <a:rPr lang="en-US" sz="1800" dirty="0">
                <a:solidFill>
                  <a:srgbClr val="0033B3"/>
                </a:solidFill>
                <a:effectLst/>
              </a:rPr>
              <a:t>scope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&lt;/</a:t>
            </a:r>
            <a:r>
              <a:rPr lang="en-US" sz="1800" dirty="0">
                <a:solidFill>
                  <a:srgbClr val="0033B3"/>
                </a:solidFill>
                <a:effectLst/>
              </a:rPr>
              <a:t>dependency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&lt;</a:t>
            </a:r>
            <a:r>
              <a:rPr lang="en-US" sz="1800" dirty="0">
                <a:solidFill>
                  <a:srgbClr val="0033B3"/>
                </a:solidFill>
                <a:effectLst/>
              </a:rPr>
              <a:t>dependency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&lt;</a:t>
            </a:r>
            <a:r>
              <a:rPr lang="en-US" sz="1800" dirty="0" err="1">
                <a:solidFill>
                  <a:srgbClr val="0033B3"/>
                </a:solidFill>
                <a:effectLst/>
              </a:rPr>
              <a:t>groupId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io.jsonwebtoken</a:t>
            </a:r>
            <a:r>
              <a:rPr lang="en-US" sz="1800" dirty="0">
                <a:solidFill>
                  <a:srgbClr val="080808"/>
                </a:solidFill>
                <a:effectLst/>
              </a:rPr>
              <a:t>&lt;/</a:t>
            </a:r>
            <a:r>
              <a:rPr lang="en-US" sz="1800" dirty="0" err="1">
                <a:solidFill>
                  <a:srgbClr val="0033B3"/>
                </a:solidFill>
                <a:effectLst/>
              </a:rPr>
              <a:t>groupId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&lt;</a:t>
            </a:r>
            <a:r>
              <a:rPr lang="en-US" sz="1800" dirty="0" err="1">
                <a:solidFill>
                  <a:srgbClr val="0033B3"/>
                </a:solidFill>
                <a:effectLst/>
              </a:rPr>
              <a:t>artifactId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jjwt-jackson</a:t>
            </a:r>
            <a:r>
              <a:rPr lang="en-US" sz="1800" dirty="0">
                <a:solidFill>
                  <a:srgbClr val="080808"/>
                </a:solidFill>
                <a:effectLst/>
              </a:rPr>
              <a:t>&lt;/</a:t>
            </a:r>
            <a:r>
              <a:rPr lang="en-US" sz="1800" dirty="0" err="1">
                <a:solidFill>
                  <a:srgbClr val="0033B3"/>
                </a:solidFill>
                <a:effectLst/>
              </a:rPr>
              <a:t>artifactId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&lt;</a:t>
            </a:r>
            <a:r>
              <a:rPr lang="en-US" sz="1800" dirty="0">
                <a:solidFill>
                  <a:srgbClr val="0033B3"/>
                </a:solidFill>
                <a:effectLst/>
              </a:rPr>
              <a:t>version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&gt;0.11.5&lt;/</a:t>
            </a:r>
            <a:r>
              <a:rPr lang="en-US" sz="1800" dirty="0">
                <a:solidFill>
                  <a:srgbClr val="0033B3"/>
                </a:solidFill>
                <a:effectLst/>
              </a:rPr>
              <a:t>version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&lt;</a:t>
            </a:r>
            <a:r>
              <a:rPr lang="en-US" sz="1800" dirty="0">
                <a:solidFill>
                  <a:srgbClr val="0033B3"/>
                </a:solidFill>
                <a:effectLst/>
              </a:rPr>
              <a:t>scope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&gt;runtime&lt;/</a:t>
            </a:r>
            <a:r>
              <a:rPr lang="en-US" sz="1800" dirty="0">
                <a:solidFill>
                  <a:srgbClr val="0033B3"/>
                </a:solidFill>
                <a:effectLst/>
              </a:rPr>
              <a:t>scope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&lt;/</a:t>
            </a:r>
            <a:r>
              <a:rPr lang="en-US" sz="1800" dirty="0">
                <a:solidFill>
                  <a:srgbClr val="0033B3"/>
                </a:solidFill>
                <a:effectLst/>
              </a:rPr>
              <a:t>dependency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A295B-6750-3C58-D59B-332216BFEDC3}"/>
              </a:ext>
            </a:extLst>
          </p:cNvPr>
          <p:cNvSpPr txBox="1"/>
          <p:nvPr/>
        </p:nvSpPr>
        <p:spPr>
          <a:xfrm>
            <a:off x="1254443" y="1295232"/>
            <a:ext cx="5264984" cy="14773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80808"/>
                </a:solidFill>
                <a:effectLst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</a:rPr>
              <a:t>dependency</a:t>
            </a:r>
            <a:r>
              <a:rPr lang="en-US" dirty="0">
                <a:solidFill>
                  <a:srgbClr val="080808"/>
                </a:solidFill>
                <a:effectLst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&lt;</a:t>
            </a:r>
            <a:r>
              <a:rPr lang="en-US" dirty="0" err="1">
                <a:solidFill>
                  <a:srgbClr val="0033B3"/>
                </a:solidFill>
                <a:effectLst/>
              </a:rPr>
              <a:t>groupId</a:t>
            </a:r>
            <a:r>
              <a:rPr lang="en-US" dirty="0">
                <a:solidFill>
                  <a:srgbClr val="080808"/>
                </a:solidFill>
                <a:effectLst/>
              </a:rPr>
              <a:t>&gt;</a:t>
            </a:r>
            <a:r>
              <a:rPr lang="en-US" dirty="0" err="1">
                <a:solidFill>
                  <a:srgbClr val="080808"/>
                </a:solidFill>
                <a:effectLst/>
              </a:rPr>
              <a:t>org.springframework.boot</a:t>
            </a:r>
            <a:r>
              <a:rPr lang="en-US" dirty="0">
                <a:solidFill>
                  <a:srgbClr val="080808"/>
                </a:solidFill>
                <a:effectLst/>
              </a:rPr>
              <a:t>&lt;/</a:t>
            </a:r>
            <a:r>
              <a:rPr lang="en-US" dirty="0" err="1">
                <a:solidFill>
                  <a:srgbClr val="0033B3"/>
                </a:solidFill>
                <a:effectLst/>
              </a:rPr>
              <a:t>groupId</a:t>
            </a:r>
            <a:r>
              <a:rPr lang="en-US" dirty="0">
                <a:solidFill>
                  <a:srgbClr val="080808"/>
                </a:solidFill>
                <a:effectLst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&lt;</a:t>
            </a:r>
            <a:r>
              <a:rPr lang="en-US" dirty="0" err="1">
                <a:solidFill>
                  <a:srgbClr val="0033B3"/>
                </a:solidFill>
                <a:effectLst/>
              </a:rPr>
              <a:t>artifactId</a:t>
            </a:r>
            <a:r>
              <a:rPr lang="en-US" dirty="0">
                <a:solidFill>
                  <a:srgbClr val="080808"/>
                </a:solidFill>
                <a:effectLst/>
              </a:rPr>
              <a:t>&gt;spring-boot-starter-security&lt;/</a:t>
            </a:r>
            <a:r>
              <a:rPr lang="en-US" dirty="0" err="1">
                <a:solidFill>
                  <a:srgbClr val="0033B3"/>
                </a:solidFill>
                <a:effectLst/>
              </a:rPr>
              <a:t>artifactId</a:t>
            </a:r>
            <a:r>
              <a:rPr lang="en-US" dirty="0">
                <a:solidFill>
                  <a:srgbClr val="080808"/>
                </a:solidFill>
                <a:effectLst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&lt;</a:t>
            </a:r>
            <a:r>
              <a:rPr lang="en-US" dirty="0">
                <a:solidFill>
                  <a:srgbClr val="0033B3"/>
                </a:solidFill>
                <a:effectLst/>
              </a:rPr>
              <a:t>version</a:t>
            </a:r>
            <a:r>
              <a:rPr lang="en-US" dirty="0">
                <a:solidFill>
                  <a:srgbClr val="080808"/>
                </a:solidFill>
                <a:effectLst/>
              </a:rPr>
              <a:t>&gt;3.2.2&lt;/</a:t>
            </a:r>
            <a:r>
              <a:rPr lang="en-US" dirty="0">
                <a:solidFill>
                  <a:srgbClr val="0033B3"/>
                </a:solidFill>
                <a:effectLst/>
              </a:rPr>
              <a:t>version</a:t>
            </a:r>
            <a:r>
              <a:rPr lang="en-US" dirty="0">
                <a:solidFill>
                  <a:srgbClr val="080808"/>
                </a:solidFill>
                <a:effectLst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&lt;/</a:t>
            </a:r>
            <a:r>
              <a:rPr lang="en-US" dirty="0">
                <a:solidFill>
                  <a:srgbClr val="0033B3"/>
                </a:solidFill>
                <a:effectLst/>
              </a:rPr>
              <a:t>dependency</a:t>
            </a:r>
            <a:r>
              <a:rPr lang="en-US" dirty="0">
                <a:solidFill>
                  <a:srgbClr val="080808"/>
                </a:solidFill>
                <a:effectLst/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CB199-040A-3C46-55D5-61016404F476}"/>
              </a:ext>
            </a:extLst>
          </p:cNvPr>
          <p:cNvSpPr txBox="1"/>
          <p:nvPr/>
        </p:nvSpPr>
        <p:spPr>
          <a:xfrm>
            <a:off x="1255185" y="4651987"/>
            <a:ext cx="5264242" cy="147732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80808"/>
                </a:solidFill>
                <a:effectLst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</a:rPr>
              <a:t>dependency</a:t>
            </a:r>
            <a:r>
              <a:rPr lang="en-US" dirty="0">
                <a:solidFill>
                  <a:srgbClr val="080808"/>
                </a:solidFill>
                <a:effectLst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&lt;</a:t>
            </a:r>
            <a:r>
              <a:rPr lang="en-US" dirty="0" err="1">
                <a:solidFill>
                  <a:srgbClr val="0033B3"/>
                </a:solidFill>
                <a:effectLst/>
              </a:rPr>
              <a:t>groupId</a:t>
            </a:r>
            <a:r>
              <a:rPr lang="en-US" dirty="0">
                <a:solidFill>
                  <a:srgbClr val="080808"/>
                </a:solidFill>
                <a:effectLst/>
              </a:rPr>
              <a:t>&gt;</a:t>
            </a:r>
            <a:r>
              <a:rPr lang="en-US" dirty="0" err="1">
                <a:solidFill>
                  <a:srgbClr val="080808"/>
                </a:solidFill>
                <a:effectLst/>
              </a:rPr>
              <a:t>org.bouncycastle</a:t>
            </a:r>
            <a:r>
              <a:rPr lang="en-US" dirty="0">
                <a:solidFill>
                  <a:srgbClr val="080808"/>
                </a:solidFill>
                <a:effectLst/>
              </a:rPr>
              <a:t>&lt;/</a:t>
            </a:r>
            <a:r>
              <a:rPr lang="en-US" dirty="0" err="1">
                <a:solidFill>
                  <a:srgbClr val="0033B3"/>
                </a:solidFill>
                <a:effectLst/>
              </a:rPr>
              <a:t>groupId</a:t>
            </a:r>
            <a:r>
              <a:rPr lang="en-US" dirty="0">
                <a:solidFill>
                  <a:srgbClr val="080808"/>
                </a:solidFill>
                <a:effectLst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&lt;</a:t>
            </a:r>
            <a:r>
              <a:rPr lang="en-US" dirty="0" err="1">
                <a:solidFill>
                  <a:srgbClr val="0033B3"/>
                </a:solidFill>
                <a:effectLst/>
              </a:rPr>
              <a:t>artifactId</a:t>
            </a:r>
            <a:r>
              <a:rPr lang="en-US" dirty="0">
                <a:solidFill>
                  <a:srgbClr val="080808"/>
                </a:solidFill>
                <a:effectLst/>
              </a:rPr>
              <a:t>&gt;bcprov-jdk15on&lt;/</a:t>
            </a:r>
            <a:r>
              <a:rPr lang="en-US" dirty="0" err="1">
                <a:solidFill>
                  <a:srgbClr val="0033B3"/>
                </a:solidFill>
                <a:effectLst/>
              </a:rPr>
              <a:t>artifactId</a:t>
            </a:r>
            <a:r>
              <a:rPr lang="en-US" dirty="0">
                <a:solidFill>
                  <a:srgbClr val="080808"/>
                </a:solidFill>
                <a:effectLst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&lt;</a:t>
            </a:r>
            <a:r>
              <a:rPr lang="en-US" dirty="0">
                <a:solidFill>
                  <a:srgbClr val="0033B3"/>
                </a:solidFill>
                <a:effectLst/>
              </a:rPr>
              <a:t>version</a:t>
            </a:r>
            <a:r>
              <a:rPr lang="en-US" dirty="0">
                <a:solidFill>
                  <a:srgbClr val="080808"/>
                </a:solidFill>
                <a:effectLst/>
              </a:rPr>
              <a:t>&gt;1.64&lt;/</a:t>
            </a:r>
            <a:r>
              <a:rPr lang="en-US" dirty="0">
                <a:solidFill>
                  <a:srgbClr val="0033B3"/>
                </a:solidFill>
                <a:effectLst/>
              </a:rPr>
              <a:t>version</a:t>
            </a:r>
            <a:r>
              <a:rPr lang="en-US" dirty="0">
                <a:solidFill>
                  <a:srgbClr val="080808"/>
                </a:solidFill>
                <a:effectLst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&lt;/</a:t>
            </a:r>
            <a:r>
              <a:rPr lang="en-US" dirty="0">
                <a:solidFill>
                  <a:srgbClr val="0033B3"/>
                </a:solidFill>
                <a:effectLst/>
              </a:rPr>
              <a:t>dependency</a:t>
            </a:r>
            <a:r>
              <a:rPr lang="en-US" dirty="0">
                <a:solidFill>
                  <a:srgbClr val="080808"/>
                </a:solidFill>
                <a:effectLst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18761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0C4654-A282-784D-13C1-1E7B6417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285"/>
          </a:xfrm>
        </p:spPr>
        <p:txBody>
          <a:bodyPr>
            <a:noAutofit/>
          </a:bodyPr>
          <a:lstStyle/>
          <a:p>
            <a:r>
              <a:rPr lang="en-US" sz="3200" dirty="0"/>
              <a:t>Generating JWT – Sequence diagram</a:t>
            </a:r>
            <a:endParaRPr lang="en-TH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63078-8861-D731-A2B9-6137B9235615}"/>
              </a:ext>
            </a:extLst>
          </p:cNvPr>
          <p:cNvSpPr txBox="1"/>
          <p:nvPr/>
        </p:nvSpPr>
        <p:spPr>
          <a:xfrm>
            <a:off x="834390" y="1081028"/>
            <a:ext cx="80772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600">
                <a:solidFill>
                  <a:srgbClr val="000000"/>
                </a:solidFill>
                <a:effectLst/>
              </a:defRPr>
            </a:lvl1pPr>
          </a:lstStyle>
          <a:p>
            <a:br>
              <a:rPr lang="en-TH" dirty="0"/>
            </a:br>
            <a:r>
              <a:rPr lang="en-TH" dirty="0"/>
              <a:t>Client</a:t>
            </a:r>
            <a:br>
              <a:rPr lang="en-TH" dirty="0"/>
            </a:br>
            <a:endParaRPr lang="en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3C337-FCC5-EBB3-9A44-FE5CCEE981F7}"/>
              </a:ext>
            </a:extLst>
          </p:cNvPr>
          <p:cNvSpPr txBox="1"/>
          <p:nvPr/>
        </p:nvSpPr>
        <p:spPr>
          <a:xfrm>
            <a:off x="1891407" y="1076980"/>
            <a:ext cx="1995488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600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 err="1"/>
              <a:t>JwtAuthFilter</a:t>
            </a:r>
            <a:br>
              <a:rPr lang="en-US" dirty="0"/>
            </a:br>
            <a:r>
              <a:rPr lang="en-US" dirty="0"/>
              <a:t>Extends</a:t>
            </a:r>
            <a:br>
              <a:rPr lang="en-US" dirty="0"/>
            </a:br>
            <a:r>
              <a:rPr lang="en-US" dirty="0" err="1"/>
              <a:t>OncePerRequestFilter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D9F39-7A9D-37CE-EF5C-83773B38647C}"/>
              </a:ext>
            </a:extLst>
          </p:cNvPr>
          <p:cNvSpPr txBox="1"/>
          <p:nvPr/>
        </p:nvSpPr>
        <p:spPr>
          <a:xfrm>
            <a:off x="4032627" y="1076980"/>
            <a:ext cx="1431608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effectLst/>
              </a:rPr>
              <a:t>Authentication</a:t>
            </a:r>
            <a:br>
              <a:rPr lang="en-US" sz="1600" dirty="0">
                <a:solidFill>
                  <a:srgbClr val="000000"/>
                </a:solidFill>
                <a:effectLst/>
              </a:rPr>
            </a:br>
            <a:r>
              <a:rPr lang="en-US" sz="1600" dirty="0">
                <a:solidFill>
                  <a:srgbClr val="000000"/>
                </a:solidFill>
                <a:effectLst/>
              </a:rPr>
              <a:t>Controller</a:t>
            </a:r>
            <a:endParaRPr lang="en-US" sz="1600" dirty="0">
              <a:solidFill>
                <a:srgbClr val="080808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6494C-C55B-A537-7921-5FA0C930139A}"/>
              </a:ext>
            </a:extLst>
          </p:cNvPr>
          <p:cNvSpPr txBox="1"/>
          <p:nvPr/>
        </p:nvSpPr>
        <p:spPr>
          <a:xfrm>
            <a:off x="5635685" y="1069597"/>
            <a:ext cx="1611630" cy="8498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effectLst/>
              </a:rPr>
              <a:t>Authentication</a:t>
            </a:r>
            <a:br>
              <a:rPr lang="en-US" sz="1600" dirty="0">
                <a:solidFill>
                  <a:srgbClr val="000000"/>
                </a:solidFill>
                <a:effectLst/>
              </a:rPr>
            </a:br>
            <a:r>
              <a:rPr lang="en-US" sz="1600" dirty="0">
                <a:solidFill>
                  <a:srgbClr val="000000"/>
                </a:solidFill>
                <a:effectLst/>
              </a:rPr>
              <a:t>Manager</a:t>
            </a:r>
            <a:br>
              <a:rPr lang="en-US" sz="1600" dirty="0">
                <a:solidFill>
                  <a:srgbClr val="000000"/>
                </a:solidFill>
                <a:effectLst/>
              </a:rPr>
            </a:br>
            <a:r>
              <a:rPr lang="en-US" sz="1600" dirty="0">
                <a:solidFill>
                  <a:srgbClr val="000000"/>
                </a:solidFill>
                <a:effectLst/>
              </a:rPr>
              <a:t>(Spring Security)</a:t>
            </a:r>
            <a:endParaRPr lang="en-US" sz="1600" dirty="0">
              <a:solidFill>
                <a:srgbClr val="080808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D3C7B-473F-9F6A-2984-65BC48959511}"/>
              </a:ext>
            </a:extLst>
          </p:cNvPr>
          <p:cNvSpPr txBox="1"/>
          <p:nvPr/>
        </p:nvSpPr>
        <p:spPr>
          <a:xfrm>
            <a:off x="7430195" y="1067573"/>
            <a:ext cx="212598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rgbClr val="000000"/>
                </a:solidFill>
                <a:effectLst/>
              </a:rPr>
              <a:t>JwtUserDetailsService</a:t>
            </a:r>
            <a:br>
              <a:rPr lang="en-US" sz="1600" dirty="0">
                <a:solidFill>
                  <a:srgbClr val="000000"/>
                </a:solidFill>
                <a:effectLst/>
              </a:rPr>
            </a:br>
            <a:r>
              <a:rPr lang="en-US" sz="1600" dirty="0">
                <a:solidFill>
                  <a:srgbClr val="000000"/>
                </a:solidFill>
                <a:effectLst/>
              </a:rPr>
              <a:t>implements</a:t>
            </a:r>
            <a:br>
              <a:rPr lang="en-US" sz="1600" dirty="0">
                <a:solidFill>
                  <a:srgbClr val="000000"/>
                </a:solidFill>
                <a:effectLst/>
              </a:rPr>
            </a:br>
            <a:r>
              <a:rPr lang="en-US" sz="1600" dirty="0" err="1">
                <a:solidFill>
                  <a:srgbClr val="000000"/>
                </a:solidFill>
                <a:effectLst/>
              </a:rPr>
              <a:t>UserDetailsService</a:t>
            </a:r>
            <a:endParaRPr lang="en-US" sz="1600" dirty="0">
              <a:solidFill>
                <a:srgbClr val="080808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30170-806C-42B4-FB78-60043AAD992B}"/>
              </a:ext>
            </a:extLst>
          </p:cNvPr>
          <p:cNvSpPr txBox="1"/>
          <p:nvPr/>
        </p:nvSpPr>
        <p:spPr>
          <a:xfrm>
            <a:off x="9806940" y="1057928"/>
            <a:ext cx="141351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rgbClr val="000000"/>
                </a:solidFill>
                <a:effectLst/>
              </a:rPr>
              <a:t>JwtTokenUtil</a:t>
            </a:r>
            <a:endParaRPr lang="en-US" sz="1600" dirty="0">
              <a:solidFill>
                <a:srgbClr val="080808"/>
              </a:solidFill>
              <a:effectLst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1F5370-2211-8759-072A-306B8681681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238250" y="1912025"/>
            <a:ext cx="0" cy="45658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F21759-33DF-B3F2-E58D-D693D94654B3}"/>
              </a:ext>
            </a:extLst>
          </p:cNvPr>
          <p:cNvCxnSpPr>
            <a:cxnSpLocks/>
          </p:cNvCxnSpPr>
          <p:nvPr/>
        </p:nvCxnSpPr>
        <p:spPr>
          <a:xfrm flipV="1">
            <a:off x="8423910" y="1898570"/>
            <a:ext cx="0" cy="450223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4754D0-3638-AA9F-3A31-9B7E97F5DD27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41500" y="1919407"/>
            <a:ext cx="0" cy="45585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756DA9-57CB-587E-8F2B-D863D837B37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748431" y="1907977"/>
            <a:ext cx="0" cy="449282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A6A74D-5E2B-0C4F-330C-D4F7F3BF4DF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89151" y="1907977"/>
            <a:ext cx="90170" cy="449282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40464F-B977-FF1B-305A-9E5D278CB3B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0490842" y="1888925"/>
            <a:ext cx="22853" cy="45118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EBD373-ECD3-B6FB-A339-CF1171875770}"/>
              </a:ext>
            </a:extLst>
          </p:cNvPr>
          <p:cNvCxnSpPr>
            <a:cxnSpLocks/>
          </p:cNvCxnSpPr>
          <p:nvPr/>
        </p:nvCxnSpPr>
        <p:spPr>
          <a:xfrm>
            <a:off x="1238250" y="2157652"/>
            <a:ext cx="1627975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3456DDD-7EC6-6599-14A6-9425AE45829C}"/>
              </a:ext>
            </a:extLst>
          </p:cNvPr>
          <p:cNvSpPr txBox="1"/>
          <p:nvPr/>
        </p:nvSpPr>
        <p:spPr>
          <a:xfrm>
            <a:off x="1196084" y="2179209"/>
            <a:ext cx="1783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/>
              <a:t>1. POST /login with username&amp;password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8C51B84-AB8A-9A6F-DEE7-FA4A9492C223}"/>
              </a:ext>
            </a:extLst>
          </p:cNvPr>
          <p:cNvGrpSpPr/>
          <p:nvPr/>
        </p:nvGrpSpPr>
        <p:grpSpPr>
          <a:xfrm>
            <a:off x="2889152" y="2278835"/>
            <a:ext cx="331508" cy="519588"/>
            <a:chOff x="2889151" y="2697480"/>
            <a:chExt cx="422085" cy="572196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A4E8E73-6242-606F-A90E-B38C543D6565}"/>
                </a:ext>
              </a:extLst>
            </p:cNvPr>
            <p:cNvCxnSpPr/>
            <p:nvPr/>
          </p:nvCxnSpPr>
          <p:spPr>
            <a:xfrm>
              <a:off x="2889151" y="2697480"/>
              <a:ext cx="422085" cy="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289B474-84BE-7523-5DA5-EAA78EC9C4A2}"/>
                </a:ext>
              </a:extLst>
            </p:cNvPr>
            <p:cNvCxnSpPr>
              <a:cxnSpLocks/>
            </p:cNvCxnSpPr>
            <p:nvPr/>
          </p:nvCxnSpPr>
          <p:spPr>
            <a:xfrm>
              <a:off x="3297381" y="2697480"/>
              <a:ext cx="0" cy="572196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2C94F3A-323A-1FD0-E61F-B39F7EFC43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9151" y="3269676"/>
              <a:ext cx="422085" cy="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9968C3F-E39A-1ED2-77AF-363DD59DB9B8}"/>
              </a:ext>
            </a:extLst>
          </p:cNvPr>
          <p:cNvSpPr txBox="1"/>
          <p:nvPr/>
        </p:nvSpPr>
        <p:spPr>
          <a:xfrm>
            <a:off x="3255298" y="2209102"/>
            <a:ext cx="157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/>
              <a:t>2. </a:t>
            </a:r>
            <a:r>
              <a:rPr lang="en-US" sz="1400" dirty="0"/>
              <a:t>C</a:t>
            </a:r>
            <a:r>
              <a:rPr lang="en-TH" sz="1400" dirty="0"/>
              <a:t>heck if request</a:t>
            </a:r>
            <a:br>
              <a:rPr lang="en-TH" sz="1400" dirty="0"/>
            </a:br>
            <a:r>
              <a:rPr lang="en-TH" sz="1400" dirty="0"/>
              <a:t>has token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99AE2E-8394-940C-5A8D-233BA3A91418}"/>
              </a:ext>
            </a:extLst>
          </p:cNvPr>
          <p:cNvSpPr txBox="1"/>
          <p:nvPr/>
        </p:nvSpPr>
        <p:spPr>
          <a:xfrm>
            <a:off x="2843298" y="3017739"/>
            <a:ext cx="1933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/>
              <a:t>3. </a:t>
            </a:r>
            <a:r>
              <a:rPr lang="en-US" sz="1400" dirty="0"/>
              <a:t>I</a:t>
            </a:r>
            <a:r>
              <a:rPr lang="en-TH" sz="1400" dirty="0"/>
              <a:t>f not then call login() /authentications/login mapping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ACC71CB-1B53-1E57-FB07-262C5D83D682}"/>
              </a:ext>
            </a:extLst>
          </p:cNvPr>
          <p:cNvCxnSpPr>
            <a:cxnSpLocks/>
          </p:cNvCxnSpPr>
          <p:nvPr/>
        </p:nvCxnSpPr>
        <p:spPr>
          <a:xfrm>
            <a:off x="2889151" y="2958799"/>
            <a:ext cx="1859280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C752D7D-B798-0585-07B1-493218A5DA85}"/>
              </a:ext>
            </a:extLst>
          </p:cNvPr>
          <p:cNvSpPr txBox="1"/>
          <p:nvPr/>
        </p:nvSpPr>
        <p:spPr>
          <a:xfrm>
            <a:off x="4720246" y="3307558"/>
            <a:ext cx="1721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/>
              <a:t>4. </a:t>
            </a:r>
            <a:r>
              <a:rPr lang="en-US" sz="1400" dirty="0"/>
              <a:t>Validate username/password</a:t>
            </a:r>
            <a:br>
              <a:rPr lang="en-TH" sz="1400" dirty="0"/>
            </a:br>
            <a:r>
              <a:rPr lang="en-TH" sz="1400" dirty="0"/>
              <a:t>using authenticate()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ABFB7E-CD80-6742-17B9-4945C2AD4534}"/>
              </a:ext>
            </a:extLst>
          </p:cNvPr>
          <p:cNvCxnSpPr>
            <a:cxnSpLocks/>
          </p:cNvCxnSpPr>
          <p:nvPr/>
        </p:nvCxnSpPr>
        <p:spPr>
          <a:xfrm>
            <a:off x="4748431" y="3268331"/>
            <a:ext cx="1693069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E33F39-5BD5-5723-677A-80DF125D8C88}"/>
              </a:ext>
            </a:extLst>
          </p:cNvPr>
          <p:cNvCxnSpPr>
            <a:cxnSpLocks/>
          </p:cNvCxnSpPr>
          <p:nvPr/>
        </p:nvCxnSpPr>
        <p:spPr>
          <a:xfrm>
            <a:off x="6441500" y="3508579"/>
            <a:ext cx="1982410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37B28AA-B725-5A48-50D4-AABE33D4B2C0}"/>
              </a:ext>
            </a:extLst>
          </p:cNvPr>
          <p:cNvSpPr txBox="1"/>
          <p:nvPr/>
        </p:nvSpPr>
        <p:spPr>
          <a:xfrm>
            <a:off x="6551340" y="3508043"/>
            <a:ext cx="1872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/>
              <a:t>5. </a:t>
            </a:r>
            <a:r>
              <a:rPr lang="en-US" sz="1400" dirty="0"/>
              <a:t>Load User Details with username from database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BEB0D2-DC49-5E04-F0C4-0027C89C1176}"/>
              </a:ext>
            </a:extLst>
          </p:cNvPr>
          <p:cNvSpPr txBox="1"/>
          <p:nvPr/>
        </p:nvSpPr>
        <p:spPr>
          <a:xfrm>
            <a:off x="6448189" y="4319839"/>
            <a:ext cx="187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/>
              <a:t>6. </a:t>
            </a:r>
            <a:r>
              <a:rPr lang="en-US" sz="1400" dirty="0"/>
              <a:t>Return </a:t>
            </a:r>
            <a:r>
              <a:rPr lang="en-US" sz="1400" dirty="0" err="1"/>
              <a:t>UserDetails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B0453B-620F-1C3F-0C5D-64880CEFFF01}"/>
              </a:ext>
            </a:extLst>
          </p:cNvPr>
          <p:cNvCxnSpPr>
            <a:cxnSpLocks/>
          </p:cNvCxnSpPr>
          <p:nvPr/>
        </p:nvCxnSpPr>
        <p:spPr>
          <a:xfrm flipH="1">
            <a:off x="6448189" y="4319839"/>
            <a:ext cx="1975718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7F99E15-EBAE-7B1F-288A-90147EC1B915}"/>
              </a:ext>
            </a:extLst>
          </p:cNvPr>
          <p:cNvCxnSpPr>
            <a:cxnSpLocks/>
          </p:cNvCxnSpPr>
          <p:nvPr/>
        </p:nvCxnSpPr>
        <p:spPr>
          <a:xfrm flipH="1">
            <a:off x="4748431" y="4627616"/>
            <a:ext cx="1699758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8009063-C5EE-D08E-AEDD-55840455569D}"/>
              </a:ext>
            </a:extLst>
          </p:cNvPr>
          <p:cNvSpPr txBox="1"/>
          <p:nvPr/>
        </p:nvSpPr>
        <p:spPr>
          <a:xfrm>
            <a:off x="4720246" y="4674212"/>
            <a:ext cx="187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/>
              <a:t>7. </a:t>
            </a:r>
            <a:r>
              <a:rPr lang="en-US" sz="1400" dirty="0"/>
              <a:t>If valid return true else throw Exception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C01FB56-028E-2909-B54E-EF205D425DEB}"/>
              </a:ext>
            </a:extLst>
          </p:cNvPr>
          <p:cNvCxnSpPr>
            <a:cxnSpLocks/>
          </p:cNvCxnSpPr>
          <p:nvPr/>
        </p:nvCxnSpPr>
        <p:spPr>
          <a:xfrm>
            <a:off x="4776615" y="5281521"/>
            <a:ext cx="5716857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0D260A5-9E24-F7FA-2D6D-51D4192B9513}"/>
              </a:ext>
            </a:extLst>
          </p:cNvPr>
          <p:cNvSpPr txBox="1"/>
          <p:nvPr/>
        </p:nvSpPr>
        <p:spPr>
          <a:xfrm>
            <a:off x="4749445" y="5266061"/>
            <a:ext cx="489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/>
              <a:t>8. </a:t>
            </a:r>
            <a:r>
              <a:rPr lang="en-US" sz="1400" dirty="0"/>
              <a:t>Call </a:t>
            </a:r>
            <a:r>
              <a:rPr lang="en-US" sz="1400" dirty="0" err="1">
                <a:solidFill>
                  <a:srgbClr val="080808"/>
                </a:solidFill>
                <a:effectLst/>
              </a:rPr>
              <a:t>generateToken</a:t>
            </a:r>
            <a:r>
              <a:rPr lang="en-US" sz="1400" dirty="0">
                <a:solidFill>
                  <a:srgbClr val="080808"/>
                </a:solidFill>
                <a:effectLst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userDetails</a:t>
            </a:r>
            <a:r>
              <a:rPr lang="en-US" sz="1400" dirty="0">
                <a:solidFill>
                  <a:srgbClr val="080808"/>
                </a:solidFill>
                <a:effectLst/>
              </a:rPr>
              <a:t>) to generate a valid token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D9D67F-9013-1DEF-5779-4BA15372F107}"/>
              </a:ext>
            </a:extLst>
          </p:cNvPr>
          <p:cNvCxnSpPr>
            <a:cxnSpLocks/>
          </p:cNvCxnSpPr>
          <p:nvPr/>
        </p:nvCxnSpPr>
        <p:spPr>
          <a:xfrm flipH="1">
            <a:off x="4748431" y="5805193"/>
            <a:ext cx="5745041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9B725DA-8710-B391-1B1A-F3075561311F}"/>
              </a:ext>
            </a:extLst>
          </p:cNvPr>
          <p:cNvSpPr txBox="1"/>
          <p:nvPr/>
        </p:nvSpPr>
        <p:spPr>
          <a:xfrm>
            <a:off x="8565476" y="5781965"/>
            <a:ext cx="1907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9. Return a valid token</a:t>
            </a:r>
            <a:endParaRPr lang="en-US" sz="1400" dirty="0">
              <a:solidFill>
                <a:srgbClr val="080808"/>
              </a:solidFill>
              <a:effectLst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DC85FD3-555E-3D74-84F5-788EDD24DEB8}"/>
              </a:ext>
            </a:extLst>
          </p:cNvPr>
          <p:cNvCxnSpPr>
            <a:cxnSpLocks/>
          </p:cNvCxnSpPr>
          <p:nvPr/>
        </p:nvCxnSpPr>
        <p:spPr>
          <a:xfrm flipH="1">
            <a:off x="1322024" y="6089742"/>
            <a:ext cx="3426407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DFE68D6-4E53-6A47-08E7-2A05B275869A}"/>
              </a:ext>
            </a:extLst>
          </p:cNvPr>
          <p:cNvSpPr txBox="1"/>
          <p:nvPr/>
        </p:nvSpPr>
        <p:spPr>
          <a:xfrm>
            <a:off x="2960104" y="6105178"/>
            <a:ext cx="1907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10. Return a valid token</a:t>
            </a:r>
            <a:endParaRPr lang="en-US" sz="1400" dirty="0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820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878F-6C29-4D0D-B549-A08E4C63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547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Resource – Sequence Diagram</a:t>
            </a:r>
          </a:p>
        </p:txBody>
      </p:sp>
      <p:pic>
        <p:nvPicPr>
          <p:cNvPr id="3074" name="Picture 2" descr="Spring Boot JWT Validate Token">
            <a:extLst>
              <a:ext uri="{FF2B5EF4-FFF2-40B4-BE49-F238E27FC236}">
                <a16:creationId xmlns:a16="http://schemas.microsoft.com/office/drawing/2014/main" id="{9259AB51-137F-49B5-9833-C3AE771BE0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145" y="1014196"/>
            <a:ext cx="8942229" cy="563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363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C648-ABD3-B28A-25FE-560F3DF9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5555"/>
          </a:xfrm>
        </p:spPr>
        <p:txBody>
          <a:bodyPr>
            <a:normAutofit fontScale="90000"/>
          </a:bodyPr>
          <a:lstStyle/>
          <a:p>
            <a:r>
              <a:rPr lang="en-TH" sz="3200" dirty="0"/>
              <a:t>Implementations -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47827-A3DE-4859-CB9B-BAF6428BF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6600"/>
            <a:ext cx="4692267" cy="211799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TH" sz="2400" dirty="0"/>
              <a:t>Add dependencies</a:t>
            </a:r>
          </a:p>
          <a:p>
            <a:pPr marL="514350" indent="-514350">
              <a:buFont typeface="+mj-lt"/>
              <a:buAutoNum type="arabicPeriod"/>
            </a:pPr>
            <a:r>
              <a:rPr lang="en-TH" sz="2400" dirty="0"/>
              <a:t>Preparing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TH" sz="2400" dirty="0"/>
              <a:t>Edit Customer entity</a:t>
            </a:r>
          </a:p>
          <a:p>
            <a:pPr marL="514350" indent="-514350">
              <a:buFont typeface="+mj-lt"/>
              <a:buAutoNum type="arabicPeriod"/>
            </a:pPr>
            <a:r>
              <a:rPr lang="en-TH" sz="2400" dirty="0"/>
              <a:t>Edit Customer repositoy</a:t>
            </a:r>
          </a:p>
          <a:p>
            <a:pPr marL="514350" indent="-514350">
              <a:buFont typeface="+mj-lt"/>
              <a:buAutoNum type="arabicPeriod"/>
            </a:pPr>
            <a:r>
              <a:rPr lang="en-TH" sz="2400" dirty="0"/>
              <a:t>Create </a:t>
            </a:r>
            <a:r>
              <a:rPr lang="en-US" sz="2400" dirty="0" err="1"/>
              <a:t>WebSecurityConfig.java</a:t>
            </a:r>
            <a:endParaRPr lang="en-TH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4FE70B-3BE7-A406-2219-C6E3548D4CA1}"/>
              </a:ext>
            </a:extLst>
          </p:cNvPr>
          <p:cNvSpPr/>
          <p:nvPr/>
        </p:nvSpPr>
        <p:spPr>
          <a:xfrm>
            <a:off x="8560106" y="2963535"/>
            <a:ext cx="1112704" cy="4627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35F16-1914-498F-36AC-E671954C4557}"/>
              </a:ext>
            </a:extLst>
          </p:cNvPr>
          <p:cNvSpPr txBox="1"/>
          <p:nvPr/>
        </p:nvSpPr>
        <p:spPr>
          <a:xfrm>
            <a:off x="5987135" y="2323517"/>
            <a:ext cx="223145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TH" dirty="0"/>
              <a:t>https://argon2.online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4A6C6-D858-E0B8-3027-2EFED03D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682" y="1022750"/>
            <a:ext cx="3220904" cy="12417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B9AF5F-5DD0-9A87-5356-F474993B25B4}"/>
              </a:ext>
            </a:extLst>
          </p:cNvPr>
          <p:cNvSpPr txBox="1"/>
          <p:nvPr/>
        </p:nvSpPr>
        <p:spPr>
          <a:xfrm>
            <a:off x="760163" y="3301001"/>
            <a:ext cx="8835529" cy="304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E880D"/>
                </a:solidFill>
                <a:effectLst/>
              </a:rPr>
              <a:t>@Configuration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EnableWebSecurity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WebSecurityConfig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600" dirty="0">
                <a:solidFill>
                  <a:srgbClr val="9E880D"/>
                </a:solidFill>
                <a:effectLst/>
              </a:rPr>
              <a:t>@Bean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SecurityFilterChain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filterChain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HttpSecurity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httpSecurity</a:t>
            </a:r>
            <a:r>
              <a:rPr lang="en-US" sz="1600" dirty="0">
                <a:solidFill>
                  <a:srgbClr val="080808"/>
                </a:solidFill>
                <a:effectLst/>
              </a:rPr>
              <a:t>) </a:t>
            </a:r>
            <a:r>
              <a:rPr lang="en-US" sz="1600" dirty="0">
                <a:solidFill>
                  <a:srgbClr val="0033B3"/>
                </a:solidFill>
                <a:effectLst/>
              </a:rPr>
              <a:t>throws </a:t>
            </a:r>
            <a:r>
              <a:rPr lang="en-US" sz="1600" dirty="0">
                <a:solidFill>
                  <a:srgbClr val="000000"/>
                </a:solidFill>
                <a:effectLst/>
              </a:rPr>
              <a:t>Exception </a:t>
            </a:r>
            <a:r>
              <a:rPr lang="en-US" sz="1600" dirty="0">
                <a:solidFill>
                  <a:srgbClr val="080808"/>
                </a:solidFill>
                <a:effectLst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httpSecurity.csrf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csrf</a:t>
            </a:r>
            <a:r>
              <a:rPr lang="en-US" sz="1600" dirty="0">
                <a:solidFill>
                  <a:srgbClr val="080808"/>
                </a:solidFill>
                <a:effectLst/>
              </a:rPr>
              <a:t> -&gt;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csrf.disable</a:t>
            </a:r>
            <a:r>
              <a:rPr lang="en-US" sz="1600" dirty="0">
                <a:solidFill>
                  <a:srgbClr val="080808"/>
                </a:solidFill>
                <a:effectLst/>
              </a:rPr>
              <a:t>())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    .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authorizeRequests</a:t>
            </a:r>
            <a:r>
              <a:rPr lang="en-US" sz="1600" dirty="0">
                <a:solidFill>
                  <a:srgbClr val="080808"/>
                </a:solidFill>
                <a:effectLst/>
              </a:rPr>
              <a:t>(authorize -&gt;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authorize.requestMatchers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"/authentications/**"</a:t>
            </a:r>
            <a:r>
              <a:rPr lang="en-US" sz="1600" dirty="0">
                <a:solidFill>
                  <a:srgbClr val="080808"/>
                </a:solidFill>
                <a:effectLst/>
              </a:rPr>
              <a:t>).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permitAll</a:t>
            </a:r>
            <a:r>
              <a:rPr lang="en-US" sz="1600" dirty="0">
                <a:solidFill>
                  <a:srgbClr val="080808"/>
                </a:solidFill>
                <a:effectLst/>
              </a:rPr>
              <a:t>()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            .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anyRequest</a:t>
            </a:r>
            <a:r>
              <a:rPr lang="en-US" sz="1600" dirty="0">
                <a:solidFill>
                  <a:srgbClr val="080808"/>
                </a:solidFill>
                <a:effectLst/>
              </a:rPr>
              <a:t>().authenticated()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    )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    .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httpBasic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i="1" dirty="0" err="1">
                <a:solidFill>
                  <a:srgbClr val="080808"/>
                </a:solidFill>
                <a:effectLst/>
              </a:rPr>
              <a:t>withDefaults</a:t>
            </a:r>
            <a:r>
              <a:rPr lang="en-US" sz="1600" dirty="0">
                <a:solidFill>
                  <a:srgbClr val="080808"/>
                </a:solidFill>
                <a:effectLst/>
              </a:rPr>
              <a:t>());</a:t>
            </a:r>
            <a:r>
              <a:rPr lang="en-US" sz="1600" i="1" dirty="0">
                <a:solidFill>
                  <a:srgbClr val="8C8C8C"/>
                </a:solidFill>
                <a:effectLst/>
              </a:rPr>
              <a:t> 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httpSecurity.build</a:t>
            </a:r>
            <a:r>
              <a:rPr lang="en-US" sz="1600" dirty="0">
                <a:solidFill>
                  <a:srgbClr val="080808"/>
                </a:solidFill>
                <a:effectLst/>
              </a:rPr>
              <a:t>();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8AF43-D31E-19DE-ECC3-B60A4B66B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289" y="931706"/>
            <a:ext cx="2617042" cy="31529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045E3A-A9E9-F87A-4BEC-047B8DA9B9F4}"/>
              </a:ext>
            </a:extLst>
          </p:cNvPr>
          <p:cNvSpPr txBox="1"/>
          <p:nvPr/>
        </p:nvSpPr>
        <p:spPr>
          <a:xfrm>
            <a:off x="3048918" y="3302173"/>
            <a:ext cx="457475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package </a:t>
            </a:r>
            <a:r>
              <a:rPr lang="en-US" dirty="0">
                <a:solidFill>
                  <a:srgbClr val="000000"/>
                </a:solidFill>
                <a:effectLst/>
              </a:rPr>
              <a:t>sit.int204.classicmodelservice.config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F4177-44E2-A93A-B938-4FC7981A9B38}"/>
              </a:ext>
            </a:extLst>
          </p:cNvPr>
          <p:cNvSpPr txBox="1"/>
          <p:nvPr/>
        </p:nvSpPr>
        <p:spPr>
          <a:xfrm>
            <a:off x="4051453" y="5576129"/>
            <a:ext cx="7835747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33B3"/>
                </a:solidFill>
                <a:effectLst/>
              </a:rPr>
              <a:t>public interface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CustomerRepository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</a:rPr>
              <a:t>extends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JpaRepository</a:t>
            </a:r>
            <a:r>
              <a:rPr lang="en-US" sz="1400" dirty="0">
                <a:solidFill>
                  <a:srgbClr val="080808"/>
                </a:solidFill>
                <a:effectLst/>
              </a:rPr>
              <a:t>&lt;</a:t>
            </a:r>
            <a:r>
              <a:rPr lang="en-US" sz="1400" dirty="0">
                <a:solidFill>
                  <a:srgbClr val="000000"/>
                </a:solidFill>
                <a:effectLst/>
              </a:rPr>
              <a:t>Customer</a:t>
            </a:r>
            <a:r>
              <a:rPr lang="en-US" sz="1400" dirty="0">
                <a:solidFill>
                  <a:srgbClr val="080808"/>
                </a:solidFill>
                <a:effectLst/>
              </a:rPr>
              <a:t>, </a:t>
            </a:r>
            <a:r>
              <a:rPr lang="en-US" sz="1400" dirty="0">
                <a:solidFill>
                  <a:srgbClr val="000000"/>
                </a:solidFill>
                <a:effectLst/>
              </a:rPr>
              <a:t>Integer</a:t>
            </a:r>
            <a:r>
              <a:rPr lang="en-US" sz="1400" dirty="0">
                <a:solidFill>
                  <a:srgbClr val="080808"/>
                </a:solidFill>
                <a:effectLst/>
              </a:rPr>
              <a:t>&gt; {</a:t>
            </a:r>
            <a:br>
              <a:rPr lang="en-US" sz="1400" dirty="0">
                <a:solidFill>
                  <a:srgbClr val="080808"/>
                </a:solidFill>
                <a:effectLst/>
              </a:rPr>
            </a:br>
            <a:r>
              <a:rPr lang="en-US" sz="14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400" dirty="0">
                <a:solidFill>
                  <a:srgbClr val="9E880D"/>
                </a:solidFill>
                <a:effectLst/>
              </a:rPr>
              <a:t>@Query</a:t>
            </a:r>
            <a:r>
              <a:rPr lang="en-US" sz="1400" dirty="0">
                <a:solidFill>
                  <a:srgbClr val="080808"/>
                </a:solidFill>
                <a:effectLst/>
              </a:rPr>
              <a:t>(</a:t>
            </a:r>
            <a:r>
              <a:rPr lang="en-US" sz="1400" dirty="0">
                <a:solidFill>
                  <a:srgbClr val="067D17"/>
                </a:solidFill>
                <a:effectLst/>
              </a:rPr>
              <a:t>"select c from Customer c where </a:t>
            </a:r>
            <a:r>
              <a:rPr lang="en-US" sz="1400" dirty="0" err="1">
                <a:solidFill>
                  <a:srgbClr val="067D17"/>
                </a:solidFill>
                <a:effectLst/>
              </a:rPr>
              <a:t>concat</a:t>
            </a:r>
            <a:r>
              <a:rPr lang="en-US" sz="1400" dirty="0">
                <a:solidFill>
                  <a:srgbClr val="067D17"/>
                </a:solidFill>
                <a:effectLst/>
              </a:rPr>
              <a:t>(</a:t>
            </a:r>
            <a:r>
              <a:rPr lang="en-US" sz="1400" dirty="0" err="1">
                <a:solidFill>
                  <a:srgbClr val="067D17"/>
                </a:solidFill>
                <a:effectLst/>
              </a:rPr>
              <a:t>c.contactFirstName</a:t>
            </a:r>
            <a:r>
              <a:rPr lang="en-US" sz="1400" dirty="0">
                <a:solidFill>
                  <a:srgbClr val="067D17"/>
                </a:solidFill>
                <a:effectLst/>
              </a:rPr>
              <a:t>,' ',</a:t>
            </a:r>
            <a:r>
              <a:rPr lang="en-US" sz="1400" dirty="0" err="1">
                <a:solidFill>
                  <a:srgbClr val="067D17"/>
                </a:solidFill>
                <a:effectLst/>
              </a:rPr>
              <a:t>c.contactLastName</a:t>
            </a:r>
            <a:r>
              <a:rPr lang="en-US" sz="1400" dirty="0">
                <a:solidFill>
                  <a:srgbClr val="067D17"/>
                </a:solidFill>
                <a:effectLst/>
              </a:rPr>
              <a:t>) = :name"</a:t>
            </a:r>
            <a:r>
              <a:rPr lang="en-US" sz="1400" dirty="0">
                <a:solidFill>
                  <a:srgbClr val="080808"/>
                </a:solidFill>
                <a:effectLst/>
              </a:rPr>
              <a:t>)</a:t>
            </a:r>
            <a:br>
              <a:rPr lang="en-US" sz="1400" dirty="0">
                <a:solidFill>
                  <a:srgbClr val="080808"/>
                </a:solidFill>
                <a:effectLst/>
              </a:rPr>
            </a:br>
            <a:r>
              <a:rPr lang="en-US" sz="14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</a:rPr>
              <a:t>Customer </a:t>
            </a:r>
            <a:r>
              <a:rPr lang="en-US" sz="1400" dirty="0" err="1">
                <a:solidFill>
                  <a:srgbClr val="00627A"/>
                </a:solidFill>
                <a:effectLst/>
              </a:rPr>
              <a:t>findByName</a:t>
            </a:r>
            <a:r>
              <a:rPr lang="en-US" sz="1400" dirty="0">
                <a:solidFill>
                  <a:srgbClr val="080808"/>
                </a:solidFill>
                <a:effectLst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400" dirty="0">
                <a:solidFill>
                  <a:srgbClr val="080808"/>
                </a:solidFill>
                <a:effectLst/>
              </a:rPr>
              <a:t>name);</a:t>
            </a:r>
            <a:br>
              <a:rPr lang="en-US" sz="1400" dirty="0">
                <a:solidFill>
                  <a:srgbClr val="080808"/>
                </a:solidFill>
                <a:effectLst/>
              </a:rPr>
            </a:br>
            <a:r>
              <a:rPr lang="en-US" sz="1400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989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4880A-F8C2-957C-7799-E28D16DCC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8D7D-8CB5-DFDF-63D1-CDCBCA40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5555"/>
          </a:xfrm>
        </p:spPr>
        <p:txBody>
          <a:bodyPr>
            <a:normAutofit fontScale="90000"/>
          </a:bodyPr>
          <a:lstStyle/>
          <a:p>
            <a:r>
              <a:rPr lang="en-TH" sz="3200" dirty="0"/>
              <a:t>Implementations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D071-7249-923D-1085-408DDBF7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6601"/>
            <a:ext cx="6256664" cy="90338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400" dirty="0"/>
              <a:t>Create </a:t>
            </a:r>
            <a:r>
              <a:rPr lang="en-US" sz="2400" dirty="0" err="1"/>
              <a:t>JwtRequestIUser.java</a:t>
            </a:r>
            <a:endParaRPr lang="en-US" sz="2400" dirty="0"/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/>
              <a:t>Create Spring Security User </a:t>
            </a:r>
            <a:r>
              <a:rPr lang="en-US" sz="2400" dirty="0" err="1"/>
              <a:t>AuthUser.java</a:t>
            </a:r>
            <a:endParaRPr lang="en-TH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189AA-1D33-2CE5-4A13-5D2CB9B274A7}"/>
              </a:ext>
            </a:extLst>
          </p:cNvPr>
          <p:cNvSpPr txBox="1"/>
          <p:nvPr/>
        </p:nvSpPr>
        <p:spPr>
          <a:xfrm>
            <a:off x="1042931" y="2203604"/>
            <a:ext cx="6657859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E880D"/>
                </a:solidFill>
                <a:effectLst/>
              </a:rPr>
              <a:t>@Getter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@Setter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AuthUser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</a:rPr>
              <a:t>extends </a:t>
            </a:r>
            <a:r>
              <a:rPr lang="en-US" sz="1600" dirty="0">
                <a:solidFill>
                  <a:srgbClr val="000000"/>
                </a:solidFill>
                <a:effectLst/>
              </a:rPr>
              <a:t>User </a:t>
            </a:r>
            <a:r>
              <a:rPr lang="en-US" sz="1600" dirty="0">
                <a:solidFill>
                  <a:srgbClr val="0033B3"/>
                </a:solidFill>
                <a:effectLst/>
              </a:rPr>
              <a:t>implements </a:t>
            </a:r>
            <a:r>
              <a:rPr lang="en-US" sz="1600" dirty="0">
                <a:solidFill>
                  <a:srgbClr val="000000"/>
                </a:solidFill>
                <a:effectLst/>
              </a:rPr>
              <a:t>Serializable </a:t>
            </a:r>
            <a:r>
              <a:rPr lang="en-US" sz="1600" dirty="0">
                <a:solidFill>
                  <a:srgbClr val="080808"/>
                </a:solidFill>
                <a:effectLst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AuthUser</a:t>
            </a:r>
            <a:r>
              <a:rPr lang="en-US" sz="1600" dirty="0">
                <a:solidFill>
                  <a:srgbClr val="080808"/>
                </a:solidFill>
                <a:effectLst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super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"anonymous"</a:t>
            </a:r>
            <a:r>
              <a:rPr lang="en-US" sz="1600" dirty="0">
                <a:solidFill>
                  <a:srgbClr val="080808"/>
                </a:solidFill>
                <a:effectLst/>
              </a:rPr>
              <a:t>, </a:t>
            </a:r>
            <a:r>
              <a:rPr lang="en-US" sz="1600" dirty="0">
                <a:solidFill>
                  <a:srgbClr val="067D17"/>
                </a:solidFill>
                <a:effectLst/>
              </a:rPr>
              <a:t>""</a:t>
            </a:r>
            <a:r>
              <a:rPr lang="en-US" sz="1600" dirty="0">
                <a:solidFill>
                  <a:srgbClr val="080808"/>
                </a:solidFill>
                <a:effectLst/>
              </a:rPr>
              <a:t>, </a:t>
            </a:r>
            <a:r>
              <a:rPr lang="en-US" sz="1600" dirty="0">
                <a:solidFill>
                  <a:srgbClr val="0033B3"/>
                </a:solidFill>
                <a:effectLst/>
              </a:rPr>
              <a:t>new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ArrayList</a:t>
            </a:r>
            <a:r>
              <a:rPr lang="en-US" sz="1600" dirty="0">
                <a:solidFill>
                  <a:srgbClr val="080808"/>
                </a:solidFill>
                <a:effectLst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GrantedAuthority</a:t>
            </a:r>
            <a:r>
              <a:rPr lang="en-US" sz="1600" dirty="0">
                <a:solidFill>
                  <a:srgbClr val="080808"/>
                </a:solidFill>
                <a:effectLst/>
              </a:rPr>
              <a:t>&gt;());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AuthUser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userName</a:t>
            </a:r>
            <a:r>
              <a:rPr lang="en-US" sz="1600" dirty="0">
                <a:solidFill>
                  <a:srgbClr val="080808"/>
                </a:solidFill>
                <a:effectLst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>
                <a:solidFill>
                  <a:srgbClr val="080808"/>
                </a:solidFill>
                <a:effectLst/>
              </a:rPr>
              <a:t>password)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super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userName</a:t>
            </a:r>
            <a:r>
              <a:rPr lang="en-US" sz="1600" dirty="0">
                <a:solidFill>
                  <a:srgbClr val="080808"/>
                </a:solidFill>
                <a:effectLst/>
              </a:rPr>
              <a:t>, password, </a:t>
            </a:r>
            <a:r>
              <a:rPr lang="en-US" sz="1600" dirty="0">
                <a:solidFill>
                  <a:srgbClr val="0033B3"/>
                </a:solidFill>
                <a:effectLst/>
              </a:rPr>
              <a:t>new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ArrayList</a:t>
            </a:r>
            <a:r>
              <a:rPr lang="en-US" sz="1600" dirty="0">
                <a:solidFill>
                  <a:srgbClr val="080808"/>
                </a:solidFill>
                <a:effectLst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GrantedAuthority</a:t>
            </a:r>
            <a:r>
              <a:rPr lang="en-US" sz="1600" dirty="0">
                <a:solidFill>
                  <a:srgbClr val="080808"/>
                </a:solidFill>
                <a:effectLst/>
              </a:rPr>
              <a:t>&gt;());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AuthUser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userName</a:t>
            </a:r>
            <a:r>
              <a:rPr lang="en-US" sz="1600" dirty="0">
                <a:solidFill>
                  <a:srgbClr val="080808"/>
                </a:solidFill>
                <a:effectLst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>
                <a:solidFill>
                  <a:srgbClr val="080808"/>
                </a:solidFill>
                <a:effectLst/>
              </a:rPr>
              <a:t>password, </a:t>
            </a:r>
            <a:r>
              <a:rPr lang="en-US" sz="1600" dirty="0">
                <a:solidFill>
                  <a:srgbClr val="000000"/>
                </a:solidFill>
                <a:effectLst/>
              </a:rPr>
              <a:t>Collection</a:t>
            </a:r>
            <a:r>
              <a:rPr lang="en-US" sz="1600" dirty="0">
                <a:solidFill>
                  <a:srgbClr val="080808"/>
                </a:solidFill>
                <a:effectLst/>
              </a:rPr>
              <a:t>&lt;? </a:t>
            </a:r>
            <a:r>
              <a:rPr lang="en-US" sz="1600" dirty="0">
                <a:solidFill>
                  <a:srgbClr val="0033B3"/>
                </a:solidFill>
                <a:effectLst/>
              </a:rPr>
              <a:t>extends</a:t>
            </a:r>
            <a:br>
              <a:rPr lang="en-US" sz="1600" dirty="0">
                <a:solidFill>
                  <a:srgbClr val="0033B3"/>
                </a:solidFill>
                <a:effectLst/>
              </a:rPr>
            </a:br>
            <a:r>
              <a:rPr lang="en-US" sz="1600" dirty="0">
                <a:solidFill>
                  <a:srgbClr val="0033B3"/>
                </a:solidFill>
                <a:effectLst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GrantedAuthority</a:t>
            </a:r>
            <a:r>
              <a:rPr lang="en-US" sz="1600" dirty="0">
                <a:solidFill>
                  <a:srgbClr val="080808"/>
                </a:solidFill>
                <a:effectLst/>
              </a:rPr>
              <a:t>&gt; authorities)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super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userName</a:t>
            </a:r>
            <a:r>
              <a:rPr lang="en-US" sz="1600" dirty="0">
                <a:solidFill>
                  <a:srgbClr val="080808"/>
                </a:solidFill>
                <a:effectLst/>
              </a:rPr>
              <a:t>, password, authorities);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8CD8D8-0F5E-6EEB-9A22-C744BC61EEB5}"/>
              </a:ext>
            </a:extLst>
          </p:cNvPr>
          <p:cNvGrpSpPr/>
          <p:nvPr/>
        </p:nvGrpSpPr>
        <p:grpSpPr>
          <a:xfrm>
            <a:off x="7180243" y="972453"/>
            <a:ext cx="3858658" cy="2456547"/>
            <a:chOff x="5836185" y="708046"/>
            <a:chExt cx="3858658" cy="24565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8AA3C7-A51B-D3AB-9C65-C30F62BFCF3E}"/>
                </a:ext>
              </a:extLst>
            </p:cNvPr>
            <p:cNvSpPr txBox="1"/>
            <p:nvPr/>
          </p:nvSpPr>
          <p:spPr>
            <a:xfrm>
              <a:off x="5913303" y="1102490"/>
              <a:ext cx="3506119" cy="20621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E880D"/>
                  </a:solidFill>
                  <a:effectLst/>
                </a:rPr>
                <a:t>@Data</a:t>
              </a:r>
              <a:br>
                <a:rPr lang="en-US" sz="1600" dirty="0">
                  <a:solidFill>
                    <a:srgbClr val="9E880D"/>
                  </a:solidFill>
                  <a:effectLst/>
                </a:rPr>
              </a:br>
              <a:r>
                <a:rPr lang="en-US" sz="1600" dirty="0">
                  <a:solidFill>
                    <a:srgbClr val="0033B3"/>
                  </a:solidFill>
                  <a:effectLst/>
                </a:rPr>
                <a:t>public class </a:t>
              </a:r>
              <a:r>
                <a:rPr lang="en-US" sz="1600" dirty="0" err="1">
                  <a:solidFill>
                    <a:srgbClr val="000000"/>
                  </a:solidFill>
                  <a:effectLst/>
                </a:rPr>
                <a:t>JwtRequestUser</a:t>
              </a:r>
              <a:r>
                <a:rPr lang="en-US" sz="16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dirty="0">
                  <a:solidFill>
                    <a:srgbClr val="080808"/>
                  </a:solidFill>
                  <a:effectLst/>
                </a:rPr>
                <a:t>{</a:t>
              </a:r>
              <a:br>
                <a:rPr lang="en-US" sz="1600" dirty="0">
                  <a:solidFill>
                    <a:srgbClr val="080808"/>
                  </a:solidFill>
                  <a:effectLst/>
                </a:rPr>
              </a:br>
              <a:r>
                <a:rPr lang="en-US" sz="16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sz="1600" dirty="0">
                  <a:solidFill>
                    <a:srgbClr val="9E880D"/>
                  </a:solidFill>
                  <a:effectLst/>
                </a:rPr>
                <a:t>@</a:t>
              </a:r>
              <a:r>
                <a:rPr lang="en-US" sz="1600" dirty="0" err="1">
                  <a:solidFill>
                    <a:srgbClr val="9E880D"/>
                  </a:solidFill>
                  <a:effectLst/>
                </a:rPr>
                <a:t>NotBlank</a:t>
              </a:r>
              <a:br>
                <a:rPr lang="en-US" sz="1600" dirty="0">
                  <a:solidFill>
                    <a:srgbClr val="9E880D"/>
                  </a:solidFill>
                  <a:effectLst/>
                </a:rPr>
              </a:br>
              <a:r>
                <a:rPr lang="en-US" sz="1600" dirty="0">
                  <a:solidFill>
                    <a:srgbClr val="9E880D"/>
                  </a:solidFill>
                  <a:effectLst/>
                </a:rPr>
                <a:t>    </a:t>
              </a:r>
              <a:r>
                <a:rPr lang="en-US" sz="1600" dirty="0">
                  <a:solidFill>
                    <a:srgbClr val="0033B3"/>
                  </a:solidFill>
                  <a:effectLst/>
                </a:rPr>
                <a:t>private </a:t>
              </a:r>
              <a:r>
                <a:rPr lang="en-US" sz="1600" dirty="0">
                  <a:solidFill>
                    <a:srgbClr val="000000"/>
                  </a:solidFill>
                  <a:effectLst/>
                </a:rPr>
                <a:t>String </a:t>
              </a:r>
              <a:r>
                <a:rPr lang="en-US" sz="1600" dirty="0" err="1">
                  <a:solidFill>
                    <a:srgbClr val="871094"/>
                  </a:solidFill>
                  <a:effectLst/>
                </a:rPr>
                <a:t>userName</a:t>
              </a:r>
              <a:r>
                <a:rPr lang="en-US" sz="160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sz="1600" dirty="0">
                  <a:solidFill>
                    <a:srgbClr val="080808"/>
                  </a:solidFill>
                  <a:effectLst/>
                </a:rPr>
              </a:br>
              <a:r>
                <a:rPr lang="en-US" sz="16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sz="1600" dirty="0">
                  <a:solidFill>
                    <a:srgbClr val="9E880D"/>
                  </a:solidFill>
                  <a:effectLst/>
                </a:rPr>
                <a:t>@Size</a:t>
              </a:r>
              <a:r>
                <a:rPr lang="en-US" sz="1600" dirty="0">
                  <a:solidFill>
                    <a:srgbClr val="080808"/>
                  </a:solidFill>
                  <a:effectLst/>
                </a:rPr>
                <a:t>(min = </a:t>
              </a:r>
              <a:r>
                <a:rPr lang="en-US" sz="1600" dirty="0">
                  <a:solidFill>
                    <a:srgbClr val="1750EB"/>
                  </a:solidFill>
                  <a:effectLst/>
                </a:rPr>
                <a:t>8</a:t>
              </a:r>
              <a:r>
                <a:rPr lang="en-US" sz="1600" dirty="0">
                  <a:solidFill>
                    <a:srgbClr val="080808"/>
                  </a:solidFill>
                  <a:effectLst/>
                </a:rPr>
                <a:t>)</a:t>
              </a:r>
              <a:br>
                <a:rPr lang="en-US" sz="1600" dirty="0">
                  <a:solidFill>
                    <a:srgbClr val="080808"/>
                  </a:solidFill>
                  <a:effectLst/>
                </a:rPr>
              </a:br>
              <a:r>
                <a:rPr lang="en-US" sz="16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sz="1600" dirty="0">
                  <a:solidFill>
                    <a:srgbClr val="9E880D"/>
                  </a:solidFill>
                  <a:effectLst/>
                </a:rPr>
                <a:t>@</a:t>
              </a:r>
              <a:r>
                <a:rPr lang="en-US" sz="1600" dirty="0" err="1">
                  <a:solidFill>
                    <a:srgbClr val="9E880D"/>
                  </a:solidFill>
                  <a:effectLst/>
                </a:rPr>
                <a:t>NotBlank</a:t>
              </a:r>
              <a:br>
                <a:rPr lang="en-US" sz="1600" dirty="0">
                  <a:solidFill>
                    <a:srgbClr val="9E880D"/>
                  </a:solidFill>
                  <a:effectLst/>
                </a:rPr>
              </a:br>
              <a:r>
                <a:rPr lang="en-US" sz="1600" dirty="0">
                  <a:solidFill>
                    <a:srgbClr val="9E880D"/>
                  </a:solidFill>
                  <a:effectLst/>
                </a:rPr>
                <a:t>    </a:t>
              </a:r>
              <a:r>
                <a:rPr lang="en-US" sz="1600" dirty="0">
                  <a:solidFill>
                    <a:srgbClr val="0033B3"/>
                  </a:solidFill>
                  <a:effectLst/>
                </a:rPr>
                <a:t>private </a:t>
              </a:r>
              <a:r>
                <a:rPr lang="en-US" sz="1600" dirty="0">
                  <a:solidFill>
                    <a:srgbClr val="000000"/>
                  </a:solidFill>
                  <a:effectLst/>
                </a:rPr>
                <a:t>String </a:t>
              </a:r>
              <a:r>
                <a:rPr lang="en-US" sz="1600" dirty="0">
                  <a:solidFill>
                    <a:srgbClr val="871094"/>
                  </a:solidFill>
                  <a:effectLst/>
                </a:rPr>
                <a:t>password</a:t>
              </a:r>
              <a:r>
                <a:rPr lang="en-US" sz="160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sz="1600" dirty="0">
                  <a:solidFill>
                    <a:srgbClr val="080808"/>
                  </a:solidFill>
                  <a:effectLst/>
                </a:rPr>
              </a:br>
              <a:r>
                <a:rPr lang="en-US" sz="1600" dirty="0">
                  <a:solidFill>
                    <a:srgbClr val="080808"/>
                  </a:solidFill>
                  <a:effectLst/>
                </a:rPr>
                <a:t>}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32C01A-A0AC-903E-4559-C7EC2FD79F1C}"/>
                </a:ext>
              </a:extLst>
            </p:cNvPr>
            <p:cNvSpPr txBox="1"/>
            <p:nvPr/>
          </p:nvSpPr>
          <p:spPr>
            <a:xfrm>
              <a:off x="5836185" y="708046"/>
              <a:ext cx="385865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33B3"/>
                  </a:solidFill>
                  <a:effectLst/>
                </a:rPr>
                <a:t>package </a:t>
              </a:r>
              <a:r>
                <a:rPr lang="en-US" sz="1600" dirty="0">
                  <a:solidFill>
                    <a:srgbClr val="000000"/>
                  </a:solidFill>
                  <a:effectLst/>
                </a:rPr>
                <a:t>sit.int204.classicmodelservice.dtos</a:t>
              </a:r>
              <a:r>
                <a:rPr lang="en-US" sz="1600" dirty="0">
                  <a:solidFill>
                    <a:srgbClr val="080808"/>
                  </a:solidFill>
                  <a:effectLst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31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0171-22D3-74B2-B41D-5A424C1F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>
            <a:normAutofit/>
          </a:bodyPr>
          <a:lstStyle/>
          <a:p>
            <a:r>
              <a:rPr lang="en-US" sz="4000" dirty="0"/>
              <a:t>JWT-based Authentication</a:t>
            </a:r>
            <a:endParaRPr lang="en-TH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6C522-DC46-7C51-20C0-8AC136FC9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0607"/>
            <a:ext cx="7745730" cy="43229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1075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AC579-037A-8BB6-F5F5-D03918053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ACF9-9B5D-B68C-AEC4-81A8221E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5555"/>
          </a:xfrm>
        </p:spPr>
        <p:txBody>
          <a:bodyPr>
            <a:noAutofit/>
          </a:bodyPr>
          <a:lstStyle/>
          <a:p>
            <a:r>
              <a:rPr lang="en-TH" sz="2400" dirty="0"/>
              <a:t>Implementations (3) - </a:t>
            </a:r>
            <a:r>
              <a:rPr lang="en-US" sz="2400" dirty="0"/>
              <a:t>Create </a:t>
            </a:r>
            <a:r>
              <a:rPr lang="en-US" sz="2400" dirty="0" err="1"/>
              <a:t>UserDetailsService</a:t>
            </a:r>
            <a:r>
              <a:rPr lang="en-US" sz="2400" dirty="0"/>
              <a:t>: </a:t>
            </a:r>
            <a:r>
              <a:rPr lang="en-US" sz="2400" dirty="0" err="1"/>
              <a:t>JwtUserDetailsService.java</a:t>
            </a:r>
            <a:endParaRPr lang="en-T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06777-2937-6A85-FDCD-A5FFBE18F0C2}"/>
              </a:ext>
            </a:extLst>
          </p:cNvPr>
          <p:cNvSpPr txBox="1"/>
          <p:nvPr/>
        </p:nvSpPr>
        <p:spPr>
          <a:xfrm>
            <a:off x="969484" y="912826"/>
            <a:ext cx="10004234" cy="550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E880D"/>
                </a:solidFill>
                <a:effectLst/>
              </a:rPr>
              <a:t>@Service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JwtUserDetailsService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</a:rPr>
              <a:t>implements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UserDetailsService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Autowired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private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CustomerRepository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871094"/>
                </a:solidFill>
                <a:effectLst/>
              </a:rPr>
              <a:t>customerRepository</a:t>
            </a:r>
            <a:r>
              <a:rPr lang="en-US" sz="1600" dirty="0">
                <a:solidFill>
                  <a:srgbClr val="080808"/>
                </a:solidFill>
                <a:effectLst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600" dirty="0">
                <a:solidFill>
                  <a:srgbClr val="9E880D"/>
                </a:solidFill>
                <a:effectLst/>
              </a:rPr>
              <a:t>@Override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UserDetails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loadUserByUsername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userName</a:t>
            </a:r>
            <a:r>
              <a:rPr lang="en-US" sz="1600" dirty="0">
                <a:solidFill>
                  <a:srgbClr val="080808"/>
                </a:solidFill>
                <a:effectLst/>
              </a:rPr>
              <a:t>) </a:t>
            </a:r>
            <a:r>
              <a:rPr lang="en-US" sz="1600" dirty="0">
                <a:solidFill>
                  <a:srgbClr val="0033B3"/>
                </a:solidFill>
                <a:effectLst/>
              </a:rPr>
              <a:t>throws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UsernameNotFoundException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0000"/>
                </a:solidFill>
                <a:effectLst/>
              </a:rPr>
              <a:t>Customer customer </a:t>
            </a:r>
            <a:r>
              <a:rPr lang="en-US" sz="1600" dirty="0">
                <a:solidFill>
                  <a:srgbClr val="080808"/>
                </a:solidFill>
                <a:effectLst/>
              </a:rPr>
              <a:t>= </a:t>
            </a:r>
            <a:r>
              <a:rPr lang="en-US" sz="1600" dirty="0" err="1">
                <a:solidFill>
                  <a:srgbClr val="871094"/>
                </a:solidFill>
                <a:effectLst/>
              </a:rPr>
              <a:t>customerRepository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.findByName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userName</a:t>
            </a:r>
            <a:r>
              <a:rPr lang="en-US" sz="1600" dirty="0">
                <a:solidFill>
                  <a:srgbClr val="080808"/>
                </a:solidFill>
                <a:effectLst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if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</a:rPr>
              <a:t>customer </a:t>
            </a:r>
            <a:r>
              <a:rPr lang="en-US" sz="1600" dirty="0">
                <a:solidFill>
                  <a:srgbClr val="080808"/>
                </a:solidFill>
                <a:effectLst/>
              </a:rPr>
              <a:t>== </a:t>
            </a:r>
            <a:r>
              <a:rPr lang="en-US" sz="1600" dirty="0">
                <a:solidFill>
                  <a:srgbClr val="0033B3"/>
                </a:solidFill>
                <a:effectLst/>
              </a:rPr>
              <a:t>null</a:t>
            </a:r>
            <a:r>
              <a:rPr lang="en-US" sz="1600" dirty="0">
                <a:solidFill>
                  <a:srgbClr val="080808"/>
                </a:solidFill>
                <a:effectLst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throw new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ResponseStatusException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sz="1600" i="1" dirty="0" err="1">
                <a:solidFill>
                  <a:srgbClr val="871094"/>
                </a:solidFill>
                <a:effectLst/>
              </a:rPr>
              <a:t>NOT_FOUND</a:t>
            </a:r>
            <a:r>
              <a:rPr lang="en-US" sz="1600" dirty="0">
                <a:solidFill>
                  <a:srgbClr val="080808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userName</a:t>
            </a:r>
            <a:r>
              <a:rPr lang="en-US" sz="1600" dirty="0">
                <a:solidFill>
                  <a:srgbClr val="080808"/>
                </a:solidFill>
                <a:effectLst/>
              </a:rPr>
              <a:t>+ </a:t>
            </a:r>
            <a:r>
              <a:rPr lang="en-US" sz="1600" dirty="0">
                <a:solidFill>
                  <a:srgbClr val="067D17"/>
                </a:solidFill>
                <a:effectLst/>
              </a:rPr>
              <a:t>" does not exist !!"</a:t>
            </a:r>
            <a:r>
              <a:rPr lang="en-US" sz="1600" dirty="0">
                <a:solidFill>
                  <a:srgbClr val="080808"/>
                </a:solidFill>
                <a:effectLst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0000"/>
                </a:solidFill>
                <a:effectLst/>
              </a:rPr>
              <a:t>List</a:t>
            </a:r>
            <a:r>
              <a:rPr lang="en-US" sz="1600" dirty="0">
                <a:solidFill>
                  <a:srgbClr val="080808"/>
                </a:solidFill>
                <a:effectLst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GrantedAuthority</a:t>
            </a:r>
            <a:r>
              <a:rPr lang="en-US" sz="1600" dirty="0">
                <a:solidFill>
                  <a:srgbClr val="080808"/>
                </a:solidFill>
                <a:effectLst/>
              </a:rPr>
              <a:t>&gt; </a:t>
            </a:r>
            <a:r>
              <a:rPr lang="en-US" sz="1600" dirty="0">
                <a:solidFill>
                  <a:srgbClr val="000000"/>
                </a:solidFill>
                <a:effectLst/>
              </a:rPr>
              <a:t>roles </a:t>
            </a:r>
            <a:r>
              <a:rPr lang="en-US" sz="1600" dirty="0">
                <a:solidFill>
                  <a:srgbClr val="080808"/>
                </a:solidFill>
                <a:effectLst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</a:rPr>
              <a:t>new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ArrayList</a:t>
            </a:r>
            <a:r>
              <a:rPr lang="en-US" sz="1600" dirty="0">
                <a:solidFill>
                  <a:srgbClr val="080808"/>
                </a:solidFill>
                <a:effectLst/>
              </a:rPr>
              <a:t>&lt;&gt;();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GrantedAuthority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grantedAuthority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GrantedAuthority</a:t>
            </a:r>
            <a:r>
              <a:rPr lang="en-US" sz="1600" dirty="0">
                <a:solidFill>
                  <a:srgbClr val="080808"/>
                </a:solidFill>
                <a:effectLst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sz="1600" dirty="0">
                <a:solidFill>
                  <a:srgbClr val="9E880D"/>
                </a:solidFill>
                <a:effectLst/>
              </a:rPr>
              <a:t>@Override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    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getAuthority</a:t>
            </a:r>
            <a:r>
              <a:rPr lang="en-US" sz="1600" dirty="0">
                <a:solidFill>
                  <a:srgbClr val="080808"/>
                </a:solidFill>
                <a:effectLst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1600" dirty="0" err="1">
                <a:solidFill>
                  <a:srgbClr val="851691"/>
                </a:solidFill>
                <a:effectLst/>
              </a:rPr>
              <a:t>customer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.getRole</a:t>
            </a:r>
            <a:r>
              <a:rPr lang="en-US" sz="1600" dirty="0">
                <a:solidFill>
                  <a:srgbClr val="080808"/>
                </a:solidFill>
                <a:effectLst/>
              </a:rPr>
              <a:t>();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}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};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roles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.add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grantedAuthority</a:t>
            </a:r>
            <a:r>
              <a:rPr lang="en-US" sz="1600" dirty="0">
                <a:solidFill>
                  <a:srgbClr val="080808"/>
                </a:solidFill>
                <a:effectLst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UserDetails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userDetails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</a:rPr>
              <a:t>new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AuthUser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userName</a:t>
            </a:r>
            <a:r>
              <a:rPr lang="en-US" sz="1600" dirty="0">
                <a:solidFill>
                  <a:srgbClr val="080808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customer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.getPassword</a:t>
            </a:r>
            <a:r>
              <a:rPr lang="en-US" sz="1600" dirty="0">
                <a:solidFill>
                  <a:srgbClr val="080808"/>
                </a:solidFill>
                <a:effectLst/>
              </a:rPr>
              <a:t>(), </a:t>
            </a:r>
            <a:r>
              <a:rPr lang="en-US" sz="1600" dirty="0">
                <a:solidFill>
                  <a:srgbClr val="000000"/>
                </a:solidFill>
                <a:effectLst/>
              </a:rPr>
              <a:t>roles</a:t>
            </a:r>
            <a:r>
              <a:rPr lang="en-US" sz="1600" dirty="0">
                <a:solidFill>
                  <a:srgbClr val="080808"/>
                </a:solidFill>
                <a:effectLst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userDetails</a:t>
            </a:r>
            <a:r>
              <a:rPr lang="en-US" sz="1600" dirty="0">
                <a:solidFill>
                  <a:srgbClr val="080808"/>
                </a:solidFill>
                <a:effectLst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713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7D060-9439-2A4C-B91F-498A52C21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322C-A7B9-480A-FEE9-22C4EE4D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5555"/>
          </a:xfrm>
        </p:spPr>
        <p:txBody>
          <a:bodyPr>
            <a:noAutofit/>
          </a:bodyPr>
          <a:lstStyle/>
          <a:p>
            <a:r>
              <a:rPr lang="en-TH" sz="2400" dirty="0"/>
              <a:t>Implementations (4) – </a:t>
            </a:r>
            <a:r>
              <a:rPr lang="en-US" sz="2400" dirty="0"/>
              <a:t>Create </a:t>
            </a:r>
            <a:r>
              <a:rPr lang="en-US" sz="2400" dirty="0" err="1"/>
              <a:t>JwtHelper</a:t>
            </a:r>
            <a:r>
              <a:rPr lang="en-US" sz="2400" dirty="0"/>
              <a:t>: </a:t>
            </a:r>
            <a:r>
              <a:rPr lang="en-US" sz="2400" dirty="0" err="1"/>
              <a:t>JwtTokenUtil.java</a:t>
            </a:r>
            <a:r>
              <a:rPr lang="en-US" sz="2400" dirty="0"/>
              <a:t> (1/2)</a:t>
            </a:r>
            <a:endParaRPr lang="en-TH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08E54-4455-B92E-E57E-D6B6028D9109}"/>
              </a:ext>
            </a:extLst>
          </p:cNvPr>
          <p:cNvSpPr txBox="1"/>
          <p:nvPr/>
        </p:nvSpPr>
        <p:spPr>
          <a:xfrm>
            <a:off x="838199" y="860884"/>
            <a:ext cx="10068499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E880D"/>
                </a:solidFill>
                <a:effectLst/>
              </a:rPr>
              <a:t>@Component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JwtTokenUtil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</a:rPr>
              <a:t>implements </a:t>
            </a:r>
            <a:r>
              <a:rPr lang="en-US" sz="1600" dirty="0">
                <a:solidFill>
                  <a:srgbClr val="000000"/>
                </a:solidFill>
                <a:effectLst/>
              </a:rPr>
              <a:t>Serializable </a:t>
            </a:r>
            <a:r>
              <a:rPr lang="en-US" sz="1600" dirty="0">
                <a:solidFill>
                  <a:srgbClr val="080808"/>
                </a:solidFill>
                <a:effectLst/>
              </a:rPr>
              <a:t>{</a:t>
            </a:r>
            <a:br>
              <a:rPr lang="en-US" sz="1600" i="1" dirty="0">
                <a:solidFill>
                  <a:srgbClr val="8C8C8C"/>
                </a:solidFill>
                <a:effectLst/>
              </a:rPr>
            </a:br>
            <a:r>
              <a:rPr lang="en-US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-US" sz="1600" dirty="0">
                <a:solidFill>
                  <a:srgbClr val="9E880D"/>
                </a:solidFill>
                <a:effectLst/>
              </a:rPr>
              <a:t>@Value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"${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jwt.secret</a:t>
            </a:r>
            <a:r>
              <a:rPr lang="en-US" sz="1600" dirty="0">
                <a:solidFill>
                  <a:srgbClr val="067D17"/>
                </a:solidFill>
                <a:effectLst/>
              </a:rPr>
              <a:t>}"</a:t>
            </a:r>
            <a:r>
              <a:rPr lang="en-US" sz="1600" dirty="0">
                <a:solidFill>
                  <a:srgbClr val="080808"/>
                </a:solidFill>
                <a:effectLst/>
              </a:rPr>
              <a:t>)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>
                <a:solidFill>
                  <a:srgbClr val="871094"/>
                </a:solidFill>
                <a:effectLst/>
              </a:rPr>
              <a:t>SECRET_KEY</a:t>
            </a:r>
            <a:r>
              <a:rPr lang="en-US" sz="1600" dirty="0">
                <a:solidFill>
                  <a:srgbClr val="080808"/>
                </a:solidFill>
                <a:effectLst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600" dirty="0">
                <a:solidFill>
                  <a:srgbClr val="9E880D"/>
                </a:solidFill>
                <a:effectLst/>
              </a:rPr>
              <a:t>@Value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"#{${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jwt.max</a:t>
            </a:r>
            <a:r>
              <a:rPr lang="en-US" sz="1600" dirty="0">
                <a:solidFill>
                  <a:srgbClr val="067D17"/>
                </a:solidFill>
                <a:effectLst/>
              </a:rPr>
              <a:t>-token-interval-hour}*60*60*1000}"</a:t>
            </a:r>
            <a:r>
              <a:rPr lang="en-US" sz="1600" dirty="0">
                <a:solidFill>
                  <a:srgbClr val="080808"/>
                </a:solidFill>
                <a:effectLst/>
              </a:rPr>
              <a:t>)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private long </a:t>
            </a:r>
            <a:r>
              <a:rPr lang="en-US" sz="1600" dirty="0">
                <a:solidFill>
                  <a:srgbClr val="871094"/>
                </a:solidFill>
                <a:effectLst/>
              </a:rPr>
              <a:t>JWT_TOKEN_VALIDITY</a:t>
            </a:r>
            <a:r>
              <a:rPr lang="en-US" sz="1600" dirty="0">
                <a:solidFill>
                  <a:srgbClr val="080808"/>
                </a:solidFill>
                <a:effectLst/>
              </a:rPr>
              <a:t>;</a:t>
            </a:r>
            <a:br>
              <a:rPr lang="en-US" sz="1600" i="1" dirty="0">
                <a:solidFill>
                  <a:srgbClr val="8C8C8C"/>
                </a:solidFill>
                <a:effectLst/>
              </a:rPr>
            </a:br>
            <a:r>
              <a:rPr lang="en-US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SignatureAlgorithm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871094"/>
                </a:solidFill>
                <a:effectLst/>
              </a:rPr>
              <a:t>signatureAlgorithm</a:t>
            </a:r>
            <a:r>
              <a:rPr lang="en-US" sz="1600" dirty="0">
                <a:solidFill>
                  <a:srgbClr val="871094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= </a:t>
            </a:r>
            <a:r>
              <a:rPr lang="en-US" sz="1600" dirty="0">
                <a:solidFill>
                  <a:srgbClr val="000000"/>
                </a:solidFill>
                <a:effectLst/>
              </a:rPr>
              <a:t>SignatureAlgorithm</a:t>
            </a:r>
            <a:r>
              <a:rPr lang="en-US" sz="1600" dirty="0">
                <a:solidFill>
                  <a:srgbClr val="080808"/>
                </a:solidFill>
                <a:effectLst/>
              </a:rPr>
              <a:t>.</a:t>
            </a:r>
            <a:r>
              <a:rPr lang="en-US" sz="1600" i="1" dirty="0">
                <a:solidFill>
                  <a:srgbClr val="871094"/>
                </a:solidFill>
                <a:effectLst/>
              </a:rPr>
              <a:t>HS256</a:t>
            </a:r>
            <a:r>
              <a:rPr lang="en-US" sz="1600" dirty="0">
                <a:solidFill>
                  <a:srgbClr val="080808"/>
                </a:solidFill>
                <a:effectLst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br>
              <a:rPr lang="en-US" sz="1600" i="1" dirty="0">
                <a:solidFill>
                  <a:srgbClr val="8C8C8C"/>
                </a:solidFill>
                <a:effectLst/>
              </a:rPr>
            </a:br>
            <a:r>
              <a:rPr lang="en-US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getUsernameFromToken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>
                <a:solidFill>
                  <a:srgbClr val="080808"/>
                </a:solidFill>
                <a:effectLst/>
              </a:rPr>
              <a:t>token)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getClaimFromToken</a:t>
            </a:r>
            <a:r>
              <a:rPr lang="en-US" sz="1600" dirty="0">
                <a:solidFill>
                  <a:srgbClr val="080808"/>
                </a:solidFill>
                <a:effectLst/>
              </a:rPr>
              <a:t>(token, </a:t>
            </a:r>
            <a:r>
              <a:rPr lang="en-US" sz="1600" dirty="0">
                <a:solidFill>
                  <a:srgbClr val="000000"/>
                </a:solidFill>
                <a:effectLst/>
              </a:rPr>
              <a:t>Claims</a:t>
            </a:r>
            <a:r>
              <a:rPr lang="en-US" sz="1600" dirty="0">
                <a:solidFill>
                  <a:srgbClr val="080808"/>
                </a:solidFill>
                <a:effectLst/>
              </a:rPr>
              <a:t>::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getSubject</a:t>
            </a:r>
            <a:r>
              <a:rPr lang="en-US" sz="1600" dirty="0">
                <a:solidFill>
                  <a:srgbClr val="080808"/>
                </a:solidFill>
                <a:effectLst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}</a:t>
            </a:r>
            <a:br>
              <a:rPr lang="en-US" sz="1600" i="1" dirty="0">
                <a:solidFill>
                  <a:srgbClr val="8C8C8C"/>
                </a:solidFill>
                <a:effectLst/>
              </a:rPr>
            </a:br>
            <a:r>
              <a:rPr lang="en-US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>
                <a:solidFill>
                  <a:srgbClr val="000000"/>
                </a:solidFill>
                <a:effectLst/>
              </a:rPr>
              <a:t>Date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getExpirationDateFromToken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>
                <a:solidFill>
                  <a:srgbClr val="080808"/>
                </a:solidFill>
                <a:effectLst/>
              </a:rPr>
              <a:t>token)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getClaimFromToken</a:t>
            </a:r>
            <a:r>
              <a:rPr lang="en-US" sz="1600" dirty="0">
                <a:solidFill>
                  <a:srgbClr val="080808"/>
                </a:solidFill>
                <a:effectLst/>
              </a:rPr>
              <a:t>(token, </a:t>
            </a:r>
            <a:r>
              <a:rPr lang="en-US" sz="1600" dirty="0">
                <a:solidFill>
                  <a:srgbClr val="000000"/>
                </a:solidFill>
                <a:effectLst/>
              </a:rPr>
              <a:t>Claims</a:t>
            </a:r>
            <a:r>
              <a:rPr lang="en-US" sz="1600" dirty="0">
                <a:solidFill>
                  <a:srgbClr val="080808"/>
                </a:solidFill>
                <a:effectLst/>
              </a:rPr>
              <a:t>::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getExpiration</a:t>
            </a:r>
            <a:r>
              <a:rPr lang="en-US" sz="1600" dirty="0">
                <a:solidFill>
                  <a:srgbClr val="080808"/>
                </a:solidFill>
                <a:effectLst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>
                <a:solidFill>
                  <a:srgbClr val="080808"/>
                </a:solidFill>
                <a:effectLst/>
              </a:rPr>
              <a:t>&lt;</a:t>
            </a:r>
            <a:r>
              <a:rPr lang="en-US" sz="1600" dirty="0">
                <a:solidFill>
                  <a:srgbClr val="007E8A"/>
                </a:solidFill>
                <a:effectLst/>
              </a:rPr>
              <a:t>T</a:t>
            </a:r>
            <a:r>
              <a:rPr lang="en-US" sz="1600" dirty="0">
                <a:solidFill>
                  <a:srgbClr val="080808"/>
                </a:solidFill>
                <a:effectLst/>
              </a:rPr>
              <a:t>&gt; </a:t>
            </a:r>
            <a:r>
              <a:rPr lang="en-US" sz="1600" dirty="0">
                <a:solidFill>
                  <a:srgbClr val="007E8A"/>
                </a:solidFill>
                <a:effectLst/>
              </a:rPr>
              <a:t>T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getClaimFromToken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>
                <a:solidFill>
                  <a:srgbClr val="080808"/>
                </a:solidFill>
                <a:effectLst/>
              </a:rPr>
              <a:t>token, </a:t>
            </a:r>
            <a:r>
              <a:rPr lang="en-US" sz="1600" dirty="0">
                <a:solidFill>
                  <a:srgbClr val="000000"/>
                </a:solidFill>
                <a:effectLst/>
              </a:rPr>
              <a:t>Function</a:t>
            </a:r>
            <a:r>
              <a:rPr lang="en-US" sz="1600" dirty="0">
                <a:solidFill>
                  <a:srgbClr val="080808"/>
                </a:solidFill>
                <a:effectLst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</a:rPr>
              <a:t>Claims</a:t>
            </a:r>
            <a:r>
              <a:rPr lang="en-US" sz="1600" dirty="0">
                <a:solidFill>
                  <a:srgbClr val="080808"/>
                </a:solidFill>
                <a:effectLst/>
              </a:rPr>
              <a:t>, </a:t>
            </a:r>
            <a:r>
              <a:rPr lang="en-US" sz="1600" dirty="0">
                <a:solidFill>
                  <a:srgbClr val="007E8A"/>
                </a:solidFill>
                <a:effectLst/>
              </a:rPr>
              <a:t>T</a:t>
            </a:r>
            <a:r>
              <a:rPr lang="en-US" sz="1600" dirty="0">
                <a:solidFill>
                  <a:srgbClr val="080808"/>
                </a:solidFill>
                <a:effectLst/>
              </a:rPr>
              <a:t>&gt;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claimsResolver</a:t>
            </a:r>
            <a:r>
              <a:rPr lang="en-US" sz="1600" dirty="0">
                <a:solidFill>
                  <a:srgbClr val="080808"/>
                </a:solidFill>
                <a:effectLst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final </a:t>
            </a:r>
            <a:r>
              <a:rPr lang="en-US" sz="1600" dirty="0">
                <a:solidFill>
                  <a:srgbClr val="000000"/>
                </a:solidFill>
                <a:effectLst/>
              </a:rPr>
              <a:t>Claims claims </a:t>
            </a:r>
            <a:r>
              <a:rPr lang="en-US" sz="1600" dirty="0">
                <a:solidFill>
                  <a:srgbClr val="080808"/>
                </a:solidFill>
                <a:effectLst/>
              </a:rPr>
              <a:t>=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getAllClaimsFromToken</a:t>
            </a:r>
            <a:r>
              <a:rPr lang="en-US" sz="1600" dirty="0">
                <a:solidFill>
                  <a:srgbClr val="080808"/>
                </a:solidFill>
                <a:effectLst/>
              </a:rPr>
              <a:t>(token);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claimsResolver.apply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</a:rPr>
              <a:t>claims</a:t>
            </a:r>
            <a:r>
              <a:rPr lang="en-US" sz="1600" dirty="0">
                <a:solidFill>
                  <a:srgbClr val="080808"/>
                </a:solidFill>
                <a:effectLst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}</a:t>
            </a:r>
            <a:br>
              <a:rPr lang="en-US" sz="1600" i="1" dirty="0">
                <a:solidFill>
                  <a:srgbClr val="8C8C8C"/>
                </a:solidFill>
                <a:effectLst/>
              </a:rPr>
            </a:br>
            <a:r>
              <a:rPr lang="en-US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>
                <a:solidFill>
                  <a:srgbClr val="000000"/>
                </a:solidFill>
                <a:effectLst/>
              </a:rPr>
              <a:t>Claims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getAllClaimsFromToken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>
                <a:solidFill>
                  <a:srgbClr val="080808"/>
                </a:solidFill>
                <a:effectLst/>
              </a:rPr>
              <a:t>token)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0000"/>
                </a:solidFill>
                <a:effectLst/>
              </a:rPr>
              <a:t>Claims claims </a:t>
            </a:r>
            <a:r>
              <a:rPr lang="en-US" sz="1600" dirty="0">
                <a:solidFill>
                  <a:srgbClr val="080808"/>
                </a:solidFill>
                <a:effectLst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Jwts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sz="1600" i="1" dirty="0" err="1">
                <a:solidFill>
                  <a:srgbClr val="080808"/>
                </a:solidFill>
                <a:effectLst/>
              </a:rPr>
              <a:t>parser</a:t>
            </a:r>
            <a:r>
              <a:rPr lang="en-US" sz="1600" dirty="0">
                <a:solidFill>
                  <a:srgbClr val="080808"/>
                </a:solidFill>
                <a:effectLst/>
              </a:rPr>
              <a:t>().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setSigningKey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871094"/>
                </a:solidFill>
                <a:effectLst/>
              </a:rPr>
              <a:t>SECRET_KEY</a:t>
            </a:r>
            <a:r>
              <a:rPr lang="en-US" sz="1600" dirty="0">
                <a:solidFill>
                  <a:srgbClr val="080808"/>
                </a:solidFill>
                <a:effectLst/>
              </a:rPr>
              <a:t>)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    .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parseClaimsJws</a:t>
            </a:r>
            <a:r>
              <a:rPr lang="en-US" sz="1600" dirty="0">
                <a:solidFill>
                  <a:srgbClr val="080808"/>
                </a:solidFill>
                <a:effectLst/>
              </a:rPr>
              <a:t>(token).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getBody</a:t>
            </a:r>
            <a:r>
              <a:rPr lang="en-US" sz="1600" dirty="0">
                <a:solidFill>
                  <a:srgbClr val="080808"/>
                </a:solidFill>
                <a:effectLst/>
              </a:rPr>
              <a:t>();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1600" dirty="0">
                <a:solidFill>
                  <a:srgbClr val="000000"/>
                </a:solidFill>
                <a:effectLst/>
              </a:rPr>
              <a:t>claims</a:t>
            </a:r>
            <a:r>
              <a:rPr lang="en-US" sz="1600" dirty="0">
                <a:solidFill>
                  <a:srgbClr val="080808"/>
                </a:solidFill>
                <a:effectLst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18108-EB4B-6CFF-DEB0-4C4B9104D1A4}"/>
              </a:ext>
            </a:extLst>
          </p:cNvPr>
          <p:cNvSpPr txBox="1"/>
          <p:nvPr/>
        </p:nvSpPr>
        <p:spPr>
          <a:xfrm>
            <a:off x="5431316" y="1099915"/>
            <a:ext cx="633469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83080"/>
                </a:solidFill>
                <a:effectLst/>
              </a:rPr>
              <a:t>jwt.secret</a:t>
            </a:r>
            <a:r>
              <a:rPr lang="en-US" sz="1400" dirty="0">
                <a:solidFill>
                  <a:srgbClr val="080808"/>
                </a:solidFill>
                <a:effectLst/>
              </a:rPr>
              <a:t>=</a:t>
            </a:r>
            <a:r>
              <a:rPr lang="en-US" sz="1400" dirty="0">
                <a:solidFill>
                  <a:srgbClr val="067D17"/>
                </a:solidFill>
                <a:effectLst/>
              </a:rPr>
              <a:t>N7KgseMPtJ26AEved0ahUKEwj4563eioyFAxUyUGwGHbTODx0Q4dUDCBA</a:t>
            </a:r>
            <a:br>
              <a:rPr lang="en-US" sz="1400" dirty="0">
                <a:solidFill>
                  <a:srgbClr val="067D17"/>
                </a:solidFill>
                <a:effectLst/>
              </a:rPr>
            </a:br>
            <a:r>
              <a:rPr lang="en-US" sz="1400" dirty="0" err="1">
                <a:solidFill>
                  <a:srgbClr val="083080"/>
                </a:solidFill>
                <a:effectLst/>
              </a:rPr>
              <a:t>jwt.max</a:t>
            </a:r>
            <a:r>
              <a:rPr lang="en-US" sz="1400" dirty="0">
                <a:solidFill>
                  <a:srgbClr val="083080"/>
                </a:solidFill>
                <a:effectLst/>
              </a:rPr>
              <a:t>-token-interval-hour</a:t>
            </a:r>
            <a:r>
              <a:rPr lang="en-US" sz="1400" dirty="0">
                <a:solidFill>
                  <a:srgbClr val="080808"/>
                </a:solidFill>
                <a:effectLst/>
              </a:rPr>
              <a:t>=</a:t>
            </a:r>
            <a:r>
              <a:rPr lang="en-US" sz="1400" dirty="0">
                <a:solidFill>
                  <a:srgbClr val="067D17"/>
                </a:solidFill>
                <a:effectLst/>
              </a:rPr>
              <a:t>2</a:t>
            </a:r>
            <a:endParaRPr lang="en-US" sz="1400" dirty="0">
              <a:solidFill>
                <a:srgbClr val="080808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4EE35-85E4-A4D6-9CD5-07DA88DDECC2}"/>
              </a:ext>
            </a:extLst>
          </p:cNvPr>
          <p:cNvSpPr txBox="1"/>
          <p:nvPr/>
        </p:nvSpPr>
        <p:spPr>
          <a:xfrm>
            <a:off x="9716877" y="756649"/>
            <a:ext cx="204913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TH" sz="1600" dirty="0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422255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DC6DB-D4A9-C5CB-1B58-B677D77D8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8981-04CD-0876-6372-02403E1B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5555"/>
          </a:xfrm>
        </p:spPr>
        <p:txBody>
          <a:bodyPr>
            <a:noAutofit/>
          </a:bodyPr>
          <a:lstStyle/>
          <a:p>
            <a:r>
              <a:rPr lang="en-TH" sz="2400" dirty="0"/>
              <a:t>Implementations (4) – </a:t>
            </a:r>
            <a:r>
              <a:rPr lang="en-US" sz="2400" dirty="0"/>
              <a:t>Create </a:t>
            </a:r>
            <a:r>
              <a:rPr lang="en-US" sz="2400" dirty="0" err="1"/>
              <a:t>JwtHelper</a:t>
            </a:r>
            <a:r>
              <a:rPr lang="en-US" sz="2400" dirty="0"/>
              <a:t>: </a:t>
            </a:r>
            <a:r>
              <a:rPr lang="en-US" sz="2400" dirty="0" err="1"/>
              <a:t>JwtTokenUtil.java</a:t>
            </a:r>
            <a:r>
              <a:rPr lang="en-US" sz="2400" dirty="0"/>
              <a:t> (2/2)</a:t>
            </a:r>
            <a:endParaRPr lang="en-TH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50C98-F49E-43A5-875E-F467642EF64D}"/>
              </a:ext>
            </a:extLst>
          </p:cNvPr>
          <p:cNvSpPr txBox="1"/>
          <p:nvPr/>
        </p:nvSpPr>
        <p:spPr>
          <a:xfrm>
            <a:off x="970403" y="871901"/>
            <a:ext cx="9231216" cy="550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E880D"/>
                </a:solidFill>
              </a:rPr>
              <a:t>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</a:rPr>
              <a:t>Boolean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isTokenExpired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>
                <a:solidFill>
                  <a:srgbClr val="080808"/>
                </a:solidFill>
                <a:effectLst/>
              </a:rPr>
              <a:t>token)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final </a:t>
            </a:r>
            <a:r>
              <a:rPr lang="en-US" sz="1600" dirty="0">
                <a:solidFill>
                  <a:srgbClr val="000000"/>
                </a:solidFill>
                <a:effectLst/>
              </a:rPr>
              <a:t>Date expiration </a:t>
            </a:r>
            <a:r>
              <a:rPr lang="en-US" sz="1600" dirty="0">
                <a:solidFill>
                  <a:srgbClr val="080808"/>
                </a:solidFill>
                <a:effectLst/>
              </a:rPr>
              <a:t>=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getExpirationDateFromToken</a:t>
            </a:r>
            <a:r>
              <a:rPr lang="en-US" sz="1600" dirty="0">
                <a:solidFill>
                  <a:srgbClr val="080808"/>
                </a:solidFill>
                <a:effectLst/>
              </a:rPr>
              <a:t>(token);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expiration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.before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033B3"/>
                </a:solidFill>
                <a:effectLst/>
              </a:rPr>
              <a:t>new </a:t>
            </a:r>
            <a:r>
              <a:rPr lang="en-US" sz="1600" dirty="0">
                <a:solidFill>
                  <a:srgbClr val="080808"/>
                </a:solidFill>
                <a:effectLst/>
              </a:rPr>
              <a:t>Date());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}</a:t>
            </a:r>
            <a:br>
              <a:rPr lang="en-US" sz="1600" i="1" dirty="0">
                <a:solidFill>
                  <a:srgbClr val="8C8C8C"/>
                </a:solidFill>
                <a:effectLst/>
              </a:rPr>
            </a:br>
            <a:r>
              <a:rPr lang="en-US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generateToken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UserDetails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userDetails</a:t>
            </a:r>
            <a:r>
              <a:rPr lang="en-US" sz="1600" dirty="0">
                <a:solidFill>
                  <a:srgbClr val="080808"/>
                </a:solidFill>
                <a:effectLst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0000"/>
                </a:solidFill>
                <a:effectLst/>
              </a:rPr>
              <a:t>Map</a:t>
            </a:r>
            <a:r>
              <a:rPr lang="en-US" sz="1600" dirty="0">
                <a:solidFill>
                  <a:srgbClr val="080808"/>
                </a:solidFill>
                <a:effectLst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</a:rPr>
              <a:t>Object</a:t>
            </a:r>
            <a:r>
              <a:rPr lang="en-US" sz="1600" dirty="0">
                <a:solidFill>
                  <a:srgbClr val="080808"/>
                </a:solidFill>
                <a:effectLst/>
              </a:rPr>
              <a:t>&gt; </a:t>
            </a:r>
            <a:r>
              <a:rPr lang="en-US" sz="1600" dirty="0">
                <a:solidFill>
                  <a:srgbClr val="000000"/>
                </a:solidFill>
                <a:effectLst/>
              </a:rPr>
              <a:t>claims </a:t>
            </a:r>
            <a:r>
              <a:rPr lang="en-US" sz="1600" dirty="0">
                <a:solidFill>
                  <a:srgbClr val="080808"/>
                </a:solidFill>
                <a:effectLst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</a:rPr>
              <a:t>new </a:t>
            </a:r>
            <a:r>
              <a:rPr lang="en-US" sz="1600" dirty="0">
                <a:solidFill>
                  <a:srgbClr val="080808"/>
                </a:solidFill>
                <a:effectLst/>
              </a:rPr>
              <a:t>HashMap&lt;&gt;();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claims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.put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"info#1"</a:t>
            </a:r>
            <a:r>
              <a:rPr lang="en-US" sz="1600" dirty="0">
                <a:solidFill>
                  <a:srgbClr val="080808"/>
                </a:solidFill>
                <a:effectLst/>
              </a:rPr>
              <a:t>, </a:t>
            </a:r>
            <a:r>
              <a:rPr lang="en-US" sz="1600" dirty="0">
                <a:solidFill>
                  <a:srgbClr val="067D17"/>
                </a:solidFill>
                <a:effectLst/>
              </a:rPr>
              <a:t>"claim-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objec</a:t>
            </a:r>
            <a:r>
              <a:rPr lang="en-US" sz="1600" dirty="0">
                <a:solidFill>
                  <a:srgbClr val="067D17"/>
                </a:solidFill>
                <a:effectLst/>
              </a:rPr>
              <a:t> 1"</a:t>
            </a:r>
            <a:r>
              <a:rPr lang="en-US" sz="1600" dirty="0">
                <a:solidFill>
                  <a:srgbClr val="080808"/>
                </a:solidFill>
                <a:effectLst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claims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.put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"info#2"</a:t>
            </a:r>
            <a:r>
              <a:rPr lang="en-US" sz="1600" dirty="0">
                <a:solidFill>
                  <a:srgbClr val="080808"/>
                </a:solidFill>
                <a:effectLst/>
              </a:rPr>
              <a:t>, </a:t>
            </a:r>
            <a:r>
              <a:rPr lang="en-US" sz="1600" dirty="0">
                <a:solidFill>
                  <a:srgbClr val="067D17"/>
                </a:solidFill>
                <a:effectLst/>
              </a:rPr>
              <a:t>"claim-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objec</a:t>
            </a:r>
            <a:r>
              <a:rPr lang="en-US" sz="1600" dirty="0">
                <a:solidFill>
                  <a:srgbClr val="067D17"/>
                </a:solidFill>
                <a:effectLst/>
              </a:rPr>
              <a:t> 2"</a:t>
            </a:r>
            <a:r>
              <a:rPr lang="en-US" sz="1600" dirty="0">
                <a:solidFill>
                  <a:srgbClr val="080808"/>
                </a:solidFill>
                <a:effectLst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claims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.put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"info#3"</a:t>
            </a:r>
            <a:r>
              <a:rPr lang="en-US" sz="1600" dirty="0">
                <a:solidFill>
                  <a:srgbClr val="080808"/>
                </a:solidFill>
                <a:effectLst/>
              </a:rPr>
              <a:t>, </a:t>
            </a:r>
            <a:r>
              <a:rPr lang="en-US" sz="1600" dirty="0">
                <a:solidFill>
                  <a:srgbClr val="067D17"/>
                </a:solidFill>
                <a:effectLst/>
              </a:rPr>
              <a:t>"claim-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objec</a:t>
            </a:r>
            <a:r>
              <a:rPr lang="en-US" sz="1600" dirty="0">
                <a:solidFill>
                  <a:srgbClr val="067D17"/>
                </a:solidFill>
                <a:effectLst/>
              </a:rPr>
              <a:t> 3"</a:t>
            </a:r>
            <a:r>
              <a:rPr lang="en-US" sz="1600" dirty="0">
                <a:solidFill>
                  <a:srgbClr val="080808"/>
                </a:solidFill>
                <a:effectLst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doGenerateToken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</a:rPr>
              <a:t>claims</a:t>
            </a:r>
            <a:r>
              <a:rPr lang="en-US" sz="1600" dirty="0">
                <a:solidFill>
                  <a:srgbClr val="080808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userDetails.getUsername</a:t>
            </a:r>
            <a:r>
              <a:rPr lang="en-US" sz="1600" dirty="0">
                <a:solidFill>
                  <a:srgbClr val="080808"/>
                </a:solidFill>
                <a:effectLst/>
              </a:rPr>
              <a:t>());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}</a:t>
            </a:r>
            <a:br>
              <a:rPr lang="en-US" sz="1600" i="1" dirty="0">
                <a:solidFill>
                  <a:srgbClr val="8C8C8C"/>
                </a:solidFill>
                <a:effectLst/>
              </a:rPr>
            </a:br>
            <a:r>
              <a:rPr lang="en-US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doGenerateToken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</a:rPr>
              <a:t>Map</a:t>
            </a:r>
            <a:r>
              <a:rPr lang="en-US" sz="1600" dirty="0">
                <a:solidFill>
                  <a:srgbClr val="080808"/>
                </a:solidFill>
                <a:effectLst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</a:rPr>
              <a:t>Object</a:t>
            </a:r>
            <a:r>
              <a:rPr lang="en-US" sz="1600" dirty="0">
                <a:solidFill>
                  <a:srgbClr val="080808"/>
                </a:solidFill>
                <a:effectLst/>
              </a:rPr>
              <a:t>&gt; claims, 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>
                <a:solidFill>
                  <a:srgbClr val="080808"/>
                </a:solidFill>
                <a:effectLst/>
              </a:rPr>
              <a:t>subject)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Jwts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sz="1600" i="1" dirty="0" err="1">
                <a:solidFill>
                  <a:srgbClr val="080808"/>
                </a:solidFill>
                <a:effectLst/>
              </a:rPr>
              <a:t>builder</a:t>
            </a:r>
            <a:r>
              <a:rPr lang="en-US" sz="1600" dirty="0">
                <a:solidFill>
                  <a:srgbClr val="080808"/>
                </a:solidFill>
                <a:effectLst/>
              </a:rPr>
              <a:t>().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setHeaderParam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typ</a:t>
            </a:r>
            <a:r>
              <a:rPr lang="en-US" sz="1600" dirty="0">
                <a:solidFill>
                  <a:srgbClr val="067D17"/>
                </a:solidFill>
                <a:effectLst/>
              </a:rPr>
              <a:t>"</a:t>
            </a:r>
            <a:r>
              <a:rPr lang="en-US" sz="1600" dirty="0">
                <a:solidFill>
                  <a:srgbClr val="080808"/>
                </a:solidFill>
                <a:effectLst/>
              </a:rPr>
              <a:t>, </a:t>
            </a:r>
            <a:r>
              <a:rPr lang="en-US" sz="1600" dirty="0">
                <a:solidFill>
                  <a:srgbClr val="067D17"/>
                </a:solidFill>
                <a:effectLst/>
              </a:rPr>
              <a:t>"JWT"</a:t>
            </a:r>
            <a:r>
              <a:rPr lang="en-US" sz="1600" dirty="0">
                <a:solidFill>
                  <a:srgbClr val="080808"/>
                </a:solidFill>
                <a:effectLst/>
              </a:rPr>
              <a:t>).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setClaims</a:t>
            </a:r>
            <a:r>
              <a:rPr lang="en-US" sz="1600" dirty="0">
                <a:solidFill>
                  <a:srgbClr val="080808"/>
                </a:solidFill>
                <a:effectLst/>
              </a:rPr>
              <a:t>(claims).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setSubject</a:t>
            </a:r>
            <a:r>
              <a:rPr lang="en-US" sz="1600" dirty="0">
                <a:solidFill>
                  <a:srgbClr val="080808"/>
                </a:solidFill>
                <a:effectLst/>
              </a:rPr>
              <a:t>(subject)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    .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setIssuedAt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033B3"/>
                </a:solidFill>
                <a:effectLst/>
              </a:rPr>
              <a:t>new </a:t>
            </a:r>
            <a:r>
              <a:rPr lang="en-US" sz="1600" dirty="0">
                <a:solidFill>
                  <a:srgbClr val="080808"/>
                </a:solidFill>
                <a:effectLst/>
              </a:rPr>
              <a:t>Date(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sz="1600" i="1" dirty="0" err="1">
                <a:solidFill>
                  <a:srgbClr val="080808"/>
                </a:solidFill>
                <a:effectLst/>
              </a:rPr>
              <a:t>currentTimeMillis</a:t>
            </a:r>
            <a:r>
              <a:rPr lang="en-US" sz="1600" dirty="0">
                <a:solidFill>
                  <a:srgbClr val="080808"/>
                </a:solidFill>
                <a:effectLst/>
              </a:rPr>
              <a:t>()))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    .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setExpiration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033B3"/>
                </a:solidFill>
                <a:effectLst/>
              </a:rPr>
              <a:t>new </a:t>
            </a:r>
            <a:r>
              <a:rPr lang="en-US" sz="1600" dirty="0">
                <a:solidFill>
                  <a:srgbClr val="080808"/>
                </a:solidFill>
                <a:effectLst/>
              </a:rPr>
              <a:t>Date(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sz="1600" i="1" dirty="0" err="1">
                <a:solidFill>
                  <a:srgbClr val="080808"/>
                </a:solidFill>
                <a:effectLst/>
              </a:rPr>
              <a:t>currentTimeMillis</a:t>
            </a:r>
            <a:r>
              <a:rPr lang="en-US" sz="1600" dirty="0">
                <a:solidFill>
                  <a:srgbClr val="080808"/>
                </a:solidFill>
                <a:effectLst/>
              </a:rPr>
              <a:t>() + </a:t>
            </a:r>
            <a:r>
              <a:rPr lang="en-US" sz="1600" dirty="0">
                <a:solidFill>
                  <a:srgbClr val="871094"/>
                </a:solidFill>
                <a:effectLst/>
              </a:rPr>
              <a:t>JWT_TOKEN_VALIDITY</a:t>
            </a:r>
            <a:r>
              <a:rPr lang="en-US" sz="1600" dirty="0">
                <a:solidFill>
                  <a:srgbClr val="080808"/>
                </a:solidFill>
                <a:effectLst/>
              </a:rPr>
              <a:t>))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    .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signWith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871094"/>
                </a:solidFill>
                <a:effectLst/>
              </a:rPr>
              <a:t>signatureAlgorithm</a:t>
            </a:r>
            <a:r>
              <a:rPr lang="en-US" sz="1600" dirty="0">
                <a:solidFill>
                  <a:srgbClr val="080808"/>
                </a:solidFill>
                <a:effectLst/>
              </a:rPr>
              <a:t>, </a:t>
            </a:r>
            <a:r>
              <a:rPr lang="en-US" sz="1600" dirty="0">
                <a:solidFill>
                  <a:srgbClr val="871094"/>
                </a:solidFill>
                <a:effectLst/>
              </a:rPr>
              <a:t>SECRET_KEY</a:t>
            </a:r>
            <a:r>
              <a:rPr lang="en-US" sz="1600" dirty="0">
                <a:solidFill>
                  <a:srgbClr val="080808"/>
                </a:solidFill>
                <a:effectLst/>
              </a:rPr>
              <a:t>).compact();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}</a:t>
            </a:r>
            <a:br>
              <a:rPr lang="en-US" sz="1600" i="1" dirty="0">
                <a:solidFill>
                  <a:srgbClr val="8C8C8C"/>
                </a:solidFill>
                <a:effectLst/>
              </a:rPr>
            </a:br>
            <a:r>
              <a:rPr lang="en-US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>
                <a:solidFill>
                  <a:srgbClr val="000000"/>
                </a:solidFill>
                <a:effectLst/>
              </a:rPr>
              <a:t>Boolean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validateToken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>
                <a:solidFill>
                  <a:srgbClr val="080808"/>
                </a:solidFill>
                <a:effectLst/>
              </a:rPr>
              <a:t>token,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UserDetails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userDetails</a:t>
            </a:r>
            <a:r>
              <a:rPr lang="en-US" sz="1600" dirty="0">
                <a:solidFill>
                  <a:srgbClr val="080808"/>
                </a:solidFill>
                <a:effectLst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final 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username </a:t>
            </a:r>
            <a:r>
              <a:rPr lang="en-US" sz="1600" dirty="0">
                <a:solidFill>
                  <a:srgbClr val="080808"/>
                </a:solidFill>
                <a:effectLst/>
              </a:rPr>
              <a:t>=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getUsernameFromToken</a:t>
            </a:r>
            <a:r>
              <a:rPr lang="en-US" sz="1600" dirty="0">
                <a:solidFill>
                  <a:srgbClr val="080808"/>
                </a:solidFill>
                <a:effectLst/>
              </a:rPr>
              <a:t>(token);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username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.equals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userDetails.getUsername</a:t>
            </a:r>
            <a:r>
              <a:rPr lang="en-US" sz="1600" dirty="0">
                <a:solidFill>
                  <a:srgbClr val="080808"/>
                </a:solidFill>
                <a:effectLst/>
              </a:rPr>
              <a:t>()) &amp;&amp; !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isTokenExpired</a:t>
            </a:r>
            <a:r>
              <a:rPr lang="en-US" sz="1600" dirty="0">
                <a:solidFill>
                  <a:srgbClr val="080808"/>
                </a:solidFill>
                <a:effectLst/>
              </a:rPr>
              <a:t>(token));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2407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6386E-C8FF-E53A-A7F5-9BA6BDE21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BB80-30B4-6C08-6C2E-EAB6D4E1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5555"/>
          </a:xfrm>
        </p:spPr>
        <p:txBody>
          <a:bodyPr>
            <a:noAutofit/>
          </a:bodyPr>
          <a:lstStyle/>
          <a:p>
            <a:r>
              <a:rPr lang="en-TH" sz="2400" dirty="0"/>
              <a:t>Implementations (5) - </a:t>
            </a:r>
            <a:r>
              <a:rPr lang="en-US" sz="2400" dirty="0"/>
              <a:t>Create </a:t>
            </a:r>
            <a:r>
              <a:rPr lang="en-US" sz="2400" dirty="0" err="1"/>
              <a:t>AuthenticationController.java</a:t>
            </a:r>
            <a:r>
              <a:rPr lang="en-US" sz="2400" dirty="0"/>
              <a:t> (Test-1)</a:t>
            </a:r>
            <a:endParaRPr lang="en-T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E9BE7-E3B0-46AD-BA5D-EBA4E0E922B5}"/>
              </a:ext>
            </a:extLst>
          </p:cNvPr>
          <p:cNvSpPr txBox="1"/>
          <p:nvPr/>
        </p:nvSpPr>
        <p:spPr>
          <a:xfrm>
            <a:off x="915319" y="961818"/>
            <a:ext cx="10354936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"/authentications"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AuthenticationController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Autowired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JwtUserDetailsService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871094"/>
                </a:solidFill>
                <a:effectLst/>
              </a:rPr>
              <a:t>jwtUserDetailsService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Autowired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JwtTokenUtil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871094"/>
                </a:solidFill>
                <a:effectLst/>
              </a:rPr>
              <a:t>jwtTokenUtil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PostMapping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"/login"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dirty="0">
                <a:solidFill>
                  <a:srgbClr val="080808"/>
                </a:solidFill>
                <a:effectLst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</a:rPr>
              <a:t>Object</a:t>
            </a:r>
            <a:r>
              <a:rPr lang="en-US" dirty="0">
                <a:solidFill>
                  <a:srgbClr val="080808"/>
                </a:solidFill>
                <a:effectLst/>
              </a:rPr>
              <a:t>&gt; </a:t>
            </a:r>
            <a:r>
              <a:rPr lang="en-US" dirty="0">
                <a:solidFill>
                  <a:srgbClr val="00627A"/>
                </a:solidFill>
                <a:effectLst/>
              </a:rPr>
              <a:t>login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RequestBody</a:t>
            </a:r>
            <a:r>
              <a:rPr lang="en-US" dirty="0">
                <a:solidFill>
                  <a:srgbClr val="9E880D"/>
                </a:solidFill>
                <a:effectLst/>
              </a:rPr>
              <a:t> @Valid </a:t>
            </a:r>
            <a:r>
              <a:rPr lang="en-US" dirty="0" err="1">
                <a:solidFill>
                  <a:srgbClr val="000000"/>
                </a:solidFill>
                <a:effectLst/>
              </a:rPr>
              <a:t>JwtRequestUser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</a:rPr>
              <a:t>jwtRequestUser</a:t>
            </a:r>
            <a:r>
              <a:rPr lang="en-US" dirty="0">
                <a:solidFill>
                  <a:srgbClr val="080808"/>
                </a:solidFill>
                <a:effectLst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UserDetails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userDetails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= </a:t>
            </a:r>
            <a:r>
              <a:rPr lang="en-US" dirty="0" err="1">
                <a:solidFill>
                  <a:srgbClr val="871094"/>
                </a:solidFill>
                <a:effectLst/>
              </a:rPr>
              <a:t>jwtUserDetailsService</a:t>
            </a:r>
            <a:r>
              <a:rPr lang="en-US" dirty="0" err="1">
                <a:solidFill>
                  <a:srgbClr val="080808"/>
                </a:solidFill>
                <a:effectLst/>
              </a:rPr>
              <a:t>.loadUserByUserName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jwtRequestUser.getUserName</a:t>
            </a:r>
            <a:r>
              <a:rPr lang="en-US" dirty="0">
                <a:solidFill>
                  <a:srgbClr val="080808"/>
                </a:solidFill>
                <a:effectLst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</a:rPr>
              <a:t>String token </a:t>
            </a:r>
            <a:r>
              <a:rPr lang="en-US" dirty="0">
                <a:solidFill>
                  <a:srgbClr val="080808"/>
                </a:solidFill>
                <a:effectLst/>
              </a:rPr>
              <a:t>= </a:t>
            </a:r>
            <a:r>
              <a:rPr lang="en-US" dirty="0" err="1">
                <a:solidFill>
                  <a:srgbClr val="871094"/>
                </a:solidFill>
                <a:effectLst/>
              </a:rPr>
              <a:t>jwtTokenUtil</a:t>
            </a:r>
            <a:r>
              <a:rPr lang="en-US" dirty="0" err="1">
                <a:solidFill>
                  <a:srgbClr val="080808"/>
                </a:solidFill>
                <a:effectLst/>
              </a:rPr>
              <a:t>.generateToken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userDetails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080808"/>
                </a:solidFill>
                <a:effectLst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token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rgbClr val="080808"/>
                </a:solidFill>
              </a:rPr>
              <a:t>}</a:t>
            </a:r>
            <a:endParaRPr lang="en-US" dirty="0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5485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4CE64-7CE2-1EDA-A8CE-BF08C1CB3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136C-9286-2345-C628-20ED3ED3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5555"/>
          </a:xfrm>
        </p:spPr>
        <p:txBody>
          <a:bodyPr>
            <a:noAutofit/>
          </a:bodyPr>
          <a:lstStyle/>
          <a:p>
            <a:r>
              <a:rPr lang="en-TH" sz="2400" dirty="0"/>
              <a:t>Implementations (5) - </a:t>
            </a:r>
            <a:r>
              <a:rPr lang="en-US" sz="2400" dirty="0"/>
              <a:t>Create </a:t>
            </a:r>
            <a:r>
              <a:rPr lang="en-US" sz="2400" dirty="0" err="1"/>
              <a:t>AuthenticationController.java</a:t>
            </a:r>
            <a:r>
              <a:rPr lang="en-US" sz="2400" dirty="0"/>
              <a:t> (Test-2)</a:t>
            </a:r>
            <a:endParaRPr lang="en-T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379BA-6798-07A9-DF50-A7911D03512F}"/>
              </a:ext>
            </a:extLst>
          </p:cNvPr>
          <p:cNvSpPr txBox="1"/>
          <p:nvPr/>
        </p:nvSpPr>
        <p:spPr>
          <a:xfrm>
            <a:off x="915319" y="994869"/>
            <a:ext cx="9826127" cy="47705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GetMapping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"/validate-token"</a:t>
            </a:r>
            <a:r>
              <a:rPr lang="en-US" sz="1600" dirty="0">
                <a:solidFill>
                  <a:srgbClr val="080808"/>
                </a:solidFill>
                <a:effectLst/>
              </a:rPr>
              <a:t>)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sz="1600" dirty="0">
                <a:solidFill>
                  <a:srgbClr val="080808"/>
                </a:solidFill>
                <a:effectLst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</a:rPr>
              <a:t>Object</a:t>
            </a:r>
            <a:r>
              <a:rPr lang="en-US" sz="1600" dirty="0">
                <a:solidFill>
                  <a:srgbClr val="080808"/>
                </a:solidFill>
                <a:effectLst/>
              </a:rPr>
              <a:t>&gt;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validateToken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RequestHeader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"Authorization"</a:t>
            </a:r>
            <a:r>
              <a:rPr lang="en-US" sz="1600" dirty="0">
                <a:solidFill>
                  <a:srgbClr val="080808"/>
                </a:solidFill>
                <a:effectLst/>
              </a:rPr>
              <a:t>) 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requestTokenHeader</a:t>
            </a:r>
            <a:r>
              <a:rPr lang="en-US" sz="1600" dirty="0">
                <a:solidFill>
                  <a:srgbClr val="080808"/>
                </a:solidFill>
                <a:effectLst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</a:rPr>
              <a:t>Claims claims </a:t>
            </a:r>
            <a:r>
              <a:rPr lang="en-US" sz="1600" dirty="0">
                <a:solidFill>
                  <a:srgbClr val="080808"/>
                </a:solidFill>
                <a:effectLst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</a:rPr>
              <a:t>null</a:t>
            </a:r>
            <a:r>
              <a:rPr lang="en-US" sz="1600" dirty="0">
                <a:solidFill>
                  <a:srgbClr val="080808"/>
                </a:solidFill>
                <a:effectLst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jwtToken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</a:rPr>
              <a:t>null</a:t>
            </a:r>
            <a:r>
              <a:rPr lang="en-US" sz="1600" dirty="0">
                <a:solidFill>
                  <a:srgbClr val="080808"/>
                </a:solidFill>
                <a:effectLst/>
              </a:rPr>
              <a:t>;</a:t>
            </a:r>
            <a:br>
              <a:rPr lang="en-US" sz="1600" i="1" dirty="0">
                <a:solidFill>
                  <a:srgbClr val="8C8C8C"/>
                </a:solidFill>
                <a:effectLst/>
              </a:rPr>
            </a:br>
            <a:r>
              <a:rPr lang="en-US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requestTokenHeader</a:t>
            </a:r>
            <a:r>
              <a:rPr lang="en-US" sz="1600" dirty="0">
                <a:solidFill>
                  <a:srgbClr val="080808"/>
                </a:solidFill>
                <a:effectLst/>
              </a:rPr>
              <a:t> != </a:t>
            </a:r>
            <a:r>
              <a:rPr lang="en-US" sz="1600" dirty="0">
                <a:solidFill>
                  <a:srgbClr val="0033B3"/>
                </a:solidFill>
                <a:effectLst/>
              </a:rPr>
              <a:t>null </a:t>
            </a:r>
            <a:r>
              <a:rPr lang="en-US" sz="1600" dirty="0">
                <a:solidFill>
                  <a:srgbClr val="080808"/>
                </a:solidFill>
                <a:effectLst/>
              </a:rPr>
              <a:t>&amp;&amp;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requestTokenHeader.startsWith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"Bearer "</a:t>
            </a:r>
            <a:r>
              <a:rPr lang="en-US" sz="1600" dirty="0">
                <a:solidFill>
                  <a:srgbClr val="080808"/>
                </a:solidFill>
                <a:effectLst/>
              </a:rPr>
              <a:t>))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jwtToken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=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requestTokenHeader.substring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1750EB"/>
                </a:solidFill>
                <a:effectLst/>
              </a:rPr>
              <a:t>7</a:t>
            </a:r>
            <a:r>
              <a:rPr lang="en-US" sz="1600" dirty="0">
                <a:solidFill>
                  <a:srgbClr val="080808"/>
                </a:solidFill>
                <a:effectLst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try </a:t>
            </a:r>
            <a:r>
              <a:rPr lang="en-US" sz="1600" dirty="0">
                <a:solidFill>
                  <a:srgbClr val="080808"/>
                </a:solidFill>
                <a:effectLst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  </a:t>
            </a:r>
            <a:r>
              <a:rPr lang="en-US" sz="1600" dirty="0">
                <a:solidFill>
                  <a:srgbClr val="000000"/>
                </a:solidFill>
                <a:effectLst/>
              </a:rPr>
              <a:t>claims </a:t>
            </a:r>
            <a:r>
              <a:rPr lang="en-US" sz="1600" dirty="0">
                <a:solidFill>
                  <a:srgbClr val="080808"/>
                </a:solidFill>
                <a:effectLst/>
              </a:rPr>
              <a:t>= </a:t>
            </a:r>
            <a:r>
              <a:rPr lang="en-US" sz="1600" dirty="0" err="1">
                <a:solidFill>
                  <a:srgbClr val="871094"/>
                </a:solidFill>
                <a:effectLst/>
              </a:rPr>
              <a:t>jwtTokenUtil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.getAllClaimsFromToken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jwtToken</a:t>
            </a:r>
            <a:r>
              <a:rPr lang="en-US" sz="1600" dirty="0">
                <a:solidFill>
                  <a:srgbClr val="080808"/>
                </a:solidFill>
                <a:effectLst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</a:rPr>
              <a:t>catch 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IllegalArgumentException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e)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sz="1600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.println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"Unable to get JWT Token"</a:t>
            </a:r>
            <a:r>
              <a:rPr lang="en-US" sz="1600" dirty="0">
                <a:solidFill>
                  <a:srgbClr val="080808"/>
                </a:solidFill>
                <a:effectLst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</a:rPr>
              <a:t>catch 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ExpiredJwtException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e)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sz="1600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.println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"JWT Token has expired"</a:t>
            </a:r>
            <a:r>
              <a:rPr lang="en-US" sz="1600" dirty="0">
                <a:solidFill>
                  <a:srgbClr val="080808"/>
                </a:solidFill>
                <a:effectLst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} </a:t>
            </a:r>
            <a:r>
              <a:rPr lang="en-US" sz="1600" dirty="0">
                <a:solidFill>
                  <a:srgbClr val="0033B3"/>
                </a:solidFill>
                <a:effectLst/>
              </a:rPr>
              <a:t>else </a:t>
            </a:r>
            <a:r>
              <a:rPr lang="en-US" sz="1600" dirty="0">
                <a:solidFill>
                  <a:srgbClr val="080808"/>
                </a:solidFill>
                <a:effectLst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throw new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ResponseStatusException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sz="1600" i="1" dirty="0" err="1">
                <a:solidFill>
                  <a:srgbClr val="871094"/>
                </a:solidFill>
                <a:effectLst/>
              </a:rPr>
              <a:t>EXPECTATION_FAILED</a:t>
            </a:r>
            <a:r>
              <a:rPr lang="en-US" sz="1600" dirty="0">
                <a:solidFill>
                  <a:srgbClr val="080808"/>
                </a:solidFill>
                <a:effectLst/>
              </a:rPr>
              <a:t>,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US" sz="1600" dirty="0">
                <a:solidFill>
                  <a:srgbClr val="067D17"/>
                </a:solidFill>
                <a:effectLst/>
              </a:rPr>
              <a:t>"JWT Token does not begin with Bearer String"</a:t>
            </a:r>
            <a:r>
              <a:rPr lang="en-US" sz="1600" dirty="0">
                <a:solidFill>
                  <a:srgbClr val="080808"/>
                </a:solidFill>
                <a:effectLst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}</a:t>
            </a:r>
            <a:br>
              <a:rPr lang="en-US" sz="1600" i="1" dirty="0">
                <a:solidFill>
                  <a:srgbClr val="8C8C8C"/>
                </a:solidFill>
                <a:effectLst/>
              </a:rPr>
            </a:br>
            <a:r>
              <a:rPr lang="en-US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sz="1600" i="1" dirty="0" err="1">
                <a:solidFill>
                  <a:srgbClr val="080808"/>
                </a:solidFill>
                <a:effectLst/>
              </a:rPr>
              <a:t>ok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</a:rPr>
              <a:t>claims</a:t>
            </a:r>
            <a:r>
              <a:rPr lang="en-US" sz="1600" dirty="0">
                <a:solidFill>
                  <a:srgbClr val="080808"/>
                </a:solidFill>
                <a:effectLst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5602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01A6-E98F-C865-8EFB-ABF4FBA0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326"/>
          </a:xfrm>
        </p:spPr>
        <p:txBody>
          <a:bodyPr>
            <a:noAutofit/>
          </a:bodyPr>
          <a:lstStyle/>
          <a:p>
            <a:r>
              <a:rPr lang="en-TH" sz="3200" dirty="0"/>
              <a:t>JwtAuthFilter (1/2)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2911D-A67E-EC31-D48E-82C766FED5D9}"/>
              </a:ext>
            </a:extLst>
          </p:cNvPr>
          <p:cNvSpPr txBox="1"/>
          <p:nvPr/>
        </p:nvSpPr>
        <p:spPr>
          <a:xfrm>
            <a:off x="838200" y="856357"/>
            <a:ext cx="10626687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E880D"/>
                </a:solidFill>
                <a:effectLst/>
              </a:rPr>
              <a:t>@Component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JwtAuthFilter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</a:rPr>
              <a:t>extends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OncePerRequestFilter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Autowired</a:t>
            </a:r>
            <a:r>
              <a:rPr lang="en-US" sz="1600" dirty="0">
                <a:solidFill>
                  <a:srgbClr val="9E880D"/>
                </a:solidFill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private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JwtUserDetailsService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871094"/>
                </a:solidFill>
                <a:effectLst/>
              </a:rPr>
              <a:t>jwtUserDetailsService</a:t>
            </a:r>
            <a:r>
              <a:rPr lang="en-US" sz="1600" dirty="0">
                <a:solidFill>
                  <a:srgbClr val="080808"/>
                </a:solidFill>
                <a:effectLst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Autowired</a:t>
            </a:r>
            <a:r>
              <a:rPr lang="en-US" sz="1600" dirty="0">
                <a:solidFill>
                  <a:srgbClr val="9E880D"/>
                </a:solidFill>
              </a:rPr>
              <a:t>.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private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JwtTokenUtil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871094"/>
                </a:solidFill>
                <a:effectLst/>
              </a:rPr>
              <a:t>jwtTokenUtil</a:t>
            </a:r>
            <a:r>
              <a:rPr lang="en-US" sz="1600" dirty="0">
                <a:solidFill>
                  <a:srgbClr val="080808"/>
                </a:solidFill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600" dirty="0">
                <a:solidFill>
                  <a:srgbClr val="9E880D"/>
                </a:solidFill>
                <a:effectLst/>
              </a:rPr>
              <a:t>@Override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protected void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doFilterInternal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HttpServletRequest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request,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HttpServletResponse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response,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FilterChain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chain)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throws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ServletException</a:t>
            </a:r>
            <a:r>
              <a:rPr lang="en-US" sz="1600" dirty="0">
                <a:solidFill>
                  <a:srgbClr val="080808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final 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requestTokenHeader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=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request.getHeader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"Authorization"</a:t>
            </a:r>
            <a:r>
              <a:rPr lang="en-US" sz="1600" dirty="0">
                <a:solidFill>
                  <a:srgbClr val="080808"/>
                </a:solidFill>
                <a:effectLst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username </a:t>
            </a:r>
            <a:r>
              <a:rPr lang="en-US" sz="1600" dirty="0">
                <a:solidFill>
                  <a:srgbClr val="080808"/>
                </a:solidFill>
                <a:effectLst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</a:rPr>
              <a:t>null</a:t>
            </a:r>
            <a:r>
              <a:rPr lang="en-US" sz="1600" dirty="0">
                <a:solidFill>
                  <a:srgbClr val="080808"/>
                </a:solidFill>
                <a:effectLst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jwtToken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</a:rPr>
              <a:t>null</a:t>
            </a:r>
            <a:r>
              <a:rPr lang="en-US" sz="1600" dirty="0">
                <a:solidFill>
                  <a:srgbClr val="080808"/>
                </a:solidFill>
                <a:effectLst/>
              </a:rPr>
              <a:t>;</a:t>
            </a:r>
            <a:br>
              <a:rPr lang="en-US" sz="1600" i="1" dirty="0">
                <a:solidFill>
                  <a:srgbClr val="8C8C8C"/>
                </a:solidFill>
                <a:effectLst/>
              </a:rPr>
            </a:br>
            <a:r>
              <a:rPr lang="en-US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requestTokenHeader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!= </a:t>
            </a:r>
            <a:r>
              <a:rPr lang="en-US" sz="1600" dirty="0">
                <a:solidFill>
                  <a:srgbClr val="0033B3"/>
                </a:solidFill>
                <a:effectLst/>
              </a:rPr>
              <a:t>null</a:t>
            </a:r>
            <a:r>
              <a:rPr lang="en-US" sz="1600" dirty="0">
                <a:solidFill>
                  <a:srgbClr val="080808"/>
                </a:solidFill>
                <a:effectLst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requestTokenHeader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.startsWith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"Bearer "</a:t>
            </a:r>
            <a:r>
              <a:rPr lang="en-US" sz="1600" dirty="0">
                <a:solidFill>
                  <a:srgbClr val="080808"/>
                </a:solidFill>
                <a:effectLst/>
              </a:rPr>
              <a:t>))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jwtToken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requestTokenHeader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.substring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>
                <a:solidFill>
                  <a:srgbClr val="1750EB"/>
                </a:solidFill>
                <a:effectLst/>
              </a:rPr>
              <a:t>7</a:t>
            </a:r>
            <a:r>
              <a:rPr lang="en-US" sz="1600" dirty="0">
                <a:solidFill>
                  <a:srgbClr val="080808"/>
                </a:solidFill>
                <a:effectLst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try </a:t>
            </a:r>
            <a:r>
              <a:rPr lang="en-US" sz="1600" dirty="0">
                <a:solidFill>
                  <a:srgbClr val="080808"/>
                </a:solidFill>
                <a:effectLst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        </a:t>
            </a:r>
            <a:r>
              <a:rPr lang="en-US" sz="1600" dirty="0">
                <a:solidFill>
                  <a:srgbClr val="000000"/>
                </a:solidFill>
                <a:effectLst/>
              </a:rPr>
              <a:t>username </a:t>
            </a:r>
            <a:r>
              <a:rPr lang="en-US" sz="1600" dirty="0">
                <a:solidFill>
                  <a:srgbClr val="080808"/>
                </a:solidFill>
                <a:effectLst/>
              </a:rPr>
              <a:t>= </a:t>
            </a:r>
            <a:r>
              <a:rPr lang="en-US" sz="1600" dirty="0" err="1">
                <a:solidFill>
                  <a:srgbClr val="871094"/>
                </a:solidFill>
                <a:effectLst/>
              </a:rPr>
              <a:t>jwtTokenUtil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.getUsernameFromToken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jwtToken</a:t>
            </a:r>
            <a:r>
              <a:rPr lang="en-US" sz="1600" dirty="0">
                <a:solidFill>
                  <a:srgbClr val="080808"/>
                </a:solidFill>
                <a:effectLst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    } </a:t>
            </a:r>
            <a:r>
              <a:rPr lang="en-US" sz="1600" dirty="0">
                <a:solidFill>
                  <a:srgbClr val="0033B3"/>
                </a:solidFill>
                <a:effectLst/>
              </a:rPr>
              <a:t>catch 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IllegalArgumentException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e)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throw new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ResponseStatusException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sz="1600" i="1" dirty="0" err="1">
                <a:solidFill>
                  <a:srgbClr val="871094"/>
                </a:solidFill>
                <a:effectLst/>
              </a:rPr>
              <a:t>BAD_REQUEST</a:t>
            </a:r>
            <a:r>
              <a:rPr lang="en-US" sz="1600" dirty="0">
                <a:solidFill>
                  <a:srgbClr val="080808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e.getMessage</a:t>
            </a:r>
            <a:r>
              <a:rPr lang="en-US" sz="1600" dirty="0">
                <a:solidFill>
                  <a:srgbClr val="080808"/>
                </a:solidFill>
                <a:effectLst/>
              </a:rPr>
              <a:t>());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    } </a:t>
            </a:r>
            <a:r>
              <a:rPr lang="en-US" sz="1600" dirty="0">
                <a:solidFill>
                  <a:srgbClr val="0033B3"/>
                </a:solidFill>
                <a:effectLst/>
              </a:rPr>
              <a:t>catch 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ExpiredJwtException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e)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throw new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ResponseStatusException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sz="1600" i="1" dirty="0" err="1">
                <a:solidFill>
                  <a:srgbClr val="871094"/>
                </a:solidFill>
                <a:effectLst/>
              </a:rPr>
              <a:t>BAD_REQUEST</a:t>
            </a:r>
            <a:r>
              <a:rPr lang="en-US" sz="1600" dirty="0">
                <a:solidFill>
                  <a:srgbClr val="080808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e.getMessage</a:t>
            </a:r>
            <a:r>
              <a:rPr lang="en-US" sz="1600" dirty="0">
                <a:solidFill>
                  <a:srgbClr val="080808"/>
                </a:solidFill>
                <a:effectLst/>
              </a:rPr>
              <a:t>());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    }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} </a:t>
            </a:r>
            <a:r>
              <a:rPr lang="en-US" sz="1600" dirty="0">
                <a:solidFill>
                  <a:srgbClr val="0033B3"/>
                </a:solidFill>
                <a:effectLst/>
              </a:rPr>
              <a:t>else </a:t>
            </a:r>
            <a:r>
              <a:rPr lang="en-US" sz="1600" dirty="0">
                <a:solidFill>
                  <a:srgbClr val="080808"/>
                </a:solidFill>
                <a:effectLst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throw new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ResponseStatusException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sz="1600" i="1" dirty="0" err="1">
                <a:solidFill>
                  <a:srgbClr val="871094"/>
                </a:solidFill>
                <a:effectLst/>
              </a:rPr>
              <a:t>BAD_REQUEST</a:t>
            </a:r>
            <a:r>
              <a:rPr lang="en-US" sz="1600" dirty="0">
                <a:solidFill>
                  <a:srgbClr val="080808"/>
                </a:solidFill>
                <a:effectLst/>
              </a:rPr>
              <a:t>, </a:t>
            </a:r>
            <a:r>
              <a:rPr lang="en-US" sz="1600" dirty="0">
                <a:solidFill>
                  <a:srgbClr val="067D17"/>
                </a:solidFill>
                <a:effectLst/>
              </a:rPr>
              <a:t>"JWT Token does not begin with Bearer String"</a:t>
            </a:r>
            <a:r>
              <a:rPr lang="en-US" sz="1600" dirty="0">
                <a:solidFill>
                  <a:srgbClr val="080808"/>
                </a:solidFill>
                <a:effectLst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    }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622951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515B6-54EF-B56D-88A6-65D88C950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F8F4-039E-87FA-05E4-43912DB3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326"/>
          </a:xfrm>
        </p:spPr>
        <p:txBody>
          <a:bodyPr>
            <a:noAutofit/>
          </a:bodyPr>
          <a:lstStyle/>
          <a:p>
            <a:r>
              <a:rPr lang="en-TH" sz="3200" dirty="0"/>
              <a:t>JwtAuthFilter.java (2/2)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0C64B-8315-B9B5-7566-6460DECEA502}"/>
              </a:ext>
            </a:extLst>
          </p:cNvPr>
          <p:cNvSpPr txBox="1"/>
          <p:nvPr/>
        </p:nvSpPr>
        <p:spPr>
          <a:xfrm>
            <a:off x="838200" y="1153813"/>
            <a:ext cx="10277818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username </a:t>
            </a:r>
            <a:r>
              <a:rPr lang="en-US" dirty="0">
                <a:solidFill>
                  <a:srgbClr val="080808"/>
                </a:solidFill>
                <a:effectLst/>
              </a:rPr>
              <a:t>!= </a:t>
            </a:r>
            <a:r>
              <a:rPr lang="en-US" dirty="0">
                <a:solidFill>
                  <a:srgbClr val="0033B3"/>
                </a:solidFill>
                <a:effectLst/>
              </a:rPr>
              <a:t>null </a:t>
            </a:r>
            <a:r>
              <a:rPr lang="en-US" dirty="0">
                <a:solidFill>
                  <a:srgbClr val="080808"/>
                </a:solidFill>
                <a:effectLst/>
              </a:rPr>
              <a:t>&amp;&amp; </a:t>
            </a:r>
            <a:r>
              <a:rPr lang="en-US" dirty="0" err="1">
                <a:solidFill>
                  <a:srgbClr val="000000"/>
                </a:solidFill>
                <a:effectLst/>
              </a:rPr>
              <a:t>SecurityContextHolder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080808"/>
                </a:solidFill>
                <a:effectLst/>
              </a:rPr>
              <a:t>getContext</a:t>
            </a:r>
            <a:r>
              <a:rPr lang="en-US" dirty="0">
                <a:solidFill>
                  <a:srgbClr val="080808"/>
                </a:solidFill>
                <a:effectLst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</a:rPr>
              <a:t>getAuthentication</a:t>
            </a:r>
            <a:r>
              <a:rPr lang="en-US" dirty="0">
                <a:solidFill>
                  <a:srgbClr val="080808"/>
                </a:solidFill>
                <a:effectLst/>
              </a:rPr>
              <a:t>() == </a:t>
            </a:r>
            <a:r>
              <a:rPr lang="en-US" dirty="0">
                <a:solidFill>
                  <a:srgbClr val="0033B3"/>
                </a:solidFill>
                <a:effectLst/>
              </a:rPr>
              <a:t>null</a:t>
            </a:r>
            <a:r>
              <a:rPr lang="en-US" dirty="0">
                <a:solidFill>
                  <a:srgbClr val="080808"/>
                </a:solidFill>
                <a:effectLst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UserDetails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userDetails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= </a:t>
            </a:r>
            <a:r>
              <a:rPr lang="en-US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</a:rPr>
              <a:t>jwtUserDetailsService</a:t>
            </a:r>
            <a:r>
              <a:rPr lang="en-US" dirty="0" err="1">
                <a:solidFill>
                  <a:srgbClr val="080808"/>
                </a:solidFill>
                <a:effectLst/>
              </a:rPr>
              <a:t>.loadUserByUsername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username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871094"/>
                </a:solidFill>
                <a:effectLst/>
              </a:rPr>
              <a:t>jwtTokenUtil</a:t>
            </a:r>
            <a:r>
              <a:rPr lang="en-US" dirty="0" err="1">
                <a:solidFill>
                  <a:srgbClr val="080808"/>
                </a:solidFill>
                <a:effectLst/>
              </a:rPr>
              <a:t>.validateToken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jwtToken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userDetails</a:t>
            </a:r>
            <a:r>
              <a:rPr lang="en-US" dirty="0">
                <a:solidFill>
                  <a:srgbClr val="080808"/>
                </a:solidFill>
                <a:effectLst/>
              </a:rPr>
              <a:t>)) 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UsernamePasswordAuthenticationToken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usernamePasswordAuthenticationToken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</a:t>
            </a:r>
            <a:br>
              <a:rPr lang="en-US" dirty="0">
                <a:solidFill>
                  <a:srgbClr val="0033B3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	</a:t>
            </a:r>
            <a:r>
              <a:rPr lang="en-US" dirty="0" err="1">
                <a:solidFill>
                  <a:srgbClr val="080808"/>
                </a:solidFill>
                <a:effectLst/>
              </a:rPr>
              <a:t>UsernamePasswordAuthenticationToken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userDetails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</a:rPr>
              <a:t>null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userDetails</a:t>
            </a:r>
            <a:r>
              <a:rPr lang="en-US" dirty="0" err="1">
                <a:solidFill>
                  <a:srgbClr val="080808"/>
                </a:solidFill>
                <a:effectLst/>
              </a:rPr>
              <a:t>.getAuthorities</a:t>
            </a:r>
            <a:r>
              <a:rPr lang="en-US" dirty="0">
                <a:solidFill>
                  <a:srgbClr val="080808"/>
                </a:solidFill>
                <a:effectLst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usernamePasswordAuthenticationToken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                        </a:t>
            </a:r>
            <a:r>
              <a:rPr lang="en-US" dirty="0">
                <a:solidFill>
                  <a:srgbClr val="080808"/>
                </a:solidFill>
                <a:effectLst/>
              </a:rPr>
              <a:t>.</a:t>
            </a:r>
            <a:r>
              <a:rPr lang="en-US" dirty="0" err="1">
                <a:solidFill>
                  <a:srgbClr val="080808"/>
                </a:solidFill>
                <a:effectLst/>
              </a:rPr>
              <a:t>setDetails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 err="1">
                <a:solidFill>
                  <a:srgbClr val="080808"/>
                </a:solidFill>
                <a:effectLst/>
              </a:rPr>
              <a:t>WebAuthenticationDetailsSource</a:t>
            </a:r>
            <a:r>
              <a:rPr lang="en-US" dirty="0">
                <a:solidFill>
                  <a:srgbClr val="080808"/>
                </a:solidFill>
                <a:effectLst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</a:rPr>
              <a:t>buildDetails</a:t>
            </a:r>
            <a:r>
              <a:rPr lang="en-US" dirty="0">
                <a:solidFill>
                  <a:srgbClr val="080808"/>
                </a:solidFill>
                <a:effectLst/>
              </a:rPr>
              <a:t>(request));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SecurityContextHolder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080808"/>
                </a:solidFill>
                <a:effectLst/>
              </a:rPr>
              <a:t>getContext</a:t>
            </a:r>
            <a:r>
              <a:rPr lang="en-US" dirty="0">
                <a:solidFill>
                  <a:srgbClr val="080808"/>
                </a:solidFill>
                <a:effectLst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</a:rPr>
              <a:t>setAuthentication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usernamePasswordAuthenticationToken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</a:rPr>
              <a:t>chain.doFilter</a:t>
            </a:r>
            <a:r>
              <a:rPr lang="en-US" dirty="0">
                <a:solidFill>
                  <a:srgbClr val="080808"/>
                </a:solidFill>
                <a:effectLst/>
              </a:rPr>
              <a:t>(request, response);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956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FA4D-C9FE-F403-1242-7ABF5DAC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Authentication with Spring </a:t>
            </a:r>
            <a:r>
              <a:rPr lang="en-US" sz="3200" dirty="0" err="1"/>
              <a:t>AuthenticationManager</a:t>
            </a:r>
            <a:r>
              <a:rPr lang="en-US" sz="3200" dirty="0"/>
              <a:t> (1/2)</a:t>
            </a:r>
            <a:endParaRPr lang="en-TH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0A364-743E-A79C-5C65-BFAA0E2E9195}"/>
              </a:ext>
            </a:extLst>
          </p:cNvPr>
          <p:cNvSpPr txBox="1"/>
          <p:nvPr/>
        </p:nvSpPr>
        <p:spPr>
          <a:xfrm>
            <a:off x="838200" y="1137562"/>
            <a:ext cx="9763699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effectLst/>
              </a:rPr>
              <a:t>@Configuration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EnableWebSecurity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WebSecurityConfig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Autowired</a:t>
            </a:r>
            <a:r>
              <a:rPr lang="en-US" dirty="0">
                <a:solidFill>
                  <a:srgbClr val="9E880D"/>
                </a:solidFill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 err="1">
                <a:solidFill>
                  <a:srgbClr val="000000"/>
                </a:solidFill>
                <a:effectLst/>
              </a:rPr>
              <a:t>JwtUserDetailsService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871094"/>
                </a:solidFill>
                <a:effectLst/>
              </a:rPr>
              <a:t>jwtUserDetailsService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Autowired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dirty="0">
                <a:solidFill>
                  <a:srgbClr val="9E880D"/>
                </a:solidFill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 err="1">
                <a:solidFill>
                  <a:srgbClr val="000000"/>
                </a:solidFill>
                <a:effectLst/>
              </a:rPr>
              <a:t>JwtAuthFilter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871094"/>
                </a:solidFill>
                <a:effectLst/>
              </a:rPr>
              <a:t>jwtAuthFilter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@Bean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 err="1">
                <a:solidFill>
                  <a:srgbClr val="000000"/>
                </a:solidFill>
                <a:effectLst/>
              </a:rPr>
              <a:t>SecurityFilterChain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</a:rPr>
              <a:t>filterChain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HttpSecurity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</a:rPr>
              <a:t>httpSecurity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throws </a:t>
            </a:r>
            <a:r>
              <a:rPr lang="en-US" dirty="0">
                <a:solidFill>
                  <a:srgbClr val="000000"/>
                </a:solidFill>
                <a:effectLst/>
              </a:rPr>
              <a:t>Exception </a:t>
            </a:r>
            <a:r>
              <a:rPr lang="en-US" dirty="0">
                <a:solidFill>
                  <a:srgbClr val="080808"/>
                </a:solidFill>
                <a:effectLst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</a:rPr>
              <a:t>httpSecurity.csrf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csrf</a:t>
            </a:r>
            <a:r>
              <a:rPr lang="en-US" dirty="0">
                <a:solidFill>
                  <a:srgbClr val="080808"/>
                </a:solidFill>
                <a:effectLst/>
              </a:rPr>
              <a:t> -&gt; </a:t>
            </a:r>
            <a:r>
              <a:rPr lang="en-US" dirty="0" err="1">
                <a:solidFill>
                  <a:srgbClr val="080808"/>
                </a:solidFill>
                <a:effectLst/>
              </a:rPr>
              <a:t>csrf.disable</a:t>
            </a:r>
            <a:r>
              <a:rPr lang="en-US" dirty="0">
                <a:solidFill>
                  <a:srgbClr val="080808"/>
                </a:solidFill>
                <a:effectLst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    .</a:t>
            </a:r>
            <a:r>
              <a:rPr lang="en-US" dirty="0" err="1">
                <a:solidFill>
                  <a:srgbClr val="080808"/>
                </a:solidFill>
                <a:effectLst/>
              </a:rPr>
              <a:t>authorizeRequests</a:t>
            </a:r>
            <a:r>
              <a:rPr lang="en-US" dirty="0">
                <a:solidFill>
                  <a:srgbClr val="080808"/>
                </a:solidFill>
                <a:effectLst/>
              </a:rPr>
              <a:t>(authorize -&gt; authorize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            .</a:t>
            </a:r>
            <a:r>
              <a:rPr lang="en-US" dirty="0" err="1">
                <a:solidFill>
                  <a:srgbClr val="080808"/>
                </a:solidFill>
                <a:effectLst/>
              </a:rPr>
              <a:t>requestMatchers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"/authentications/login"</a:t>
            </a:r>
            <a:r>
              <a:rPr lang="en-US" dirty="0">
                <a:solidFill>
                  <a:srgbClr val="080808"/>
                </a:solidFill>
                <a:effectLst/>
              </a:rPr>
              <a:t>).</a:t>
            </a:r>
            <a:r>
              <a:rPr lang="en-US" dirty="0" err="1">
                <a:solidFill>
                  <a:srgbClr val="080808"/>
                </a:solidFill>
                <a:effectLst/>
              </a:rPr>
              <a:t>permitAll</a:t>
            </a:r>
            <a:r>
              <a:rPr lang="en-US" dirty="0">
                <a:solidFill>
                  <a:srgbClr val="080808"/>
                </a:solidFill>
                <a:effectLst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            .</a:t>
            </a:r>
            <a:r>
              <a:rPr lang="en-US" dirty="0" err="1">
                <a:solidFill>
                  <a:srgbClr val="080808"/>
                </a:solidFill>
                <a:effectLst/>
              </a:rPr>
              <a:t>requestMatchers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"/authentications/validate-token"</a:t>
            </a:r>
            <a:r>
              <a:rPr lang="en-US" dirty="0">
                <a:solidFill>
                  <a:srgbClr val="080808"/>
                </a:solidFill>
                <a:effectLst/>
              </a:rPr>
              <a:t>).</a:t>
            </a:r>
            <a:r>
              <a:rPr lang="en-US" dirty="0" err="1">
                <a:solidFill>
                  <a:srgbClr val="080808"/>
                </a:solidFill>
                <a:effectLst/>
              </a:rPr>
              <a:t>hasAuthority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"ADMIN"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            .</a:t>
            </a:r>
            <a:r>
              <a:rPr lang="en-US" dirty="0" err="1">
                <a:solidFill>
                  <a:srgbClr val="080808"/>
                </a:solidFill>
                <a:effectLst/>
              </a:rPr>
              <a:t>anyRequest</a:t>
            </a:r>
            <a:r>
              <a:rPr lang="en-US" dirty="0">
                <a:solidFill>
                  <a:srgbClr val="080808"/>
                </a:solidFill>
                <a:effectLst/>
              </a:rPr>
              <a:t>().authenticated()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    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    .</a:t>
            </a:r>
            <a:r>
              <a:rPr lang="en-US" dirty="0" err="1">
                <a:solidFill>
                  <a:srgbClr val="080808"/>
                </a:solidFill>
                <a:effectLst/>
              </a:rPr>
              <a:t>httpBasic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i="1" dirty="0" err="1">
                <a:solidFill>
                  <a:srgbClr val="080808"/>
                </a:solidFill>
                <a:effectLst/>
              </a:rPr>
              <a:t>withDefaults</a:t>
            </a:r>
            <a:r>
              <a:rPr lang="en-US" dirty="0">
                <a:solidFill>
                  <a:srgbClr val="080808"/>
                </a:solidFill>
                <a:effectLst/>
              </a:rPr>
              <a:t>());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</a:rPr>
              <a:t>httpSecurity.addFilterBefore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871094"/>
                </a:solidFill>
                <a:effectLst/>
              </a:rPr>
              <a:t>jwtAuthFilter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UsernamePasswordAuthenticationFilter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 err="1">
                <a:solidFill>
                  <a:srgbClr val="080808"/>
                </a:solidFill>
                <a:effectLst/>
              </a:rPr>
              <a:t>httpSecurity.build</a:t>
            </a:r>
            <a:r>
              <a:rPr lang="en-US" dirty="0">
                <a:solidFill>
                  <a:srgbClr val="080808"/>
                </a:solidFill>
                <a:effectLst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94767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C3EEF-6AEF-B9A4-6FDD-8CEACA692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C212-7D13-D988-17F9-39A00C8A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Authentication with Spring </a:t>
            </a:r>
            <a:r>
              <a:rPr lang="en-US" sz="3200" dirty="0" err="1"/>
              <a:t>AuthenticationManager</a:t>
            </a:r>
            <a:r>
              <a:rPr lang="en-US" sz="3200" dirty="0"/>
              <a:t> (2/2)</a:t>
            </a:r>
            <a:endParaRPr lang="en-TH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29CEC-2D94-8DEC-0FA0-77806133DB4F}"/>
              </a:ext>
            </a:extLst>
          </p:cNvPr>
          <p:cNvSpPr txBox="1"/>
          <p:nvPr/>
        </p:nvSpPr>
        <p:spPr>
          <a:xfrm>
            <a:off x="838200" y="1137562"/>
            <a:ext cx="9763699" cy="47705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80808"/>
                </a:solidFill>
                <a:effectLst/>
              </a:rPr>
              <a:t> </a:t>
            </a:r>
            <a:r>
              <a:rPr lang="en-US" sz="1600" dirty="0">
                <a:solidFill>
                  <a:srgbClr val="9E880D"/>
                </a:solidFill>
                <a:effectLst/>
              </a:rPr>
              <a:t>@Bean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PasswordEncoder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passwordEncoder</a:t>
            </a:r>
            <a:r>
              <a:rPr lang="en-US" sz="1600" dirty="0">
                <a:solidFill>
                  <a:srgbClr val="080808"/>
                </a:solidFill>
                <a:effectLst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1600" dirty="0">
                <a:solidFill>
                  <a:srgbClr val="000000"/>
                </a:solidFill>
                <a:effectLst/>
              </a:rPr>
              <a:t>Argon2PasswordEncoder</a:t>
            </a:r>
            <a:r>
              <a:rPr lang="en-US" sz="1600" dirty="0">
                <a:solidFill>
                  <a:srgbClr val="080808"/>
                </a:solidFill>
                <a:effectLst/>
              </a:rPr>
              <a:t>.</a:t>
            </a:r>
            <a:r>
              <a:rPr lang="en-US" sz="1600" i="1" dirty="0">
                <a:solidFill>
                  <a:srgbClr val="080808"/>
                </a:solidFill>
                <a:effectLst/>
              </a:rPr>
              <a:t>defaultsForSpringSecurity_v5_8</a:t>
            </a:r>
            <a:r>
              <a:rPr lang="en-US" sz="1600" dirty="0">
                <a:solidFill>
                  <a:srgbClr val="080808"/>
                </a:solidFill>
                <a:effectLst/>
              </a:rPr>
              <a:t>();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600" dirty="0">
                <a:solidFill>
                  <a:srgbClr val="9E880D"/>
                </a:solidFill>
                <a:effectLst/>
              </a:rPr>
              <a:t>@Bean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AuthenticationProvider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authenticationProvider</a:t>
            </a:r>
            <a:r>
              <a:rPr lang="en-US" sz="1600" dirty="0">
                <a:solidFill>
                  <a:srgbClr val="080808"/>
                </a:solidFill>
                <a:effectLst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DaoAuthenticationProvider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authenticationProvider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</a:rPr>
              <a:t>new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DaoAuthenticationProvider</a:t>
            </a:r>
            <a:r>
              <a:rPr lang="en-US" sz="1600" dirty="0">
                <a:solidFill>
                  <a:srgbClr val="080808"/>
                </a:solidFill>
                <a:effectLst/>
              </a:rPr>
              <a:t>();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authenticationProvider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.setUserDetailsService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871094"/>
                </a:solidFill>
                <a:effectLst/>
              </a:rPr>
              <a:t>jwtUserDetailsService</a:t>
            </a:r>
            <a:r>
              <a:rPr lang="en-US" sz="1600" dirty="0">
                <a:solidFill>
                  <a:srgbClr val="080808"/>
                </a:solidFill>
                <a:effectLst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authenticationProvider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.setPasswordEncoder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passwordEncoder</a:t>
            </a:r>
            <a:r>
              <a:rPr lang="en-US" sz="1600" dirty="0">
                <a:solidFill>
                  <a:srgbClr val="080808"/>
                </a:solidFill>
                <a:effectLst/>
              </a:rPr>
              <a:t>());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authenticationProvider</a:t>
            </a:r>
            <a:r>
              <a:rPr lang="en-US" sz="1600" dirty="0">
                <a:solidFill>
                  <a:srgbClr val="080808"/>
                </a:solidFill>
                <a:effectLst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600" dirty="0">
                <a:solidFill>
                  <a:srgbClr val="9E880D"/>
                </a:solidFill>
                <a:effectLst/>
              </a:rPr>
              <a:t>@Bean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AuthenticationManager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authenticationManager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AuthenticationConfiguration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config) </a:t>
            </a:r>
            <a:r>
              <a:rPr lang="en-US" sz="1600" dirty="0">
                <a:solidFill>
                  <a:srgbClr val="0033B3"/>
                </a:solidFill>
                <a:effectLst/>
              </a:rPr>
              <a:t>throws </a:t>
            </a:r>
            <a:r>
              <a:rPr lang="en-US" sz="1600" dirty="0">
                <a:solidFill>
                  <a:srgbClr val="000000"/>
                </a:solidFill>
                <a:effectLst/>
              </a:rPr>
              <a:t>Exception </a:t>
            </a:r>
            <a:r>
              <a:rPr lang="en-US" sz="1600" dirty="0">
                <a:solidFill>
                  <a:srgbClr val="080808"/>
                </a:solidFill>
                <a:effectLst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1600" dirty="0" err="1">
                <a:solidFill>
                  <a:srgbClr val="080808"/>
                </a:solidFill>
                <a:effectLst/>
              </a:rPr>
              <a:t>config.getAuthenticationManager</a:t>
            </a:r>
            <a:r>
              <a:rPr lang="en-US" sz="1600" dirty="0">
                <a:solidFill>
                  <a:srgbClr val="080808"/>
                </a:solidFill>
                <a:effectLst/>
              </a:rPr>
              <a:t>();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endParaRPr lang="en-US" sz="1600" dirty="0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981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D7F5-ADA5-1E0B-8883-EE2DD187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 dirty="0"/>
              <a:t>JWT-based Authentication</a:t>
            </a:r>
            <a:endParaRPr lang="en-T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D2904-695E-895E-978A-2DC564CFC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55" y="1590271"/>
            <a:ext cx="6610465" cy="44217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446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5721-47D0-435F-A18F-2189588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based vs Token based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3C74F-8CDE-4134-8DEC-858108F89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658"/>
            <a:ext cx="4667865" cy="4574305"/>
          </a:xfrm>
        </p:spPr>
        <p:txBody>
          <a:bodyPr/>
          <a:lstStyle/>
          <a:p>
            <a:r>
              <a:rPr lang="en-US" dirty="0"/>
              <a:t>Scalability/Micro Service</a:t>
            </a:r>
          </a:p>
          <a:p>
            <a:pPr lvl="1"/>
            <a:r>
              <a:rPr lang="en-US" dirty="0"/>
              <a:t> A session often lives on a server or a cluster of servers.</a:t>
            </a:r>
          </a:p>
          <a:p>
            <a:r>
              <a:rPr lang="en-US" dirty="0"/>
              <a:t>Some data that needs to be remembered across various parts of a website.</a:t>
            </a:r>
          </a:p>
        </p:txBody>
      </p:sp>
      <p:pic>
        <p:nvPicPr>
          <p:cNvPr id="8194" name="Picture 2" descr="https://www.baeldung.com/wp-content/uploads/sites/4/2021/04/twotokens.png">
            <a:extLst>
              <a:ext uri="{FF2B5EF4-FFF2-40B4-BE49-F238E27FC236}">
                <a16:creationId xmlns:a16="http://schemas.microsoft.com/office/drawing/2014/main" id="{6071D575-479A-4C22-BC5D-57A82C2D1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33" y="1445239"/>
            <a:ext cx="4325887" cy="447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37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7C28-1FA9-78F0-1E5B-FD66FBE0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 Web Token?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D5503-2121-6786-05EA-BA0D5862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101"/>
            <a:ext cx="10515600" cy="46278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JSON Web Token (JWT) is an open standard (RFC 7519) that defines a compact and self-contained way for securely transmitting information between parties as a JSON object. </a:t>
            </a:r>
          </a:p>
          <a:p>
            <a:r>
              <a:rPr lang="en-US" dirty="0"/>
              <a:t>This information can be verified and trusted because it is digitally signed. </a:t>
            </a:r>
          </a:p>
          <a:p>
            <a:r>
              <a:rPr lang="en-US" dirty="0"/>
              <a:t>JWTs can be signed using a secret (with the HMAC algorithm) or a public/private key pair using RSA or ECDSA.</a:t>
            </a:r>
          </a:p>
          <a:p>
            <a:r>
              <a:rPr lang="en-US" dirty="0"/>
              <a:t>Although JWTs can be encrypted to also provide secrecy between parties, we will focus on signed tokens. </a:t>
            </a:r>
          </a:p>
          <a:p>
            <a:r>
              <a:rPr lang="en-US" dirty="0"/>
              <a:t>Signed tokens can verify the integrity of the claims contained within it, while encrypted tokens hide those claims from other parties.</a:t>
            </a:r>
          </a:p>
          <a:p>
            <a:r>
              <a:rPr lang="en-US" dirty="0"/>
              <a:t>When tokens are signed using public/private key pairs, the signature also certifies that only the party holding the private key is the one that signed it.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64624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5A78-69E4-AE4E-AFCF-13E3F26E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092"/>
          </a:xfrm>
        </p:spPr>
        <p:txBody>
          <a:bodyPr>
            <a:normAutofit/>
          </a:bodyPr>
          <a:lstStyle/>
          <a:p>
            <a:r>
              <a:rPr lang="en-US" sz="3600" dirty="0"/>
              <a:t>What is the JSON Web Token structure?</a:t>
            </a:r>
            <a:endParaRPr lang="en-T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B2FB-2085-D8EE-38F7-01716757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79" y="1261218"/>
            <a:ext cx="10102327" cy="42251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its compact form, JSON Web Tokens consist of three parts separated by dots (.), which are: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dirty="0"/>
              <a:t>The header typically consists of two parts: the type of the token, which is JWT, and the signing algorithm being used, such as HMAC SHA256 or RSA.</a:t>
            </a:r>
          </a:p>
          <a:p>
            <a:pPr lvl="1"/>
            <a:r>
              <a:rPr lang="en-US" dirty="0"/>
              <a:t>Payload</a:t>
            </a:r>
          </a:p>
          <a:p>
            <a:pPr lvl="2"/>
            <a:r>
              <a:rPr lang="en-US" dirty="0"/>
              <a:t>Which contains the claims. Claims are statements about an entity (typically, the user) and additional data.</a:t>
            </a:r>
          </a:p>
          <a:p>
            <a:pPr lvl="1"/>
            <a:r>
              <a:rPr lang="en-US" dirty="0"/>
              <a:t>Signature</a:t>
            </a:r>
          </a:p>
          <a:p>
            <a:pPr lvl="2"/>
            <a:r>
              <a:rPr lang="en-US" dirty="0"/>
              <a:t>The signature is used to verify the message wasn't changed along the way, and, in the case of tokens signed with a private key, it can also verify that the sender of the JWT is who it says it is.</a:t>
            </a:r>
          </a:p>
          <a:p>
            <a:pPr lvl="1"/>
            <a:r>
              <a:rPr lang="en-US" dirty="0"/>
              <a:t>Putting all together</a:t>
            </a:r>
          </a:p>
          <a:p>
            <a:pPr lvl="1"/>
            <a:endParaRPr lang="en-US" dirty="0"/>
          </a:p>
        </p:txBody>
      </p:sp>
      <p:pic>
        <p:nvPicPr>
          <p:cNvPr id="1028" name="Picture 4" descr="Encoded JWT">
            <a:extLst>
              <a:ext uri="{FF2B5EF4-FFF2-40B4-BE49-F238E27FC236}">
                <a16:creationId xmlns:a16="http://schemas.microsoft.com/office/drawing/2014/main" id="{0D3AE8A1-2A68-63B5-449F-3C3765324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9" t="10973" r="15543" b="12151"/>
          <a:stretch/>
        </p:blipFill>
        <p:spPr bwMode="auto">
          <a:xfrm>
            <a:off x="4837803" y="4954631"/>
            <a:ext cx="4650754" cy="115913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17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901A72-32A3-F557-6709-606AA8EA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452"/>
          </a:xfrm>
        </p:spPr>
        <p:txBody>
          <a:bodyPr>
            <a:normAutofit/>
          </a:bodyPr>
          <a:lstStyle/>
          <a:p>
            <a:r>
              <a:rPr lang="en-US" sz="4000" dirty="0"/>
              <a:t>JSON Web Token structure</a:t>
            </a:r>
            <a:endParaRPr lang="en-TH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8BF04-B0AF-CE5F-5CAB-7BA7518E2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36" y="1362578"/>
            <a:ext cx="4768504" cy="19999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5DD283-75BA-1112-A543-E5232261C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693"/>
          <a:stretch/>
        </p:blipFill>
        <p:spPr>
          <a:xfrm>
            <a:off x="1037936" y="4469526"/>
            <a:ext cx="2764442" cy="17868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EAB57D-91D7-2692-BB0F-19C7B0871E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474"/>
          <a:stretch/>
        </p:blipFill>
        <p:spPr>
          <a:xfrm>
            <a:off x="4377300" y="4529322"/>
            <a:ext cx="2547492" cy="16672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2A7B0C-26ED-9583-9428-1A266538C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714" y="4469526"/>
            <a:ext cx="3244111" cy="19013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94D76B-B075-0EDF-90A7-CDE1B62F647F}"/>
              </a:ext>
            </a:extLst>
          </p:cNvPr>
          <p:cNvSpPr txBox="1"/>
          <p:nvPr/>
        </p:nvSpPr>
        <p:spPr>
          <a:xfrm>
            <a:off x="1005840" y="3898358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400" dirty="0"/>
              <a:t>Decoded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EBDC9-86B5-A910-4648-84BAE2F68CA2}"/>
              </a:ext>
            </a:extLst>
          </p:cNvPr>
          <p:cNvSpPr txBox="1"/>
          <p:nvPr/>
        </p:nvSpPr>
        <p:spPr>
          <a:xfrm>
            <a:off x="7040880" y="1331246"/>
            <a:ext cx="3509011" cy="14773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eyJhbGciOiJIUzI1NiJ9.eyJzdWIiOiJhQGdtYWkuY29tIiwiaWF0IjoxNzExMzQzNzM1LCJleHAiOjE3MTEzNTA5MzV9.nrKL5p1b2Q_lrs1d2dPvJoIzW54-YihoEdCoZhBDbcc</a:t>
            </a:r>
            <a:endParaRPr lang="en-T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0A8D7-5A30-8EB1-8CE1-E05E18799131}"/>
              </a:ext>
            </a:extLst>
          </p:cNvPr>
          <p:cNvSpPr txBox="1"/>
          <p:nvPr/>
        </p:nvSpPr>
        <p:spPr>
          <a:xfrm>
            <a:off x="7016232" y="3023530"/>
            <a:ext cx="3509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dirty="0"/>
              <a:t>Online Decoder: https://jwt.io</a:t>
            </a:r>
          </a:p>
        </p:txBody>
      </p:sp>
    </p:spTree>
    <p:extLst>
      <p:ext uri="{BB962C8B-B14F-4D97-AF65-F5344CB8AC3E}">
        <p14:creationId xmlns:p14="http://schemas.microsoft.com/office/powerpoint/2010/main" val="21448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2494-0F0B-7DE7-8C48-346279D5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/>
          <a:lstStyle/>
          <a:p>
            <a:r>
              <a:rPr lang="en-US" dirty="0"/>
              <a:t>How do JSON Web Tokens work?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17F2-ECD7-8AA2-6197-B33BF5C17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0"/>
            <a:ext cx="10515600" cy="3662900"/>
          </a:xfrm>
        </p:spPr>
        <p:txBody>
          <a:bodyPr>
            <a:normAutofit/>
          </a:bodyPr>
          <a:lstStyle/>
          <a:p>
            <a:pPr marL="315913" indent="-271463">
              <a:lnSpc>
                <a:spcPct val="110000"/>
              </a:lnSpc>
            </a:pPr>
            <a:r>
              <a:rPr lang="en-US" dirty="0"/>
              <a:t>In authentication, when the user successfully logs in using their credentials, a JSON Web Token will be returned. Since tokens are credentials, great care must be taken to prevent security issues. In general, you should not keep tokens longer than required.</a:t>
            </a:r>
          </a:p>
          <a:p>
            <a:pPr marL="315913" indent="-271463"/>
            <a:r>
              <a:rPr lang="en-US" dirty="0"/>
              <a:t>Whenever the user wants to access a protected route or resource, the user agent should send the JWT, typically in the Authorization header using the Bearer schema. The content of the header should look like the following:</a:t>
            </a:r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82765-81EA-5AA2-48DA-2469176E3021}"/>
              </a:ext>
            </a:extLst>
          </p:cNvPr>
          <p:cNvSpPr txBox="1"/>
          <p:nvPr/>
        </p:nvSpPr>
        <p:spPr>
          <a:xfrm>
            <a:off x="1235824" y="5304018"/>
            <a:ext cx="6096000" cy="427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tIns="72000" bIns="10800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0" i="0" dirty="0">
                <a:effectLst/>
                <a:latin typeface="Roboto Mono" panose="020F0502020204030204" pitchFamily="34" charset="0"/>
              </a:rPr>
              <a:t>Authorization: Bearer &lt;token&gt;</a:t>
            </a:r>
          </a:p>
        </p:txBody>
      </p:sp>
    </p:spTree>
    <p:extLst>
      <p:ext uri="{BB962C8B-B14F-4D97-AF65-F5344CB8AC3E}">
        <p14:creationId xmlns:p14="http://schemas.microsoft.com/office/powerpoint/2010/main" val="284759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4D8AA-ECEC-40EE-A842-809D81B03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JWT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FF63B-D00D-858E-3663-068BC5CE4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3989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410C17F5A364EA5A8AD1A4B6522EC" ma:contentTypeVersion="4" ma:contentTypeDescription="Create a new document." ma:contentTypeScope="" ma:versionID="0885f6627582344df8744ddfc81deee2">
  <xsd:schema xmlns:xsd="http://www.w3.org/2001/XMLSchema" xmlns:xs="http://www.w3.org/2001/XMLSchema" xmlns:p="http://schemas.microsoft.com/office/2006/metadata/properties" xmlns:ns2="2213a2d8-5d90-4f26-b7c5-2ccc5ea45986" targetNamespace="http://schemas.microsoft.com/office/2006/metadata/properties" ma:root="true" ma:fieldsID="a5ace047f1bd64502eab47abf6bc2eaf" ns2:_="">
    <xsd:import namespace="2213a2d8-5d90-4f26-b7c5-2ccc5ea459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3a2d8-5d90-4f26-b7c5-2ccc5ea459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FE8A39-33CF-4FEA-8F35-6E3D56DCCC12}"/>
</file>

<file path=customXml/itemProps2.xml><?xml version="1.0" encoding="utf-8"?>
<ds:datastoreItem xmlns:ds="http://schemas.openxmlformats.org/officeDocument/2006/customXml" ds:itemID="{7D1E5B97-F59F-4587-B752-FCF7741ED27F}"/>
</file>

<file path=customXml/itemProps3.xml><?xml version="1.0" encoding="utf-8"?>
<ds:datastoreItem xmlns:ds="http://schemas.openxmlformats.org/officeDocument/2006/customXml" ds:itemID="{D1A327D1-CE59-4129-9F7B-21939A48C0B0}"/>
</file>

<file path=docProps/app.xml><?xml version="1.0" encoding="utf-8"?>
<Properties xmlns="http://schemas.openxmlformats.org/officeDocument/2006/extended-properties" xmlns:vt="http://schemas.openxmlformats.org/officeDocument/2006/docPropsVTypes">
  <TotalTime>8772</TotalTime>
  <Words>3008</Words>
  <Application>Microsoft Macintosh PowerPoint</Application>
  <PresentationFormat>Widescreen</PresentationFormat>
  <Paragraphs>113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Inter</vt:lpstr>
      <vt:lpstr>Roboto Mono</vt:lpstr>
      <vt:lpstr>Office Theme</vt:lpstr>
      <vt:lpstr>Spring Boot  JWT-based Authentication</vt:lpstr>
      <vt:lpstr>JWT-based Authentication</vt:lpstr>
      <vt:lpstr>JWT-based Authentication</vt:lpstr>
      <vt:lpstr>Session based vs Token based</vt:lpstr>
      <vt:lpstr>What is JSON Web Token?</vt:lpstr>
      <vt:lpstr>What is the JSON Web Token structure?</vt:lpstr>
      <vt:lpstr>JSON Web Token structure</vt:lpstr>
      <vt:lpstr>How do JSON Web Tokens work?</vt:lpstr>
      <vt:lpstr>Spring Boot JWT Example</vt:lpstr>
      <vt:lpstr>Spring security</vt:lpstr>
      <vt:lpstr>Authentication</vt:lpstr>
      <vt:lpstr>Authorization</vt:lpstr>
      <vt:lpstr>Best Practices for Securing REST APIs</vt:lpstr>
      <vt:lpstr>Spring Security</vt:lpstr>
      <vt:lpstr>Dependencies</vt:lpstr>
      <vt:lpstr>Generating JWT – Sequence diagram</vt:lpstr>
      <vt:lpstr>Request Resource – Sequence Diagram</vt:lpstr>
      <vt:lpstr>Implementations - Setting</vt:lpstr>
      <vt:lpstr>Implementations (2)</vt:lpstr>
      <vt:lpstr>Implementations (3) - Create UserDetailsService: JwtUserDetailsService.java</vt:lpstr>
      <vt:lpstr>Implementations (4) – Create JwtHelper: JwtTokenUtil.java (1/2)</vt:lpstr>
      <vt:lpstr>Implementations (4) – Create JwtHelper: JwtTokenUtil.java (2/2)</vt:lpstr>
      <vt:lpstr>Implementations (5) - Create AuthenticationController.java (Test-1)</vt:lpstr>
      <vt:lpstr>Implementations (5) - Create AuthenticationController.java (Test-2)</vt:lpstr>
      <vt:lpstr>JwtAuthFilter (1/2)</vt:lpstr>
      <vt:lpstr>JwtAuthFilter.java (2/2)</vt:lpstr>
      <vt:lpstr>Authentication with Spring AuthenticationManager (1/2)</vt:lpstr>
      <vt:lpstr>Authentication with Spring AuthenticationManager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pichet limvajiranan</dc:creator>
  <cp:lastModifiedBy>pichet limvajiranan</cp:lastModifiedBy>
  <cp:revision>93</cp:revision>
  <dcterms:created xsi:type="dcterms:W3CDTF">2021-10-19T06:35:15Z</dcterms:created>
  <dcterms:modified xsi:type="dcterms:W3CDTF">2024-03-28T07:59:20Z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0x010100B30410C17F5A364EA5A8AD1A4B6522EC</vt:lpwstr>
  </property>
</Properties>
</file>