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9" r:id="rId2"/>
    <p:sldId id="276" r:id="rId3"/>
    <p:sldId id="294" r:id="rId4"/>
    <p:sldId id="297" r:id="rId5"/>
    <p:sldId id="295" r:id="rId6"/>
    <p:sldId id="296" r:id="rId7"/>
    <p:sldId id="298" r:id="rId8"/>
    <p:sldId id="299" r:id="rId9"/>
    <p:sldId id="300" r:id="rId10"/>
    <p:sldId id="302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2544" y="0"/>
            <a:ext cx="1128581" cy="1233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9" y="42957"/>
            <a:ext cx="2410353" cy="11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/>
              <a:t>Deep Learning Hardware </a:t>
            </a:r>
            <a:r>
              <a:rPr lang="ko-KR" altLang="en-US" b="1" dirty="0" smtClean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 Hardware </a:t>
            </a:r>
            <a:r>
              <a:rPr lang="ko-KR" altLang="en-US" smtClean="0"/>
              <a:t>설계 경진대회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9584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3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b="1" dirty="0" smtClean="0"/>
              <a:t>Deep Learning Hardware </a:t>
            </a:r>
            <a:r>
              <a:rPr lang="ko-KR" altLang="en-US" b="1" dirty="0" smtClean="0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D9BFAF-39E2-4890-B798-019AC032846D}"/>
              </a:ext>
            </a:extLst>
          </p:cNvPr>
          <p:cNvSpPr txBox="1"/>
          <p:nvPr/>
        </p:nvSpPr>
        <p:spPr>
          <a:xfrm>
            <a:off x="2402378" y="4582292"/>
            <a:ext cx="7847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2024 </a:t>
            </a:r>
            <a:r>
              <a:rPr lang="en-US" sz="2400" b="1" dirty="0" smtClean="0"/>
              <a:t>Deep </a:t>
            </a:r>
            <a:r>
              <a:rPr lang="en-US" sz="2400" b="1" dirty="0"/>
              <a:t>Learning Hardware </a:t>
            </a:r>
            <a:r>
              <a:rPr lang="ko-KR" altLang="en-US" sz="2400" b="1" dirty="0"/>
              <a:t>설계 경진대회</a:t>
            </a:r>
          </a:p>
        </p:txBody>
      </p:sp>
      <p:sp>
        <p:nvSpPr>
          <p:cNvPr id="6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5428477" y="1974780"/>
            <a:ext cx="1335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" name="25 CuadroTexto">
            <a:extLst>
              <a:ext uri="{FF2B5EF4-FFF2-40B4-BE49-F238E27FC236}">
                <a16:creationId xmlns:a16="http://schemas.microsoft.com/office/drawing/2014/main" id="{1DC17484-45DA-48A3-9212-A9336858EF3D}"/>
              </a:ext>
            </a:extLst>
          </p:cNvPr>
          <p:cNvSpPr txBox="1"/>
          <p:nvPr/>
        </p:nvSpPr>
        <p:spPr>
          <a:xfrm>
            <a:off x="5071681" y="3586530"/>
            <a:ext cx="204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Affiliation</a:t>
            </a:r>
          </a:p>
        </p:txBody>
      </p:sp>
      <p:sp>
        <p:nvSpPr>
          <p:cNvPr id="8" name="25 CuadroTexto">
            <a:extLst>
              <a:ext uri="{FF2B5EF4-FFF2-40B4-BE49-F238E27FC236}">
                <a16:creationId xmlns:a16="http://schemas.microsoft.com/office/drawing/2014/main" id="{661D1B72-2712-4369-A78E-F5A37EBEA985}"/>
              </a:ext>
            </a:extLst>
          </p:cNvPr>
          <p:cNvSpPr txBox="1"/>
          <p:nvPr/>
        </p:nvSpPr>
        <p:spPr>
          <a:xfrm>
            <a:off x="3481502" y="5984837"/>
            <a:ext cx="522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Affiliation Logo if needed</a:t>
            </a:r>
          </a:p>
        </p:txBody>
      </p:sp>
      <p:sp>
        <p:nvSpPr>
          <p:cNvPr id="9" name="25 CuadroTexto">
            <a:extLst>
              <a:ext uri="{FF2B5EF4-FFF2-40B4-BE49-F238E27FC236}">
                <a16:creationId xmlns:a16="http://schemas.microsoft.com/office/drawing/2014/main" id="{D9D4C0E8-AF20-431D-9213-17574A629316}"/>
              </a:ext>
            </a:extLst>
          </p:cNvPr>
          <p:cNvSpPr txBox="1"/>
          <p:nvPr/>
        </p:nvSpPr>
        <p:spPr>
          <a:xfrm>
            <a:off x="0" y="29297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5.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기타사항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Any issue 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93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Page setup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and colors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General guideline for good slides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Text and figures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Saving and bringing your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8237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Page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Set up the slide for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Wide screen(16:9).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use A4 or 35mm slide.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Take 5mm for top, bottom, right and left margins.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pages should be in horizontal (landscape) format, not vertical.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No logos are permitted except on the title page.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Put page number in the bottom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right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2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Arial or </a:t>
            </a:r>
            <a:r>
              <a:rPr lang="en-US" altLang="ja-JP" sz="2800" u="sng" dirty="0">
                <a:latin typeface="Helvetica" panose="020B0604020202030204" pitchFamily="34" charset="0"/>
                <a:ea typeface="Arial Unicode MS" pitchFamily="50" charset="-127"/>
                <a:cs typeface="Arial" panose="020B0604020202020204" pitchFamily="34" charset="0"/>
              </a:rPr>
              <a:t>Helvetica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font in bold type</a:t>
            </a:r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sans-serif fonts. Don’t use serif fonts, which project poorly. </a:t>
            </a:r>
          </a:p>
          <a:p>
            <a:pPr marL="457200" lvl="1" indent="0"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 ex. </a:t>
            </a:r>
            <a:r>
              <a:rPr lang="en-US" altLang="ja-JP" dirty="0">
                <a:latin typeface="Times New Roman" pitchFamily="18" charset="0"/>
                <a:ea typeface="Arial Unicode MS" pitchFamily="50" charset="-127"/>
                <a:cs typeface="Arial Unicode MS" pitchFamily="50" charset="-127"/>
              </a:rPr>
              <a:t>Times New Roman, </a:t>
            </a:r>
            <a:r>
              <a:rPr lang="en-US" altLang="ja-JP" dirty="0">
                <a:latin typeface="Century" pitchFamily="18" charset="0"/>
                <a:ea typeface="Arial Unicode MS" pitchFamily="50" charset="-127"/>
                <a:cs typeface="Arial Unicode MS" pitchFamily="50" charset="-127"/>
              </a:rPr>
              <a:t>Century.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24 points or larger.</a:t>
            </a:r>
            <a:endParaRPr lang="ja-JP" altLang="en-US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Anything less than 20 points is too small </a:t>
            </a:r>
            <a:r>
              <a:rPr lang="en-US" altLang="ja-JP" sz="1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(e.g. 18 point).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Think about the audience watching your presentation from the back of a large ballroom.</a:t>
            </a:r>
          </a:p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You have to be innovative to limit and reconfigure the contents of a slide to increase the font size.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9435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backgrounds must be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white with no pattern.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    Basically text must be in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black</a:t>
            </a: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Color may be used only when it adds clarity of the presentation.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colors with good contrast.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Reds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blues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are OK.  Avoid </a:t>
            </a:r>
            <a:r>
              <a:rPr lang="en-CA" altLang="ja-JP" sz="2800" dirty="0">
                <a:solidFill>
                  <a:srgbClr val="FFFF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yellows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FFFF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light colors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except as a local background in a boxed area.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9350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Example: color and font choices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6038850" cy="2012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text is clear and standard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800" b="0" dirty="0">
                <a:solidFill>
                  <a:schemeClr val="hlink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but if your font is too thin, it won’t be visible.</a:t>
            </a:r>
            <a:r>
              <a:rPr lang="en-US" altLang="ja-JP" sz="2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F36BE4D5-EB81-4F3E-93EE-89B79C8B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1282472"/>
            <a:ext cx="4187599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ea typeface="MS PGothic" pitchFamily="34" charset="-128"/>
            </a:endParaRPr>
          </a:p>
          <a:p>
            <a:r>
              <a:rPr lang="en-US" altLang="ja-JP" b="1" dirty="0">
                <a:ea typeface="MS PGothic" pitchFamily="34" charset="-128"/>
              </a:rPr>
              <a:t>This combination has good contrast.</a:t>
            </a:r>
          </a:p>
          <a:p>
            <a:endParaRPr lang="en-US" altLang="ja-JP" b="1" dirty="0">
              <a:ea typeface="MS PGothic" pitchFamily="34" charset="-128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3655998-6A7E-4BA2-9579-80B4319C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95" y="3825611"/>
            <a:ext cx="3569606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ja-JP" sz="1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18-points text is too small.</a:t>
            </a:r>
            <a:r>
              <a:rPr lang="en-US" altLang="ja-JP" sz="1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B3BD80E-ED3A-4926-A606-773F30CA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2967335"/>
            <a:ext cx="418759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002060"/>
                </a:solidFill>
                <a:ea typeface="MS PGothic" pitchFamily="34" charset="-128"/>
              </a:rPr>
              <a:t>This combination will be impossible to see - no contrast.</a:t>
            </a:r>
          </a:p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67FE0BC-D94A-4AD0-91D7-89A5DAD8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4652198"/>
            <a:ext cx="4187599" cy="1200329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This combination is not suitable for color-vision deficient people.</a:t>
            </a:r>
          </a:p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37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 guideline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Keep concepts as simple as possible.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Limit each page to one main idea.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several simple figures rather than one complex one.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Make duplicate copies of a page if you plan to refer to it more than once.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plan to go back to a slide.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Rehearse your talk aloud in front of colleagues.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492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Don’t use a lengthy sentence. Use a short phrase and a simple sentence.</a:t>
            </a:r>
          </a:p>
          <a:p>
            <a:pPr marL="457200" lvl="1" indent="0" algn="just">
              <a:buNone/>
            </a:pPr>
            <a:r>
              <a:rPr lang="en-US" altLang="ko-KR" dirty="0"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Explain with sentences verbally but don’t write the sentences on a slide.</a:t>
            </a:r>
          </a:p>
          <a:p>
            <a:pPr lvl="1" algn="just"/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Use no more than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 lines of text per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6802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Graphs and figures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a minimum line width of 2 points for all lines in drawings.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embedded in figures should also comply with a guideline for text.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Often, graphical data imported from other programs will have </a:t>
            </a:r>
          </a:p>
          <a:p>
            <a:pPr marL="0" indent="0" algn="just">
              <a:buNone/>
            </a:pP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small fonts &amp; thin lines.</a:t>
            </a:r>
          </a:p>
          <a:p>
            <a:pPr marL="457200" lvl="1" indent="0" algn="just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-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Completely redraw if you can’t fix this.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3596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good figure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766132-96D2-46E5-B436-766F0BFFD3A8}"/>
              </a:ext>
            </a:extLst>
          </p:cNvPr>
          <p:cNvSpPr txBox="1">
            <a:spLocks noChangeArrowheads="1"/>
          </p:cNvSpPr>
          <p:nvPr/>
        </p:nvSpPr>
        <p:spPr>
          <a:xfrm>
            <a:off x="1992086" y="1426163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Simple graph, thick, bold axes, large fonts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1684B38-7285-49AE-BA75-D8EECD85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7681C09-0070-42FB-8DBE-611629E9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8FBD9AD-0345-4C76-BE56-E093ACDC2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2286587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130">
            <a:extLst>
              <a:ext uri="{FF2B5EF4-FFF2-40B4-BE49-F238E27FC236}">
                <a16:creationId xmlns:a16="http://schemas.microsoft.com/office/drawing/2014/main" id="{573E41C9-2EEA-45C6-8DCE-05579DBD1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374" y="2286587"/>
            <a:ext cx="95250" cy="2897188"/>
            <a:chOff x="1734" y="1410"/>
            <a:chExt cx="60" cy="1825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AC0B47DA-1649-46C7-92EF-12CABA23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B904C876-6DDF-4D83-8D64-3E1F33A7C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62846A8-8075-46EE-9037-F6A879EE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95FEC57-F83B-440E-A170-79B9B0B7D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81CCAE4-8C3E-41F3-BDF9-CA542C46E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A574D61-5EE9-4BE5-898A-F9E91287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AE0880F-B748-4CB6-BE8C-49ED3B3C4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1F74953-4C6F-4312-A833-74E75C9A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E366AB42-20E3-48D2-B37D-8B84AF96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7CE1FC1-24A3-48AF-A4C6-E6EFADDB8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F726E9BC-6C84-4FFE-B351-86DC5080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7333E1F-CDC0-4BD1-9138-143B6E80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91F5FDD-E332-42AA-870F-0B006600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17420257-92D6-4C28-BA3F-5E65D2A7E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6D79EF02-BA82-4DE4-9A2E-13D42969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D83C7E17-3FEC-4A46-9C50-657FCE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1C2EB844-5BF4-4B99-B816-CA972BB8C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59B49DE-D541-4BED-9F66-B0D6AB9B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3B19350-0372-4473-815C-41F652BB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41F50210-0DE1-474B-9897-014C04BFD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Line 31">
            <a:extLst>
              <a:ext uri="{FF2B5EF4-FFF2-40B4-BE49-F238E27FC236}">
                <a16:creationId xmlns:a16="http://schemas.microsoft.com/office/drawing/2014/main" id="{04E7B469-5859-4665-8F4C-0AF0D148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5182187"/>
            <a:ext cx="4143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1" name="Group 122">
            <a:extLst>
              <a:ext uri="{FF2B5EF4-FFF2-40B4-BE49-F238E27FC236}">
                <a16:creationId xmlns:a16="http://schemas.microsoft.com/office/drawing/2014/main" id="{59F832F2-06AC-4C0E-ABE1-AC7D58F8D3BE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5072650"/>
            <a:ext cx="4144963" cy="95250"/>
            <a:chOff x="1794" y="3234"/>
            <a:chExt cx="2611" cy="60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FDD57968-F7EB-44B8-8E2C-84C290B34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D55F168C-EB3D-4539-83EA-51A66766A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FF905856-6011-449B-92E6-D235A921E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B94BCCC0-E0EE-49CB-B262-228C60F2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4774D94B-5B16-4F6A-8F97-622A932CB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9F36D016-6C60-4328-B2BD-7E192BB8B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id="{375A2C5E-DDA7-447A-9334-DE0C60B5E8A4}"/>
              </a:ext>
            </a:extLst>
          </p:cNvPr>
          <p:cNvSpPr>
            <a:spLocks/>
          </p:cNvSpPr>
          <p:nvPr/>
        </p:nvSpPr>
        <p:spPr bwMode="auto">
          <a:xfrm>
            <a:off x="4573361" y="3896312"/>
            <a:ext cx="409575" cy="323850"/>
          </a:xfrm>
          <a:custGeom>
            <a:avLst/>
            <a:gdLst>
              <a:gd name="T0" fmla="*/ 0 w 258"/>
              <a:gd name="T1" fmla="*/ 0 h 204"/>
              <a:gd name="T2" fmla="*/ 166330313 w 258"/>
              <a:gd name="T3" fmla="*/ 136088438 h 204"/>
              <a:gd name="T4" fmla="*/ 317539688 w 258"/>
              <a:gd name="T5" fmla="*/ 272176875 h 204"/>
              <a:gd name="T6" fmla="*/ 483870000 w 258"/>
              <a:gd name="T7" fmla="*/ 393144375 h 204"/>
              <a:gd name="T8" fmla="*/ 650200313 w 258"/>
              <a:gd name="T9" fmla="*/ 514111875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204">
                <a:moveTo>
                  <a:pt x="0" y="0"/>
                </a:moveTo>
                <a:lnTo>
                  <a:pt x="66" y="54"/>
                </a:lnTo>
                <a:lnTo>
                  <a:pt x="126" y="108"/>
                </a:lnTo>
                <a:lnTo>
                  <a:pt x="192" y="156"/>
                </a:lnTo>
                <a:lnTo>
                  <a:pt x="258" y="204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FB936C99-5AFD-44E0-A3BC-72C201DD1AFA}"/>
              </a:ext>
            </a:extLst>
          </p:cNvPr>
          <p:cNvSpPr>
            <a:spLocks/>
          </p:cNvSpPr>
          <p:nvPr/>
        </p:nvSpPr>
        <p:spPr bwMode="auto">
          <a:xfrm>
            <a:off x="4982936" y="4220162"/>
            <a:ext cx="419100" cy="190500"/>
          </a:xfrm>
          <a:custGeom>
            <a:avLst/>
            <a:gdLst>
              <a:gd name="T0" fmla="*/ 0 w 264"/>
              <a:gd name="T1" fmla="*/ 0 h 120"/>
              <a:gd name="T2" fmla="*/ 166330313 w 264"/>
              <a:gd name="T3" fmla="*/ 90725625 h 120"/>
              <a:gd name="T4" fmla="*/ 332660625 w 264"/>
              <a:gd name="T5" fmla="*/ 166330313 h 120"/>
              <a:gd name="T6" fmla="*/ 665321250 w 264"/>
              <a:gd name="T7" fmla="*/ 302418750 h 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120">
                <a:moveTo>
                  <a:pt x="0" y="0"/>
                </a:moveTo>
                <a:lnTo>
                  <a:pt x="66" y="36"/>
                </a:lnTo>
                <a:lnTo>
                  <a:pt x="132" y="66"/>
                </a:lnTo>
                <a:lnTo>
                  <a:pt x="264" y="12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866582FC-C8E3-4956-A416-8C43BB18D757}"/>
              </a:ext>
            </a:extLst>
          </p:cNvPr>
          <p:cNvSpPr>
            <a:spLocks/>
          </p:cNvSpPr>
          <p:nvPr/>
        </p:nvSpPr>
        <p:spPr bwMode="auto">
          <a:xfrm>
            <a:off x="5402036" y="4410662"/>
            <a:ext cx="409575" cy="123825"/>
          </a:xfrm>
          <a:custGeom>
            <a:avLst/>
            <a:gdLst>
              <a:gd name="T0" fmla="*/ 0 w 258"/>
              <a:gd name="T1" fmla="*/ 0 h 78"/>
              <a:gd name="T2" fmla="*/ 317539688 w 258"/>
              <a:gd name="T3" fmla="*/ 105846563 h 78"/>
              <a:gd name="T4" fmla="*/ 650200313 w 258"/>
              <a:gd name="T5" fmla="*/ 196572188 h 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78">
                <a:moveTo>
                  <a:pt x="0" y="0"/>
                </a:moveTo>
                <a:lnTo>
                  <a:pt x="126" y="42"/>
                </a:lnTo>
                <a:lnTo>
                  <a:pt x="258" y="78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A6AB98C7-D8F0-4A89-A17F-E1F298445A9E}"/>
              </a:ext>
            </a:extLst>
          </p:cNvPr>
          <p:cNvSpPr>
            <a:spLocks/>
          </p:cNvSpPr>
          <p:nvPr/>
        </p:nvSpPr>
        <p:spPr bwMode="auto">
          <a:xfrm>
            <a:off x="5811611" y="4534487"/>
            <a:ext cx="419100" cy="95250"/>
          </a:xfrm>
          <a:custGeom>
            <a:avLst/>
            <a:gdLst>
              <a:gd name="T0" fmla="*/ 0 w 264"/>
              <a:gd name="T1" fmla="*/ 0 h 60"/>
              <a:gd name="T2" fmla="*/ 120967500 w 264"/>
              <a:gd name="T3" fmla="*/ 30241875 h 60"/>
              <a:gd name="T4" fmla="*/ 272176875 w 264"/>
              <a:gd name="T5" fmla="*/ 75604688 h 60"/>
              <a:gd name="T6" fmla="*/ 347781563 w 264"/>
              <a:gd name="T7" fmla="*/ 90725625 h 60"/>
              <a:gd name="T8" fmla="*/ 438507188 w 264"/>
              <a:gd name="T9" fmla="*/ 105846563 h 60"/>
              <a:gd name="T10" fmla="*/ 544353750 w 264"/>
              <a:gd name="T11" fmla="*/ 136088438 h 60"/>
              <a:gd name="T12" fmla="*/ 665321250 w 264"/>
              <a:gd name="T13" fmla="*/ 151209375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60">
                <a:moveTo>
                  <a:pt x="0" y="0"/>
                </a:moveTo>
                <a:lnTo>
                  <a:pt x="48" y="12"/>
                </a:lnTo>
                <a:lnTo>
                  <a:pt x="108" y="30"/>
                </a:lnTo>
                <a:lnTo>
                  <a:pt x="138" y="36"/>
                </a:lnTo>
                <a:lnTo>
                  <a:pt x="174" y="42"/>
                </a:lnTo>
                <a:lnTo>
                  <a:pt x="216" y="54"/>
                </a:lnTo>
                <a:lnTo>
                  <a:pt x="264" y="6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12996A7D-7C96-43AB-BF1A-F2F0A3ECECCB}"/>
              </a:ext>
            </a:extLst>
          </p:cNvPr>
          <p:cNvSpPr>
            <a:spLocks/>
          </p:cNvSpPr>
          <p:nvPr/>
        </p:nvSpPr>
        <p:spPr bwMode="auto">
          <a:xfrm>
            <a:off x="6230711" y="4629737"/>
            <a:ext cx="1238250" cy="161925"/>
          </a:xfrm>
          <a:custGeom>
            <a:avLst/>
            <a:gdLst>
              <a:gd name="T0" fmla="*/ 0 w 780"/>
              <a:gd name="T1" fmla="*/ 0 h 102"/>
              <a:gd name="T2" fmla="*/ 181451250 w 780"/>
              <a:gd name="T3" fmla="*/ 30241875 h 102"/>
              <a:gd name="T4" fmla="*/ 393144375 w 780"/>
              <a:gd name="T5" fmla="*/ 60483750 h 102"/>
              <a:gd name="T6" fmla="*/ 635079375 w 780"/>
              <a:gd name="T7" fmla="*/ 90725625 h 102"/>
              <a:gd name="T8" fmla="*/ 907256250 w 780"/>
              <a:gd name="T9" fmla="*/ 120967500 h 102"/>
              <a:gd name="T10" fmla="*/ 1436489063 w 780"/>
              <a:gd name="T11" fmla="*/ 196572188 h 102"/>
              <a:gd name="T12" fmla="*/ 1708665938 w 780"/>
              <a:gd name="T13" fmla="*/ 226814063 h 102"/>
              <a:gd name="T14" fmla="*/ 1965721875 w 780"/>
              <a:gd name="T15" fmla="*/ 257055938 h 1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02">
                <a:moveTo>
                  <a:pt x="0" y="0"/>
                </a:moveTo>
                <a:lnTo>
                  <a:pt x="72" y="12"/>
                </a:lnTo>
                <a:lnTo>
                  <a:pt x="156" y="24"/>
                </a:lnTo>
                <a:lnTo>
                  <a:pt x="252" y="36"/>
                </a:lnTo>
                <a:lnTo>
                  <a:pt x="360" y="48"/>
                </a:lnTo>
                <a:lnTo>
                  <a:pt x="570" y="78"/>
                </a:lnTo>
                <a:lnTo>
                  <a:pt x="678" y="90"/>
                </a:lnTo>
                <a:lnTo>
                  <a:pt x="780" y="102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C5B4E2BA-309C-4F9C-BB23-5D845A040F60}"/>
              </a:ext>
            </a:extLst>
          </p:cNvPr>
          <p:cNvSpPr>
            <a:spLocks/>
          </p:cNvSpPr>
          <p:nvPr/>
        </p:nvSpPr>
        <p:spPr bwMode="auto">
          <a:xfrm>
            <a:off x="4573361" y="3248612"/>
            <a:ext cx="409575" cy="485775"/>
          </a:xfrm>
          <a:custGeom>
            <a:avLst/>
            <a:gdLst>
              <a:gd name="T0" fmla="*/ 0 w 258"/>
              <a:gd name="T1" fmla="*/ 0 h 306"/>
              <a:gd name="T2" fmla="*/ 166330313 w 258"/>
              <a:gd name="T3" fmla="*/ 196572188 h 306"/>
              <a:gd name="T4" fmla="*/ 317539688 w 258"/>
              <a:gd name="T5" fmla="*/ 408265313 h 306"/>
              <a:gd name="T6" fmla="*/ 483870000 w 258"/>
              <a:gd name="T7" fmla="*/ 604837500 h 306"/>
              <a:gd name="T8" fmla="*/ 650200313 w 258"/>
              <a:gd name="T9" fmla="*/ 771167813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306">
                <a:moveTo>
                  <a:pt x="0" y="0"/>
                </a:moveTo>
                <a:lnTo>
                  <a:pt x="66" y="78"/>
                </a:lnTo>
                <a:lnTo>
                  <a:pt x="126" y="162"/>
                </a:lnTo>
                <a:lnTo>
                  <a:pt x="192" y="240"/>
                </a:lnTo>
                <a:lnTo>
                  <a:pt x="258" y="30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16FF8E3E-EDDA-4BC1-ADA3-1BC211B71C66}"/>
              </a:ext>
            </a:extLst>
          </p:cNvPr>
          <p:cNvSpPr>
            <a:spLocks/>
          </p:cNvSpPr>
          <p:nvPr/>
        </p:nvSpPr>
        <p:spPr bwMode="auto">
          <a:xfrm>
            <a:off x="4982936" y="3734387"/>
            <a:ext cx="419100" cy="285750"/>
          </a:xfrm>
          <a:custGeom>
            <a:avLst/>
            <a:gdLst>
              <a:gd name="T0" fmla="*/ 0 w 264"/>
              <a:gd name="T1" fmla="*/ 0 h 180"/>
              <a:gd name="T2" fmla="*/ 166330313 w 264"/>
              <a:gd name="T3" fmla="*/ 136088438 h 180"/>
              <a:gd name="T4" fmla="*/ 332660625 w 264"/>
              <a:gd name="T5" fmla="*/ 257055938 h 180"/>
              <a:gd name="T6" fmla="*/ 498990938 w 264"/>
              <a:gd name="T7" fmla="*/ 362902500 h 180"/>
              <a:gd name="T8" fmla="*/ 665321250 w 264"/>
              <a:gd name="T9" fmla="*/ 453628125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" h="180">
                <a:moveTo>
                  <a:pt x="0" y="0"/>
                </a:moveTo>
                <a:lnTo>
                  <a:pt x="66" y="54"/>
                </a:lnTo>
                <a:lnTo>
                  <a:pt x="132" y="102"/>
                </a:lnTo>
                <a:lnTo>
                  <a:pt x="198" y="144"/>
                </a:lnTo>
                <a:lnTo>
                  <a:pt x="264" y="180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80C15742-CEEB-4C6D-B8E7-69854D277FA3}"/>
              </a:ext>
            </a:extLst>
          </p:cNvPr>
          <p:cNvSpPr>
            <a:spLocks/>
          </p:cNvSpPr>
          <p:nvPr/>
        </p:nvSpPr>
        <p:spPr bwMode="auto">
          <a:xfrm>
            <a:off x="5402036" y="4020137"/>
            <a:ext cx="409575" cy="200025"/>
          </a:xfrm>
          <a:custGeom>
            <a:avLst/>
            <a:gdLst>
              <a:gd name="T0" fmla="*/ 0 w 258"/>
              <a:gd name="T1" fmla="*/ 0 h 126"/>
              <a:gd name="T2" fmla="*/ 317539688 w 258"/>
              <a:gd name="T3" fmla="*/ 181451250 h 126"/>
              <a:gd name="T4" fmla="*/ 650200313 w 258"/>
              <a:gd name="T5" fmla="*/ 317539688 h 1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126">
                <a:moveTo>
                  <a:pt x="0" y="0"/>
                </a:moveTo>
                <a:lnTo>
                  <a:pt x="126" y="72"/>
                </a:lnTo>
                <a:lnTo>
                  <a:pt x="258" y="12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973EA8B7-725D-4209-B846-DA94C025B4A6}"/>
              </a:ext>
            </a:extLst>
          </p:cNvPr>
          <p:cNvSpPr>
            <a:spLocks/>
          </p:cNvSpPr>
          <p:nvPr/>
        </p:nvSpPr>
        <p:spPr bwMode="auto">
          <a:xfrm>
            <a:off x="5811611" y="4220162"/>
            <a:ext cx="419100" cy="133350"/>
          </a:xfrm>
          <a:custGeom>
            <a:avLst/>
            <a:gdLst>
              <a:gd name="T0" fmla="*/ 0 w 264"/>
              <a:gd name="T1" fmla="*/ 0 h 84"/>
              <a:gd name="T2" fmla="*/ 120967500 w 264"/>
              <a:gd name="T3" fmla="*/ 45362813 h 84"/>
              <a:gd name="T4" fmla="*/ 272176875 w 264"/>
              <a:gd name="T5" fmla="*/ 105846563 h 84"/>
              <a:gd name="T6" fmla="*/ 347781563 w 264"/>
              <a:gd name="T7" fmla="*/ 136088438 h 84"/>
              <a:gd name="T8" fmla="*/ 438507188 w 264"/>
              <a:gd name="T9" fmla="*/ 151209375 h 84"/>
              <a:gd name="T10" fmla="*/ 544353750 w 264"/>
              <a:gd name="T11" fmla="*/ 181451250 h 84"/>
              <a:gd name="T12" fmla="*/ 665321250 w 264"/>
              <a:gd name="T13" fmla="*/ 211693125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84">
                <a:moveTo>
                  <a:pt x="0" y="0"/>
                </a:moveTo>
                <a:lnTo>
                  <a:pt x="48" y="18"/>
                </a:lnTo>
                <a:lnTo>
                  <a:pt x="108" y="42"/>
                </a:lnTo>
                <a:lnTo>
                  <a:pt x="138" y="54"/>
                </a:lnTo>
                <a:lnTo>
                  <a:pt x="174" y="60"/>
                </a:lnTo>
                <a:lnTo>
                  <a:pt x="216" y="72"/>
                </a:lnTo>
                <a:lnTo>
                  <a:pt x="264" y="84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6C55EF0E-9EF0-4508-BB03-97732E3939B7}"/>
              </a:ext>
            </a:extLst>
          </p:cNvPr>
          <p:cNvSpPr>
            <a:spLocks/>
          </p:cNvSpPr>
          <p:nvPr/>
        </p:nvSpPr>
        <p:spPr bwMode="auto">
          <a:xfrm>
            <a:off x="6230711" y="4353512"/>
            <a:ext cx="1238250" cy="247650"/>
          </a:xfrm>
          <a:custGeom>
            <a:avLst/>
            <a:gdLst>
              <a:gd name="T0" fmla="*/ 0 w 780"/>
              <a:gd name="T1" fmla="*/ 0 h 156"/>
              <a:gd name="T2" fmla="*/ 181451250 w 780"/>
              <a:gd name="T3" fmla="*/ 45362813 h 156"/>
              <a:gd name="T4" fmla="*/ 393144375 w 780"/>
              <a:gd name="T5" fmla="*/ 90725625 h 156"/>
              <a:gd name="T6" fmla="*/ 635079375 w 780"/>
              <a:gd name="T7" fmla="*/ 136088438 h 156"/>
              <a:gd name="T8" fmla="*/ 907256250 w 780"/>
              <a:gd name="T9" fmla="*/ 181451250 h 156"/>
              <a:gd name="T10" fmla="*/ 1436489063 w 780"/>
              <a:gd name="T11" fmla="*/ 287297813 h 156"/>
              <a:gd name="T12" fmla="*/ 1708665938 w 780"/>
              <a:gd name="T13" fmla="*/ 347781563 h 156"/>
              <a:gd name="T14" fmla="*/ 1965721875 w 780"/>
              <a:gd name="T15" fmla="*/ 393144375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56">
                <a:moveTo>
                  <a:pt x="0" y="0"/>
                </a:moveTo>
                <a:lnTo>
                  <a:pt x="72" y="18"/>
                </a:lnTo>
                <a:lnTo>
                  <a:pt x="156" y="36"/>
                </a:lnTo>
                <a:lnTo>
                  <a:pt x="252" y="54"/>
                </a:lnTo>
                <a:lnTo>
                  <a:pt x="360" y="72"/>
                </a:lnTo>
                <a:lnTo>
                  <a:pt x="570" y="114"/>
                </a:lnTo>
                <a:lnTo>
                  <a:pt x="678" y="138"/>
                </a:lnTo>
                <a:lnTo>
                  <a:pt x="780" y="156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B54EE963-FD85-41F9-97AB-840289936750}"/>
              </a:ext>
            </a:extLst>
          </p:cNvPr>
          <p:cNvSpPr>
            <a:spLocks/>
          </p:cNvSpPr>
          <p:nvPr/>
        </p:nvSpPr>
        <p:spPr bwMode="auto">
          <a:xfrm>
            <a:off x="4554311" y="258186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615B018E-28E4-4023-917C-FA1B5CE35A6E}"/>
              </a:ext>
            </a:extLst>
          </p:cNvPr>
          <p:cNvSpPr>
            <a:spLocks/>
          </p:cNvSpPr>
          <p:nvPr/>
        </p:nvSpPr>
        <p:spPr bwMode="auto">
          <a:xfrm>
            <a:off x="4649561" y="273426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B97E3C8C-97BC-4AEE-B470-0C1E828A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611" y="2753312"/>
            <a:ext cx="28575" cy="9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E43AD540-4F9C-4AE4-9D93-D13A2418215A}"/>
              </a:ext>
            </a:extLst>
          </p:cNvPr>
          <p:cNvSpPr>
            <a:spLocks/>
          </p:cNvSpPr>
          <p:nvPr/>
        </p:nvSpPr>
        <p:spPr bwMode="auto">
          <a:xfrm>
            <a:off x="4706711" y="285808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C2DC21A9-DA08-434C-9316-364E62E79E32}"/>
              </a:ext>
            </a:extLst>
          </p:cNvPr>
          <p:cNvSpPr>
            <a:spLocks/>
          </p:cNvSpPr>
          <p:nvPr/>
        </p:nvSpPr>
        <p:spPr bwMode="auto">
          <a:xfrm>
            <a:off x="4792436" y="2972387"/>
            <a:ext cx="57150" cy="66675"/>
          </a:xfrm>
          <a:custGeom>
            <a:avLst/>
            <a:gdLst>
              <a:gd name="T0" fmla="*/ 0 w 36"/>
              <a:gd name="T1" fmla="*/ 0 h 42"/>
              <a:gd name="T2" fmla="*/ 45362813 w 36"/>
              <a:gd name="T3" fmla="*/ 90725625 h 42"/>
              <a:gd name="T4" fmla="*/ 90725625 w 36"/>
              <a:gd name="T5" fmla="*/ 105846563 h 42"/>
              <a:gd name="T6" fmla="*/ 45362813 w 36"/>
              <a:gd name="T7" fmla="*/ 15120938 h 42"/>
              <a:gd name="T8" fmla="*/ 0 w 36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0"/>
                </a:moveTo>
                <a:lnTo>
                  <a:pt x="18" y="36"/>
                </a:lnTo>
                <a:lnTo>
                  <a:pt x="36" y="42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94B8E1B2-9EFB-479B-BBBF-A00795AEF17E}"/>
              </a:ext>
            </a:extLst>
          </p:cNvPr>
          <p:cNvSpPr>
            <a:spLocks/>
          </p:cNvSpPr>
          <p:nvPr/>
        </p:nvSpPr>
        <p:spPr bwMode="auto">
          <a:xfrm>
            <a:off x="4868636" y="309621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id="{04AA2226-EC72-44E1-8862-6B00B1863260}"/>
              </a:ext>
            </a:extLst>
          </p:cNvPr>
          <p:cNvSpPr>
            <a:spLocks/>
          </p:cNvSpPr>
          <p:nvPr/>
        </p:nvSpPr>
        <p:spPr bwMode="auto">
          <a:xfrm>
            <a:off x="4954361" y="321051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68E87E0-DFED-488B-AB8E-0A7A6294A790}"/>
              </a:ext>
            </a:extLst>
          </p:cNvPr>
          <p:cNvSpPr>
            <a:spLocks/>
          </p:cNvSpPr>
          <p:nvPr/>
        </p:nvSpPr>
        <p:spPr bwMode="auto">
          <a:xfrm>
            <a:off x="4963886" y="322003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id="{28CE80F1-2E5A-4C70-9934-AE885C940707}"/>
              </a:ext>
            </a:extLst>
          </p:cNvPr>
          <p:cNvSpPr>
            <a:spLocks/>
          </p:cNvSpPr>
          <p:nvPr/>
        </p:nvSpPr>
        <p:spPr bwMode="auto">
          <a:xfrm>
            <a:off x="5059136" y="3362912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D4E8FE79-8FB4-4696-BA16-5DEBC1BCC4BD}"/>
              </a:ext>
            </a:extLst>
          </p:cNvPr>
          <p:cNvSpPr>
            <a:spLocks/>
          </p:cNvSpPr>
          <p:nvPr/>
        </p:nvSpPr>
        <p:spPr bwMode="auto">
          <a:xfrm>
            <a:off x="5068661" y="3334337"/>
            <a:ext cx="66675" cy="47625"/>
          </a:xfrm>
          <a:custGeom>
            <a:avLst/>
            <a:gdLst>
              <a:gd name="T0" fmla="*/ 0 w 42"/>
              <a:gd name="T1" fmla="*/ 0 h 30"/>
              <a:gd name="T2" fmla="*/ 45362813 w 42"/>
              <a:gd name="T3" fmla="*/ 60483750 h 30"/>
              <a:gd name="T4" fmla="*/ 105846563 w 42"/>
              <a:gd name="T5" fmla="*/ 75604688 h 30"/>
              <a:gd name="T6" fmla="*/ 60483750 w 42"/>
              <a:gd name="T7" fmla="*/ 15120938 h 30"/>
              <a:gd name="T8" fmla="*/ 0 w 42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0"/>
                </a:moveTo>
                <a:lnTo>
                  <a:pt x="18" y="24"/>
                </a:lnTo>
                <a:lnTo>
                  <a:pt x="42" y="30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58">
            <a:extLst>
              <a:ext uri="{FF2B5EF4-FFF2-40B4-BE49-F238E27FC236}">
                <a16:creationId xmlns:a16="http://schemas.microsoft.com/office/drawing/2014/main" id="{4D0A474A-CD57-4EB7-A706-F671216D52D5}"/>
              </a:ext>
            </a:extLst>
          </p:cNvPr>
          <p:cNvSpPr>
            <a:spLocks/>
          </p:cNvSpPr>
          <p:nvPr/>
        </p:nvSpPr>
        <p:spPr bwMode="auto">
          <a:xfrm>
            <a:off x="5163911" y="3467687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59">
            <a:extLst>
              <a:ext uri="{FF2B5EF4-FFF2-40B4-BE49-F238E27FC236}">
                <a16:creationId xmlns:a16="http://schemas.microsoft.com/office/drawing/2014/main" id="{8551AB85-C87A-44A5-ABB0-567829B3D320}"/>
              </a:ext>
            </a:extLst>
          </p:cNvPr>
          <p:cNvSpPr>
            <a:spLocks/>
          </p:cNvSpPr>
          <p:nvPr/>
        </p:nvSpPr>
        <p:spPr bwMode="auto">
          <a:xfrm>
            <a:off x="5163911" y="3448637"/>
            <a:ext cx="47625" cy="66675"/>
          </a:xfrm>
          <a:custGeom>
            <a:avLst/>
            <a:gdLst>
              <a:gd name="T0" fmla="*/ 0 w 30"/>
              <a:gd name="T1" fmla="*/ 60483750 h 42"/>
              <a:gd name="T2" fmla="*/ 60483750 w 30"/>
              <a:gd name="T3" fmla="*/ 105846563 h 42"/>
              <a:gd name="T4" fmla="*/ 75604688 w 30"/>
              <a:gd name="T5" fmla="*/ 45362813 h 42"/>
              <a:gd name="T6" fmla="*/ 15120938 w 30"/>
              <a:gd name="T7" fmla="*/ 0 h 42"/>
              <a:gd name="T8" fmla="*/ 0 w 30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42">
                <a:moveTo>
                  <a:pt x="0" y="24"/>
                </a:moveTo>
                <a:lnTo>
                  <a:pt x="24" y="42"/>
                </a:lnTo>
                <a:lnTo>
                  <a:pt x="30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Freeform 60">
            <a:extLst>
              <a:ext uri="{FF2B5EF4-FFF2-40B4-BE49-F238E27FC236}">
                <a16:creationId xmlns:a16="http://schemas.microsoft.com/office/drawing/2014/main" id="{0DC56A42-CF30-4537-A8A6-9FBCFCAF15A4}"/>
              </a:ext>
            </a:extLst>
          </p:cNvPr>
          <p:cNvSpPr>
            <a:spLocks/>
          </p:cNvSpPr>
          <p:nvPr/>
        </p:nvSpPr>
        <p:spPr bwMode="auto">
          <a:xfrm>
            <a:off x="5268686" y="3534362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id="{BCCE0F3B-02C2-4754-8699-9E4AAC6180A7}"/>
              </a:ext>
            </a:extLst>
          </p:cNvPr>
          <p:cNvSpPr>
            <a:spLocks/>
          </p:cNvSpPr>
          <p:nvPr/>
        </p:nvSpPr>
        <p:spPr bwMode="auto">
          <a:xfrm>
            <a:off x="5373461" y="3620087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Freeform 62">
            <a:extLst>
              <a:ext uri="{FF2B5EF4-FFF2-40B4-BE49-F238E27FC236}">
                <a16:creationId xmlns:a16="http://schemas.microsoft.com/office/drawing/2014/main" id="{E7E29DA4-CDA9-4326-A1CE-8A7CA309DD4A}"/>
              </a:ext>
            </a:extLst>
          </p:cNvPr>
          <p:cNvSpPr>
            <a:spLocks/>
          </p:cNvSpPr>
          <p:nvPr/>
        </p:nvSpPr>
        <p:spPr bwMode="auto">
          <a:xfrm>
            <a:off x="5487761" y="37058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63">
            <a:extLst>
              <a:ext uri="{FF2B5EF4-FFF2-40B4-BE49-F238E27FC236}">
                <a16:creationId xmlns:a16="http://schemas.microsoft.com/office/drawing/2014/main" id="{FC2D5A9D-B8BA-4F10-8576-8C69FFBEFC79}"/>
              </a:ext>
            </a:extLst>
          </p:cNvPr>
          <p:cNvSpPr>
            <a:spLocks/>
          </p:cNvSpPr>
          <p:nvPr/>
        </p:nvSpPr>
        <p:spPr bwMode="auto">
          <a:xfrm>
            <a:off x="5611586" y="3791537"/>
            <a:ext cx="57150" cy="47625"/>
          </a:xfrm>
          <a:custGeom>
            <a:avLst/>
            <a:gdLst>
              <a:gd name="T0" fmla="*/ 0 w 36"/>
              <a:gd name="T1" fmla="*/ 45362813 h 30"/>
              <a:gd name="T2" fmla="*/ 75604688 w 36"/>
              <a:gd name="T3" fmla="*/ 75604688 h 30"/>
              <a:gd name="T4" fmla="*/ 90725625 w 36"/>
              <a:gd name="T5" fmla="*/ 30241875 h 30"/>
              <a:gd name="T6" fmla="*/ 15120938 w 36"/>
              <a:gd name="T7" fmla="*/ 0 h 30"/>
              <a:gd name="T8" fmla="*/ 0 w 36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0">
                <a:moveTo>
                  <a:pt x="0" y="18"/>
                </a:moveTo>
                <a:lnTo>
                  <a:pt x="30" y="30"/>
                </a:lnTo>
                <a:lnTo>
                  <a:pt x="36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4">
            <a:extLst>
              <a:ext uri="{FF2B5EF4-FFF2-40B4-BE49-F238E27FC236}">
                <a16:creationId xmlns:a16="http://schemas.microsoft.com/office/drawing/2014/main" id="{C871D81E-A67F-4A91-B84F-3B4AB74E4D17}"/>
              </a:ext>
            </a:extLst>
          </p:cNvPr>
          <p:cNvSpPr>
            <a:spLocks/>
          </p:cNvSpPr>
          <p:nvPr/>
        </p:nvSpPr>
        <p:spPr bwMode="auto">
          <a:xfrm>
            <a:off x="5763986" y="38582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id="{607F73F3-82F1-44F1-BCE9-546E1E341380}"/>
              </a:ext>
            </a:extLst>
          </p:cNvPr>
          <p:cNvSpPr>
            <a:spLocks/>
          </p:cNvSpPr>
          <p:nvPr/>
        </p:nvSpPr>
        <p:spPr bwMode="auto">
          <a:xfrm>
            <a:off x="5783036" y="38867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E71C98C0-546C-40AB-A983-55EDD04F9932}"/>
              </a:ext>
            </a:extLst>
          </p:cNvPr>
          <p:cNvSpPr>
            <a:spLocks/>
          </p:cNvSpPr>
          <p:nvPr/>
        </p:nvSpPr>
        <p:spPr bwMode="auto">
          <a:xfrm>
            <a:off x="5916386" y="39534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B239DDB7-8C96-4A25-A838-C66F92ED3AD9}"/>
              </a:ext>
            </a:extLst>
          </p:cNvPr>
          <p:cNvSpPr>
            <a:spLocks/>
          </p:cNvSpPr>
          <p:nvPr/>
        </p:nvSpPr>
        <p:spPr bwMode="auto">
          <a:xfrm>
            <a:off x="6049736" y="4010612"/>
            <a:ext cx="47625" cy="38100"/>
          </a:xfrm>
          <a:custGeom>
            <a:avLst/>
            <a:gdLst>
              <a:gd name="T0" fmla="*/ 0 w 30"/>
              <a:gd name="T1" fmla="*/ 45362813 h 24"/>
              <a:gd name="T2" fmla="*/ 60483750 w 30"/>
              <a:gd name="T3" fmla="*/ 60483750 h 24"/>
              <a:gd name="T4" fmla="*/ 75604688 w 30"/>
              <a:gd name="T5" fmla="*/ 15120938 h 24"/>
              <a:gd name="T6" fmla="*/ 15120938 w 30"/>
              <a:gd name="T7" fmla="*/ 0 h 24"/>
              <a:gd name="T8" fmla="*/ 0 w 30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24">
                <a:moveTo>
                  <a:pt x="0" y="18"/>
                </a:moveTo>
                <a:lnTo>
                  <a:pt x="24" y="24"/>
                </a:lnTo>
                <a:lnTo>
                  <a:pt x="30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5EA38835-8254-428C-AE72-08BB9D59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11" y="4020137"/>
            <a:ext cx="190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id="{D9552B0E-B492-457F-B51B-ABA985285746}"/>
              </a:ext>
            </a:extLst>
          </p:cNvPr>
          <p:cNvSpPr>
            <a:spLocks/>
          </p:cNvSpPr>
          <p:nvPr/>
        </p:nvSpPr>
        <p:spPr bwMode="auto">
          <a:xfrm>
            <a:off x="6183086" y="4058237"/>
            <a:ext cx="57150" cy="38100"/>
          </a:xfrm>
          <a:custGeom>
            <a:avLst/>
            <a:gdLst>
              <a:gd name="T0" fmla="*/ 0 w 36"/>
              <a:gd name="T1" fmla="*/ 45362813 h 24"/>
              <a:gd name="T2" fmla="*/ 75604688 w 36"/>
              <a:gd name="T3" fmla="*/ 60483750 h 24"/>
              <a:gd name="T4" fmla="*/ 90725625 w 36"/>
              <a:gd name="T5" fmla="*/ 15120938 h 24"/>
              <a:gd name="T6" fmla="*/ 15120938 w 36"/>
              <a:gd name="T7" fmla="*/ 0 h 24"/>
              <a:gd name="T8" fmla="*/ 0 w 36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24">
                <a:moveTo>
                  <a:pt x="0" y="18"/>
                </a:moveTo>
                <a:lnTo>
                  <a:pt x="30" y="24"/>
                </a:lnTo>
                <a:lnTo>
                  <a:pt x="36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B4207438-12B3-4423-8BA9-99A4098797CC}"/>
              </a:ext>
            </a:extLst>
          </p:cNvPr>
          <p:cNvSpPr>
            <a:spLocks/>
          </p:cNvSpPr>
          <p:nvPr/>
        </p:nvSpPr>
        <p:spPr bwMode="auto">
          <a:xfrm>
            <a:off x="6211661" y="40677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id="{519B6A28-9833-4957-8F14-B681173058D9}"/>
              </a:ext>
            </a:extLst>
          </p:cNvPr>
          <p:cNvSpPr>
            <a:spLocks/>
          </p:cNvSpPr>
          <p:nvPr/>
        </p:nvSpPr>
        <p:spPr bwMode="auto">
          <a:xfrm>
            <a:off x="6364061" y="41153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id="{7EA83446-9747-4AD7-AF6D-B8F93ABC16AD}"/>
              </a:ext>
            </a:extLst>
          </p:cNvPr>
          <p:cNvSpPr>
            <a:spLocks/>
          </p:cNvSpPr>
          <p:nvPr/>
        </p:nvSpPr>
        <p:spPr bwMode="auto">
          <a:xfrm>
            <a:off x="6516461" y="41534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7A9BBE06-9433-4988-8D59-6CA596EA1914}"/>
              </a:ext>
            </a:extLst>
          </p:cNvPr>
          <p:cNvSpPr>
            <a:spLocks/>
          </p:cNvSpPr>
          <p:nvPr/>
        </p:nvSpPr>
        <p:spPr bwMode="auto">
          <a:xfrm>
            <a:off x="6668861" y="419158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568DC26B-0D7C-4928-9C22-EAC8617E2DE6}"/>
              </a:ext>
            </a:extLst>
          </p:cNvPr>
          <p:cNvSpPr>
            <a:spLocks/>
          </p:cNvSpPr>
          <p:nvPr/>
        </p:nvSpPr>
        <p:spPr bwMode="auto">
          <a:xfrm>
            <a:off x="6821261" y="42296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3E8D73E0-8435-49E6-87B1-5B233091B6B9}"/>
              </a:ext>
            </a:extLst>
          </p:cNvPr>
          <p:cNvSpPr>
            <a:spLocks/>
          </p:cNvSpPr>
          <p:nvPr/>
        </p:nvSpPr>
        <p:spPr bwMode="auto">
          <a:xfrm>
            <a:off x="6983186" y="4277312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C8DC967A-EF94-4B82-B837-369C55FE230D}"/>
              </a:ext>
            </a:extLst>
          </p:cNvPr>
          <p:cNvSpPr>
            <a:spLocks/>
          </p:cNvSpPr>
          <p:nvPr/>
        </p:nvSpPr>
        <p:spPr bwMode="auto">
          <a:xfrm>
            <a:off x="7135586" y="43249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A4EAC059-185A-4E90-BFBB-C7127FF2C06D}"/>
              </a:ext>
            </a:extLst>
          </p:cNvPr>
          <p:cNvSpPr>
            <a:spLocks/>
          </p:cNvSpPr>
          <p:nvPr/>
        </p:nvSpPr>
        <p:spPr bwMode="auto">
          <a:xfrm>
            <a:off x="7287986" y="43630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E257F9C-F1D0-47CE-945E-39B0E0A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61" y="4401137"/>
            <a:ext cx="9525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9A83A3C2-C594-47D6-B4E0-76F14E89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686" y="382963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ja-JP" altLang="en-US" sz="4400">
              <a:solidFill>
                <a:schemeClr val="accent2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Oval 80">
            <a:extLst>
              <a:ext uri="{FF2B5EF4-FFF2-40B4-BE49-F238E27FC236}">
                <a16:creationId xmlns:a16="http://schemas.microsoft.com/office/drawing/2014/main" id="{BD4AC6BF-E39A-40A7-B244-7E31D857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261" y="41534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id="{43A79821-4E50-4DAF-B3CA-03A9DC2F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61" y="4343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" name="Oval 82">
            <a:extLst>
              <a:ext uri="{FF2B5EF4-FFF2-40B4-BE49-F238E27FC236}">
                <a16:creationId xmlns:a16="http://schemas.microsoft.com/office/drawing/2014/main" id="{25F9BAF5-99FD-46F9-9F45-6353DEAC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36" y="44678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3" name="Oval 83">
            <a:extLst>
              <a:ext uri="{FF2B5EF4-FFF2-40B4-BE49-F238E27FC236}">
                <a16:creationId xmlns:a16="http://schemas.microsoft.com/office/drawing/2014/main" id="{5EAC7568-894C-4440-9C90-8CAD0674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6" y="456306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" name="Oval 84">
            <a:extLst>
              <a:ext uri="{FF2B5EF4-FFF2-40B4-BE49-F238E27FC236}">
                <a16:creationId xmlns:a16="http://schemas.microsoft.com/office/drawing/2014/main" id="{66473477-869F-4598-943B-765D7EBC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86" y="4724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AE47308A-45A7-4D60-9D76-4970D393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11" y="31914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56EC891C-E021-4929-87AB-BC5BF031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86" y="36772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22A80C78-4B26-4F55-B2FA-A9EDF376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86" y="396298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98340A7B-A849-4C72-A626-C015083E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61" y="4163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id="{A48FB9A6-CE9C-43D6-B4A9-36636095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61" y="42963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2427EF3B-423F-46E6-8EC3-88F4F775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811" y="4544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" name="Freeform 91">
            <a:extLst>
              <a:ext uri="{FF2B5EF4-FFF2-40B4-BE49-F238E27FC236}">
                <a16:creationId xmlns:a16="http://schemas.microsoft.com/office/drawing/2014/main" id="{9A5A703F-7BD0-42B0-A761-8E842118586D}"/>
              </a:ext>
            </a:extLst>
          </p:cNvPr>
          <p:cNvSpPr>
            <a:spLocks/>
          </p:cNvSpPr>
          <p:nvPr/>
        </p:nvSpPr>
        <p:spPr bwMode="auto">
          <a:xfrm>
            <a:off x="4506686" y="25437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92">
            <a:extLst>
              <a:ext uri="{FF2B5EF4-FFF2-40B4-BE49-F238E27FC236}">
                <a16:creationId xmlns:a16="http://schemas.microsoft.com/office/drawing/2014/main" id="{1042F0DD-7BAA-4AB6-B6F2-2D37925F5900}"/>
              </a:ext>
            </a:extLst>
          </p:cNvPr>
          <p:cNvSpPr>
            <a:spLocks/>
          </p:cNvSpPr>
          <p:nvPr/>
        </p:nvSpPr>
        <p:spPr bwMode="auto">
          <a:xfrm>
            <a:off x="4916261" y="31819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93">
            <a:extLst>
              <a:ext uri="{FF2B5EF4-FFF2-40B4-BE49-F238E27FC236}">
                <a16:creationId xmlns:a16="http://schemas.microsoft.com/office/drawing/2014/main" id="{62B6CF2D-6BB5-4EEB-8F6C-1F7EFCE4CAF1}"/>
              </a:ext>
            </a:extLst>
          </p:cNvPr>
          <p:cNvSpPr>
            <a:spLocks/>
          </p:cNvSpPr>
          <p:nvPr/>
        </p:nvSpPr>
        <p:spPr bwMode="auto">
          <a:xfrm>
            <a:off x="5335361" y="35724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id="{4EF4D664-F21F-4465-AB2E-4AC1B9B3A1EC}"/>
              </a:ext>
            </a:extLst>
          </p:cNvPr>
          <p:cNvSpPr>
            <a:spLocks/>
          </p:cNvSpPr>
          <p:nvPr/>
        </p:nvSpPr>
        <p:spPr bwMode="auto">
          <a:xfrm>
            <a:off x="5744936" y="38296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95">
            <a:extLst>
              <a:ext uri="{FF2B5EF4-FFF2-40B4-BE49-F238E27FC236}">
                <a16:creationId xmlns:a16="http://schemas.microsoft.com/office/drawing/2014/main" id="{BAD818BB-C954-41B7-8AF2-A6319FCEE4B8}"/>
              </a:ext>
            </a:extLst>
          </p:cNvPr>
          <p:cNvSpPr>
            <a:spLocks/>
          </p:cNvSpPr>
          <p:nvPr/>
        </p:nvSpPr>
        <p:spPr bwMode="auto">
          <a:xfrm>
            <a:off x="6164036" y="401061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96">
            <a:extLst>
              <a:ext uri="{FF2B5EF4-FFF2-40B4-BE49-F238E27FC236}">
                <a16:creationId xmlns:a16="http://schemas.microsoft.com/office/drawing/2014/main" id="{172927C4-24B3-4DF9-902C-0F8135CBA948}"/>
              </a:ext>
            </a:extLst>
          </p:cNvPr>
          <p:cNvSpPr>
            <a:spLocks/>
          </p:cNvSpPr>
          <p:nvPr/>
        </p:nvSpPr>
        <p:spPr bwMode="auto">
          <a:xfrm>
            <a:off x="7402286" y="434398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id="{458F15B9-8661-4CB7-B6B2-BC98918D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50107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Rectangle 98">
            <a:extLst>
              <a:ext uri="{FF2B5EF4-FFF2-40B4-BE49-F238E27FC236}">
                <a16:creationId xmlns:a16="http://schemas.microsoft.com/office/drawing/2014/main" id="{36DAF169-997A-4B7E-BA51-2FC73402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404871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0.5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9" name="Rectangle 99">
            <a:extLst>
              <a:ext uri="{FF2B5EF4-FFF2-40B4-BE49-F238E27FC236}">
                <a16:creationId xmlns:a16="http://schemas.microsoft.com/office/drawing/2014/main" id="{007EC5D9-8FD4-45B0-946C-0021A16F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307716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0" name="Rectangle 100">
            <a:extLst>
              <a:ext uri="{FF2B5EF4-FFF2-40B4-BE49-F238E27FC236}">
                <a16:creationId xmlns:a16="http://schemas.microsoft.com/office/drawing/2014/main" id="{AE42E33D-876C-4627-8CC3-DA9F083D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21151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1.5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id="{51CD44A6-DDB0-48DB-B261-3D40CA9F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" name="Rectangle 102">
            <a:extLst>
              <a:ext uri="{FF2B5EF4-FFF2-40B4-BE49-F238E27FC236}">
                <a16:creationId xmlns:a16="http://schemas.microsoft.com/office/drawing/2014/main" id="{4A602DC0-B3EC-44E3-8A13-B416E7E8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2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3" name="Rectangle 103">
            <a:extLst>
              <a:ext uri="{FF2B5EF4-FFF2-40B4-BE49-F238E27FC236}">
                <a16:creationId xmlns:a16="http://schemas.microsoft.com/office/drawing/2014/main" id="{006406B0-6639-4D4F-82B9-DA70EC92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88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2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Rectangle 104">
            <a:extLst>
              <a:ext uri="{FF2B5EF4-FFF2-40B4-BE49-F238E27FC236}">
                <a16:creationId xmlns:a16="http://schemas.microsoft.com/office/drawing/2014/main" id="{52E3F6AC-881B-4E38-A214-D4645E0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6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3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5" name="Rectangle 105">
            <a:extLst>
              <a:ext uri="{FF2B5EF4-FFF2-40B4-BE49-F238E27FC236}">
                <a16:creationId xmlns:a16="http://schemas.microsoft.com/office/drawing/2014/main" id="{4A575E9E-E3D3-463B-8AF4-C08D02E6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4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6" name="Rectangle 106">
            <a:extLst>
              <a:ext uri="{FF2B5EF4-FFF2-40B4-BE49-F238E27FC236}">
                <a16:creationId xmlns:a16="http://schemas.microsoft.com/office/drawing/2014/main" id="{E6210FE4-FDE2-4D6B-9792-F39540A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5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7" name="Rectangle 107">
            <a:extLst>
              <a:ext uri="{FF2B5EF4-FFF2-40B4-BE49-F238E27FC236}">
                <a16:creationId xmlns:a16="http://schemas.microsoft.com/office/drawing/2014/main" id="{6647E3BF-18C8-4F63-B01A-311DD868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1" y="5637800"/>
            <a:ext cx="159819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6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Delay (ps)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72398AEB-9238-4B7E-86B5-A46C9628CB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54618" y="3679589"/>
            <a:ext cx="199266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Power (</a:t>
            </a:r>
            <a:r>
              <a:rPr lang="en-US" altLang="ja-JP" sz="2600" b="1" dirty="0">
                <a:solidFill>
                  <a:schemeClr val="tx1"/>
                </a:solidFill>
                <a:ea typeface="MS PGothic" pitchFamily="34" charset="-128"/>
                <a:cs typeface="Arial" pitchFamily="34" charset="0"/>
              </a:rPr>
              <a:t>µ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W)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B156DCCC-2619-4B59-B7F5-9F6EE333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3327987"/>
            <a:ext cx="43815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Oval 112">
            <a:extLst>
              <a:ext uri="{FF2B5EF4-FFF2-40B4-BE49-F238E27FC236}">
                <a16:creationId xmlns:a16="http://schemas.microsoft.com/office/drawing/2014/main" id="{67F1D4B7-5B2D-4EC6-BD65-5590FF16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6" y="32613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A1CD6E14-236B-4B47-97A9-0332AEDA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391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1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" name="Line 114">
            <a:extLst>
              <a:ext uri="{FF2B5EF4-FFF2-40B4-BE49-F238E27FC236}">
                <a16:creationId xmlns:a16="http://schemas.microsoft.com/office/drawing/2014/main" id="{64DEB9DA-1354-4876-BD5E-98AC8E45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2934287"/>
            <a:ext cx="43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AC9503EB-10F5-46BC-9D54-885BBE74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811" y="28771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" name="Rectangle 116">
            <a:extLst>
              <a:ext uri="{FF2B5EF4-FFF2-40B4-BE49-F238E27FC236}">
                <a16:creationId xmlns:a16="http://schemas.microsoft.com/office/drawing/2014/main" id="{6CE7B35A-F654-4F8E-8289-2E0D415C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772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2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1D2AEC4C-911E-4310-A6A4-B880EF49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DBDF9F1A-C28D-4045-9F41-FA0FCAB5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2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" name="Rectangle 119">
            <a:extLst>
              <a:ext uri="{FF2B5EF4-FFF2-40B4-BE49-F238E27FC236}">
                <a16:creationId xmlns:a16="http://schemas.microsoft.com/office/drawing/2014/main" id="{14A02A37-E654-4C3E-B425-BD1CF9F7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8" name="Freeform 120">
            <a:extLst>
              <a:ext uri="{FF2B5EF4-FFF2-40B4-BE49-F238E27FC236}">
                <a16:creationId xmlns:a16="http://schemas.microsoft.com/office/drawing/2014/main" id="{72EA7F64-F4AB-410E-B8AC-26E190746189}"/>
              </a:ext>
            </a:extLst>
          </p:cNvPr>
          <p:cNvSpPr>
            <a:spLocks/>
          </p:cNvSpPr>
          <p:nvPr/>
        </p:nvSpPr>
        <p:spPr bwMode="auto">
          <a:xfrm>
            <a:off x="6651399" y="24802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9" name="Rectangle 121">
            <a:extLst>
              <a:ext uri="{FF2B5EF4-FFF2-40B4-BE49-F238E27FC236}">
                <a16:creationId xmlns:a16="http://schemas.microsoft.com/office/drawing/2014/main" id="{94BA8897-1FAA-43BB-9135-1B16CBD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3153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3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0" name="Group 123">
            <a:extLst>
              <a:ext uri="{FF2B5EF4-FFF2-40B4-BE49-F238E27FC236}">
                <a16:creationId xmlns:a16="http://schemas.microsoft.com/office/drawing/2014/main" id="{37C2A829-2BA3-4A34-BEED-822F0A872344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2286587"/>
            <a:ext cx="4144963" cy="95250"/>
            <a:chOff x="1794" y="3234"/>
            <a:chExt cx="2611" cy="60"/>
          </a:xfrm>
        </p:grpSpPr>
        <p:sp>
          <p:nvSpPr>
            <p:cNvPr id="121" name="Line 124">
              <a:extLst>
                <a:ext uri="{FF2B5EF4-FFF2-40B4-BE49-F238E27FC236}">
                  <a16:creationId xmlns:a16="http://schemas.microsoft.com/office/drawing/2014/main" id="{770E7BA3-55B8-4D8D-971E-554E8FF3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Line 125">
              <a:extLst>
                <a:ext uri="{FF2B5EF4-FFF2-40B4-BE49-F238E27FC236}">
                  <a16:creationId xmlns:a16="http://schemas.microsoft.com/office/drawing/2014/main" id="{D9D36366-4C60-460C-9DB2-7BA27196F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Line 126">
              <a:extLst>
                <a:ext uri="{FF2B5EF4-FFF2-40B4-BE49-F238E27FC236}">
                  <a16:creationId xmlns:a16="http://schemas.microsoft.com/office/drawing/2014/main" id="{68DAA6CA-41AA-479B-9F08-9D32D4D2C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127">
              <a:extLst>
                <a:ext uri="{FF2B5EF4-FFF2-40B4-BE49-F238E27FC236}">
                  <a16:creationId xmlns:a16="http://schemas.microsoft.com/office/drawing/2014/main" id="{0451EBD4-2167-4D37-936B-99A7DDC40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128">
              <a:extLst>
                <a:ext uri="{FF2B5EF4-FFF2-40B4-BE49-F238E27FC236}">
                  <a16:creationId xmlns:a16="http://schemas.microsoft.com/office/drawing/2014/main" id="{0CEE6FFE-8734-4FD4-A488-1C18040B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Line 129">
              <a:extLst>
                <a:ext uri="{FF2B5EF4-FFF2-40B4-BE49-F238E27FC236}">
                  <a16:creationId xmlns:a16="http://schemas.microsoft.com/office/drawing/2014/main" id="{5B74FC02-881C-4C2D-B6A6-2D182483A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7" name="Group 131">
            <a:extLst>
              <a:ext uri="{FF2B5EF4-FFF2-40B4-BE49-F238E27FC236}">
                <a16:creationId xmlns:a16="http://schemas.microsoft.com/office/drawing/2014/main" id="{53F7634C-EEFA-45AF-B128-552AE3CB09F3}"/>
              </a:ext>
            </a:extLst>
          </p:cNvPr>
          <p:cNvGrpSpPr>
            <a:grpSpLocks/>
          </p:cNvGrpSpPr>
          <p:nvPr/>
        </p:nvGrpSpPr>
        <p:grpSpPr bwMode="auto">
          <a:xfrm>
            <a:off x="8203974" y="2286587"/>
            <a:ext cx="95250" cy="2897188"/>
            <a:chOff x="1734" y="1410"/>
            <a:chExt cx="60" cy="1825"/>
          </a:xfrm>
        </p:grpSpPr>
        <p:sp>
          <p:nvSpPr>
            <p:cNvPr id="128" name="Line 132">
              <a:extLst>
                <a:ext uri="{FF2B5EF4-FFF2-40B4-BE49-F238E27FC236}">
                  <a16:creationId xmlns:a16="http://schemas.microsoft.com/office/drawing/2014/main" id="{D3689845-5708-4AF5-881B-92255B78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133">
              <a:extLst>
                <a:ext uri="{FF2B5EF4-FFF2-40B4-BE49-F238E27FC236}">
                  <a16:creationId xmlns:a16="http://schemas.microsoft.com/office/drawing/2014/main" id="{5EB4F2C2-B22C-4EED-B82E-F20203805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Line 134">
              <a:extLst>
                <a:ext uri="{FF2B5EF4-FFF2-40B4-BE49-F238E27FC236}">
                  <a16:creationId xmlns:a16="http://schemas.microsoft.com/office/drawing/2014/main" id="{4FCAE3D8-22EE-43B7-A859-D10A9432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Line 135">
              <a:extLst>
                <a:ext uri="{FF2B5EF4-FFF2-40B4-BE49-F238E27FC236}">
                  <a16:creationId xmlns:a16="http://schemas.microsoft.com/office/drawing/2014/main" id="{F8BE90A4-DFBD-4932-A324-C90DD835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Line 136">
              <a:extLst>
                <a:ext uri="{FF2B5EF4-FFF2-40B4-BE49-F238E27FC236}">
                  <a16:creationId xmlns:a16="http://schemas.microsoft.com/office/drawing/2014/main" id="{A717653C-1397-4389-BD51-ED4D224FC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137">
              <a:extLst>
                <a:ext uri="{FF2B5EF4-FFF2-40B4-BE49-F238E27FC236}">
                  <a16:creationId xmlns:a16="http://schemas.microsoft.com/office/drawing/2014/main" id="{4737493C-A429-46B8-A6D1-BA44AB9D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Line 138">
              <a:extLst>
                <a:ext uri="{FF2B5EF4-FFF2-40B4-BE49-F238E27FC236}">
                  <a16:creationId xmlns:a16="http://schemas.microsoft.com/office/drawing/2014/main" id="{62C0D8B8-E266-44AF-9D99-7111380C0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9">
              <a:extLst>
                <a:ext uri="{FF2B5EF4-FFF2-40B4-BE49-F238E27FC236}">
                  <a16:creationId xmlns:a16="http://schemas.microsoft.com/office/drawing/2014/main" id="{F4B850FF-131C-44D4-9C1C-62338474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40">
              <a:extLst>
                <a:ext uri="{FF2B5EF4-FFF2-40B4-BE49-F238E27FC236}">
                  <a16:creationId xmlns:a16="http://schemas.microsoft.com/office/drawing/2014/main" id="{7AE6216A-991F-4AD9-B49E-ACD4C1F3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1">
              <a:extLst>
                <a:ext uri="{FF2B5EF4-FFF2-40B4-BE49-F238E27FC236}">
                  <a16:creationId xmlns:a16="http://schemas.microsoft.com/office/drawing/2014/main" id="{0C1B6758-E85C-40F6-9219-2054DFCF1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142">
              <a:extLst>
                <a:ext uri="{FF2B5EF4-FFF2-40B4-BE49-F238E27FC236}">
                  <a16:creationId xmlns:a16="http://schemas.microsoft.com/office/drawing/2014/main" id="{AC47FB27-2E8C-4FD9-A050-B0BC05A4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Line 143">
              <a:extLst>
                <a:ext uri="{FF2B5EF4-FFF2-40B4-BE49-F238E27FC236}">
                  <a16:creationId xmlns:a16="http://schemas.microsoft.com/office/drawing/2014/main" id="{B365B467-FE7E-4445-BE7C-E78ACF32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Line 144">
              <a:extLst>
                <a:ext uri="{FF2B5EF4-FFF2-40B4-BE49-F238E27FC236}">
                  <a16:creationId xmlns:a16="http://schemas.microsoft.com/office/drawing/2014/main" id="{67656D90-D62F-44C6-8B96-9B89EC501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Line 145">
              <a:extLst>
                <a:ext uri="{FF2B5EF4-FFF2-40B4-BE49-F238E27FC236}">
                  <a16:creationId xmlns:a16="http://schemas.microsoft.com/office/drawing/2014/main" id="{66B3090B-281F-4C24-BD2E-311F0AADC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146">
              <a:extLst>
                <a:ext uri="{FF2B5EF4-FFF2-40B4-BE49-F238E27FC236}">
                  <a16:creationId xmlns:a16="http://schemas.microsoft.com/office/drawing/2014/main" id="{C7E4D69E-A0B7-4BE9-9ABF-2A7C24A46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147">
              <a:extLst>
                <a:ext uri="{FF2B5EF4-FFF2-40B4-BE49-F238E27FC236}">
                  <a16:creationId xmlns:a16="http://schemas.microsoft.com/office/drawing/2014/main" id="{FF6C42EA-3719-466B-8599-81FB58E95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Line 148">
              <a:extLst>
                <a:ext uri="{FF2B5EF4-FFF2-40B4-BE49-F238E27FC236}">
                  <a16:creationId xmlns:a16="http://schemas.microsoft.com/office/drawing/2014/main" id="{EE36DBD3-59A5-4CE8-A714-8625D2A9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Line 149">
              <a:extLst>
                <a:ext uri="{FF2B5EF4-FFF2-40B4-BE49-F238E27FC236}">
                  <a16:creationId xmlns:a16="http://schemas.microsoft.com/office/drawing/2014/main" id="{30A76701-A8C6-4381-B85C-FBD23C47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150">
              <a:extLst>
                <a:ext uri="{FF2B5EF4-FFF2-40B4-BE49-F238E27FC236}">
                  <a16:creationId xmlns:a16="http://schemas.microsoft.com/office/drawing/2014/main" id="{C42B5934-BC40-4407-81A7-378040B6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Line 151">
              <a:extLst>
                <a:ext uri="{FF2B5EF4-FFF2-40B4-BE49-F238E27FC236}">
                  <a16:creationId xmlns:a16="http://schemas.microsoft.com/office/drawing/2014/main" id="{81492096-652B-4FC2-A879-E9EB13AC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957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및 차별성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세부내용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계획 및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추진방법</a:t>
            </a:r>
            <a:endParaRPr lang="en-US" altLang="ko-KR" sz="3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기타사항</a:t>
            </a:r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3430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작성요령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목차는 필수항목이며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발표자료에 포함하여 작성하셔야 됨을 안내드립니다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필수항목 이외에 기타항목을 추가하여 작성하셔도 무관함을 안내드립니다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006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bad figure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CA8AE-E874-48B7-AA5B-C47A2139FA86}"/>
              </a:ext>
            </a:extLst>
          </p:cNvPr>
          <p:cNvSpPr txBox="1">
            <a:spLocks noChangeArrowheads="1"/>
          </p:cNvSpPr>
          <p:nvPr/>
        </p:nvSpPr>
        <p:spPr>
          <a:xfrm>
            <a:off x="2108200" y="1339077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Fonts &amp; lines too small 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Colors difficult to read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93F1248-2174-4E89-92DC-260E1BAA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38" y="2512363"/>
            <a:ext cx="41910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2007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Saving your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Save your file with the following format</a:t>
            </a:r>
          </a:p>
          <a:p>
            <a:pPr lvl="1">
              <a:buFontTx/>
              <a:buNone/>
            </a:pPr>
            <a:r>
              <a:rPr lang="en-US" altLang="ja-JP" dirty="0" smtClean="0">
                <a:ea typeface="Arial Unicode MS" pitchFamily="50" charset="-127"/>
                <a:cs typeface="Arial Unicode MS" pitchFamily="50" charset="-127"/>
              </a:rPr>
              <a:t>“AIX2023_(Team Name).</a:t>
            </a:r>
            <a:r>
              <a:rPr lang="en-US" altLang="ja-JP" dirty="0" err="1" smtClean="0">
                <a:ea typeface="Arial Unicode MS" pitchFamily="50" charset="-127"/>
                <a:cs typeface="Arial Unicode MS" pitchFamily="50" charset="-127"/>
              </a:rPr>
              <a:t>pptx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(.pdf)“</a:t>
            </a:r>
          </a:p>
          <a:p>
            <a:pPr lvl="1">
              <a:buFontTx/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4144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Uploading your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Please 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submit your slide file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with your video file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Bring the slide file to the conference using a USB memory.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Read associated documents for important dates and our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513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90B4-CCB5-45F0-9AA3-E571C83CD758}"/>
              </a:ext>
            </a:extLst>
          </p:cNvPr>
          <p:cNvSpPr txBox="1"/>
          <p:nvPr/>
        </p:nvSpPr>
        <p:spPr>
          <a:xfrm>
            <a:off x="546780" y="1038559"/>
            <a:ext cx="1108573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Slide Format: 16:9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Recommended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Encoding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Settings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Format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MP4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Compression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H.264 (AAC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Audio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Resolution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Minimum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height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of 480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pixels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Content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should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encoded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and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uploaded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was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recorded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Common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include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24, 25, 30, 48, 50, 60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fps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Bitrate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Variable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ko-KR" sz="20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Size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2000" u="none" strike="noStrike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ko-KR" sz="2000" u="none" strike="noStrike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minutes: 150 MB </a:t>
            </a:r>
            <a:r>
              <a:rPr lang="ko-KR" altLang="ko-KR" sz="2000" u="none" strike="noStrike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or </a:t>
            </a:r>
            <a:r>
              <a:rPr lang="ko-KR" altLang="ko-KR" sz="2000" u="none" strike="noStrike" smtClean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less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9112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F4303-A8E6-493A-ADD4-0EA92BFBB918}"/>
              </a:ext>
            </a:extLst>
          </p:cNvPr>
          <p:cNvSpPr txBox="1"/>
          <p:nvPr/>
        </p:nvSpPr>
        <p:spPr>
          <a:xfrm>
            <a:off x="546780" y="1038559"/>
            <a:ext cx="1108573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Naming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Convention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Videos should be named </a:t>
            </a:r>
            <a:r>
              <a:rPr lang="en-US" altLang="ja-JP" sz="2000" smtClean="0">
                <a:ea typeface="Arial Unicode MS" pitchFamily="50" charset="-127"/>
                <a:cs typeface="Arial Unicode MS" pitchFamily="50" charset="-127"/>
              </a:rPr>
              <a:t>AIX2024_(</a:t>
            </a:r>
            <a:r>
              <a:rPr lang="en-US" altLang="ja-JP" sz="2000" dirty="0" smtClean="0">
                <a:ea typeface="Arial Unicode MS" pitchFamily="50" charset="-127"/>
                <a:cs typeface="Arial Unicode MS" pitchFamily="50" charset="-127"/>
              </a:rPr>
              <a:t>TeamName).</a:t>
            </a:r>
            <a:r>
              <a:rPr lang="en-US" altLang="ko-KR" sz="2000" dirty="0" smtClean="0">
                <a:ea typeface="Arial Unicode MS" pitchFamily="50" charset="-127"/>
                <a:cs typeface="Arial Unicode MS" pitchFamily="50" charset="-127"/>
              </a:rPr>
              <a:t>mp4</a:t>
            </a:r>
            <a:endParaRPr lang="en-US" altLang="ko-KR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altLang="ko-KR" sz="2000" b="1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Duration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Lecture: </a:t>
            </a:r>
            <a:r>
              <a:rPr lang="en-US" altLang="ko-KR" sz="2000" u="none" strike="noStrike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10 </a:t>
            </a: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 smtClean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Note</a:t>
            </a: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The ab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ove Duration is for pre-recording your presentation video, excluding the Q&amp;A time during the real-time presentation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9748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</a:t>
            </a:r>
            <a:r>
              <a:rPr lang="ko-KR" altLang="en-US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 하드웨어 </a:t>
            </a: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ko-KR" altLang="en-US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967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</a:t>
            </a:r>
            <a:r>
              <a:rPr lang="ko-KR" altLang="en-US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 하드웨어 </a:t>
            </a: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ko-KR" altLang="en-US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9245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구현 </a:t>
            </a:r>
            <a:r>
              <a:rPr lang="ko-KR" altLang="en-US" sz="2000" b="1" dirty="0" smtClean="0">
                <a:latin typeface="나눔바른고딕" panose="020B0600000101010101" charset="-127"/>
                <a:ea typeface="나눔바른고딕" panose="020B0600000101010101" charset="-127"/>
              </a:rPr>
              <a:t>결과</a:t>
            </a: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Quantization (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inference results (@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XXXMHz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 implementation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DSP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Capture images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9272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아이디어 및 차별성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 1: …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88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Proposed block diagram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457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 configuration …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2620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7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3200" b="1" dirty="0" smtClean="0">
                <a:latin typeface="나눔바른고딕" panose="020B0600000101010101" charset="-127"/>
                <a:ea typeface="나눔바른고딕" panose="020B0600000101010101" charset="-127"/>
              </a:rPr>
              <a:t>일정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계획 및 추진방법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일정 및 방법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분장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평가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H/W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Test Bench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검증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smtClean="0"/>
              <a:t>Deep Learning Hardware </a:t>
            </a:r>
            <a:r>
              <a:rPr lang="ko-KR" altLang="en-US" b="1" smtClean="0"/>
              <a:t>설계 경진대회</a:t>
            </a:r>
            <a:endParaRPr lang="ko-KR" altLang="en-US" b="1" dirty="0" smtClean="0"/>
          </a:p>
        </p:txBody>
      </p:sp>
      <p:graphicFrame>
        <p:nvGraphicFramePr>
          <p:cNvPr id="6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6832"/>
              </p:ext>
            </p:extLst>
          </p:nvPr>
        </p:nvGraphicFramePr>
        <p:xfrm>
          <a:off x="1400616" y="2586512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1026</Words>
  <Application>Microsoft Office PowerPoint</Application>
  <PresentationFormat>Widescreen</PresentationFormat>
  <Paragraphs>594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 Unicode MS</vt:lpstr>
      <vt:lpstr>MS PGothic</vt:lpstr>
      <vt:lpstr>Noto Sans Symbols</vt:lpstr>
      <vt:lpstr>굴림</vt:lpstr>
      <vt:lpstr>나눔바른고딕</vt:lpstr>
      <vt:lpstr>맑은 고딕</vt:lpstr>
      <vt:lpstr>Arial</vt:lpstr>
      <vt:lpstr>Arial Narrow</vt:lpstr>
      <vt:lpstr>Century</vt:lpstr>
      <vt:lpstr>Helvetica</vt:lpstr>
      <vt:lpstr>Symbol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User</cp:lastModifiedBy>
  <cp:revision>58</cp:revision>
  <dcterms:created xsi:type="dcterms:W3CDTF">2021-03-04T02:28:42Z</dcterms:created>
  <dcterms:modified xsi:type="dcterms:W3CDTF">2024-05-25T01:12:56Z</dcterms:modified>
</cp:coreProperties>
</file>