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9" r:id="rId2"/>
    <p:sldId id="276" r:id="rId3"/>
    <p:sldId id="294" r:id="rId4"/>
    <p:sldId id="303" r:id="rId5"/>
    <p:sldId id="304" r:id="rId6"/>
    <p:sldId id="306" r:id="rId7"/>
    <p:sldId id="307" r:id="rId8"/>
    <p:sldId id="308" r:id="rId9"/>
    <p:sldId id="309" r:id="rId10"/>
    <p:sldId id="305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0" r:id="rId19"/>
    <p:sldId id="319" r:id="rId20"/>
    <p:sldId id="324" r:id="rId21"/>
    <p:sldId id="315" r:id="rId22"/>
    <p:sldId id="320" r:id="rId23"/>
    <p:sldId id="327" r:id="rId24"/>
    <p:sldId id="330" r:id="rId25"/>
    <p:sldId id="328" r:id="rId26"/>
    <p:sldId id="331" r:id="rId27"/>
    <p:sldId id="332" r:id="rId28"/>
    <p:sldId id="321" r:id="rId29"/>
    <p:sldId id="323" r:id="rId30"/>
    <p:sldId id="326" r:id="rId31"/>
    <p:sldId id="325" r:id="rId32"/>
    <p:sldId id="329" r:id="rId33"/>
    <p:sldId id="295" r:id="rId34"/>
    <p:sldId id="296" r:id="rId35"/>
    <p:sldId id="298" r:id="rId36"/>
    <p:sldId id="299" r:id="rId37"/>
    <p:sldId id="300" r:id="rId38"/>
    <p:sldId id="302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65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5" autoAdjust="0"/>
    <p:restoredTop sz="94660"/>
  </p:normalViewPr>
  <p:slideViewPr>
    <p:cSldViewPr snapToGrid="0" showGuides="1">
      <p:cViewPr>
        <p:scale>
          <a:sx n="113" d="100"/>
          <a:sy n="113" d="100"/>
        </p:scale>
        <p:origin x="106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2024. 5. 29.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2544" y="0"/>
            <a:ext cx="1128581" cy="1233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9" y="42957"/>
            <a:ext cx="2410353" cy="11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 Hardware </a:t>
            </a:r>
            <a:r>
              <a:rPr lang="ko-KR" altLang="en-US"/>
              <a:t>설계 경진대회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19584" y="635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30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 CuadroTexto">
            <a:extLst>
              <a:ext uri="{FF2B5EF4-FFF2-40B4-BE49-F238E27FC236}">
                <a16:creationId xmlns:a16="http://schemas.microsoft.com/office/drawing/2014/main" id="{EBECC7ED-4430-7AB8-1A31-2632DA2A9ABA}"/>
              </a:ext>
            </a:extLst>
          </p:cNvPr>
          <p:cNvSpPr txBox="1"/>
          <p:nvPr/>
        </p:nvSpPr>
        <p:spPr>
          <a:xfrm>
            <a:off x="1801395" y="1661868"/>
            <a:ext cx="8589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2024 Deep Learning </a:t>
            </a: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Hardware D</a:t>
            </a:r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esign Competition: </a:t>
            </a:r>
          </a:p>
          <a:p>
            <a:pPr algn="ctr"/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endParaRPr lang="ko-KR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5 CuadroTexto">
            <a:extLst>
              <a:ext uri="{FF2B5EF4-FFF2-40B4-BE49-F238E27FC236}">
                <a16:creationId xmlns:a16="http://schemas.microsoft.com/office/drawing/2014/main" id="{9F40446E-2A6A-A64E-F7F6-A69DF8FB27D7}"/>
              </a:ext>
            </a:extLst>
          </p:cNvPr>
          <p:cNvSpPr txBox="1"/>
          <p:nvPr/>
        </p:nvSpPr>
        <p:spPr>
          <a:xfrm>
            <a:off x="2113980" y="4011157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Dongmin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Changwoo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Donghwee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Son</a:t>
            </a:r>
          </a:p>
        </p:txBody>
      </p:sp>
      <p:sp>
        <p:nvSpPr>
          <p:cNvPr id="4" name="25 CuadroTexto">
            <a:extLst>
              <a:ext uri="{FF2B5EF4-FFF2-40B4-BE49-F238E27FC236}">
                <a16:creationId xmlns:a16="http://schemas.microsoft.com/office/drawing/2014/main" id="{68A6ECA0-5280-2067-3465-6CAECFF7EB2C}"/>
              </a:ext>
            </a:extLst>
          </p:cNvPr>
          <p:cNvSpPr txBox="1"/>
          <p:nvPr/>
        </p:nvSpPr>
        <p:spPr>
          <a:xfrm>
            <a:off x="2744762" y="4760008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ChipChamps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Seoul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23834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granularity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parameters can be set per layer, per channel, … this is called quantization granularity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 parameters are shared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per layer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for the sake of simplicity and hardware efficiency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Large Transformer Model Inference Optimization | Lil'Log">
            <a:extLst>
              <a:ext uri="{FF2B5EF4-FFF2-40B4-BE49-F238E27FC236}">
                <a16:creationId xmlns:a16="http://schemas.microsoft.com/office/drawing/2014/main" id="{84226CBB-09BB-F944-2C34-D8DAABF7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63" y="4233714"/>
            <a:ext cx="8737873" cy="22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1 CuadroTexto">
            <a:extLst>
              <a:ext uri="{FF2B5EF4-FFF2-40B4-BE49-F238E27FC236}">
                <a16:creationId xmlns:a16="http://schemas.microsoft.com/office/drawing/2014/main" id="{4D420CE3-6C10-BA3A-8366-882037F13C05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7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15342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 only layer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of 3.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Needs separate dataflow compared to ordinary 3x3 convolution.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1428F5-F1F4-A096-1EFD-6E140938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12" y="3632573"/>
            <a:ext cx="10586576" cy="25530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B535AF-800D-2A6B-C416-DD9185CA1CE9}"/>
              </a:ext>
            </a:extLst>
          </p:cNvPr>
          <p:cNvSpPr/>
          <p:nvPr/>
        </p:nvSpPr>
        <p:spPr>
          <a:xfrm>
            <a:off x="4916245" y="3851238"/>
            <a:ext cx="2097741" cy="339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89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878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2147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convolution (except CONV00)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are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CONV13 are followed by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</a:p>
          <a:p>
            <a:pPr marL="914400" lvl="2" indent="0">
              <a:buNone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2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→ Integrated!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F3361-45B2-8723-C8CA-AF41D27C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8" y="3893812"/>
            <a:ext cx="7786923" cy="25482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1376FE-3FBA-1C9F-398F-3A7D51CD0D4D}"/>
              </a:ext>
            </a:extLst>
          </p:cNvPr>
          <p:cNvSpPr/>
          <p:nvPr/>
        </p:nvSpPr>
        <p:spPr>
          <a:xfrm>
            <a:off x="2202539" y="5992009"/>
            <a:ext cx="831118" cy="45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CONV Layers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1"/>
            <a:ext cx="10846800" cy="281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Three distinct computation methods each for CONV00, 3x3, and 1x1 conv.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convolution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have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channels with multiple of 16.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All layers except CONV14 and CONV20 are followed with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</a:t>
            </a: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9B689-0CD3-1E22-B7B7-00F15B11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71" y="4168501"/>
            <a:ext cx="9000057" cy="22735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5F7B79-61E6-EA14-D495-F6620F6A12F1}"/>
              </a:ext>
            </a:extLst>
          </p:cNvPr>
          <p:cNvSpPr/>
          <p:nvPr/>
        </p:nvSpPr>
        <p:spPr>
          <a:xfrm>
            <a:off x="7778024" y="4616783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416925-C16C-5B0F-21D9-5C564BF55778}"/>
              </a:ext>
            </a:extLst>
          </p:cNvPr>
          <p:cNvSpPr/>
          <p:nvPr/>
        </p:nvSpPr>
        <p:spPr>
          <a:xfrm>
            <a:off x="7778024" y="5945968"/>
            <a:ext cx="1745518" cy="26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1286883" y="980823"/>
            <a:ext cx="9618233" cy="5461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Terminology</a:t>
            </a:r>
          </a:p>
          <a:p>
            <a:pPr marL="0" lvl="1"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filter dimension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row-wise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Tc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column-wise factor, always set to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channel-wise factor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 module consumes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Tc) x (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x Ti)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and produces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(Tr x Tc x To)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ofmap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pixels every cycle!</a:t>
            </a:r>
          </a:p>
        </p:txBody>
      </p:sp>
    </p:spTree>
    <p:extLst>
      <p:ext uri="{BB962C8B-B14F-4D97-AF65-F5344CB8AC3E}">
        <p14:creationId xmlns:p14="http://schemas.microsoft.com/office/powerpoint/2010/main" val="112887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50775"/>
            <a:ext cx="10532633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mac_arrays</a:t>
            </a:r>
            <a:endParaRPr lang="en-US" altLang="ko-KR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contains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an </a:t>
            </a:r>
            <a:r>
              <a:rPr lang="en-US" altLang="ko-KR" sz="2400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adder_tree</a:t>
            </a:r>
            <a:endParaRPr lang="en-US" altLang="ko-KR" sz="2400" b="1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DB61A7-E7A3-DFAD-6919-19B52CFD9CF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318888"/>
            <a:ext cx="10349752" cy="2039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Total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 x 9 x 16 = 576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Nexys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A7-100T FPGA board contains 240 DSPs which can map to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480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Remaining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96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multipliers</a:t>
            </a: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are mapped to LUTs.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CONV00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Ni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4 (actually 3)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Ti, To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4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385145-241D-288F-0122-C04A817A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66" y="1344596"/>
            <a:ext cx="6438590" cy="48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4x4x3 IFM (window) and produces 2x2x4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8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working as a pair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process 3x3x3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구부러진 연결선 68"/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23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  <a:stCxn id="22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cxnSpLocks/>
            <a:stCxn id="21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20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3A390D0-35A3-F1CB-64A2-4F879060B86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구부러진 연결선 62"/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F1C2B-E5C4-C5BD-176C-38B39004BDDF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2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4E9C0D-6D5D-D4E4-2FF1-2D42EB6DBC5C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3849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CONV00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108/144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75%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정육면체 6"/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8" name="정육면체 7"/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8856" y="3455969"/>
            <a:ext cx="25253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3x3x3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4x4x3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35" name="TextBox 34"/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정육면체 42"/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정육면체 22"/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구부러진 연결선 68"/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23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  <a:stCxn id="22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cxnSpLocks/>
            <a:stCxn id="21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20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256 x 256 x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2C4-7DCC-9267-6912-1B97ABB0F285}"/>
              </a:ext>
            </a:extLst>
          </p:cNvPr>
          <p:cNvSpPr txBox="1"/>
          <p:nvPr/>
        </p:nvSpPr>
        <p:spPr>
          <a:xfrm>
            <a:off x="3671859" y="5638610"/>
            <a:ext cx="3784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3x3x3x4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E3A390D0-35A3-F1CB-64A2-4F879060B86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3x3x3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구부러진 연결선 62"/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9C3C8B-43FC-5C73-91E5-9B2D275A3552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1x1x4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9891E-4A64-44E3-F39C-B27DF3D3CC6C}"/>
              </a:ext>
            </a:extLst>
          </p:cNvPr>
          <p:cNvSpPr txBox="1"/>
          <p:nvPr/>
        </p:nvSpPr>
        <p:spPr>
          <a:xfrm>
            <a:off x="7813012" y="918607"/>
            <a:ext cx="21018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paired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959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0A53775-629B-4CC4-B2A1-9DC8DF1F38C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Outline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Idea and Novelty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Hardware Design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Team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Plan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Others</a:t>
            </a:r>
            <a:endParaRPr lang="en-US" altLang="ja-JP" sz="3200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6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88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6B875-5AAC-862A-5077-70B96E701067}"/>
              </a:ext>
            </a:extLst>
          </p:cNvPr>
          <p:cNvSpPr txBox="1"/>
          <p:nvPr/>
        </p:nvSpPr>
        <p:spPr>
          <a:xfrm>
            <a:off x="771988" y="4547431"/>
            <a:ext cx="5438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matches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compiled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code! </a:t>
            </a:r>
          </a:p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(CONV00_output.hex)</a:t>
            </a:r>
          </a:p>
          <a:p>
            <a:r>
              <a:rPr kumimoji="1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-&gt; Accuracy confirmed!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F6BEE6-87F5-CC39-1F28-6A801F31D761}"/>
              </a:ext>
            </a:extLst>
          </p:cNvPr>
          <p:cNvGrpSpPr>
            <a:grpSpLocks noChangeAspect="1"/>
          </p:cNvGrpSpPr>
          <p:nvPr/>
        </p:nvGrpSpPr>
        <p:grpSpPr>
          <a:xfrm>
            <a:off x="1071831" y="920166"/>
            <a:ext cx="10117640" cy="3374680"/>
            <a:chOff x="1597348" y="1000550"/>
            <a:chExt cx="8997303" cy="3000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36A0BE8-83F1-DB87-D568-5C49181307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7348" y="1000550"/>
              <a:ext cx="8997303" cy="3000998"/>
              <a:chOff x="577621" y="1621510"/>
              <a:chExt cx="6566116" cy="2190090"/>
            </a:xfrm>
          </p:grpSpPr>
          <p:pic>
            <p:nvPicPr>
              <p:cNvPr id="22" name="그림 21" descr="스크린샷, 전자제품, 멀티미디어 소프트웨어, 소프트웨어이(가) 표시된 사진&#10;&#10;자동 생성된 설명">
                <a:extLst>
                  <a:ext uri="{FF2B5EF4-FFF2-40B4-BE49-F238E27FC236}">
                    <a16:creationId xmlns:a16="http://schemas.microsoft.com/office/drawing/2014/main" id="{4141540F-1E43-2B9F-446B-1FE123C00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9469" r="76779" b="46667"/>
              <a:stretch/>
            </p:blipFill>
            <p:spPr>
              <a:xfrm>
                <a:off x="577621" y="1621510"/>
                <a:ext cx="2450059" cy="2190090"/>
              </a:xfrm>
              <a:prstGeom prst="rect">
                <a:avLst/>
              </a:prstGeom>
            </p:spPr>
          </p:pic>
          <p:pic>
            <p:nvPicPr>
              <p:cNvPr id="26" name="그림 25" descr="스크린샷, 전자제품, 멀티미디어 소프트웨어, 소프트웨어이(가) 표시된 사진&#10;&#10;자동 생성된 설명">
                <a:extLst>
                  <a:ext uri="{FF2B5EF4-FFF2-40B4-BE49-F238E27FC236}">
                    <a16:creationId xmlns:a16="http://schemas.microsoft.com/office/drawing/2014/main" id="{0009BFD2-350D-FAC2-8910-8123E20482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531" t="19469" r="1419" b="46667"/>
              <a:stretch/>
            </p:blipFill>
            <p:spPr>
              <a:xfrm>
                <a:off x="3011352" y="1621510"/>
                <a:ext cx="4132385" cy="2190090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A166AF-5679-C58E-6C98-079506313385}"/>
                </a:ext>
              </a:extLst>
            </p:cNvPr>
            <p:cNvSpPr/>
            <p:nvPr/>
          </p:nvSpPr>
          <p:spPr>
            <a:xfrm>
              <a:off x="5171090" y="1233996"/>
              <a:ext cx="525517" cy="26906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9F12A4-D0ED-8F11-CE5E-D62AC0D6F4BC}"/>
                </a:ext>
              </a:extLst>
            </p:cNvPr>
            <p:cNvSpPr/>
            <p:nvPr/>
          </p:nvSpPr>
          <p:spPr>
            <a:xfrm>
              <a:off x="5849007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3D427C-6680-8972-C4F4-539D3F891ADD}"/>
                </a:ext>
              </a:extLst>
            </p:cNvPr>
            <p:cNvSpPr/>
            <p:nvPr/>
          </p:nvSpPr>
          <p:spPr>
            <a:xfrm>
              <a:off x="6527036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C2F066-17C5-4A0D-E15D-FA4CB267E625}"/>
                </a:ext>
              </a:extLst>
            </p:cNvPr>
            <p:cNvSpPr/>
            <p:nvPr/>
          </p:nvSpPr>
          <p:spPr>
            <a:xfrm>
              <a:off x="7204953" y="1229241"/>
              <a:ext cx="525517" cy="26906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92968C-C135-A25F-2400-4B22B042778F}"/>
              </a:ext>
            </a:extLst>
          </p:cNvPr>
          <p:cNvGrpSpPr>
            <a:grpSpLocks noChangeAspect="1"/>
          </p:cNvGrpSpPr>
          <p:nvPr/>
        </p:nvGrpSpPr>
        <p:grpSpPr>
          <a:xfrm>
            <a:off x="6279638" y="4316436"/>
            <a:ext cx="4909833" cy="2125639"/>
            <a:chOff x="6261191" y="4245739"/>
            <a:chExt cx="4333460" cy="1876107"/>
          </a:xfrm>
        </p:grpSpPr>
        <p:pic>
          <p:nvPicPr>
            <p:cNvPr id="24" name="그림 23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id="{CFCBE356-5AD8-B59E-7C37-8E39488DB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3" r="61797" b="71555"/>
            <a:stretch/>
          </p:blipFill>
          <p:spPr>
            <a:xfrm>
              <a:off x="6261191" y="4250494"/>
              <a:ext cx="1083365" cy="1871352"/>
            </a:xfrm>
            <a:prstGeom prst="rect">
              <a:avLst/>
            </a:prstGeom>
          </p:spPr>
        </p:pic>
        <p:pic>
          <p:nvPicPr>
            <p:cNvPr id="30" name="그림 29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id="{EA06AC77-212B-EC2A-6446-12007C0C9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139" r="61797" b="47789"/>
            <a:stretch/>
          </p:blipFill>
          <p:spPr>
            <a:xfrm>
              <a:off x="7344556" y="4250494"/>
              <a:ext cx="1083365" cy="1871352"/>
            </a:xfrm>
            <a:prstGeom prst="rect">
              <a:avLst/>
            </a:prstGeom>
          </p:spPr>
        </p:pic>
        <p:pic>
          <p:nvPicPr>
            <p:cNvPr id="33" name="그림 32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id="{4FB9CCDB-737E-AECA-0DEE-CECD8FF27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89" r="61797" b="23539"/>
            <a:stretch/>
          </p:blipFill>
          <p:spPr>
            <a:xfrm>
              <a:off x="8427921" y="4250494"/>
              <a:ext cx="1083365" cy="1871352"/>
            </a:xfrm>
            <a:prstGeom prst="rect">
              <a:avLst/>
            </a:prstGeom>
          </p:spPr>
        </p:pic>
        <p:pic>
          <p:nvPicPr>
            <p:cNvPr id="36" name="그림 35" descr="스크린샷, 블랙, 모노크롬이(가) 표시된 사진&#10;&#10;자동 생성된 설명">
              <a:extLst>
                <a:ext uri="{FF2B5EF4-FFF2-40B4-BE49-F238E27FC236}">
                  <a16:creationId xmlns:a16="http://schemas.microsoft.com/office/drawing/2014/main" id="{09B3DE4A-9BD4-CFDB-93DF-626FD4023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28" r="61797"/>
            <a:stretch/>
          </p:blipFill>
          <p:spPr>
            <a:xfrm>
              <a:off x="9511286" y="4250494"/>
              <a:ext cx="1083365" cy="187135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658793-0705-2632-CBD6-77CA89E0814D}"/>
                </a:ext>
              </a:extLst>
            </p:cNvPr>
            <p:cNvSpPr/>
            <p:nvPr/>
          </p:nvSpPr>
          <p:spPr>
            <a:xfrm>
              <a:off x="6534880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4AE1BB-A451-0882-1E5E-FC6309DD8DB6}"/>
                </a:ext>
              </a:extLst>
            </p:cNvPr>
            <p:cNvSpPr/>
            <p:nvPr/>
          </p:nvSpPr>
          <p:spPr>
            <a:xfrm>
              <a:off x="7623389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77C653-CB02-EB9F-A5BC-5F35B84BBDF2}"/>
                </a:ext>
              </a:extLst>
            </p:cNvPr>
            <p:cNvSpPr/>
            <p:nvPr/>
          </p:nvSpPr>
          <p:spPr>
            <a:xfrm>
              <a:off x="8705416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5B3D82-1F9B-A391-81B0-DAEEBF79D35A}"/>
                </a:ext>
              </a:extLst>
            </p:cNvPr>
            <p:cNvSpPr/>
            <p:nvPr/>
          </p:nvSpPr>
          <p:spPr>
            <a:xfrm>
              <a:off x="9790209" y="4245739"/>
              <a:ext cx="525517" cy="187135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11 CuadroTexto">
            <a:extLst>
              <a:ext uri="{FF2B5EF4-FFF2-40B4-BE49-F238E27FC236}">
                <a16:creationId xmlns:a16="http://schemas.microsoft.com/office/drawing/2014/main" id="{96CB7A29-2452-372B-FA6B-F4C94009DED3}"/>
              </a:ext>
            </a:extLst>
          </p:cNvPr>
          <p:cNvSpPr txBox="1"/>
          <p:nvPr/>
        </p:nvSpPr>
        <p:spPr>
          <a:xfrm>
            <a:off x="330200" y="166829"/>
            <a:ext cx="12000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CONV00 (This slide needs modification)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7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5CA6ED6-EA47-7D9C-1F59-127A1F0343FF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3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5A465D-9B15-54F5-1DF3-D3B80374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77" y="1345122"/>
            <a:ext cx="6550039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8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4x4x16 IFM (window) and produces 2x2x1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9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and the whole dot product results are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summed up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to produce 1x1x1 output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A6D6C-0DD6-41AD-CE1E-8170A91A4249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0FEC-AC74-8DF2-3B7E-35346071F4A2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2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3x3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144/144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3x3x16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4x4x16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3x3x16x1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3x3x16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A6D6C-0DD6-41AD-CE1E-8170A91A4249}"/>
              </a:ext>
            </a:extLst>
          </p:cNvPr>
          <p:cNvSpPr/>
          <p:nvPr/>
        </p:nvSpPr>
        <p:spPr>
          <a:xfrm>
            <a:off x="8572711" y="23685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86461-A64E-60E1-7F97-694FAF2E3459}"/>
              </a:ext>
            </a:extLst>
          </p:cNvPr>
          <p:cNvSpPr txBox="1"/>
          <p:nvPr/>
        </p:nvSpPr>
        <p:spPr>
          <a:xfrm>
            <a:off x="7703205" y="1212322"/>
            <a:ext cx="236956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9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endParaRPr lang="en-US" altLang="ko-KR" sz="2400" dirty="0">
              <a:solidFill>
                <a:srgbClr val="5B9BD5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3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1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For CONV00 and 3x3 conv, all layers except CONV13 are followed by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Bias addition,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quantization for the next layer, and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maxpool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operations are all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integrated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at the outputs of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No additional module, all operations can be done in 1 cycle.</a:t>
            </a:r>
          </a:p>
        </p:txBody>
      </p:sp>
    </p:spTree>
    <p:extLst>
      <p:ext uri="{BB962C8B-B14F-4D97-AF65-F5344CB8AC3E}">
        <p14:creationId xmlns:p14="http://schemas.microsoft.com/office/powerpoint/2010/main" val="204508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3x3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4FBB7-5D84-5F34-C6FD-5CA4A0BC36E4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실행 화면 필요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7048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FD1F1-5162-F544-48FA-A7A6431AED5D}"/>
              </a:ext>
            </a:extLst>
          </p:cNvPr>
          <p:cNvSpPr txBox="1">
            <a:spLocks noChangeArrowheads="1"/>
          </p:cNvSpPr>
          <p:nvPr/>
        </p:nvSpPr>
        <p:spPr>
          <a:xfrm>
            <a:off x="783644" y="1444733"/>
            <a:ext cx="10646356" cy="4610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 conv parameters: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Fx</a:t>
            </a: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1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Tr, Tc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2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= 16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To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1A438F-4609-37E6-9ED3-C5A25214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31" y="1345122"/>
            <a:ext cx="6531325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Data Processing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Every cycle, consumes 2x2x16 IFM (window) and produces 2x2x8 OFM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using 8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mac_modules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, each processing 1x1x16 dot product!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4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88BBFC-10CD-9E7D-84E5-BB29D67ACADF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580511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Objective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Appropriately quantize the model so that all computations can be done in integer, without significant accuracy loss.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Design CNN inference accelerator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considering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accuracy,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time,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power, and resource utilization.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Implement the designed modules on actual HW, like FPGA.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6FED72C-7854-962D-B139-89836EDC1E04}"/>
              </a:ext>
            </a:extLst>
          </p:cNvPr>
          <p:cNvSpPr txBox="1">
            <a:spLocks noChangeArrowheads="1"/>
          </p:cNvSpPr>
          <p:nvPr/>
        </p:nvSpPr>
        <p:spPr>
          <a:xfrm>
            <a:off x="337595" y="887172"/>
            <a:ext cx="6253318" cy="2621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of 1x1 conv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128 computations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done in each </a:t>
            </a: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has 16x9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144 multipliers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PE utilization = 128/144 =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88.9%</a:t>
            </a:r>
          </a:p>
        </p:txBody>
      </p:sp>
      <p:cxnSp>
        <p:nvCxnSpPr>
          <p:cNvPr id="55" name="직선 연결선 55">
            <a:extLst>
              <a:ext uri="{FF2B5EF4-FFF2-40B4-BE49-F238E27FC236}">
                <a16:creationId xmlns:a16="http://schemas.microsoft.com/office/drawing/2014/main" id="{8FF85F5A-2D6E-1AAA-481C-CC1370C9B4F9}"/>
              </a:ext>
            </a:extLst>
          </p:cNvPr>
          <p:cNvCxnSpPr/>
          <p:nvPr/>
        </p:nvCxnSpPr>
        <p:spPr>
          <a:xfrm flipV="1">
            <a:off x="7189660" y="3286600"/>
            <a:ext cx="2332453" cy="11244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191A387C-F3BF-6A47-773D-77F8B24923C3}"/>
              </a:ext>
            </a:extLst>
          </p:cNvPr>
          <p:cNvSpPr/>
          <p:nvPr/>
        </p:nvSpPr>
        <p:spPr>
          <a:xfrm>
            <a:off x="4193594" y="313564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290F3AB6-0A22-FBF2-AF85-EC9925ED5436}"/>
              </a:ext>
            </a:extLst>
          </p:cNvPr>
          <p:cNvSpPr/>
          <p:nvPr/>
        </p:nvSpPr>
        <p:spPr>
          <a:xfrm>
            <a:off x="3741668" y="3576904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28B75491-6F78-F760-90BD-95CAA3A76A04}"/>
              </a:ext>
            </a:extLst>
          </p:cNvPr>
          <p:cNvSpPr/>
          <p:nvPr/>
        </p:nvSpPr>
        <p:spPr>
          <a:xfrm>
            <a:off x="3288082" y="402948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89EA853-69F8-9F47-3C88-4FA83EBA8F39}"/>
              </a:ext>
            </a:extLst>
          </p:cNvPr>
          <p:cNvSpPr/>
          <p:nvPr/>
        </p:nvSpPr>
        <p:spPr>
          <a:xfrm>
            <a:off x="2013929" y="4482067"/>
            <a:ext cx="1514764" cy="145472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C6D982-9A98-ADEB-9012-8188BE61EC03}"/>
              </a:ext>
            </a:extLst>
          </p:cNvPr>
          <p:cNvSpPr txBox="1"/>
          <p:nvPr/>
        </p:nvSpPr>
        <p:spPr>
          <a:xfrm>
            <a:off x="2143239" y="5294867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A28B4580-D37E-2639-F44E-0DF5D103820B}"/>
              </a:ext>
            </a:extLst>
          </p:cNvPr>
          <p:cNvSpPr/>
          <p:nvPr/>
        </p:nvSpPr>
        <p:spPr>
          <a:xfrm>
            <a:off x="7847953" y="3442977"/>
            <a:ext cx="2620171" cy="2493817"/>
          </a:xfrm>
          <a:prstGeom prst="cube">
            <a:avLst>
              <a:gd name="adj" fmla="val 56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C074D7C2-5AE3-8280-D7FE-37B30FA91459}"/>
              </a:ext>
            </a:extLst>
          </p:cNvPr>
          <p:cNvSpPr/>
          <p:nvPr/>
        </p:nvSpPr>
        <p:spPr>
          <a:xfrm>
            <a:off x="8397597" y="4800959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E4CE8818-C8BF-4D33-4B0E-FF46551E0FF8}"/>
              </a:ext>
            </a:extLst>
          </p:cNvPr>
          <p:cNvSpPr/>
          <p:nvPr/>
        </p:nvSpPr>
        <p:spPr>
          <a:xfrm>
            <a:off x="8723575" y="4803936"/>
            <a:ext cx="697345" cy="692726"/>
          </a:xfrm>
          <a:prstGeom prst="cube">
            <a:avLst>
              <a:gd name="adj" fmla="val 5294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EEB9ABA6-34A4-972C-51C9-E86EBD5F9564}"/>
              </a:ext>
            </a:extLst>
          </p:cNvPr>
          <p:cNvSpPr/>
          <p:nvPr/>
        </p:nvSpPr>
        <p:spPr>
          <a:xfrm>
            <a:off x="8397597" y="4479681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AE5E0EB3-A344-AB2C-D610-B50FFF9A2E21}"/>
              </a:ext>
            </a:extLst>
          </p:cNvPr>
          <p:cNvSpPr/>
          <p:nvPr/>
        </p:nvSpPr>
        <p:spPr>
          <a:xfrm>
            <a:off x="8724764" y="4482066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2BD69-85F3-D90B-E879-E58953C7B045}"/>
              </a:ext>
            </a:extLst>
          </p:cNvPr>
          <p:cNvSpPr txBox="1"/>
          <p:nvPr/>
        </p:nvSpPr>
        <p:spPr>
          <a:xfrm>
            <a:off x="7991119" y="529486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OFM</a:t>
            </a:r>
            <a:endParaRPr lang="ko-KR" altLang="en-US" sz="20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A8400E67-2C6A-2798-EDA5-354D36C136DC}"/>
              </a:ext>
            </a:extLst>
          </p:cNvPr>
          <p:cNvSpPr/>
          <p:nvPr/>
        </p:nvSpPr>
        <p:spPr>
          <a:xfrm>
            <a:off x="6218704" y="3399938"/>
            <a:ext cx="1030502" cy="1023324"/>
          </a:xfrm>
          <a:prstGeom prst="cube">
            <a:avLst>
              <a:gd name="adj" fmla="val 7213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8465312B-D291-2D35-1A57-FFB2C756FE45}"/>
              </a:ext>
            </a:extLst>
          </p:cNvPr>
          <p:cNvSpPr/>
          <p:nvPr/>
        </p:nvSpPr>
        <p:spPr>
          <a:xfrm>
            <a:off x="5814380" y="3787579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03178B74-51AC-9C40-9A47-50C0FB98C4E0}"/>
              </a:ext>
            </a:extLst>
          </p:cNvPr>
          <p:cNvSpPr/>
          <p:nvPr/>
        </p:nvSpPr>
        <p:spPr>
          <a:xfrm>
            <a:off x="5363511" y="4215443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D9CC0A-8BA1-23FF-F465-AABF126B2CCB}"/>
              </a:ext>
            </a:extLst>
          </p:cNvPr>
          <p:cNvSpPr txBox="1"/>
          <p:nvPr/>
        </p:nvSpPr>
        <p:spPr>
          <a:xfrm>
            <a:off x="1048856" y="3455969"/>
            <a:ext cx="26075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four 1x1x16 </a:t>
            </a:r>
            <a:r>
              <a:rPr lang="en-US" altLang="ko-KR" sz="2400" dirty="0" err="1">
                <a:solidFill>
                  <a:srgbClr val="365C9E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</a:t>
            </a: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in 2x2x16 </a:t>
            </a:r>
            <a:r>
              <a:rPr lang="en-US" altLang="ko-KR" sz="2400" dirty="0">
                <a:solidFill>
                  <a:srgbClr val="5B9BD5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window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37588C-82BE-84B0-38F6-CD1202F3ACCB}"/>
              </a:ext>
            </a:extLst>
          </p:cNvPr>
          <p:cNvSpPr txBox="1"/>
          <p:nvPr/>
        </p:nvSpPr>
        <p:spPr>
          <a:xfrm rot="18955955">
            <a:off x="8802118" y="4727817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정육면체 71">
            <a:extLst>
              <a:ext uri="{FF2B5EF4-FFF2-40B4-BE49-F238E27FC236}">
                <a16:creationId xmlns:a16="http://schemas.microsoft.com/office/drawing/2014/main" id="{88BE2837-4137-CEAF-F583-E6498541A02F}"/>
              </a:ext>
            </a:extLst>
          </p:cNvPr>
          <p:cNvSpPr/>
          <p:nvPr/>
        </p:nvSpPr>
        <p:spPr>
          <a:xfrm>
            <a:off x="8058340" y="1669413"/>
            <a:ext cx="1611229" cy="1617186"/>
          </a:xfrm>
          <a:prstGeom prst="cube">
            <a:avLst>
              <a:gd name="adj" fmla="val 7213"/>
            </a:avLst>
          </a:prstGeom>
          <a:solidFill>
            <a:srgbClr val="E1CC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59AD8C-D3B2-A43B-0B6A-E9C8FD769FFD}"/>
              </a:ext>
            </a:extLst>
          </p:cNvPr>
          <p:cNvSpPr/>
          <p:nvPr/>
        </p:nvSpPr>
        <p:spPr>
          <a:xfrm>
            <a:off x="8267927" y="1929969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447BC1-3FD9-EF89-799A-9721691EF4F4}"/>
              </a:ext>
            </a:extLst>
          </p:cNvPr>
          <p:cNvSpPr/>
          <p:nvPr/>
        </p:nvSpPr>
        <p:spPr>
          <a:xfrm>
            <a:off x="8134315" y="2055122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D91D2D-88C1-A658-9891-4F0FCBC8F8E4}"/>
              </a:ext>
            </a:extLst>
          </p:cNvPr>
          <p:cNvSpPr/>
          <p:nvPr/>
        </p:nvSpPr>
        <p:spPr>
          <a:xfrm>
            <a:off x="9011106" y="1928501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A745A5-836C-8010-38BD-369F37EA3CFA}"/>
              </a:ext>
            </a:extLst>
          </p:cNvPr>
          <p:cNvSpPr/>
          <p:nvPr/>
        </p:nvSpPr>
        <p:spPr>
          <a:xfrm>
            <a:off x="8877495" y="205365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AD39BF5-6AE9-153E-9256-FAB2F5CBFB69}"/>
              </a:ext>
            </a:extLst>
          </p:cNvPr>
          <p:cNvSpPr/>
          <p:nvPr/>
        </p:nvSpPr>
        <p:spPr>
          <a:xfrm>
            <a:off x="8267927" y="2687273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BA77B9-07C7-08CE-C42B-15A3A3A248F6}"/>
              </a:ext>
            </a:extLst>
          </p:cNvPr>
          <p:cNvSpPr/>
          <p:nvPr/>
        </p:nvSpPr>
        <p:spPr>
          <a:xfrm>
            <a:off x="8134315" y="2812426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FBA3C8-A51A-8688-7D92-69B5F1B7D800}"/>
              </a:ext>
            </a:extLst>
          </p:cNvPr>
          <p:cNvSpPr/>
          <p:nvPr/>
        </p:nvSpPr>
        <p:spPr>
          <a:xfrm>
            <a:off x="9011106" y="2685805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6697B1A-5B57-9B4F-253C-C5C81793456A}"/>
              </a:ext>
            </a:extLst>
          </p:cNvPr>
          <p:cNvSpPr/>
          <p:nvPr/>
        </p:nvSpPr>
        <p:spPr>
          <a:xfrm>
            <a:off x="8877495" y="2810957"/>
            <a:ext cx="409814" cy="401081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MAC16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52">
            <a:extLst>
              <a:ext uri="{FF2B5EF4-FFF2-40B4-BE49-F238E27FC236}">
                <a16:creationId xmlns:a16="http://schemas.microsoft.com/office/drawing/2014/main" id="{BF3F23AF-1CF6-A298-6851-FF24ED73A8E7}"/>
              </a:ext>
            </a:extLst>
          </p:cNvPr>
          <p:cNvCxnSpPr/>
          <p:nvPr/>
        </p:nvCxnSpPr>
        <p:spPr>
          <a:xfrm flipV="1">
            <a:off x="6218704" y="1820793"/>
            <a:ext cx="1839636" cy="166405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정육면체 81">
            <a:extLst>
              <a:ext uri="{FF2B5EF4-FFF2-40B4-BE49-F238E27FC236}">
                <a16:creationId xmlns:a16="http://schemas.microsoft.com/office/drawing/2014/main" id="{2CF32A0A-A889-DBED-B600-A2329F35E008}"/>
              </a:ext>
            </a:extLst>
          </p:cNvPr>
          <p:cNvSpPr/>
          <p:nvPr/>
        </p:nvSpPr>
        <p:spPr>
          <a:xfrm>
            <a:off x="4931626" y="4640875"/>
            <a:ext cx="1030502" cy="1023324"/>
          </a:xfrm>
          <a:prstGeom prst="cube">
            <a:avLst>
              <a:gd name="adj" fmla="val 72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구부러진 연결선 68">
            <a:extLst>
              <a:ext uri="{FF2B5EF4-FFF2-40B4-BE49-F238E27FC236}">
                <a16:creationId xmlns:a16="http://schemas.microsoft.com/office/drawing/2014/main" id="{02F6D5B1-EDB6-BD56-551D-D73DF1E4FF07}"/>
              </a:ext>
            </a:extLst>
          </p:cNvPr>
          <p:cNvCxnSpPr/>
          <p:nvPr/>
        </p:nvCxnSpPr>
        <p:spPr>
          <a:xfrm>
            <a:off x="4273894" y="3922628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69">
            <a:extLst>
              <a:ext uri="{FF2B5EF4-FFF2-40B4-BE49-F238E27FC236}">
                <a16:creationId xmlns:a16="http://schemas.microsoft.com/office/drawing/2014/main" id="{62D8C722-CD66-1EF2-4261-24217D80D7F9}"/>
              </a:ext>
            </a:extLst>
          </p:cNvPr>
          <p:cNvCxnSpPr/>
          <p:nvPr/>
        </p:nvCxnSpPr>
        <p:spPr>
          <a:xfrm>
            <a:off x="3803833" y="4391472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70">
            <a:extLst>
              <a:ext uri="{FF2B5EF4-FFF2-40B4-BE49-F238E27FC236}">
                <a16:creationId xmlns:a16="http://schemas.microsoft.com/office/drawing/2014/main" id="{FF16E725-FC61-3D1C-C02C-669E1AB0A523}"/>
              </a:ext>
            </a:extLst>
          </p:cNvPr>
          <p:cNvCxnSpPr/>
          <p:nvPr/>
        </p:nvCxnSpPr>
        <p:spPr>
          <a:xfrm>
            <a:off x="4676528" y="3493827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DE6B5E7-B348-185B-9A3E-347D0DB09AE9}"/>
              </a:ext>
            </a:extLst>
          </p:cNvPr>
          <p:cNvCxnSpPr>
            <a:cxnSpLocks/>
            <a:stCxn id="82" idx="4"/>
          </p:cNvCxnSpPr>
          <p:nvPr/>
        </p:nvCxnSpPr>
        <p:spPr>
          <a:xfrm flipV="1">
            <a:off x="5888316" y="5025544"/>
            <a:ext cx="3059520" cy="163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F807CE3-F4DD-1D0A-D299-D675F99A790D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320201" y="4764011"/>
            <a:ext cx="2275702" cy="255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4D3F5D6-1697-4222-1E1B-0099AF1C337E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771070" y="4336147"/>
            <a:ext cx="1822211" cy="1036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EC16C14-1718-04C1-79ED-4BEF05C4CF60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7175394" y="3948506"/>
            <a:ext cx="1712594" cy="1424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769958-747C-1047-D35E-9CF78C350514}"/>
              </a:ext>
            </a:extLst>
          </p:cNvPr>
          <p:cNvSpPr txBox="1"/>
          <p:nvPr/>
        </p:nvSpPr>
        <p:spPr>
          <a:xfrm>
            <a:off x="2013929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43C61-FE97-43CB-C55E-E65980EDD3B5}"/>
              </a:ext>
            </a:extLst>
          </p:cNvPr>
          <p:cNvSpPr txBox="1"/>
          <p:nvPr/>
        </p:nvSpPr>
        <p:spPr>
          <a:xfrm>
            <a:off x="7856560" y="5589793"/>
            <a:ext cx="1154546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H x W x No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C87ABC-90B1-B1F6-E3A3-90475A139346}"/>
              </a:ext>
            </a:extLst>
          </p:cNvPr>
          <p:cNvSpPr txBox="1"/>
          <p:nvPr/>
        </p:nvSpPr>
        <p:spPr>
          <a:xfrm>
            <a:off x="3591848" y="5638610"/>
            <a:ext cx="39451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400" dirty="0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1x1x16x8 weight replicated in each </a:t>
            </a:r>
            <a:r>
              <a:rPr lang="en-US" altLang="ko-KR" sz="2400" dirty="0" err="1"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mac_array</a:t>
            </a:r>
            <a:endParaRPr lang="en-US" altLang="ko-KR" sz="2400" dirty="0"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정육면체 92">
            <a:extLst>
              <a:ext uri="{FF2B5EF4-FFF2-40B4-BE49-F238E27FC236}">
                <a16:creationId xmlns:a16="http://schemas.microsoft.com/office/drawing/2014/main" id="{41FD28F0-1A37-4F4C-680C-FCCEEB5EE222}"/>
              </a:ext>
            </a:extLst>
          </p:cNvPr>
          <p:cNvSpPr>
            <a:spLocks noChangeAspect="1"/>
          </p:cNvSpPr>
          <p:nvPr/>
        </p:nvSpPr>
        <p:spPr>
          <a:xfrm>
            <a:off x="2694629" y="4484056"/>
            <a:ext cx="834063" cy="835905"/>
          </a:xfrm>
          <a:prstGeom prst="cube">
            <a:avLst>
              <a:gd name="adj" fmla="val 43172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4D6B329C-DC67-0D32-A9CD-DC1A3E7B2F6F}"/>
              </a:ext>
            </a:extLst>
          </p:cNvPr>
          <p:cNvSpPr/>
          <p:nvPr/>
        </p:nvSpPr>
        <p:spPr>
          <a:xfrm>
            <a:off x="2831347" y="4482068"/>
            <a:ext cx="697345" cy="692726"/>
          </a:xfrm>
          <a:prstGeom prst="cube">
            <a:avLst>
              <a:gd name="adj" fmla="val 529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A4DBBC-E6CF-CB53-766F-52353683DFCB}"/>
              </a:ext>
            </a:extLst>
          </p:cNvPr>
          <p:cNvSpPr txBox="1"/>
          <p:nvPr/>
        </p:nvSpPr>
        <p:spPr>
          <a:xfrm rot="18895863">
            <a:off x="2903644" y="471301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1x1x16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cxnSp>
        <p:nvCxnSpPr>
          <p:cNvPr id="96" name="구부러진 연결선 62">
            <a:extLst>
              <a:ext uri="{FF2B5EF4-FFF2-40B4-BE49-F238E27FC236}">
                <a16:creationId xmlns:a16="http://schemas.microsoft.com/office/drawing/2014/main" id="{1864133C-9F3E-AA67-5BEB-7ECFA53CF3A5}"/>
              </a:ext>
            </a:extLst>
          </p:cNvPr>
          <p:cNvCxnSpPr/>
          <p:nvPr/>
        </p:nvCxnSpPr>
        <p:spPr>
          <a:xfrm>
            <a:off x="3383770" y="4810184"/>
            <a:ext cx="1547115" cy="15035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6BC7381-A2DC-4574-62D8-09DA0D14EA95}"/>
              </a:ext>
            </a:extLst>
          </p:cNvPr>
          <p:cNvSpPr txBox="1"/>
          <p:nvPr/>
        </p:nvSpPr>
        <p:spPr>
          <a:xfrm rot="18955955">
            <a:off x="8799096" y="5048179"/>
            <a:ext cx="87283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1x1x8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0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2022E4-93C9-60CE-760E-3DB65C2009CD}"/>
              </a:ext>
            </a:extLst>
          </p:cNvPr>
          <p:cNvSpPr/>
          <p:nvPr/>
        </p:nvSpPr>
        <p:spPr>
          <a:xfrm>
            <a:off x="1613043" y="1185233"/>
            <a:ext cx="8697695" cy="4979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50054-19CE-CC46-0996-04A4F38A6CE4}"/>
              </a:ext>
            </a:extLst>
          </p:cNvPr>
          <p:cNvSpPr txBox="1"/>
          <p:nvPr/>
        </p:nvSpPr>
        <p:spPr>
          <a:xfrm>
            <a:off x="1659180" y="122108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mac_array</a:t>
            </a:r>
            <a:endParaRPr kumimoji="1"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9C5820E-9103-81B7-6CDD-4DB37363FAB7}"/>
              </a:ext>
            </a:extLst>
          </p:cNvPr>
          <p:cNvGrpSpPr/>
          <p:nvPr/>
        </p:nvGrpSpPr>
        <p:grpSpPr>
          <a:xfrm>
            <a:off x="1913759" y="2976978"/>
            <a:ext cx="3639963" cy="2295221"/>
            <a:chOff x="1862389" y="2976978"/>
            <a:chExt cx="3639963" cy="22952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CCE8B28-3DC5-16DC-BEB7-CDF59CB536A0}"/>
                </a:ext>
              </a:extLst>
            </p:cNvPr>
            <p:cNvGrpSpPr/>
            <p:nvPr/>
          </p:nvGrpSpPr>
          <p:grpSpPr>
            <a:xfrm>
              <a:off x="1862389" y="2976978"/>
              <a:ext cx="3157370" cy="2295221"/>
              <a:chOff x="1984460" y="3237026"/>
              <a:chExt cx="3157370" cy="229522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8B8F020-D159-CB79-B6E6-8B26D54B7DCF}"/>
                  </a:ext>
                </a:extLst>
              </p:cNvPr>
              <p:cNvSpPr/>
              <p:nvPr/>
            </p:nvSpPr>
            <p:spPr>
              <a:xfrm>
                <a:off x="1984460" y="32370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C33ABB8-7C29-8E2C-1211-AB164E612FD3}"/>
                  </a:ext>
                </a:extLst>
              </p:cNvPr>
              <p:cNvSpPr/>
              <p:nvPr/>
            </p:nvSpPr>
            <p:spPr>
              <a:xfrm>
                <a:off x="2136860" y="33894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597D5B9-CCD1-BC62-D05E-31107544B50A}"/>
                  </a:ext>
                </a:extLst>
              </p:cNvPr>
              <p:cNvSpPr/>
              <p:nvPr/>
            </p:nvSpPr>
            <p:spPr>
              <a:xfrm>
                <a:off x="2289260" y="35418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668DF9E-A6D3-B2E5-ADC0-B9C0D8C647CB}"/>
                  </a:ext>
                </a:extLst>
              </p:cNvPr>
              <p:cNvSpPr/>
              <p:nvPr/>
            </p:nvSpPr>
            <p:spPr>
              <a:xfrm>
                <a:off x="2441660" y="36942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AB57769-30D1-EBF4-7386-96B3FD908BFA}"/>
                  </a:ext>
                </a:extLst>
              </p:cNvPr>
              <p:cNvSpPr/>
              <p:nvPr/>
            </p:nvSpPr>
            <p:spPr>
              <a:xfrm>
                <a:off x="2594060" y="38466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20087EE-1C87-0325-EC6E-915CA1A4E7FB}"/>
                  </a:ext>
                </a:extLst>
              </p:cNvPr>
              <p:cNvSpPr/>
              <p:nvPr/>
            </p:nvSpPr>
            <p:spPr>
              <a:xfrm>
                <a:off x="2746460" y="3999026"/>
                <a:ext cx="1938170" cy="107602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83434B-9A90-6855-62C6-F6C152EED0EF}"/>
                  </a:ext>
                </a:extLst>
              </p:cNvPr>
              <p:cNvSpPr/>
              <p:nvPr/>
            </p:nvSpPr>
            <p:spPr>
              <a:xfrm>
                <a:off x="2898860" y="4151426"/>
                <a:ext cx="1938170" cy="1076021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60043F-5F1C-F330-8FD4-9E4262DC6035}"/>
                  </a:ext>
                </a:extLst>
              </p:cNvPr>
              <p:cNvSpPr/>
              <p:nvPr/>
            </p:nvSpPr>
            <p:spPr>
              <a:xfrm>
                <a:off x="3051260" y="4303826"/>
                <a:ext cx="1938170" cy="1076021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146DF0-DFB9-6993-FCA2-557EB844FB40}"/>
                  </a:ext>
                </a:extLst>
              </p:cNvPr>
              <p:cNvSpPr/>
              <p:nvPr/>
            </p:nvSpPr>
            <p:spPr>
              <a:xfrm>
                <a:off x="3203660" y="4456226"/>
                <a:ext cx="1938170" cy="10760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mac16</a:t>
                </a:r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왼쪽 중괄호[L] 46">
              <a:extLst>
                <a:ext uri="{FF2B5EF4-FFF2-40B4-BE49-F238E27FC236}">
                  <a16:creationId xmlns:a16="http://schemas.microsoft.com/office/drawing/2014/main" id="{7EB7D1CC-D080-7086-BC52-7D7644EE98FA}"/>
                </a:ext>
              </a:extLst>
            </p:cNvPr>
            <p:cNvSpPr/>
            <p:nvPr/>
          </p:nvSpPr>
          <p:spPr>
            <a:xfrm rot="10800000">
              <a:off x="5094207" y="2988884"/>
              <a:ext cx="408145" cy="2271408"/>
            </a:xfrm>
            <a:prstGeom prst="leftBrace">
              <a:avLst>
                <a:gd name="adj1" fmla="val 8333"/>
                <a:gd name="adj2" fmla="val 511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8AD21F-8580-7B69-E32E-5AF7EB9F5168}"/>
              </a:ext>
            </a:extLst>
          </p:cNvPr>
          <p:cNvSpPr txBox="1"/>
          <p:nvPr/>
        </p:nvSpPr>
        <p:spPr>
          <a:xfrm>
            <a:off x="1580481" y="1932509"/>
            <a:ext cx="272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Total 9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mac_modules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Last mac utilized for 3x3 CONV only!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7EB8BF-3FAC-8926-1EF8-16019E9ED253}"/>
              </a:ext>
            </a:extLst>
          </p:cNvPr>
          <p:cNvCxnSpPr>
            <a:cxnSpLocks/>
          </p:cNvCxnSpPr>
          <p:nvPr/>
        </p:nvCxnSpPr>
        <p:spPr>
          <a:xfrm>
            <a:off x="5542970" y="4095153"/>
            <a:ext cx="32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B432CE-64D8-FD37-A029-A4F4A9117B04}"/>
              </a:ext>
            </a:extLst>
          </p:cNvPr>
          <p:cNvSpPr>
            <a:spLocks noChangeAspect="1"/>
          </p:cNvSpPr>
          <p:nvPr/>
        </p:nvSpPr>
        <p:spPr>
          <a:xfrm>
            <a:off x="6021467" y="3546530"/>
            <a:ext cx="718175" cy="70813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3B7F32-8464-A090-6593-49872565145D}"/>
              </a:ext>
            </a:extLst>
          </p:cNvPr>
          <p:cNvSpPr>
            <a:spLocks noChangeAspect="1"/>
          </p:cNvSpPr>
          <p:nvPr/>
        </p:nvSpPr>
        <p:spPr>
          <a:xfrm>
            <a:off x="6173867" y="3698930"/>
            <a:ext cx="718175" cy="70813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BBE1D-1D4C-8A11-9547-7585F4A13237}"/>
              </a:ext>
            </a:extLst>
          </p:cNvPr>
          <p:cNvSpPr>
            <a:spLocks noChangeAspect="1"/>
          </p:cNvSpPr>
          <p:nvPr/>
        </p:nvSpPr>
        <p:spPr>
          <a:xfrm>
            <a:off x="6326267" y="3851330"/>
            <a:ext cx="718175" cy="70813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F9A46A-B39A-4506-C8AD-BB0347FA1298}"/>
              </a:ext>
            </a:extLst>
          </p:cNvPr>
          <p:cNvSpPr>
            <a:spLocks noChangeAspect="1"/>
          </p:cNvSpPr>
          <p:nvPr/>
        </p:nvSpPr>
        <p:spPr>
          <a:xfrm>
            <a:off x="6478667" y="4003730"/>
            <a:ext cx="718175" cy="7081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kumimoji="1"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다리꼴[T] 72">
            <a:extLst>
              <a:ext uri="{FF2B5EF4-FFF2-40B4-BE49-F238E27FC236}">
                <a16:creationId xmlns:a16="http://schemas.microsoft.com/office/drawing/2014/main" id="{4CE3AAB9-D1B9-DAC9-D794-93DD88423B73}"/>
              </a:ext>
            </a:extLst>
          </p:cNvPr>
          <p:cNvSpPr/>
          <p:nvPr/>
        </p:nvSpPr>
        <p:spPr>
          <a:xfrm rot="5400000">
            <a:off x="7445083" y="3439819"/>
            <a:ext cx="4673594" cy="469863"/>
          </a:xfrm>
          <a:prstGeom prst="trapezoid">
            <a:avLst>
              <a:gd name="adj" fmla="val 7754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MUX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8CA2F6-F41E-1E8E-5323-BC6D1C41E30D}"/>
              </a:ext>
            </a:extLst>
          </p:cNvPr>
          <p:cNvCxnSpPr>
            <a:cxnSpLocks/>
          </p:cNvCxnSpPr>
          <p:nvPr/>
        </p:nvCxnSpPr>
        <p:spPr>
          <a:xfrm>
            <a:off x="7308021" y="4357799"/>
            <a:ext cx="2118258" cy="5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1E11AB-BC26-B362-4826-94DAB3C0F681}"/>
              </a:ext>
            </a:extLst>
          </p:cNvPr>
          <p:cNvSpPr txBox="1"/>
          <p:nvPr/>
        </p:nvSpPr>
        <p:spPr>
          <a:xfrm>
            <a:off x="8400220" y="3996123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1x1x4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6AB07A-1BA6-21A4-D113-2543E3140D7B}"/>
              </a:ext>
            </a:extLst>
          </p:cNvPr>
          <p:cNvSpPr txBox="1"/>
          <p:nvPr/>
        </p:nvSpPr>
        <p:spPr>
          <a:xfrm>
            <a:off x="8390985" y="4350785"/>
            <a:ext cx="106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80959CD9-184A-A5B0-B4C4-4E4AC5099F46}"/>
              </a:ext>
            </a:extLst>
          </p:cNvPr>
          <p:cNvCxnSpPr/>
          <p:nvPr/>
        </p:nvCxnSpPr>
        <p:spPr>
          <a:xfrm>
            <a:off x="5553728" y="4100439"/>
            <a:ext cx="0" cy="13585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CCB7FA-BD61-96A1-2CB0-98B3D5CF1774}"/>
              </a:ext>
            </a:extLst>
          </p:cNvPr>
          <p:cNvCxnSpPr>
            <a:cxnSpLocks/>
          </p:cNvCxnSpPr>
          <p:nvPr/>
        </p:nvCxnSpPr>
        <p:spPr>
          <a:xfrm>
            <a:off x="5542970" y="5458968"/>
            <a:ext cx="3883309" cy="1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E50BCFE-44C9-2EA6-8FB4-067EC77E2ACF}"/>
              </a:ext>
            </a:extLst>
          </p:cNvPr>
          <p:cNvSpPr txBox="1"/>
          <p:nvPr/>
        </p:nvSpPr>
        <p:spPr>
          <a:xfrm>
            <a:off x="8401032" y="5067897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1x1x8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CE0AB3-8FB7-C67B-3C3F-78729BA2B49B}"/>
              </a:ext>
            </a:extLst>
          </p:cNvPr>
          <p:cNvSpPr txBox="1"/>
          <p:nvPr/>
        </p:nvSpPr>
        <p:spPr>
          <a:xfrm>
            <a:off x="8249556" y="5449693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 1x1</a:t>
            </a:r>
            <a:endParaRPr kumimoji="1"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1D555225-5793-CA2B-683C-2DFFAC60EC18}"/>
              </a:ext>
            </a:extLst>
          </p:cNvPr>
          <p:cNvCxnSpPr>
            <a:cxnSpLocks/>
          </p:cNvCxnSpPr>
          <p:nvPr/>
        </p:nvCxnSpPr>
        <p:spPr>
          <a:xfrm>
            <a:off x="5553728" y="2962710"/>
            <a:ext cx="0" cy="1131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5A26195-7960-A5BC-DDE4-AAF46D54D0AA}"/>
              </a:ext>
            </a:extLst>
          </p:cNvPr>
          <p:cNvCxnSpPr>
            <a:cxnSpLocks/>
          </p:cNvCxnSpPr>
          <p:nvPr/>
        </p:nvCxnSpPr>
        <p:spPr>
          <a:xfrm>
            <a:off x="5542970" y="2962710"/>
            <a:ext cx="837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D3B07A-A222-F6D8-755A-450D8B06F7BE}"/>
              </a:ext>
            </a:extLst>
          </p:cNvPr>
          <p:cNvGrpSpPr/>
          <p:nvPr/>
        </p:nvGrpSpPr>
        <p:grpSpPr>
          <a:xfrm>
            <a:off x="5959965" y="1471133"/>
            <a:ext cx="1937375" cy="1927337"/>
            <a:chOff x="6231072" y="1753508"/>
            <a:chExt cx="1937375" cy="1927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B9B32D6-BFE4-8A98-768D-8BB172864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1072" y="1753508"/>
              <a:ext cx="718175" cy="70813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CC2F3C2-680E-5245-4E22-5B584A85D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3472" y="19059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FAA7390-E65A-9E2A-5E05-5B25C16C2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5872" y="20583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7A437-F4FF-9F8A-51D4-1096CF77E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272" y="22107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955C240-30BC-D791-B64A-5DBAAC057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672" y="23631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106ACEC-6CF6-250D-750A-4E1EE6A60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3072" y="2515508"/>
              <a:ext cx="718175" cy="70813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FBDA5A-CF54-67BC-D083-90CD10637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472" y="2667908"/>
              <a:ext cx="718175" cy="70813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10DF8F9-2139-6DEC-A33B-98B23CBD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872" y="2820308"/>
              <a:ext cx="718175" cy="708137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2C1EFB-EE0D-5F98-A9C0-4D37C7CA4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272" y="2972708"/>
              <a:ext cx="718175" cy="7081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1"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F348FE4-3FA6-4A6D-F694-F022EF075DB7}"/>
              </a:ext>
            </a:extLst>
          </p:cNvPr>
          <p:cNvCxnSpPr>
            <a:cxnSpLocks/>
          </p:cNvCxnSpPr>
          <p:nvPr/>
        </p:nvCxnSpPr>
        <p:spPr>
          <a:xfrm>
            <a:off x="8013115" y="3044401"/>
            <a:ext cx="1413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98CB26-E101-60EF-D08D-9D85C4BF134B}"/>
              </a:ext>
            </a:extLst>
          </p:cNvPr>
          <p:cNvSpPr txBox="1"/>
          <p:nvPr/>
        </p:nvSpPr>
        <p:spPr>
          <a:xfrm>
            <a:off x="8237784" y="3028890"/>
            <a:ext cx="124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conv 3x3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D15730-16EE-AA6C-150D-080888186B99}"/>
              </a:ext>
            </a:extLst>
          </p:cNvPr>
          <p:cNvSpPr txBox="1"/>
          <p:nvPr/>
        </p:nvSpPr>
        <p:spPr>
          <a:xfrm>
            <a:off x="8400221" y="2644291"/>
            <a:ext cx="88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1x1x1</a:t>
            </a:r>
            <a:endParaRPr kumimoji="1"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A4C9D-0D7D-5FA5-B5A2-17D51E033289}"/>
              </a:ext>
            </a:extLst>
          </p:cNvPr>
          <p:cNvSpPr txBox="1"/>
          <p:nvPr/>
        </p:nvSpPr>
        <p:spPr>
          <a:xfrm>
            <a:off x="334022" y="477970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90FD6-B5E4-5DD3-9101-6C1C9133FE84}"/>
              </a:ext>
            </a:extLst>
          </p:cNvPr>
          <p:cNvSpPr txBox="1"/>
          <p:nvPr/>
        </p:nvSpPr>
        <p:spPr>
          <a:xfrm>
            <a:off x="308930" y="5528648"/>
            <a:ext cx="113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C831442-5325-3DAC-AD67-081CEB3EA60B}"/>
              </a:ext>
            </a:extLst>
          </p:cNvPr>
          <p:cNvCxnSpPr>
            <a:cxnSpLocks/>
          </p:cNvCxnSpPr>
          <p:nvPr/>
        </p:nvCxnSpPr>
        <p:spPr>
          <a:xfrm>
            <a:off x="1375643" y="5759480"/>
            <a:ext cx="842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0CB40A5-ED29-4C45-B03C-48DD61073189}"/>
              </a:ext>
            </a:extLst>
          </p:cNvPr>
          <p:cNvCxnSpPr>
            <a:cxnSpLocks/>
          </p:cNvCxnSpPr>
          <p:nvPr/>
        </p:nvCxnSpPr>
        <p:spPr>
          <a:xfrm>
            <a:off x="997373" y="5010535"/>
            <a:ext cx="1221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CEA085-9846-E1CE-B224-617114E22063}"/>
              </a:ext>
            </a:extLst>
          </p:cNvPr>
          <p:cNvCxnSpPr>
            <a:cxnSpLocks/>
          </p:cNvCxnSpPr>
          <p:nvPr/>
        </p:nvCxnSpPr>
        <p:spPr>
          <a:xfrm>
            <a:off x="10016812" y="3732943"/>
            <a:ext cx="10144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158A0-FE4F-2798-CB91-B68BD245A499}"/>
              </a:ext>
            </a:extLst>
          </p:cNvPr>
          <p:cNvSpPr txBox="1"/>
          <p:nvPr/>
        </p:nvSpPr>
        <p:spPr>
          <a:xfrm>
            <a:off x="10999194" y="350211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OFM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5774AA3-27FA-994E-8A47-DBD504BFFB54}"/>
              </a:ext>
            </a:extLst>
          </p:cNvPr>
          <p:cNvCxnSpPr>
            <a:cxnSpLocks/>
          </p:cNvCxnSpPr>
          <p:nvPr/>
        </p:nvCxnSpPr>
        <p:spPr>
          <a:xfrm>
            <a:off x="9785650" y="726174"/>
            <a:ext cx="6704" cy="7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82D6801-4D9E-72EE-AD89-8F55632D9015}"/>
              </a:ext>
            </a:extLst>
          </p:cNvPr>
          <p:cNvSpPr txBox="1"/>
          <p:nvPr/>
        </p:nvSpPr>
        <p:spPr>
          <a:xfrm>
            <a:off x="8966986" y="304444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conv mode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33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547DE4-4B06-D6C9-55B2-EB151E8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8C710-A87D-CD47-1584-61F4738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52" name="11 CuadroTexto">
            <a:extLst>
              <a:ext uri="{FF2B5EF4-FFF2-40B4-BE49-F238E27FC236}">
                <a16:creationId xmlns:a16="http://schemas.microsoft.com/office/drawing/2014/main" id="{A30253EF-4D7E-FC6F-3181-FA10EFA4196C}"/>
              </a:ext>
            </a:extLst>
          </p:cNvPr>
          <p:cNvSpPr txBox="1"/>
          <p:nvPr/>
        </p:nvSpPr>
        <p:spPr>
          <a:xfrm>
            <a:off x="330200" y="166829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Hardware Design: 1x1 conv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6BBBF-FED5-8478-63CA-F4F05446C311}"/>
              </a:ext>
            </a:extLst>
          </p:cNvPr>
          <p:cNvSpPr txBox="1">
            <a:spLocks noChangeArrowheads="1"/>
          </p:cNvSpPr>
          <p:nvPr/>
        </p:nvSpPr>
        <p:spPr>
          <a:xfrm>
            <a:off x="650522" y="2016661"/>
            <a:ext cx="10890956" cy="3526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실행 화면 필요 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14052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구현 결과</a:t>
            </a: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Quantization (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inference results (@</a:t>
            </a:r>
            <a:r>
              <a:rPr lang="en-US" altLang="ko-KR" sz="20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XXXMHz</a:t>
            </a: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 implementation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LUT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Capture images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2725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아이디어 및 차별성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Concept 1: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81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Proposed block diagram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578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설계 세부내용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BRAM configuration …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6207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67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4.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일정 계획 및 추진방법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일정 및 방법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분장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Algorithm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및 평가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H/W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FPGA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Test Bench 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및 검증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graphicFrame>
        <p:nvGraphicFramePr>
          <p:cNvPr id="6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46832"/>
              </p:ext>
            </p:extLst>
          </p:nvPr>
        </p:nvGraphicFramePr>
        <p:xfrm>
          <a:off x="1400616" y="2586512"/>
          <a:ext cx="9123370" cy="3505200"/>
        </p:xfrm>
        <a:graphic>
          <a:graphicData uri="http://schemas.openxmlformats.org/drawingml/2006/table">
            <a:tbl>
              <a:tblPr/>
              <a:tblGrid>
                <a:gridCol w="2064470">
                  <a:extLst>
                    <a:ext uri="{9D8B030D-6E8A-4147-A177-3AD203B41FA5}">
                      <a16:colId xmlns:a16="http://schemas.microsoft.com/office/drawing/2014/main" val="717838880"/>
                    </a:ext>
                  </a:extLst>
                </a:gridCol>
                <a:gridCol w="2064470">
                  <a:extLst>
                    <a:ext uri="{9D8B030D-6E8A-4147-A177-3AD203B41FA5}">
                      <a16:colId xmlns:a16="http://schemas.microsoft.com/office/drawing/2014/main" val="269241005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284911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906100293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58123800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69354457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67296230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25661902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58503960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3916559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4193691118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291090714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89700321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684022352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309679556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186599985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2488533360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3009803219"/>
                    </a:ext>
                  </a:extLst>
                </a:gridCol>
                <a:gridCol w="293790">
                  <a:extLst>
                    <a:ext uri="{9D8B030D-6E8A-4147-A177-3AD203B41FA5}">
                      <a16:colId xmlns:a16="http://schemas.microsoft.com/office/drawing/2014/main" val="71263076"/>
                    </a:ext>
                  </a:extLst>
                </a:gridCol>
              </a:tblGrid>
              <a:tr h="143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Item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March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April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5790"/>
                  </a:ext>
                </a:extLst>
              </a:tr>
              <a:tr h="1434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664839"/>
                  </a:ext>
                </a:extLst>
              </a:tr>
              <a:tr h="1004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가속기 관련 논문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Study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76407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0704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999450"/>
                  </a:ext>
                </a:extLst>
              </a:tr>
              <a:tr h="100421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Algorithm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평가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 결정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6843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2737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5198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quantization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450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942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10671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Reordering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9634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659106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90404"/>
                  </a:ext>
                </a:extLst>
              </a:tr>
              <a:tr h="100421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Test Bench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검증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single/multi layer TB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6106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8084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7736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TB update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w/ fixed C-model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2910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12854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17461"/>
                  </a:ext>
                </a:extLst>
              </a:tr>
              <a:tr h="100421">
                <a:tc rowSpan="1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</a:t>
                      </a:r>
                      <a:endParaRPr lang="en-US" altLang="ko-KR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Block Diagram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5934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43128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972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Shared global buffer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feasibility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57599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361632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063609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7393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252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9861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RTL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검증 및</a:t>
                      </a:r>
                      <a:b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FPGA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최적화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784675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69287"/>
                  </a:ext>
                </a:extLst>
              </a:tr>
              <a:tr h="100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고딕" panose="020B0600000101010101" charset="-127"/>
                <a:ea typeface="나눔바른고딕" panose="020B0600000101010101" charset="-127"/>
              </a:rPr>
              <a:t>5. </a:t>
            </a:r>
            <a:r>
              <a:rPr lang="ko-KR" altLang="en-US" sz="3200" b="1" dirty="0">
                <a:latin typeface="나눔바른고딕" panose="020B0600000101010101" charset="-127"/>
                <a:ea typeface="나눔바른고딕" panose="020B0600000101010101" charset="-127"/>
              </a:rPr>
              <a:t>기타사항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Any issue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930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Background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Page setup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and colors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General guideline for good slides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Text and figures</a:t>
            </a:r>
          </a:p>
          <a:p>
            <a:r>
              <a:rPr lang="en-US" altLang="ja-JP" sz="32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Saving and bringing your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3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Quantization (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81.10%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1D8B09C-CF9F-2D4C-EF1E-593BD8A42C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0" r="19986"/>
          <a:stretch/>
        </p:blipFill>
        <p:spPr>
          <a:xfrm>
            <a:off x="806468" y="2863059"/>
            <a:ext cx="6145428" cy="163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F75A92-FED7-884E-684A-CB3E2652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64" y="950885"/>
            <a:ext cx="4785442" cy="2727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797619-BDB8-B469-EA66-80571D2B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64" y="3687832"/>
            <a:ext cx="4785442" cy="27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3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Page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Set up the slide for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Wide screen(16:9).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use A4 or 35mm slide.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Take 5mm for top, bottom, right and left margins.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pages should be in horizontal (landscape) format, not vertical.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No logos are permitted except on the title page.</a:t>
            </a:r>
          </a:p>
          <a:p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Put page number in the bottom </a:t>
            </a: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right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3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Arial or </a:t>
            </a:r>
            <a:r>
              <a:rPr lang="en-US" altLang="ja-JP" sz="2800" u="sng" dirty="0">
                <a:latin typeface="Helvetica" panose="020B0604020202030204" pitchFamily="34" charset="0"/>
                <a:ea typeface="Arial Unicode MS" pitchFamily="50" charset="-127"/>
                <a:cs typeface="Arial" panose="020B0604020202020204" pitchFamily="34" charset="0"/>
              </a:rPr>
              <a:t>Helvetica</a:t>
            </a:r>
            <a:r>
              <a:rPr lang="en-US" altLang="ja-JP" sz="2800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font in bold type</a:t>
            </a:r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sans-serif fonts. Don’t use serif fonts, which project poorly. </a:t>
            </a:r>
          </a:p>
          <a:p>
            <a:pPr marL="457200" lvl="1" indent="0"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 ex. </a:t>
            </a:r>
            <a:r>
              <a:rPr lang="en-US" altLang="ja-JP" dirty="0">
                <a:latin typeface="Times New Roman" pitchFamily="18" charset="0"/>
                <a:ea typeface="Arial Unicode MS" pitchFamily="50" charset="-127"/>
                <a:cs typeface="Arial Unicode MS" pitchFamily="50" charset="-127"/>
              </a:rPr>
              <a:t>Times New Roman, </a:t>
            </a:r>
            <a:r>
              <a:rPr lang="en-US" altLang="ja-JP" dirty="0">
                <a:latin typeface="Century" pitchFamily="18" charset="0"/>
                <a:ea typeface="Arial Unicode MS" pitchFamily="50" charset="-127"/>
                <a:cs typeface="Arial Unicode MS" pitchFamily="50" charset="-127"/>
              </a:rPr>
              <a:t>Century.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24 points or larger.</a:t>
            </a:r>
            <a:endParaRPr lang="ja-JP" altLang="en-US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Anything less than 20 points is too small </a:t>
            </a:r>
            <a:r>
              <a:rPr lang="en-US" altLang="ja-JP" sz="1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(e.g. 18 point).</a:t>
            </a:r>
          </a:p>
          <a:p>
            <a:pPr lvl="1"/>
            <a:r>
              <a:rPr lang="en-US" altLang="ja-JP" sz="20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Think about the audience watching your presentation from the back of a large ballroom.</a:t>
            </a:r>
          </a:p>
          <a:p>
            <a:r>
              <a:rPr lang="en-US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You have to be innovative to limit and reconfigure the contents of a slide to increase the font size.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435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All backgrounds must be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white with no pattern.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    Basically text must be in </a:t>
            </a:r>
            <a:r>
              <a:rPr lang="en-CA" altLang="ja-JP" u="sng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black</a:t>
            </a: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Color may be used only when it adds clarity of the presentation.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colors with good contrast.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CA" altLang="ja-JP" sz="28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Reds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blues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are OK.  Avoid </a:t>
            </a:r>
            <a:r>
              <a:rPr lang="en-CA" altLang="ja-JP" sz="2800" dirty="0">
                <a:solidFill>
                  <a:srgbClr val="FFFF00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yellows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and </a:t>
            </a:r>
            <a:r>
              <a:rPr lang="en-CA" altLang="ja-JP" sz="2800" dirty="0">
                <a:solidFill>
                  <a:srgbClr val="00FFFF"/>
                </a:solidFill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light colors</a:t>
            </a:r>
            <a:r>
              <a:rPr lang="en-CA" altLang="ja-JP" sz="2800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, except as a local background in a boxed area.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3503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6489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Example: color and font choices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038850" cy="2012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text is clear and standard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800" b="0" dirty="0">
                <a:solidFill>
                  <a:schemeClr val="hlink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but if your font is too thin, it won’t be visible.</a:t>
            </a:r>
            <a:r>
              <a:rPr lang="en-US" altLang="ja-JP" sz="2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F36BE4D5-EB81-4F3E-93EE-89B79C8B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1282472"/>
            <a:ext cx="4187599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ea typeface="MS PGothic" pitchFamily="34" charset="-128"/>
            </a:endParaRPr>
          </a:p>
          <a:p>
            <a:r>
              <a:rPr lang="en-US" altLang="ja-JP" b="1" dirty="0">
                <a:ea typeface="MS PGothic" pitchFamily="34" charset="-128"/>
              </a:rPr>
              <a:t>This combination has good contrast.</a:t>
            </a:r>
          </a:p>
          <a:p>
            <a:endParaRPr lang="en-US" altLang="ja-JP" b="1" dirty="0">
              <a:ea typeface="MS PGothic" pitchFamily="34" charset="-128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3655998-6A7E-4BA2-9579-80B4319C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95" y="3825611"/>
            <a:ext cx="3569606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1800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This 18-points text is too small.</a:t>
            </a:r>
            <a:r>
              <a:rPr lang="en-US" altLang="ja-JP" sz="1800" b="0" dirty="0">
                <a:solidFill>
                  <a:schemeClr val="tx1"/>
                </a:solidFill>
                <a:latin typeface="Arial Narrow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B3BD80E-ED3A-4926-A606-773F30CA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2967335"/>
            <a:ext cx="4187599" cy="120032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002060"/>
                </a:solidFill>
                <a:ea typeface="MS PGothic" pitchFamily="34" charset="-128"/>
              </a:rPr>
              <a:t>This combination will be impossible to see - no contrast.</a:t>
            </a:r>
          </a:p>
          <a:p>
            <a:endParaRPr lang="en-US" altLang="ja-JP" b="1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67FE0BC-D94A-4AD0-91D7-89A5DAD8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75" y="4652198"/>
            <a:ext cx="4187599" cy="1200329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  <a:p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This combination is not suitable for color-vision deficient people.</a:t>
            </a:r>
          </a:p>
          <a:p>
            <a:endParaRPr lang="en-US" altLang="ja-JP" b="1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76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guideline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Keep concepts as simple as possible.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Limit each page to one main idea.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several simple figures rather than one complex one.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Make duplicate copies of a page if you plan to refer to it more than once.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Do not plan to go back to a slide.</a:t>
            </a: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Rehearse your talk aloud in front of colleagues.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4921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Text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Don’t use a lengthy sentence. Use a short phrase and a simple sentence.</a:t>
            </a:r>
          </a:p>
          <a:p>
            <a:pPr marL="457200" lvl="1" indent="0" algn="just">
              <a:buNone/>
            </a:pPr>
            <a:r>
              <a:rPr lang="en-US" altLang="ko-KR" dirty="0"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Explain with sentences verbally but don’t write the sentences on a slide.</a:t>
            </a:r>
          </a:p>
          <a:p>
            <a:pPr lvl="1" algn="just"/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pPr algn="just"/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Use no more than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10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 lines of text per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027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94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Graphs and figures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Use a minimum line width of 2 points for all lines in drawings.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Fonts embedded in figures should also comply with a guideline for text.</a:t>
            </a:r>
          </a:p>
          <a:p>
            <a:pPr algn="just"/>
            <a:endParaRPr lang="en-US" altLang="ja-JP" dirty="0">
              <a:latin typeface="Arial" panose="020B0604020202020204" pitchFamily="34" charset="0"/>
              <a:ea typeface="Arial Unicode MS" pitchFamily="50" charset="-127"/>
              <a:cs typeface="Arial" panose="020B0604020202020204" pitchFamily="34" charset="0"/>
            </a:endParaRPr>
          </a:p>
          <a:p>
            <a:pPr algn="just"/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Often, graphical data imported from other programs will have </a:t>
            </a:r>
          </a:p>
          <a:p>
            <a:pPr marL="0" indent="0" algn="just">
              <a:buNone/>
            </a:pP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  small fonts &amp; thin lines.</a:t>
            </a:r>
          </a:p>
          <a:p>
            <a:pPr marL="457200" lvl="1" indent="0" algn="just">
              <a:buNone/>
            </a:pPr>
            <a:r>
              <a:rPr lang="en-US" altLang="ko-KR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- </a:t>
            </a:r>
            <a:r>
              <a:rPr lang="en-US" altLang="ja-JP" dirty="0">
                <a:latin typeface="Arial" panose="020B0604020202020204" pitchFamily="34" charset="0"/>
                <a:ea typeface="Arial Unicode MS" pitchFamily="50" charset="-127"/>
                <a:cs typeface="Arial" panose="020B0604020202020204" pitchFamily="34" charset="0"/>
              </a:rPr>
              <a:t>Completely redraw if you can’t fix this.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5967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good figure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766132-96D2-46E5-B436-766F0BFFD3A8}"/>
              </a:ext>
            </a:extLst>
          </p:cNvPr>
          <p:cNvSpPr txBox="1">
            <a:spLocks noChangeArrowheads="1"/>
          </p:cNvSpPr>
          <p:nvPr/>
        </p:nvSpPr>
        <p:spPr>
          <a:xfrm>
            <a:off x="1992086" y="1426163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Simple graph, thick, bold axes, large fonts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1684B38-7285-49AE-BA75-D8EECD85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7681C09-0070-42FB-8DBE-611629E9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261" y="2286587"/>
            <a:ext cx="4143375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8FBD9AD-0345-4C76-BE56-E093ACDC2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2286587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130">
            <a:extLst>
              <a:ext uri="{FF2B5EF4-FFF2-40B4-BE49-F238E27FC236}">
                <a16:creationId xmlns:a16="http://schemas.microsoft.com/office/drawing/2014/main" id="{573E41C9-2EEA-45C6-8DCE-05579DBD1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374" y="2286587"/>
            <a:ext cx="95250" cy="2897188"/>
            <a:chOff x="1734" y="1410"/>
            <a:chExt cx="60" cy="1825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AC0B47DA-1649-46C7-92EF-12CABA23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B904C876-6DDF-4D83-8D64-3E1F33A7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262846A8-8075-46EE-9037-F6A879EE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95FEC57-F83B-440E-A170-79B9B0B7D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81CCAE4-8C3E-41F3-BDF9-CA542C46E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8A574D61-5EE9-4BE5-898A-F9E91287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AE0880F-B748-4CB6-BE8C-49ED3B3C4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E1F74953-4C6F-4312-A833-74E75C9A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366AB42-20E3-48D2-B37D-8B84AF96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17CE1FC1-24A3-48AF-A4C6-E6EFADD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F726E9BC-6C84-4FFE-B351-86DC5080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57333E1F-CDC0-4BD1-9138-143B6E80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E91F5FDD-E332-42AA-870F-0B006600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17420257-92D6-4C28-BA3F-5E65D2A7E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6D79EF02-BA82-4DE4-9A2E-13D429692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D83C7E17-3FEC-4A46-9C50-657FCE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1C2EB844-5BF4-4B99-B816-CA972BB8C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159B49DE-D541-4BED-9F66-B0D6AB9B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03B19350-0372-4473-815C-41F652BB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41F50210-0DE1-474B-9897-014C04BFD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" name="Line 31">
            <a:extLst>
              <a:ext uri="{FF2B5EF4-FFF2-40B4-BE49-F238E27FC236}">
                <a16:creationId xmlns:a16="http://schemas.microsoft.com/office/drawing/2014/main" id="{04E7B469-5859-4665-8F4C-0AF0D148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261" y="5182187"/>
            <a:ext cx="4143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1" name="Group 122">
            <a:extLst>
              <a:ext uri="{FF2B5EF4-FFF2-40B4-BE49-F238E27FC236}">
                <a16:creationId xmlns:a16="http://schemas.microsoft.com/office/drawing/2014/main" id="{59F832F2-06AC-4C0E-ABE1-AC7D58F8D3BE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5072650"/>
            <a:ext cx="4144963" cy="95250"/>
            <a:chOff x="1794" y="3234"/>
            <a:chExt cx="2611" cy="60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FDD57968-F7EB-44B8-8E2C-84C290B34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D55F168C-EB3D-4539-83EA-51A66766A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FF905856-6011-449B-92E6-D235A921E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B94BCCC0-E0EE-49CB-B262-228C60F2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4774D94B-5B16-4F6A-8F97-622A932CB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9F36D016-6C60-4328-B2BD-7E192BB8B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375A2C5E-DDA7-447A-9334-DE0C60B5E8A4}"/>
              </a:ext>
            </a:extLst>
          </p:cNvPr>
          <p:cNvSpPr>
            <a:spLocks/>
          </p:cNvSpPr>
          <p:nvPr/>
        </p:nvSpPr>
        <p:spPr bwMode="auto">
          <a:xfrm>
            <a:off x="4573361" y="3896312"/>
            <a:ext cx="409575" cy="323850"/>
          </a:xfrm>
          <a:custGeom>
            <a:avLst/>
            <a:gdLst>
              <a:gd name="T0" fmla="*/ 0 w 258"/>
              <a:gd name="T1" fmla="*/ 0 h 204"/>
              <a:gd name="T2" fmla="*/ 166330313 w 258"/>
              <a:gd name="T3" fmla="*/ 136088438 h 204"/>
              <a:gd name="T4" fmla="*/ 317539688 w 258"/>
              <a:gd name="T5" fmla="*/ 272176875 h 204"/>
              <a:gd name="T6" fmla="*/ 483870000 w 258"/>
              <a:gd name="T7" fmla="*/ 393144375 h 204"/>
              <a:gd name="T8" fmla="*/ 650200313 w 258"/>
              <a:gd name="T9" fmla="*/ 514111875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204">
                <a:moveTo>
                  <a:pt x="0" y="0"/>
                </a:moveTo>
                <a:lnTo>
                  <a:pt x="66" y="54"/>
                </a:lnTo>
                <a:lnTo>
                  <a:pt x="126" y="108"/>
                </a:lnTo>
                <a:lnTo>
                  <a:pt x="192" y="156"/>
                </a:lnTo>
                <a:lnTo>
                  <a:pt x="258" y="204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B936C99-5AFD-44E0-A3BC-72C201DD1AFA}"/>
              </a:ext>
            </a:extLst>
          </p:cNvPr>
          <p:cNvSpPr>
            <a:spLocks/>
          </p:cNvSpPr>
          <p:nvPr/>
        </p:nvSpPr>
        <p:spPr bwMode="auto">
          <a:xfrm>
            <a:off x="4982936" y="4220162"/>
            <a:ext cx="419100" cy="190500"/>
          </a:xfrm>
          <a:custGeom>
            <a:avLst/>
            <a:gdLst>
              <a:gd name="T0" fmla="*/ 0 w 264"/>
              <a:gd name="T1" fmla="*/ 0 h 120"/>
              <a:gd name="T2" fmla="*/ 166330313 w 264"/>
              <a:gd name="T3" fmla="*/ 90725625 h 120"/>
              <a:gd name="T4" fmla="*/ 332660625 w 264"/>
              <a:gd name="T5" fmla="*/ 166330313 h 120"/>
              <a:gd name="T6" fmla="*/ 665321250 w 264"/>
              <a:gd name="T7" fmla="*/ 302418750 h 1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120">
                <a:moveTo>
                  <a:pt x="0" y="0"/>
                </a:moveTo>
                <a:lnTo>
                  <a:pt x="66" y="36"/>
                </a:lnTo>
                <a:lnTo>
                  <a:pt x="132" y="66"/>
                </a:lnTo>
                <a:lnTo>
                  <a:pt x="264" y="12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866582FC-C8E3-4956-A416-8C43BB18D757}"/>
              </a:ext>
            </a:extLst>
          </p:cNvPr>
          <p:cNvSpPr>
            <a:spLocks/>
          </p:cNvSpPr>
          <p:nvPr/>
        </p:nvSpPr>
        <p:spPr bwMode="auto">
          <a:xfrm>
            <a:off x="5402036" y="4410662"/>
            <a:ext cx="409575" cy="123825"/>
          </a:xfrm>
          <a:custGeom>
            <a:avLst/>
            <a:gdLst>
              <a:gd name="T0" fmla="*/ 0 w 258"/>
              <a:gd name="T1" fmla="*/ 0 h 78"/>
              <a:gd name="T2" fmla="*/ 317539688 w 258"/>
              <a:gd name="T3" fmla="*/ 105846563 h 78"/>
              <a:gd name="T4" fmla="*/ 650200313 w 258"/>
              <a:gd name="T5" fmla="*/ 196572188 h 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78">
                <a:moveTo>
                  <a:pt x="0" y="0"/>
                </a:moveTo>
                <a:lnTo>
                  <a:pt x="126" y="42"/>
                </a:lnTo>
                <a:lnTo>
                  <a:pt x="258" y="78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A6AB98C7-D8F0-4A89-A17F-E1F298445A9E}"/>
              </a:ext>
            </a:extLst>
          </p:cNvPr>
          <p:cNvSpPr>
            <a:spLocks/>
          </p:cNvSpPr>
          <p:nvPr/>
        </p:nvSpPr>
        <p:spPr bwMode="auto">
          <a:xfrm>
            <a:off x="5811611" y="4534487"/>
            <a:ext cx="419100" cy="95250"/>
          </a:xfrm>
          <a:custGeom>
            <a:avLst/>
            <a:gdLst>
              <a:gd name="T0" fmla="*/ 0 w 264"/>
              <a:gd name="T1" fmla="*/ 0 h 60"/>
              <a:gd name="T2" fmla="*/ 120967500 w 264"/>
              <a:gd name="T3" fmla="*/ 30241875 h 60"/>
              <a:gd name="T4" fmla="*/ 272176875 w 264"/>
              <a:gd name="T5" fmla="*/ 75604688 h 60"/>
              <a:gd name="T6" fmla="*/ 347781563 w 264"/>
              <a:gd name="T7" fmla="*/ 90725625 h 60"/>
              <a:gd name="T8" fmla="*/ 438507188 w 264"/>
              <a:gd name="T9" fmla="*/ 105846563 h 60"/>
              <a:gd name="T10" fmla="*/ 544353750 w 264"/>
              <a:gd name="T11" fmla="*/ 136088438 h 60"/>
              <a:gd name="T12" fmla="*/ 665321250 w 264"/>
              <a:gd name="T13" fmla="*/ 151209375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60">
                <a:moveTo>
                  <a:pt x="0" y="0"/>
                </a:moveTo>
                <a:lnTo>
                  <a:pt x="48" y="12"/>
                </a:lnTo>
                <a:lnTo>
                  <a:pt x="108" y="30"/>
                </a:lnTo>
                <a:lnTo>
                  <a:pt x="138" y="36"/>
                </a:lnTo>
                <a:lnTo>
                  <a:pt x="174" y="42"/>
                </a:lnTo>
                <a:lnTo>
                  <a:pt x="216" y="54"/>
                </a:lnTo>
                <a:lnTo>
                  <a:pt x="264" y="60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12996A7D-7C96-43AB-BF1A-F2F0A3ECECCB}"/>
              </a:ext>
            </a:extLst>
          </p:cNvPr>
          <p:cNvSpPr>
            <a:spLocks/>
          </p:cNvSpPr>
          <p:nvPr/>
        </p:nvSpPr>
        <p:spPr bwMode="auto">
          <a:xfrm>
            <a:off x="6230711" y="4629737"/>
            <a:ext cx="1238250" cy="161925"/>
          </a:xfrm>
          <a:custGeom>
            <a:avLst/>
            <a:gdLst>
              <a:gd name="T0" fmla="*/ 0 w 780"/>
              <a:gd name="T1" fmla="*/ 0 h 102"/>
              <a:gd name="T2" fmla="*/ 181451250 w 780"/>
              <a:gd name="T3" fmla="*/ 30241875 h 102"/>
              <a:gd name="T4" fmla="*/ 393144375 w 780"/>
              <a:gd name="T5" fmla="*/ 60483750 h 102"/>
              <a:gd name="T6" fmla="*/ 635079375 w 780"/>
              <a:gd name="T7" fmla="*/ 90725625 h 102"/>
              <a:gd name="T8" fmla="*/ 907256250 w 780"/>
              <a:gd name="T9" fmla="*/ 120967500 h 102"/>
              <a:gd name="T10" fmla="*/ 1436489063 w 780"/>
              <a:gd name="T11" fmla="*/ 196572188 h 102"/>
              <a:gd name="T12" fmla="*/ 1708665938 w 780"/>
              <a:gd name="T13" fmla="*/ 226814063 h 102"/>
              <a:gd name="T14" fmla="*/ 1965721875 w 780"/>
              <a:gd name="T15" fmla="*/ 257055938 h 1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02">
                <a:moveTo>
                  <a:pt x="0" y="0"/>
                </a:moveTo>
                <a:lnTo>
                  <a:pt x="72" y="12"/>
                </a:lnTo>
                <a:lnTo>
                  <a:pt x="156" y="24"/>
                </a:lnTo>
                <a:lnTo>
                  <a:pt x="252" y="36"/>
                </a:lnTo>
                <a:lnTo>
                  <a:pt x="360" y="48"/>
                </a:lnTo>
                <a:lnTo>
                  <a:pt x="570" y="78"/>
                </a:lnTo>
                <a:lnTo>
                  <a:pt x="678" y="90"/>
                </a:lnTo>
                <a:lnTo>
                  <a:pt x="780" y="102"/>
                </a:lnTo>
              </a:path>
            </a:pathLst>
          </a:custGeom>
          <a:solidFill>
            <a:schemeClr val="accent2"/>
          </a:solidFill>
          <a:ln w="28575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C5B4E2BA-309C-4F9C-BB23-5D845A040F60}"/>
              </a:ext>
            </a:extLst>
          </p:cNvPr>
          <p:cNvSpPr>
            <a:spLocks/>
          </p:cNvSpPr>
          <p:nvPr/>
        </p:nvSpPr>
        <p:spPr bwMode="auto">
          <a:xfrm>
            <a:off x="4573361" y="3248612"/>
            <a:ext cx="409575" cy="485775"/>
          </a:xfrm>
          <a:custGeom>
            <a:avLst/>
            <a:gdLst>
              <a:gd name="T0" fmla="*/ 0 w 258"/>
              <a:gd name="T1" fmla="*/ 0 h 306"/>
              <a:gd name="T2" fmla="*/ 166330313 w 258"/>
              <a:gd name="T3" fmla="*/ 196572188 h 306"/>
              <a:gd name="T4" fmla="*/ 317539688 w 258"/>
              <a:gd name="T5" fmla="*/ 408265313 h 306"/>
              <a:gd name="T6" fmla="*/ 483870000 w 258"/>
              <a:gd name="T7" fmla="*/ 604837500 h 306"/>
              <a:gd name="T8" fmla="*/ 650200313 w 258"/>
              <a:gd name="T9" fmla="*/ 771167813 h 3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8" h="306">
                <a:moveTo>
                  <a:pt x="0" y="0"/>
                </a:moveTo>
                <a:lnTo>
                  <a:pt x="66" y="78"/>
                </a:lnTo>
                <a:lnTo>
                  <a:pt x="126" y="162"/>
                </a:lnTo>
                <a:lnTo>
                  <a:pt x="192" y="240"/>
                </a:lnTo>
                <a:lnTo>
                  <a:pt x="258" y="30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16FF8E3E-EDDA-4BC1-ADA3-1BC211B71C66}"/>
              </a:ext>
            </a:extLst>
          </p:cNvPr>
          <p:cNvSpPr>
            <a:spLocks/>
          </p:cNvSpPr>
          <p:nvPr/>
        </p:nvSpPr>
        <p:spPr bwMode="auto">
          <a:xfrm>
            <a:off x="4982936" y="3734387"/>
            <a:ext cx="419100" cy="285750"/>
          </a:xfrm>
          <a:custGeom>
            <a:avLst/>
            <a:gdLst>
              <a:gd name="T0" fmla="*/ 0 w 264"/>
              <a:gd name="T1" fmla="*/ 0 h 180"/>
              <a:gd name="T2" fmla="*/ 166330313 w 264"/>
              <a:gd name="T3" fmla="*/ 136088438 h 180"/>
              <a:gd name="T4" fmla="*/ 332660625 w 264"/>
              <a:gd name="T5" fmla="*/ 257055938 h 180"/>
              <a:gd name="T6" fmla="*/ 498990938 w 264"/>
              <a:gd name="T7" fmla="*/ 362902500 h 180"/>
              <a:gd name="T8" fmla="*/ 665321250 w 264"/>
              <a:gd name="T9" fmla="*/ 453628125 h 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" h="180">
                <a:moveTo>
                  <a:pt x="0" y="0"/>
                </a:moveTo>
                <a:lnTo>
                  <a:pt x="66" y="54"/>
                </a:lnTo>
                <a:lnTo>
                  <a:pt x="132" y="102"/>
                </a:lnTo>
                <a:lnTo>
                  <a:pt x="198" y="144"/>
                </a:lnTo>
                <a:lnTo>
                  <a:pt x="264" y="180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80C15742-CEEB-4C6D-B8E7-69854D277FA3}"/>
              </a:ext>
            </a:extLst>
          </p:cNvPr>
          <p:cNvSpPr>
            <a:spLocks/>
          </p:cNvSpPr>
          <p:nvPr/>
        </p:nvSpPr>
        <p:spPr bwMode="auto">
          <a:xfrm>
            <a:off x="5402036" y="4020137"/>
            <a:ext cx="409575" cy="200025"/>
          </a:xfrm>
          <a:custGeom>
            <a:avLst/>
            <a:gdLst>
              <a:gd name="T0" fmla="*/ 0 w 258"/>
              <a:gd name="T1" fmla="*/ 0 h 126"/>
              <a:gd name="T2" fmla="*/ 317539688 w 258"/>
              <a:gd name="T3" fmla="*/ 181451250 h 126"/>
              <a:gd name="T4" fmla="*/ 650200313 w 258"/>
              <a:gd name="T5" fmla="*/ 317539688 h 1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8" h="126">
                <a:moveTo>
                  <a:pt x="0" y="0"/>
                </a:moveTo>
                <a:lnTo>
                  <a:pt x="126" y="72"/>
                </a:lnTo>
                <a:lnTo>
                  <a:pt x="258" y="126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973EA8B7-725D-4209-B846-DA94C025B4A6}"/>
              </a:ext>
            </a:extLst>
          </p:cNvPr>
          <p:cNvSpPr>
            <a:spLocks/>
          </p:cNvSpPr>
          <p:nvPr/>
        </p:nvSpPr>
        <p:spPr bwMode="auto">
          <a:xfrm>
            <a:off x="5811611" y="4220162"/>
            <a:ext cx="419100" cy="133350"/>
          </a:xfrm>
          <a:custGeom>
            <a:avLst/>
            <a:gdLst>
              <a:gd name="T0" fmla="*/ 0 w 264"/>
              <a:gd name="T1" fmla="*/ 0 h 84"/>
              <a:gd name="T2" fmla="*/ 120967500 w 264"/>
              <a:gd name="T3" fmla="*/ 45362813 h 84"/>
              <a:gd name="T4" fmla="*/ 272176875 w 264"/>
              <a:gd name="T5" fmla="*/ 105846563 h 84"/>
              <a:gd name="T6" fmla="*/ 347781563 w 264"/>
              <a:gd name="T7" fmla="*/ 136088438 h 84"/>
              <a:gd name="T8" fmla="*/ 438507188 w 264"/>
              <a:gd name="T9" fmla="*/ 151209375 h 84"/>
              <a:gd name="T10" fmla="*/ 544353750 w 264"/>
              <a:gd name="T11" fmla="*/ 181451250 h 84"/>
              <a:gd name="T12" fmla="*/ 665321250 w 264"/>
              <a:gd name="T13" fmla="*/ 211693125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" h="84">
                <a:moveTo>
                  <a:pt x="0" y="0"/>
                </a:moveTo>
                <a:lnTo>
                  <a:pt x="48" y="18"/>
                </a:lnTo>
                <a:lnTo>
                  <a:pt x="108" y="42"/>
                </a:lnTo>
                <a:lnTo>
                  <a:pt x="138" y="54"/>
                </a:lnTo>
                <a:lnTo>
                  <a:pt x="174" y="60"/>
                </a:lnTo>
                <a:lnTo>
                  <a:pt x="216" y="72"/>
                </a:lnTo>
                <a:lnTo>
                  <a:pt x="264" y="84"/>
                </a:lnTo>
              </a:path>
            </a:pathLst>
          </a:custGeom>
          <a:solidFill>
            <a:schemeClr val="tx1"/>
          </a:solidFill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6C55EF0E-9EF0-4508-BB03-97732E3939B7}"/>
              </a:ext>
            </a:extLst>
          </p:cNvPr>
          <p:cNvSpPr>
            <a:spLocks/>
          </p:cNvSpPr>
          <p:nvPr/>
        </p:nvSpPr>
        <p:spPr bwMode="auto">
          <a:xfrm>
            <a:off x="6230711" y="4353512"/>
            <a:ext cx="1238250" cy="247650"/>
          </a:xfrm>
          <a:custGeom>
            <a:avLst/>
            <a:gdLst>
              <a:gd name="T0" fmla="*/ 0 w 780"/>
              <a:gd name="T1" fmla="*/ 0 h 156"/>
              <a:gd name="T2" fmla="*/ 181451250 w 780"/>
              <a:gd name="T3" fmla="*/ 45362813 h 156"/>
              <a:gd name="T4" fmla="*/ 393144375 w 780"/>
              <a:gd name="T5" fmla="*/ 90725625 h 156"/>
              <a:gd name="T6" fmla="*/ 635079375 w 780"/>
              <a:gd name="T7" fmla="*/ 136088438 h 156"/>
              <a:gd name="T8" fmla="*/ 907256250 w 780"/>
              <a:gd name="T9" fmla="*/ 181451250 h 156"/>
              <a:gd name="T10" fmla="*/ 1436489063 w 780"/>
              <a:gd name="T11" fmla="*/ 287297813 h 156"/>
              <a:gd name="T12" fmla="*/ 1708665938 w 780"/>
              <a:gd name="T13" fmla="*/ 347781563 h 156"/>
              <a:gd name="T14" fmla="*/ 1965721875 w 780"/>
              <a:gd name="T15" fmla="*/ 393144375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0" h="156">
                <a:moveTo>
                  <a:pt x="0" y="0"/>
                </a:moveTo>
                <a:lnTo>
                  <a:pt x="72" y="18"/>
                </a:lnTo>
                <a:lnTo>
                  <a:pt x="156" y="36"/>
                </a:lnTo>
                <a:lnTo>
                  <a:pt x="252" y="54"/>
                </a:lnTo>
                <a:lnTo>
                  <a:pt x="360" y="72"/>
                </a:lnTo>
                <a:lnTo>
                  <a:pt x="570" y="114"/>
                </a:lnTo>
                <a:lnTo>
                  <a:pt x="678" y="138"/>
                </a:lnTo>
                <a:lnTo>
                  <a:pt x="780" y="156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B54EE963-FD85-41F9-97AB-840289936750}"/>
              </a:ext>
            </a:extLst>
          </p:cNvPr>
          <p:cNvSpPr>
            <a:spLocks/>
          </p:cNvSpPr>
          <p:nvPr/>
        </p:nvSpPr>
        <p:spPr bwMode="auto">
          <a:xfrm>
            <a:off x="4554311" y="258186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615B018E-28E4-4023-917C-FA1B5CE35A6E}"/>
              </a:ext>
            </a:extLst>
          </p:cNvPr>
          <p:cNvSpPr>
            <a:spLocks/>
          </p:cNvSpPr>
          <p:nvPr/>
        </p:nvSpPr>
        <p:spPr bwMode="auto">
          <a:xfrm>
            <a:off x="4649561" y="273426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B97E3C8C-97BC-4AEE-B470-0C1E828A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611" y="2753312"/>
            <a:ext cx="28575" cy="952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E43AD540-4F9C-4AE4-9D93-D13A2418215A}"/>
              </a:ext>
            </a:extLst>
          </p:cNvPr>
          <p:cNvSpPr>
            <a:spLocks/>
          </p:cNvSpPr>
          <p:nvPr/>
        </p:nvSpPr>
        <p:spPr bwMode="auto">
          <a:xfrm>
            <a:off x="4706711" y="285808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2DC21A9-DA08-434C-9316-364E62E79E32}"/>
              </a:ext>
            </a:extLst>
          </p:cNvPr>
          <p:cNvSpPr>
            <a:spLocks/>
          </p:cNvSpPr>
          <p:nvPr/>
        </p:nvSpPr>
        <p:spPr bwMode="auto">
          <a:xfrm>
            <a:off x="4792436" y="2972387"/>
            <a:ext cx="57150" cy="66675"/>
          </a:xfrm>
          <a:custGeom>
            <a:avLst/>
            <a:gdLst>
              <a:gd name="T0" fmla="*/ 0 w 36"/>
              <a:gd name="T1" fmla="*/ 0 h 42"/>
              <a:gd name="T2" fmla="*/ 45362813 w 36"/>
              <a:gd name="T3" fmla="*/ 90725625 h 42"/>
              <a:gd name="T4" fmla="*/ 90725625 w 36"/>
              <a:gd name="T5" fmla="*/ 105846563 h 42"/>
              <a:gd name="T6" fmla="*/ 45362813 w 36"/>
              <a:gd name="T7" fmla="*/ 15120938 h 42"/>
              <a:gd name="T8" fmla="*/ 0 w 36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0"/>
                </a:moveTo>
                <a:lnTo>
                  <a:pt x="18" y="36"/>
                </a:lnTo>
                <a:lnTo>
                  <a:pt x="36" y="42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94B8E1B2-9EFB-479B-BBBF-A00795AEF17E}"/>
              </a:ext>
            </a:extLst>
          </p:cNvPr>
          <p:cNvSpPr>
            <a:spLocks/>
          </p:cNvSpPr>
          <p:nvPr/>
        </p:nvSpPr>
        <p:spPr bwMode="auto">
          <a:xfrm>
            <a:off x="4868636" y="3096212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04AA2226-EC72-44E1-8862-6B00B1863260}"/>
              </a:ext>
            </a:extLst>
          </p:cNvPr>
          <p:cNvSpPr>
            <a:spLocks/>
          </p:cNvSpPr>
          <p:nvPr/>
        </p:nvSpPr>
        <p:spPr bwMode="auto">
          <a:xfrm>
            <a:off x="4954361" y="3210512"/>
            <a:ext cx="47625" cy="57150"/>
          </a:xfrm>
          <a:custGeom>
            <a:avLst/>
            <a:gdLst>
              <a:gd name="T0" fmla="*/ 0 w 30"/>
              <a:gd name="T1" fmla="*/ 0 h 36"/>
              <a:gd name="T2" fmla="*/ 30241875 w 30"/>
              <a:gd name="T3" fmla="*/ 75604688 h 36"/>
              <a:gd name="T4" fmla="*/ 75604688 w 30"/>
              <a:gd name="T5" fmla="*/ 90725625 h 36"/>
              <a:gd name="T6" fmla="*/ 45362813 w 30"/>
              <a:gd name="T7" fmla="*/ 15120938 h 36"/>
              <a:gd name="T8" fmla="*/ 0 w 30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6">
                <a:moveTo>
                  <a:pt x="0" y="0"/>
                </a:moveTo>
                <a:lnTo>
                  <a:pt x="12" y="30"/>
                </a:lnTo>
                <a:lnTo>
                  <a:pt x="30" y="36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68E87E0-DFED-488B-AB8E-0A7A6294A790}"/>
              </a:ext>
            </a:extLst>
          </p:cNvPr>
          <p:cNvSpPr>
            <a:spLocks/>
          </p:cNvSpPr>
          <p:nvPr/>
        </p:nvSpPr>
        <p:spPr bwMode="auto">
          <a:xfrm>
            <a:off x="4963886" y="3220037"/>
            <a:ext cx="66675" cy="57150"/>
          </a:xfrm>
          <a:custGeom>
            <a:avLst/>
            <a:gdLst>
              <a:gd name="T0" fmla="*/ 0 w 42"/>
              <a:gd name="T1" fmla="*/ 0 h 36"/>
              <a:gd name="T2" fmla="*/ 45362813 w 42"/>
              <a:gd name="T3" fmla="*/ 75604688 h 36"/>
              <a:gd name="T4" fmla="*/ 105846563 w 42"/>
              <a:gd name="T5" fmla="*/ 90725625 h 36"/>
              <a:gd name="T6" fmla="*/ 60483750 w 42"/>
              <a:gd name="T7" fmla="*/ 15120938 h 36"/>
              <a:gd name="T8" fmla="*/ 0 w 42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0"/>
                </a:moveTo>
                <a:lnTo>
                  <a:pt x="18" y="30"/>
                </a:lnTo>
                <a:lnTo>
                  <a:pt x="42" y="36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28CE80F1-2E5A-4C70-9934-AE885C940707}"/>
              </a:ext>
            </a:extLst>
          </p:cNvPr>
          <p:cNvSpPr>
            <a:spLocks/>
          </p:cNvSpPr>
          <p:nvPr/>
        </p:nvSpPr>
        <p:spPr bwMode="auto">
          <a:xfrm>
            <a:off x="5059136" y="3362912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D4E8FE79-8FB4-4696-BA16-5DEBC1BCC4BD}"/>
              </a:ext>
            </a:extLst>
          </p:cNvPr>
          <p:cNvSpPr>
            <a:spLocks/>
          </p:cNvSpPr>
          <p:nvPr/>
        </p:nvSpPr>
        <p:spPr bwMode="auto">
          <a:xfrm>
            <a:off x="5068661" y="3334337"/>
            <a:ext cx="66675" cy="47625"/>
          </a:xfrm>
          <a:custGeom>
            <a:avLst/>
            <a:gdLst>
              <a:gd name="T0" fmla="*/ 0 w 42"/>
              <a:gd name="T1" fmla="*/ 0 h 30"/>
              <a:gd name="T2" fmla="*/ 45362813 w 42"/>
              <a:gd name="T3" fmla="*/ 60483750 h 30"/>
              <a:gd name="T4" fmla="*/ 105846563 w 42"/>
              <a:gd name="T5" fmla="*/ 75604688 h 30"/>
              <a:gd name="T6" fmla="*/ 60483750 w 42"/>
              <a:gd name="T7" fmla="*/ 15120938 h 30"/>
              <a:gd name="T8" fmla="*/ 0 w 42"/>
              <a:gd name="T9" fmla="*/ 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0"/>
                </a:moveTo>
                <a:lnTo>
                  <a:pt x="18" y="24"/>
                </a:lnTo>
                <a:lnTo>
                  <a:pt x="42" y="30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id="{4D0A474A-CD57-4EB7-A706-F671216D52D5}"/>
              </a:ext>
            </a:extLst>
          </p:cNvPr>
          <p:cNvSpPr>
            <a:spLocks/>
          </p:cNvSpPr>
          <p:nvPr/>
        </p:nvSpPr>
        <p:spPr bwMode="auto">
          <a:xfrm>
            <a:off x="5163911" y="3467687"/>
            <a:ext cx="47625" cy="19050"/>
          </a:xfrm>
          <a:custGeom>
            <a:avLst/>
            <a:gdLst>
              <a:gd name="T0" fmla="*/ 0 w 30"/>
              <a:gd name="T1" fmla="*/ 0 h 12"/>
              <a:gd name="T2" fmla="*/ 15120938 w 30"/>
              <a:gd name="T3" fmla="*/ 15120938 h 12"/>
              <a:gd name="T4" fmla="*/ 75604688 w 30"/>
              <a:gd name="T5" fmla="*/ 30241875 h 12"/>
              <a:gd name="T6" fmla="*/ 60483750 w 30"/>
              <a:gd name="T7" fmla="*/ 15120938 h 12"/>
              <a:gd name="T8" fmla="*/ 0 w 3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12">
                <a:moveTo>
                  <a:pt x="0" y="0"/>
                </a:moveTo>
                <a:lnTo>
                  <a:pt x="6" y="6"/>
                </a:lnTo>
                <a:lnTo>
                  <a:pt x="30" y="12"/>
                </a:lnTo>
                <a:lnTo>
                  <a:pt x="24" y="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id="{8551AB85-C87A-44A5-ABB0-567829B3D320}"/>
              </a:ext>
            </a:extLst>
          </p:cNvPr>
          <p:cNvSpPr>
            <a:spLocks/>
          </p:cNvSpPr>
          <p:nvPr/>
        </p:nvSpPr>
        <p:spPr bwMode="auto">
          <a:xfrm>
            <a:off x="5163911" y="3448637"/>
            <a:ext cx="47625" cy="66675"/>
          </a:xfrm>
          <a:custGeom>
            <a:avLst/>
            <a:gdLst>
              <a:gd name="T0" fmla="*/ 0 w 30"/>
              <a:gd name="T1" fmla="*/ 60483750 h 42"/>
              <a:gd name="T2" fmla="*/ 60483750 w 30"/>
              <a:gd name="T3" fmla="*/ 105846563 h 42"/>
              <a:gd name="T4" fmla="*/ 75604688 w 30"/>
              <a:gd name="T5" fmla="*/ 45362813 h 42"/>
              <a:gd name="T6" fmla="*/ 15120938 w 30"/>
              <a:gd name="T7" fmla="*/ 0 h 42"/>
              <a:gd name="T8" fmla="*/ 0 w 30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42">
                <a:moveTo>
                  <a:pt x="0" y="24"/>
                </a:moveTo>
                <a:lnTo>
                  <a:pt x="24" y="42"/>
                </a:lnTo>
                <a:lnTo>
                  <a:pt x="30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id="{0DC56A42-CF30-4537-A8A6-9FBCFCAF15A4}"/>
              </a:ext>
            </a:extLst>
          </p:cNvPr>
          <p:cNvSpPr>
            <a:spLocks/>
          </p:cNvSpPr>
          <p:nvPr/>
        </p:nvSpPr>
        <p:spPr bwMode="auto">
          <a:xfrm>
            <a:off x="5268686" y="3534362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BCCE0F3B-02C2-4754-8699-9E4AAC6180A7}"/>
              </a:ext>
            </a:extLst>
          </p:cNvPr>
          <p:cNvSpPr>
            <a:spLocks/>
          </p:cNvSpPr>
          <p:nvPr/>
        </p:nvSpPr>
        <p:spPr bwMode="auto">
          <a:xfrm>
            <a:off x="5373461" y="3620087"/>
            <a:ext cx="57150" cy="66675"/>
          </a:xfrm>
          <a:custGeom>
            <a:avLst/>
            <a:gdLst>
              <a:gd name="T0" fmla="*/ 0 w 36"/>
              <a:gd name="T1" fmla="*/ 60483750 h 42"/>
              <a:gd name="T2" fmla="*/ 75604688 w 36"/>
              <a:gd name="T3" fmla="*/ 105846563 h 42"/>
              <a:gd name="T4" fmla="*/ 90725625 w 36"/>
              <a:gd name="T5" fmla="*/ 45362813 h 42"/>
              <a:gd name="T6" fmla="*/ 15120938 w 36"/>
              <a:gd name="T7" fmla="*/ 0 h 42"/>
              <a:gd name="T8" fmla="*/ 0 w 36"/>
              <a:gd name="T9" fmla="*/ 6048375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42">
                <a:moveTo>
                  <a:pt x="0" y="24"/>
                </a:moveTo>
                <a:lnTo>
                  <a:pt x="30" y="42"/>
                </a:lnTo>
                <a:lnTo>
                  <a:pt x="36" y="18"/>
                </a:lnTo>
                <a:lnTo>
                  <a:pt x="6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id="{E7E29DA4-CDA9-4326-A1CE-8A7CA309DD4A}"/>
              </a:ext>
            </a:extLst>
          </p:cNvPr>
          <p:cNvSpPr>
            <a:spLocks/>
          </p:cNvSpPr>
          <p:nvPr/>
        </p:nvSpPr>
        <p:spPr bwMode="auto">
          <a:xfrm>
            <a:off x="5487761" y="37058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id="{FC2D5A9D-B8BA-4F10-8576-8C69FFBEFC79}"/>
              </a:ext>
            </a:extLst>
          </p:cNvPr>
          <p:cNvSpPr>
            <a:spLocks/>
          </p:cNvSpPr>
          <p:nvPr/>
        </p:nvSpPr>
        <p:spPr bwMode="auto">
          <a:xfrm>
            <a:off x="5611586" y="3791537"/>
            <a:ext cx="57150" cy="47625"/>
          </a:xfrm>
          <a:custGeom>
            <a:avLst/>
            <a:gdLst>
              <a:gd name="T0" fmla="*/ 0 w 36"/>
              <a:gd name="T1" fmla="*/ 45362813 h 30"/>
              <a:gd name="T2" fmla="*/ 75604688 w 36"/>
              <a:gd name="T3" fmla="*/ 75604688 h 30"/>
              <a:gd name="T4" fmla="*/ 90725625 w 36"/>
              <a:gd name="T5" fmla="*/ 30241875 h 30"/>
              <a:gd name="T6" fmla="*/ 15120938 w 36"/>
              <a:gd name="T7" fmla="*/ 0 h 30"/>
              <a:gd name="T8" fmla="*/ 0 w 36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0">
                <a:moveTo>
                  <a:pt x="0" y="18"/>
                </a:moveTo>
                <a:lnTo>
                  <a:pt x="30" y="30"/>
                </a:lnTo>
                <a:lnTo>
                  <a:pt x="36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id="{C871D81E-A67F-4A91-B84F-3B4AB74E4D17}"/>
              </a:ext>
            </a:extLst>
          </p:cNvPr>
          <p:cNvSpPr>
            <a:spLocks/>
          </p:cNvSpPr>
          <p:nvPr/>
        </p:nvSpPr>
        <p:spPr bwMode="auto">
          <a:xfrm>
            <a:off x="5763986" y="3858212"/>
            <a:ext cx="66675" cy="57150"/>
          </a:xfrm>
          <a:custGeom>
            <a:avLst/>
            <a:gdLst>
              <a:gd name="T0" fmla="*/ 0 w 42"/>
              <a:gd name="T1" fmla="*/ 45362813 h 36"/>
              <a:gd name="T2" fmla="*/ 90725625 w 42"/>
              <a:gd name="T3" fmla="*/ 90725625 h 36"/>
              <a:gd name="T4" fmla="*/ 105846563 w 42"/>
              <a:gd name="T5" fmla="*/ 45362813 h 36"/>
              <a:gd name="T6" fmla="*/ 15120938 w 42"/>
              <a:gd name="T7" fmla="*/ 0 h 36"/>
              <a:gd name="T8" fmla="*/ 0 w 42"/>
              <a:gd name="T9" fmla="*/ 45362813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6">
                <a:moveTo>
                  <a:pt x="0" y="18"/>
                </a:moveTo>
                <a:lnTo>
                  <a:pt x="36" y="36"/>
                </a:lnTo>
                <a:lnTo>
                  <a:pt x="42" y="18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607F73F3-82F1-44F1-BCE9-546E1E341380}"/>
              </a:ext>
            </a:extLst>
          </p:cNvPr>
          <p:cNvSpPr>
            <a:spLocks/>
          </p:cNvSpPr>
          <p:nvPr/>
        </p:nvSpPr>
        <p:spPr bwMode="auto">
          <a:xfrm>
            <a:off x="5783036" y="38867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E71C98C0-546C-40AB-A983-55EDD04F9932}"/>
              </a:ext>
            </a:extLst>
          </p:cNvPr>
          <p:cNvSpPr>
            <a:spLocks/>
          </p:cNvSpPr>
          <p:nvPr/>
        </p:nvSpPr>
        <p:spPr bwMode="auto">
          <a:xfrm>
            <a:off x="5916386" y="39534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B239DDB7-8C96-4A25-A838-C66F92ED3AD9}"/>
              </a:ext>
            </a:extLst>
          </p:cNvPr>
          <p:cNvSpPr>
            <a:spLocks/>
          </p:cNvSpPr>
          <p:nvPr/>
        </p:nvSpPr>
        <p:spPr bwMode="auto">
          <a:xfrm>
            <a:off x="6049736" y="4010612"/>
            <a:ext cx="47625" cy="38100"/>
          </a:xfrm>
          <a:custGeom>
            <a:avLst/>
            <a:gdLst>
              <a:gd name="T0" fmla="*/ 0 w 30"/>
              <a:gd name="T1" fmla="*/ 45362813 h 24"/>
              <a:gd name="T2" fmla="*/ 60483750 w 30"/>
              <a:gd name="T3" fmla="*/ 60483750 h 24"/>
              <a:gd name="T4" fmla="*/ 75604688 w 30"/>
              <a:gd name="T5" fmla="*/ 15120938 h 24"/>
              <a:gd name="T6" fmla="*/ 15120938 w 30"/>
              <a:gd name="T7" fmla="*/ 0 h 24"/>
              <a:gd name="T8" fmla="*/ 0 w 30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24">
                <a:moveTo>
                  <a:pt x="0" y="18"/>
                </a:moveTo>
                <a:lnTo>
                  <a:pt x="24" y="24"/>
                </a:lnTo>
                <a:lnTo>
                  <a:pt x="30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5EA38835-8254-428C-AE72-08BB9D59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11" y="4020137"/>
            <a:ext cx="190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D9552B0E-B492-457F-B51B-ABA985285746}"/>
              </a:ext>
            </a:extLst>
          </p:cNvPr>
          <p:cNvSpPr>
            <a:spLocks/>
          </p:cNvSpPr>
          <p:nvPr/>
        </p:nvSpPr>
        <p:spPr bwMode="auto">
          <a:xfrm>
            <a:off x="6183086" y="4058237"/>
            <a:ext cx="57150" cy="38100"/>
          </a:xfrm>
          <a:custGeom>
            <a:avLst/>
            <a:gdLst>
              <a:gd name="T0" fmla="*/ 0 w 36"/>
              <a:gd name="T1" fmla="*/ 45362813 h 24"/>
              <a:gd name="T2" fmla="*/ 75604688 w 36"/>
              <a:gd name="T3" fmla="*/ 60483750 h 24"/>
              <a:gd name="T4" fmla="*/ 90725625 w 36"/>
              <a:gd name="T5" fmla="*/ 15120938 h 24"/>
              <a:gd name="T6" fmla="*/ 15120938 w 36"/>
              <a:gd name="T7" fmla="*/ 0 h 24"/>
              <a:gd name="T8" fmla="*/ 0 w 36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4">
                <a:moveTo>
                  <a:pt x="0" y="18"/>
                </a:moveTo>
                <a:lnTo>
                  <a:pt x="30" y="24"/>
                </a:lnTo>
                <a:lnTo>
                  <a:pt x="36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B4207438-12B3-4423-8BA9-99A4098797CC}"/>
              </a:ext>
            </a:extLst>
          </p:cNvPr>
          <p:cNvSpPr>
            <a:spLocks/>
          </p:cNvSpPr>
          <p:nvPr/>
        </p:nvSpPr>
        <p:spPr bwMode="auto">
          <a:xfrm>
            <a:off x="6211661" y="4067762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519B6A28-9833-4957-8F14-B681173058D9}"/>
              </a:ext>
            </a:extLst>
          </p:cNvPr>
          <p:cNvSpPr>
            <a:spLocks/>
          </p:cNvSpPr>
          <p:nvPr/>
        </p:nvSpPr>
        <p:spPr bwMode="auto">
          <a:xfrm>
            <a:off x="6364061" y="41153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7EA83446-9747-4AD7-AF6D-B8F93ABC16AD}"/>
              </a:ext>
            </a:extLst>
          </p:cNvPr>
          <p:cNvSpPr>
            <a:spLocks/>
          </p:cNvSpPr>
          <p:nvPr/>
        </p:nvSpPr>
        <p:spPr bwMode="auto">
          <a:xfrm>
            <a:off x="6516461" y="41534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7A9BBE06-9433-4988-8D59-6CA596EA1914}"/>
              </a:ext>
            </a:extLst>
          </p:cNvPr>
          <p:cNvSpPr>
            <a:spLocks/>
          </p:cNvSpPr>
          <p:nvPr/>
        </p:nvSpPr>
        <p:spPr bwMode="auto">
          <a:xfrm>
            <a:off x="6668861" y="419158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568DC26B-0D7C-4928-9C22-EAC8617E2DE6}"/>
              </a:ext>
            </a:extLst>
          </p:cNvPr>
          <p:cNvSpPr>
            <a:spLocks/>
          </p:cNvSpPr>
          <p:nvPr/>
        </p:nvSpPr>
        <p:spPr bwMode="auto">
          <a:xfrm>
            <a:off x="6821261" y="4229687"/>
            <a:ext cx="66675" cy="47625"/>
          </a:xfrm>
          <a:custGeom>
            <a:avLst/>
            <a:gdLst>
              <a:gd name="T0" fmla="*/ 0 w 42"/>
              <a:gd name="T1" fmla="*/ 45362813 h 30"/>
              <a:gd name="T2" fmla="*/ 90725625 w 42"/>
              <a:gd name="T3" fmla="*/ 75604688 h 30"/>
              <a:gd name="T4" fmla="*/ 105846563 w 42"/>
              <a:gd name="T5" fmla="*/ 30241875 h 30"/>
              <a:gd name="T6" fmla="*/ 15120938 w 42"/>
              <a:gd name="T7" fmla="*/ 0 h 30"/>
              <a:gd name="T8" fmla="*/ 0 w 42"/>
              <a:gd name="T9" fmla="*/ 4536281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30">
                <a:moveTo>
                  <a:pt x="0" y="18"/>
                </a:moveTo>
                <a:lnTo>
                  <a:pt x="36" y="30"/>
                </a:lnTo>
                <a:lnTo>
                  <a:pt x="42" y="12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3E8D73E0-8435-49E6-87B1-5B233091B6B9}"/>
              </a:ext>
            </a:extLst>
          </p:cNvPr>
          <p:cNvSpPr>
            <a:spLocks/>
          </p:cNvSpPr>
          <p:nvPr/>
        </p:nvSpPr>
        <p:spPr bwMode="auto">
          <a:xfrm>
            <a:off x="6983186" y="4277312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C8DC967A-EF94-4B82-B837-369C55FE230D}"/>
              </a:ext>
            </a:extLst>
          </p:cNvPr>
          <p:cNvSpPr>
            <a:spLocks/>
          </p:cNvSpPr>
          <p:nvPr/>
        </p:nvSpPr>
        <p:spPr bwMode="auto">
          <a:xfrm>
            <a:off x="7135586" y="43249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A4EAC059-185A-4E90-BFBB-C7127FF2C06D}"/>
              </a:ext>
            </a:extLst>
          </p:cNvPr>
          <p:cNvSpPr>
            <a:spLocks/>
          </p:cNvSpPr>
          <p:nvPr/>
        </p:nvSpPr>
        <p:spPr bwMode="auto">
          <a:xfrm>
            <a:off x="7287986" y="4363037"/>
            <a:ext cx="66675" cy="38100"/>
          </a:xfrm>
          <a:custGeom>
            <a:avLst/>
            <a:gdLst>
              <a:gd name="T0" fmla="*/ 0 w 42"/>
              <a:gd name="T1" fmla="*/ 45362813 h 24"/>
              <a:gd name="T2" fmla="*/ 90725625 w 42"/>
              <a:gd name="T3" fmla="*/ 60483750 h 24"/>
              <a:gd name="T4" fmla="*/ 105846563 w 42"/>
              <a:gd name="T5" fmla="*/ 15120938 h 24"/>
              <a:gd name="T6" fmla="*/ 15120938 w 42"/>
              <a:gd name="T7" fmla="*/ 0 h 24"/>
              <a:gd name="T8" fmla="*/ 0 w 42"/>
              <a:gd name="T9" fmla="*/ 45362813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0" y="18"/>
                </a:moveTo>
                <a:lnTo>
                  <a:pt x="36" y="24"/>
                </a:lnTo>
                <a:lnTo>
                  <a:pt x="42" y="6"/>
                </a:lnTo>
                <a:lnTo>
                  <a:pt x="6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8" name="Rectangle 78">
            <a:extLst>
              <a:ext uri="{FF2B5EF4-FFF2-40B4-BE49-F238E27FC236}">
                <a16:creationId xmlns:a16="http://schemas.microsoft.com/office/drawing/2014/main" id="{0E257F9C-F1D0-47CE-945E-39B0E0A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61" y="4401137"/>
            <a:ext cx="9525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9A83A3C2-C594-47D6-B4E0-76F14E89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686" y="382963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ja-JP" altLang="en-US" sz="4400">
              <a:solidFill>
                <a:schemeClr val="accent2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0" name="Oval 80">
            <a:extLst>
              <a:ext uri="{FF2B5EF4-FFF2-40B4-BE49-F238E27FC236}">
                <a16:creationId xmlns:a16="http://schemas.microsoft.com/office/drawing/2014/main" id="{BD4AC6BF-E39A-40A7-B244-7E31D857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261" y="41534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" name="Oval 81">
            <a:extLst>
              <a:ext uri="{FF2B5EF4-FFF2-40B4-BE49-F238E27FC236}">
                <a16:creationId xmlns:a16="http://schemas.microsoft.com/office/drawing/2014/main" id="{43A79821-4E50-4DAF-B3CA-03A9DC2F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61" y="4343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" name="Oval 82">
            <a:extLst>
              <a:ext uri="{FF2B5EF4-FFF2-40B4-BE49-F238E27FC236}">
                <a16:creationId xmlns:a16="http://schemas.microsoft.com/office/drawing/2014/main" id="{25F9BAF5-99FD-46F9-9F45-6353DEAC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936" y="44678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3" name="Oval 83">
            <a:extLst>
              <a:ext uri="{FF2B5EF4-FFF2-40B4-BE49-F238E27FC236}">
                <a16:creationId xmlns:a16="http://schemas.microsoft.com/office/drawing/2014/main" id="{5EAC7568-894C-4440-9C90-8CAD067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6" y="456306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4" name="Oval 84">
            <a:extLst>
              <a:ext uri="{FF2B5EF4-FFF2-40B4-BE49-F238E27FC236}">
                <a16:creationId xmlns:a16="http://schemas.microsoft.com/office/drawing/2014/main" id="{66473477-869F-4598-943B-765D7EB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86" y="4724987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AE47308A-45A7-4D60-9D76-4970D393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11" y="31914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6" name="Rectangle 86">
            <a:extLst>
              <a:ext uri="{FF2B5EF4-FFF2-40B4-BE49-F238E27FC236}">
                <a16:creationId xmlns:a16="http://schemas.microsoft.com/office/drawing/2014/main" id="{56EC891C-E021-4929-87AB-BC5BF03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86" y="36772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22A80C78-4B26-4F55-B2FA-A9EDF376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886" y="396298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98340A7B-A849-4C72-A626-C015083E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461" y="4163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9" name="Rectangle 89">
            <a:extLst>
              <a:ext uri="{FF2B5EF4-FFF2-40B4-BE49-F238E27FC236}">
                <a16:creationId xmlns:a16="http://schemas.microsoft.com/office/drawing/2014/main" id="{A48FB9A6-CE9C-43D6-B4A9-36636095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61" y="429636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0" name="Rectangle 90">
            <a:extLst>
              <a:ext uri="{FF2B5EF4-FFF2-40B4-BE49-F238E27FC236}">
                <a16:creationId xmlns:a16="http://schemas.microsoft.com/office/drawing/2014/main" id="{2427EF3B-423F-46E6-8EC3-88F4F775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811" y="4544012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id="{9A5A703F-7BD0-42B0-A761-8E842118586D}"/>
              </a:ext>
            </a:extLst>
          </p:cNvPr>
          <p:cNvSpPr>
            <a:spLocks/>
          </p:cNvSpPr>
          <p:nvPr/>
        </p:nvSpPr>
        <p:spPr bwMode="auto">
          <a:xfrm>
            <a:off x="4506686" y="25437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id="{1042F0DD-7BAA-4AB6-B6F2-2D37925F5900}"/>
              </a:ext>
            </a:extLst>
          </p:cNvPr>
          <p:cNvSpPr>
            <a:spLocks/>
          </p:cNvSpPr>
          <p:nvPr/>
        </p:nvSpPr>
        <p:spPr bwMode="auto">
          <a:xfrm>
            <a:off x="4916261" y="31819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id="{62B6CF2D-6BB5-4EEB-8F6C-1F7EFCE4CAF1}"/>
              </a:ext>
            </a:extLst>
          </p:cNvPr>
          <p:cNvSpPr>
            <a:spLocks/>
          </p:cNvSpPr>
          <p:nvPr/>
        </p:nvSpPr>
        <p:spPr bwMode="auto">
          <a:xfrm>
            <a:off x="5335361" y="35724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4EF4D664-F21F-4465-AB2E-4AC1B9B3A1EC}"/>
              </a:ext>
            </a:extLst>
          </p:cNvPr>
          <p:cNvSpPr>
            <a:spLocks/>
          </p:cNvSpPr>
          <p:nvPr/>
        </p:nvSpPr>
        <p:spPr bwMode="auto">
          <a:xfrm>
            <a:off x="5744936" y="382963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id="{BAD818BB-C954-41B7-8AF2-A6319FCEE4B8}"/>
              </a:ext>
            </a:extLst>
          </p:cNvPr>
          <p:cNvSpPr>
            <a:spLocks/>
          </p:cNvSpPr>
          <p:nvPr/>
        </p:nvSpPr>
        <p:spPr bwMode="auto">
          <a:xfrm>
            <a:off x="6164036" y="401061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id="{172927C4-24B3-4DF9-902C-0F8135CBA948}"/>
              </a:ext>
            </a:extLst>
          </p:cNvPr>
          <p:cNvSpPr>
            <a:spLocks/>
          </p:cNvSpPr>
          <p:nvPr/>
        </p:nvSpPr>
        <p:spPr bwMode="auto">
          <a:xfrm>
            <a:off x="7402286" y="4343987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7" name="Rectangle 97">
            <a:extLst>
              <a:ext uri="{FF2B5EF4-FFF2-40B4-BE49-F238E27FC236}">
                <a16:creationId xmlns:a16="http://schemas.microsoft.com/office/drawing/2014/main" id="{458F15B9-8661-4CB7-B6B2-BC98918D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50107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8" name="Rectangle 98">
            <a:extLst>
              <a:ext uri="{FF2B5EF4-FFF2-40B4-BE49-F238E27FC236}">
                <a16:creationId xmlns:a16="http://schemas.microsoft.com/office/drawing/2014/main" id="{36DAF169-997A-4B7E-BA51-2FC73402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404871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0.5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9" name="Rectangle 99">
            <a:extLst>
              <a:ext uri="{FF2B5EF4-FFF2-40B4-BE49-F238E27FC236}">
                <a16:creationId xmlns:a16="http://schemas.microsoft.com/office/drawing/2014/main" id="{007EC5D9-8FD4-45B0-946C-0021A16FC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3077162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1.0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0" name="Rectangle 100">
            <a:extLst>
              <a:ext uri="{FF2B5EF4-FFF2-40B4-BE49-F238E27FC236}">
                <a16:creationId xmlns:a16="http://schemas.microsoft.com/office/drawing/2014/main" id="{AE42E33D-876C-4627-8CC3-DA9F083D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511" y="2115137"/>
            <a:ext cx="327013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1.5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1" name="Rectangle 101">
            <a:extLst>
              <a:ext uri="{FF2B5EF4-FFF2-40B4-BE49-F238E27FC236}">
                <a16:creationId xmlns:a16="http://schemas.microsoft.com/office/drawing/2014/main" id="{51CD44A6-DDB0-48DB-B261-3D40CA9F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0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2" name="Rectangle 102">
            <a:extLst>
              <a:ext uri="{FF2B5EF4-FFF2-40B4-BE49-F238E27FC236}">
                <a16:creationId xmlns:a16="http://schemas.microsoft.com/office/drawing/2014/main" id="{4A602DC0-B3EC-44E3-8A13-B416E7E8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2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1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3" name="Rectangle 103">
            <a:extLst>
              <a:ext uri="{FF2B5EF4-FFF2-40B4-BE49-F238E27FC236}">
                <a16:creationId xmlns:a16="http://schemas.microsoft.com/office/drawing/2014/main" id="{006406B0-6639-4D4F-82B9-DA70EC92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88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2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id="{52E3F6AC-881B-4E38-A214-D4645E0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6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3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5" name="Rectangle 105">
            <a:extLst>
              <a:ext uri="{FF2B5EF4-FFF2-40B4-BE49-F238E27FC236}">
                <a16:creationId xmlns:a16="http://schemas.microsoft.com/office/drawing/2014/main" id="{4A575E9E-E3D3-463B-8AF4-C08D02E6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36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4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6" name="Rectangle 106">
            <a:extLst>
              <a:ext uri="{FF2B5EF4-FFF2-40B4-BE49-F238E27FC236}">
                <a16:creationId xmlns:a16="http://schemas.microsoft.com/office/drawing/2014/main" id="{E6210FE4-FDE2-4D6B-9792-F39540A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11" y="5277437"/>
            <a:ext cx="169863" cy="365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5</a:t>
            </a:r>
            <a:endParaRPr lang="en-US" altLang="ja-JP" sz="440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7" name="Rectangle 107">
            <a:extLst>
              <a:ext uri="{FF2B5EF4-FFF2-40B4-BE49-F238E27FC236}">
                <a16:creationId xmlns:a16="http://schemas.microsoft.com/office/drawing/2014/main" id="{6647E3BF-18C8-4F63-B01A-311DD868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1" y="5637800"/>
            <a:ext cx="15981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6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Delay (ps)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8" name="Rectangle 110">
            <a:extLst>
              <a:ext uri="{FF2B5EF4-FFF2-40B4-BE49-F238E27FC236}">
                <a16:creationId xmlns:a16="http://schemas.microsoft.com/office/drawing/2014/main" id="{72398AEB-9238-4B7E-86B5-A46C9628CB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054618" y="3679589"/>
            <a:ext cx="199266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Power (</a:t>
            </a:r>
            <a:r>
              <a:rPr lang="en-US" altLang="ja-JP" sz="2600" b="1" dirty="0">
                <a:solidFill>
                  <a:schemeClr val="tx1"/>
                </a:solidFill>
                <a:ea typeface="MS PGothic" pitchFamily="34" charset="-128"/>
                <a:cs typeface="Arial" pitchFamily="34" charset="0"/>
              </a:rPr>
              <a:t>µ</a:t>
            </a:r>
            <a:r>
              <a:rPr lang="en-US" altLang="ja-JP" sz="26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W)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B156DCCC-2619-4B59-B7F5-9F6EE333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3327987"/>
            <a:ext cx="43815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0" name="Oval 112">
            <a:extLst>
              <a:ext uri="{FF2B5EF4-FFF2-40B4-BE49-F238E27FC236}">
                <a16:creationId xmlns:a16="http://schemas.microsoft.com/office/drawing/2014/main" id="{67F1D4B7-5B2D-4EC6-BD65-5590FF16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86" y="3261312"/>
            <a:ext cx="133350" cy="1333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A1CD6E14-236B-4B47-97A9-0332AEDA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391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1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2" name="Line 114">
            <a:extLst>
              <a:ext uri="{FF2B5EF4-FFF2-40B4-BE49-F238E27FC236}">
                <a16:creationId xmlns:a16="http://schemas.microsoft.com/office/drawing/2014/main" id="{64DEB9DA-1354-4876-BD5E-98AC8E45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886" y="2934287"/>
            <a:ext cx="438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AC9503EB-10F5-46BC-9D54-885BBE74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811" y="2877137"/>
            <a:ext cx="114300" cy="1143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" name="Rectangle 116">
            <a:extLst>
              <a:ext uri="{FF2B5EF4-FFF2-40B4-BE49-F238E27FC236}">
                <a16:creationId xmlns:a16="http://schemas.microsoft.com/office/drawing/2014/main" id="{6CE7B35A-F654-4F8E-8289-2E0D415C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2772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2</a:t>
            </a:r>
            <a:endParaRPr lang="en-US" altLang="ja-JP" sz="4400" b="1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1D2AEC4C-911E-4310-A6A4-B880EF49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4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DBDF9F1A-C28D-4045-9F41-FA0FCAB5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2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7" name="Rectangle 119">
            <a:extLst>
              <a:ext uri="{FF2B5EF4-FFF2-40B4-BE49-F238E27FC236}">
                <a16:creationId xmlns:a16="http://schemas.microsoft.com/office/drawing/2014/main" id="{14A02A37-E654-4C3E-B425-BD1CF9F7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74" y="2537412"/>
            <a:ext cx="57150" cy="285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8" name="Freeform 120">
            <a:extLst>
              <a:ext uri="{FF2B5EF4-FFF2-40B4-BE49-F238E27FC236}">
                <a16:creationId xmlns:a16="http://schemas.microsoft.com/office/drawing/2014/main" id="{72EA7F64-F4AB-410E-B8AC-26E190746189}"/>
              </a:ext>
            </a:extLst>
          </p:cNvPr>
          <p:cNvSpPr>
            <a:spLocks/>
          </p:cNvSpPr>
          <p:nvPr/>
        </p:nvSpPr>
        <p:spPr bwMode="auto">
          <a:xfrm>
            <a:off x="6651399" y="2480262"/>
            <a:ext cx="133350" cy="133350"/>
          </a:xfrm>
          <a:custGeom>
            <a:avLst/>
            <a:gdLst>
              <a:gd name="T0" fmla="*/ 105846563 w 84"/>
              <a:gd name="T1" fmla="*/ 0 h 84"/>
              <a:gd name="T2" fmla="*/ 211693125 w 84"/>
              <a:gd name="T3" fmla="*/ 211693125 h 84"/>
              <a:gd name="T4" fmla="*/ 0 w 84"/>
              <a:gd name="T5" fmla="*/ 211693125 h 84"/>
              <a:gd name="T6" fmla="*/ 105846563 w 84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chemeClr val="hlink"/>
          </a:solidFill>
          <a:ln w="28575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9" name="Rectangle 121">
            <a:extLst>
              <a:ext uri="{FF2B5EF4-FFF2-40B4-BE49-F238E27FC236}">
                <a16:creationId xmlns:a16="http://schemas.microsoft.com/office/drawing/2014/main" id="{94BA8897-1FAA-43BB-9135-1B16CBD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711" y="3153362"/>
            <a:ext cx="88165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ja-JP" sz="2200" b="1" dirty="0">
                <a:solidFill>
                  <a:schemeClr val="tx1"/>
                </a:solidFill>
                <a:ea typeface="Arial Unicode MS" pitchFamily="50" charset="-127"/>
                <a:cs typeface="Arial Unicode MS" pitchFamily="50" charset="-127"/>
              </a:rPr>
              <a:t>Case 3</a:t>
            </a:r>
            <a:endParaRPr lang="en-US" altLang="ja-JP" sz="4400" b="1" dirty="0">
              <a:solidFill>
                <a:schemeClr val="tx1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120" name="Group 123">
            <a:extLst>
              <a:ext uri="{FF2B5EF4-FFF2-40B4-BE49-F238E27FC236}">
                <a16:creationId xmlns:a16="http://schemas.microsoft.com/office/drawing/2014/main" id="{37C2A829-2BA3-4A34-BEED-822F0A872344}"/>
              </a:ext>
            </a:extLst>
          </p:cNvPr>
          <p:cNvGrpSpPr>
            <a:grpSpLocks/>
          </p:cNvGrpSpPr>
          <p:nvPr/>
        </p:nvGrpSpPr>
        <p:grpSpPr bwMode="auto">
          <a:xfrm>
            <a:off x="4154261" y="2286587"/>
            <a:ext cx="4144963" cy="95250"/>
            <a:chOff x="1794" y="3234"/>
            <a:chExt cx="2611" cy="60"/>
          </a:xfrm>
        </p:grpSpPr>
        <p:sp>
          <p:nvSpPr>
            <p:cNvPr id="121" name="Line 124">
              <a:extLst>
                <a:ext uri="{FF2B5EF4-FFF2-40B4-BE49-F238E27FC236}">
                  <a16:creationId xmlns:a16="http://schemas.microsoft.com/office/drawing/2014/main" id="{770E7BA3-55B8-4D8D-971E-554E8FF38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Line 125">
              <a:extLst>
                <a:ext uri="{FF2B5EF4-FFF2-40B4-BE49-F238E27FC236}">
                  <a16:creationId xmlns:a16="http://schemas.microsoft.com/office/drawing/2014/main" id="{D9D36366-4C60-460C-9DB2-7BA27196F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Line 126">
              <a:extLst>
                <a:ext uri="{FF2B5EF4-FFF2-40B4-BE49-F238E27FC236}">
                  <a16:creationId xmlns:a16="http://schemas.microsoft.com/office/drawing/2014/main" id="{68DAA6CA-41AA-479B-9F08-9D32D4D2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8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Line 127">
              <a:extLst>
                <a:ext uri="{FF2B5EF4-FFF2-40B4-BE49-F238E27FC236}">
                  <a16:creationId xmlns:a16="http://schemas.microsoft.com/office/drawing/2014/main" id="{0451EBD4-2167-4D37-936B-99A7DDC40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Line 128">
              <a:extLst>
                <a:ext uri="{FF2B5EF4-FFF2-40B4-BE49-F238E27FC236}">
                  <a16:creationId xmlns:a16="http://schemas.microsoft.com/office/drawing/2014/main" id="{0CEE6FFE-8734-4FD4-A488-1C18040B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Line 129">
              <a:extLst>
                <a:ext uri="{FF2B5EF4-FFF2-40B4-BE49-F238E27FC236}">
                  <a16:creationId xmlns:a16="http://schemas.microsoft.com/office/drawing/2014/main" id="{5B74FC02-881C-4C2D-B6A6-2D182483A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4" y="3234"/>
              <a:ext cx="1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7" name="Group 131">
            <a:extLst>
              <a:ext uri="{FF2B5EF4-FFF2-40B4-BE49-F238E27FC236}">
                <a16:creationId xmlns:a16="http://schemas.microsoft.com/office/drawing/2014/main" id="{53F7634C-EEFA-45AF-B128-552AE3CB09F3}"/>
              </a:ext>
            </a:extLst>
          </p:cNvPr>
          <p:cNvGrpSpPr>
            <a:grpSpLocks/>
          </p:cNvGrpSpPr>
          <p:nvPr/>
        </p:nvGrpSpPr>
        <p:grpSpPr bwMode="auto">
          <a:xfrm>
            <a:off x="8203974" y="2286587"/>
            <a:ext cx="95250" cy="2897188"/>
            <a:chOff x="1734" y="1410"/>
            <a:chExt cx="60" cy="1825"/>
          </a:xfrm>
        </p:grpSpPr>
        <p:sp>
          <p:nvSpPr>
            <p:cNvPr id="128" name="Line 132">
              <a:extLst>
                <a:ext uri="{FF2B5EF4-FFF2-40B4-BE49-F238E27FC236}">
                  <a16:creationId xmlns:a16="http://schemas.microsoft.com/office/drawing/2014/main" id="{D3689845-5708-4AF5-881B-92255B786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23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Line 133">
              <a:extLst>
                <a:ext uri="{FF2B5EF4-FFF2-40B4-BE49-F238E27FC236}">
                  <a16:creationId xmlns:a16="http://schemas.microsoft.com/office/drawing/2014/main" id="{5EB4F2C2-B22C-4EED-B82E-F2020380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14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Line 134">
              <a:extLst>
                <a:ext uri="{FF2B5EF4-FFF2-40B4-BE49-F238E27FC236}">
                  <a16:creationId xmlns:a16="http://schemas.microsoft.com/office/drawing/2014/main" id="{4FCAE3D8-22EE-43B7-A859-D10A9432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98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Line 135">
              <a:extLst>
                <a:ext uri="{FF2B5EF4-FFF2-40B4-BE49-F238E27FC236}">
                  <a16:creationId xmlns:a16="http://schemas.microsoft.com/office/drawing/2014/main" id="{F8BE90A4-DFBD-4932-A324-C90DD8357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86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Line 136">
              <a:extLst>
                <a:ext uri="{FF2B5EF4-FFF2-40B4-BE49-F238E27FC236}">
                  <a16:creationId xmlns:a16="http://schemas.microsoft.com/office/drawing/2014/main" id="{A717653C-1397-4389-BD51-ED4D224FC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4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Line 137">
              <a:extLst>
                <a:ext uri="{FF2B5EF4-FFF2-40B4-BE49-F238E27FC236}">
                  <a16:creationId xmlns:a16="http://schemas.microsoft.com/office/drawing/2014/main" id="{4737493C-A429-46B8-A6D1-BA44AB9D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28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Line 138">
              <a:extLst>
                <a:ext uri="{FF2B5EF4-FFF2-40B4-BE49-F238E27FC236}">
                  <a16:creationId xmlns:a16="http://schemas.microsoft.com/office/drawing/2014/main" id="{62C0D8B8-E266-44AF-9D99-7111380C0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0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9">
              <a:extLst>
                <a:ext uri="{FF2B5EF4-FFF2-40B4-BE49-F238E27FC236}">
                  <a16:creationId xmlns:a16="http://schemas.microsoft.com/office/drawing/2014/main" id="{F4B850FF-131C-44D4-9C1C-6233847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38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40">
              <a:extLst>
                <a:ext uri="{FF2B5EF4-FFF2-40B4-BE49-F238E27FC236}">
                  <a16:creationId xmlns:a16="http://schemas.microsoft.com/office/drawing/2014/main" id="{7AE6216A-991F-4AD9-B49E-ACD4C1F3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6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1">
              <a:extLst>
                <a:ext uri="{FF2B5EF4-FFF2-40B4-BE49-F238E27FC236}">
                  <a16:creationId xmlns:a16="http://schemas.microsoft.com/office/drawing/2014/main" id="{0C1B6758-E85C-40F6-9219-2054DFCF1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142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2">
              <a:extLst>
                <a:ext uri="{FF2B5EF4-FFF2-40B4-BE49-F238E27FC236}">
                  <a16:creationId xmlns:a16="http://schemas.microsoft.com/office/drawing/2014/main" id="{AC47FB27-2E8C-4FD9-A050-B0BC05A4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01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Line 143">
              <a:extLst>
                <a:ext uri="{FF2B5EF4-FFF2-40B4-BE49-F238E27FC236}">
                  <a16:creationId xmlns:a16="http://schemas.microsoft.com/office/drawing/2014/main" id="{B365B467-FE7E-4445-BE7C-E78ACF32D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89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Line 144">
              <a:extLst>
                <a:ext uri="{FF2B5EF4-FFF2-40B4-BE49-F238E27FC236}">
                  <a16:creationId xmlns:a16="http://schemas.microsoft.com/office/drawing/2014/main" id="{67656D90-D62F-44C6-8B96-9B89EC501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77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Line 145">
              <a:extLst>
                <a:ext uri="{FF2B5EF4-FFF2-40B4-BE49-F238E27FC236}">
                  <a16:creationId xmlns:a16="http://schemas.microsoft.com/office/drawing/2014/main" id="{66B3090B-281F-4C24-BD2E-311F0AAD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56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Line 146">
              <a:extLst>
                <a:ext uri="{FF2B5EF4-FFF2-40B4-BE49-F238E27FC236}">
                  <a16:creationId xmlns:a16="http://schemas.microsoft.com/office/drawing/2014/main" id="{C7E4D69E-A0B7-4BE9-9ABF-2A7C24A4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3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Line 147">
              <a:extLst>
                <a:ext uri="{FF2B5EF4-FFF2-40B4-BE49-F238E27FC236}">
                  <a16:creationId xmlns:a16="http://schemas.microsoft.com/office/drawing/2014/main" id="{FF6C42EA-3719-466B-8599-81FB58E95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410"/>
              <a:ext cx="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Line 148">
              <a:extLst>
                <a:ext uri="{FF2B5EF4-FFF2-40B4-BE49-F238E27FC236}">
                  <a16:creationId xmlns:a16="http://schemas.microsoft.com/office/drawing/2014/main" id="{EE36DBD3-59A5-4CE8-A714-8625D2A98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3234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Line 149">
              <a:extLst>
                <a:ext uri="{FF2B5EF4-FFF2-40B4-BE49-F238E27FC236}">
                  <a16:creationId xmlns:a16="http://schemas.microsoft.com/office/drawing/2014/main" id="{30A76701-A8C6-4381-B85C-FBD23C47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628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Line 150">
              <a:extLst>
                <a:ext uri="{FF2B5EF4-FFF2-40B4-BE49-F238E27FC236}">
                  <a16:creationId xmlns:a16="http://schemas.microsoft.com/office/drawing/2014/main" id="{C42B5934-BC40-4407-81A7-378040B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2016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Line 151">
              <a:extLst>
                <a:ext uri="{FF2B5EF4-FFF2-40B4-BE49-F238E27FC236}">
                  <a16:creationId xmlns:a16="http://schemas.microsoft.com/office/drawing/2014/main" id="{81492096-652B-4FC2-A879-E9EB13AC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10"/>
              <a:ext cx="6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28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 of a bad figure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CA8AE-E874-48B7-AA5B-C47A2139FA86}"/>
              </a:ext>
            </a:extLst>
          </p:cNvPr>
          <p:cNvSpPr txBox="1">
            <a:spLocks noChangeArrowheads="1"/>
          </p:cNvSpPr>
          <p:nvPr/>
        </p:nvSpPr>
        <p:spPr>
          <a:xfrm>
            <a:off x="2108200" y="1339077"/>
            <a:ext cx="77724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Fonts &amp; lines too small </a:t>
            </a:r>
          </a:p>
          <a:p>
            <a:r>
              <a:rPr lang="en-US" altLang="ja-JP">
                <a:ea typeface="Arial Unicode MS" pitchFamily="50" charset="-127"/>
                <a:cs typeface="Arial Unicode MS" pitchFamily="50" charset="-127"/>
              </a:rPr>
              <a:t>Colors difficult to read</a:t>
            </a: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93F1248-2174-4E89-92DC-260E1BA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0938" y="2512363"/>
            <a:ext cx="41910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077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Saving your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Save your file with the following format</a:t>
            </a:r>
          </a:p>
          <a:p>
            <a:pPr lvl="1">
              <a:buFontTx/>
              <a:buNone/>
            </a:pP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“AIX2023_(Team Name).</a:t>
            </a:r>
            <a:r>
              <a:rPr lang="en-US" altLang="ja-JP" dirty="0" err="1">
                <a:ea typeface="Arial Unicode MS" pitchFamily="50" charset="-127"/>
                <a:cs typeface="Arial Unicode MS" pitchFamily="50" charset="-127"/>
              </a:rPr>
              <a:t>pptx</a:t>
            </a:r>
            <a:r>
              <a:rPr lang="en-US" altLang="ja-JP" dirty="0">
                <a:ea typeface="Arial Unicode MS" pitchFamily="50" charset="-127"/>
                <a:cs typeface="Arial Unicode MS" pitchFamily="50" charset="-127"/>
              </a:rPr>
              <a:t>(.pdf)“</a:t>
            </a:r>
          </a:p>
          <a:p>
            <a:pPr lvl="1">
              <a:buFontTx/>
              <a:buNone/>
            </a:pPr>
            <a:endParaRPr lang="en-US" altLang="ja-JP" dirty="0"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14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1. Outline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D5D16E-B0FF-8310-A87E-ABDB859F0C7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749844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Final Result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Simulation completed for all layers (conv0 ~ conv20)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This was implemented only with regs, and assuming all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ifmaps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/weights for each layer can fit into the regs. (Impractical on HW)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Therefore, 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ifmap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tiling was implemented to put practical sizes of data can fit into the limited reg/</a:t>
            </a:r>
            <a:r>
              <a:rPr lang="en-US" altLang="ko-KR" sz="2800" dirty="0" err="1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bram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of FPGA.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6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200" y="166829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Uploading your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1084707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Please </a:t>
            </a: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submit your slide file </a:t>
            </a:r>
            <a:r>
              <a:rPr lang="en-US" altLang="ko-KR" sz="2800" dirty="0">
                <a:ea typeface="Arial Unicode MS" pitchFamily="50" charset="-127"/>
                <a:cs typeface="Arial Unicode MS" pitchFamily="50" charset="-127"/>
              </a:rPr>
              <a:t>with your video file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Bring the slide file to the conference using a USB memory.</a:t>
            </a:r>
          </a:p>
          <a:p>
            <a:pPr algn="just">
              <a:lnSpc>
                <a:spcPct val="90000"/>
              </a:lnSpc>
            </a:pPr>
            <a:r>
              <a:rPr lang="en-US" altLang="ja-JP" sz="2800" dirty="0">
                <a:ea typeface="Arial Unicode MS" pitchFamily="50" charset="-127"/>
                <a:cs typeface="Arial Unicode MS" pitchFamily="50" charset="-127"/>
              </a:rPr>
              <a:t>Read associated documents for important dates and our program.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5136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90B4-CCB5-45F0-9AA3-E571C83CD758}"/>
              </a:ext>
            </a:extLst>
          </p:cNvPr>
          <p:cNvSpPr txBox="1"/>
          <p:nvPr/>
        </p:nvSpPr>
        <p:spPr>
          <a:xfrm>
            <a:off x="546780" y="1038559"/>
            <a:ext cx="11085739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Slide Format: 16:9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Recommended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Encoding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Settings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Format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MP4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Compression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H.264 (AAC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Audio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Resolution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Minimum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height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of 480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pixels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b="1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Content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should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encoded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and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uploaded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was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recorded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Common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frame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rates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include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24, 25, 30, 48, 50, 60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fps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b="1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Bitrate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ko-KR" sz="2000" u="none" strike="noStrike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Variable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ko-KR" sz="2000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Size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minutes: 150 MB </a:t>
            </a:r>
            <a:r>
              <a:rPr lang="ko-KR" altLang="ko-KR" sz="2000" u="none" strike="noStrike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or less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112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 CuadroTexto">
            <a:extLst>
              <a:ext uri="{FF2B5EF4-FFF2-40B4-BE49-F238E27FC236}">
                <a16:creationId xmlns:a16="http://schemas.microsoft.com/office/drawing/2014/main" id="{05F308D7-0622-4CFF-BD7D-868C5D53AE8E}"/>
              </a:ext>
            </a:extLst>
          </p:cNvPr>
          <p:cNvSpPr txBox="1"/>
          <p:nvPr/>
        </p:nvSpPr>
        <p:spPr>
          <a:xfrm>
            <a:off x="330200" y="166829"/>
            <a:ext cx="327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Guideline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F4303-A8E6-493A-ADD4-0EA92BFBB918}"/>
              </a:ext>
            </a:extLst>
          </p:cNvPr>
          <p:cNvSpPr txBox="1"/>
          <p:nvPr/>
        </p:nvSpPr>
        <p:spPr>
          <a:xfrm>
            <a:off x="546780" y="1038559"/>
            <a:ext cx="11085739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File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Naming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 </a:t>
            </a:r>
            <a:r>
              <a:rPr lang="ko-KR" altLang="ko-KR" sz="2000" b="1" dirty="0" err="1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Convention</a:t>
            </a:r>
            <a:r>
              <a:rPr lang="ko-KR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: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ko-KR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Videos should be named </a:t>
            </a:r>
            <a:r>
              <a:rPr lang="en-US" altLang="ja-JP" sz="2000">
                <a:ea typeface="Arial Unicode MS" pitchFamily="50" charset="-127"/>
                <a:cs typeface="Arial Unicode MS" pitchFamily="50" charset="-127"/>
              </a:rPr>
              <a:t>AIX2024_(</a:t>
            </a:r>
            <a:r>
              <a:rPr lang="en-US" altLang="ja-JP" sz="2000" dirty="0">
                <a:ea typeface="Arial Unicode MS" pitchFamily="50" charset="-127"/>
                <a:cs typeface="Arial Unicode MS" pitchFamily="50" charset="-127"/>
              </a:rPr>
              <a:t>TeamName).</a:t>
            </a:r>
            <a:r>
              <a:rPr lang="en-US" altLang="ko-KR" sz="2000" dirty="0">
                <a:ea typeface="Arial Unicode MS" pitchFamily="50" charset="-127"/>
                <a:cs typeface="Arial Unicode MS" pitchFamily="50" charset="-127"/>
              </a:rPr>
              <a:t>mp4</a:t>
            </a:r>
            <a:endParaRPr lang="en-US" altLang="ko-KR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altLang="ko-KR" sz="2000" b="1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altLang="ko-KR" sz="2000" b="1" dirty="0">
                <a:effectLst/>
                <a:latin typeface="Arial" panose="020B0604020202020204" pitchFamily="34" charset="0"/>
                <a:ea typeface="Noto Sans Symbols"/>
                <a:cs typeface="Noto Sans Symbols"/>
              </a:rPr>
              <a:t>Duration</a:t>
            </a:r>
            <a:endParaRPr lang="ko-KR" altLang="ko-KR" sz="2000" dirty="0">
              <a:effectLst/>
              <a:latin typeface="Arial" panose="020B0604020202020204" pitchFamily="34" charset="0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Lecture: 10 min.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-"/>
            </a:pPr>
            <a:r>
              <a:rPr lang="en-US" altLang="ko-KR" sz="200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Note: The ab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</a:rPr>
              <a:t>ove Duration is for pre-recording your presentation video, excluding the Q&amp;A time during the real-time presentation</a:t>
            </a:r>
            <a:endParaRPr lang="ko-KR" altLang="ko-KR" sz="2000" u="none" strike="noStrike" dirty="0"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4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140242-86FE-21F7-6F82-601043EF71D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4114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Overall layer-wise view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Min/Max ranges are quite limited!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C44AF-67D6-B9C1-D9EA-300F4A05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t="8871" r="8552" b="5412"/>
          <a:stretch/>
        </p:blipFill>
        <p:spPr>
          <a:xfrm>
            <a:off x="4818576" y="1434872"/>
            <a:ext cx="6949123" cy="47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1DD6E4-C9D1-D81A-67F1-0F688A967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34872"/>
            <a:ext cx="10846800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Weight Distribution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Extracted weight values to get the best scaling factor empirically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prstClr val="black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D155966D-9E3D-5384-0A65-D6C65E199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2256739"/>
            <a:ext cx="3105034" cy="1863021"/>
          </a:xfrm>
          <a:prstGeom prst="rect">
            <a:avLst/>
          </a:prstGeom>
        </p:spPr>
      </p:pic>
      <p:pic>
        <p:nvPicPr>
          <p:cNvPr id="16" name="그림 15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20FF8C72-FFE3-1411-1D4E-E7E25BC0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2256739"/>
            <a:ext cx="3105034" cy="1863021"/>
          </a:xfrm>
          <a:prstGeom prst="rect">
            <a:avLst/>
          </a:prstGeom>
        </p:spPr>
      </p:pic>
      <p:pic>
        <p:nvPicPr>
          <p:cNvPr id="17" name="그림 1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79A2D168-1581-A389-3773-67B475C17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67" y="2256739"/>
            <a:ext cx="3105036" cy="1863022"/>
          </a:xfrm>
          <a:prstGeom prst="rect">
            <a:avLst/>
          </a:prstGeom>
        </p:spPr>
      </p:pic>
      <p:pic>
        <p:nvPicPr>
          <p:cNvPr id="18" name="그림 17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940BC30-736C-5A4B-2C09-376B0D2666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5" y="4279717"/>
            <a:ext cx="3105035" cy="1863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878583-9B90-35B0-F94E-D1A2A2B78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67" y="4279031"/>
            <a:ext cx="3105034" cy="1863021"/>
          </a:xfrm>
          <a:prstGeom prst="rect">
            <a:avLst/>
          </a:prstGeom>
        </p:spPr>
      </p:pic>
      <p:pic>
        <p:nvPicPr>
          <p:cNvPr id="20" name="그림 19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0F545B1D-AA05-93B2-D950-A6DA03069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76" y="4279031"/>
            <a:ext cx="3105034" cy="1863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5F05AF-49D5-AD8F-0FF7-EF0D085304E9}"/>
              </a:ext>
            </a:extLst>
          </p:cNvPr>
          <p:cNvSpPr txBox="1"/>
          <p:nvPr/>
        </p:nvSpPr>
        <p:spPr>
          <a:xfrm>
            <a:off x="2158255" y="395811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7ACFC-B87D-9875-4ABC-0D97599D0D01}"/>
              </a:ext>
            </a:extLst>
          </p:cNvPr>
          <p:cNvSpPr txBox="1"/>
          <p:nvPr/>
        </p:nvSpPr>
        <p:spPr>
          <a:xfrm>
            <a:off x="5358082" y="395703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B74E6-949E-FE9B-67A7-E63F1E4290AF}"/>
              </a:ext>
            </a:extLst>
          </p:cNvPr>
          <p:cNvSpPr txBox="1"/>
          <p:nvPr/>
        </p:nvSpPr>
        <p:spPr>
          <a:xfrm>
            <a:off x="8762973" y="39770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489B5-4351-FFAE-1860-2B6486EC897A}"/>
              </a:ext>
            </a:extLst>
          </p:cNvPr>
          <p:cNvSpPr txBox="1"/>
          <p:nvPr/>
        </p:nvSpPr>
        <p:spPr>
          <a:xfrm>
            <a:off x="2155713" y="605181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14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8431B-04F9-580B-2F77-552D90BDED62}"/>
              </a:ext>
            </a:extLst>
          </p:cNvPr>
          <p:cNvSpPr txBox="1"/>
          <p:nvPr/>
        </p:nvSpPr>
        <p:spPr>
          <a:xfrm>
            <a:off x="5315602" y="607559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17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8953F-9A79-8C2A-7B15-B1BA18833EED}"/>
              </a:ext>
            </a:extLst>
          </p:cNvPr>
          <p:cNvSpPr txBox="1"/>
          <p:nvPr/>
        </p:nvSpPr>
        <p:spPr>
          <a:xfrm>
            <a:off x="8738870" y="608141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Layer 20</a:t>
            </a:r>
            <a:endParaRPr kumimoji="1"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032A5F-1530-8004-4A81-CCA73749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12E41D9B-2714-A753-3C8C-082EE5546E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3548992"/>
            <a:ext cx="2038057" cy="1222835"/>
          </a:xfrm>
          <a:prstGeom prst="rect">
            <a:avLst/>
          </a:prstGeom>
        </p:spPr>
      </p:pic>
      <p:pic>
        <p:nvPicPr>
          <p:cNvPr id="5" name="그림 4" descr="도표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62BF8876-64F1-BEEB-748F-E3C964F40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48991"/>
            <a:ext cx="2038057" cy="1222835"/>
          </a:xfrm>
          <a:prstGeom prst="rect">
            <a:avLst/>
          </a:prstGeom>
        </p:spPr>
      </p:pic>
      <p:pic>
        <p:nvPicPr>
          <p:cNvPr id="6" name="그림 5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CBF7EDF3-C07D-5D3F-2941-BC0F66622E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05" y="3548992"/>
            <a:ext cx="2038060" cy="1222836"/>
          </a:xfrm>
          <a:prstGeom prst="rect">
            <a:avLst/>
          </a:prstGeom>
        </p:spPr>
      </p:pic>
      <p:pic>
        <p:nvPicPr>
          <p:cNvPr id="7" name="그림 6" descr="도표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641B196-E994-B54F-BB16-DBB8849383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2" y="4696070"/>
            <a:ext cx="2038059" cy="1222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0FA20D-26E0-079C-9B44-6E4E32A74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817" y="4695385"/>
            <a:ext cx="2038057" cy="1222835"/>
          </a:xfrm>
          <a:prstGeom prst="rect">
            <a:avLst/>
          </a:prstGeom>
        </p:spPr>
      </p:pic>
      <p:pic>
        <p:nvPicPr>
          <p:cNvPr id="9" name="그림 8" descr="스크린샷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E71E6177-5E48-A547-1D67-2E334C145B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8" y="4695385"/>
            <a:ext cx="2038057" cy="1222835"/>
          </a:xfrm>
          <a:prstGeom prst="rect">
            <a:avLst/>
          </a:prstGeom>
        </p:spPr>
      </p:pic>
      <p:sp>
        <p:nvSpPr>
          <p:cNvPr id="16" name="11 CuadroTexto">
            <a:extLst>
              <a:ext uri="{FF2B5EF4-FFF2-40B4-BE49-F238E27FC236}">
                <a16:creationId xmlns:a16="http://schemas.microsoft.com/office/drawing/2014/main" id="{D0CAC203-BABA-CBA9-2417-3AE20635B58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1EE1C-5DF4-4C31-AB91-B63F35A91D58}"/>
              </a:ext>
            </a:extLst>
          </p:cNvPr>
          <p:cNvSpPr txBox="1"/>
          <p:nvPr/>
        </p:nvSpPr>
        <p:spPr>
          <a:xfrm>
            <a:off x="702644" y="1276552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sz="18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Weight Distribution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From this result, get best scaling factor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which minimizes our metric: Mean Squared Error (MSE)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[1]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Also,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we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observed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distribution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mean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and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accepted symmetric</a:t>
                </a:r>
                <a:r>
                  <a:rPr lang="ko-KR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scheme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BBC9CA2-ADD7-FA68-ABF9-E7AFD0100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8" y="1027682"/>
                <a:ext cx="6902836" cy="2646228"/>
              </a:xfrm>
              <a:prstGeom prst="rect">
                <a:avLst/>
              </a:prstGeom>
              <a:blipFill>
                <a:blip r:embed="rId8"/>
                <a:stretch>
                  <a:fillRect l="-1101" t="-3828" b="-2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62006C84-222A-FE27-F897-DB3EAA2120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/>
          <a:stretch/>
        </p:blipFill>
        <p:spPr>
          <a:xfrm>
            <a:off x="7866078" y="1696472"/>
            <a:ext cx="2840563" cy="1832627"/>
          </a:xfrm>
          <a:prstGeom prst="rect">
            <a:avLst/>
          </a:prstGeom>
        </p:spPr>
      </p:pic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EA7236BD-0835-01D6-24DE-039E5091818C}"/>
              </a:ext>
            </a:extLst>
          </p:cNvPr>
          <p:cNvSpPr/>
          <p:nvPr/>
        </p:nvSpPr>
        <p:spPr>
          <a:xfrm>
            <a:off x="806237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위쪽 화살표[U] 21">
            <a:extLst>
              <a:ext uri="{FF2B5EF4-FFF2-40B4-BE49-F238E27FC236}">
                <a16:creationId xmlns:a16="http://schemas.microsoft.com/office/drawing/2014/main" id="{BCF661A3-7C66-BAA4-4C01-17F1D66706AC}"/>
              </a:ext>
            </a:extLst>
          </p:cNvPr>
          <p:cNvSpPr/>
          <p:nvPr/>
        </p:nvSpPr>
        <p:spPr>
          <a:xfrm>
            <a:off x="8266679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id="{11B37CB1-8652-0864-57AF-73E6BA250D5C}"/>
              </a:ext>
            </a:extLst>
          </p:cNvPr>
          <p:cNvSpPr/>
          <p:nvPr/>
        </p:nvSpPr>
        <p:spPr>
          <a:xfrm>
            <a:off x="8470987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id="{9CAD718D-A07F-AA28-CB93-3E15E870D950}"/>
              </a:ext>
            </a:extLst>
          </p:cNvPr>
          <p:cNvSpPr/>
          <p:nvPr/>
        </p:nvSpPr>
        <p:spPr>
          <a:xfrm>
            <a:off x="8675295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위쪽 화살표[U] 24">
            <a:extLst>
              <a:ext uri="{FF2B5EF4-FFF2-40B4-BE49-F238E27FC236}">
                <a16:creationId xmlns:a16="http://schemas.microsoft.com/office/drawing/2014/main" id="{631466B5-FE7D-C95F-B0EB-7C2F09E7307E}"/>
              </a:ext>
            </a:extLst>
          </p:cNvPr>
          <p:cNvSpPr/>
          <p:nvPr/>
        </p:nvSpPr>
        <p:spPr>
          <a:xfrm>
            <a:off x="8853643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위쪽 화살표[U] 25">
            <a:extLst>
              <a:ext uri="{FF2B5EF4-FFF2-40B4-BE49-F238E27FC236}">
                <a16:creationId xmlns:a16="http://schemas.microsoft.com/office/drawing/2014/main" id="{77F4C3D3-C08D-553A-BC06-CE91F24272EF}"/>
              </a:ext>
            </a:extLst>
          </p:cNvPr>
          <p:cNvSpPr/>
          <p:nvPr/>
        </p:nvSpPr>
        <p:spPr>
          <a:xfrm>
            <a:off x="9057951" y="344487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위쪽 화살표[U] 26">
            <a:extLst>
              <a:ext uri="{FF2B5EF4-FFF2-40B4-BE49-F238E27FC236}">
                <a16:creationId xmlns:a16="http://schemas.microsoft.com/office/drawing/2014/main" id="{A0FB9E8C-724C-87F4-7F83-C812E9A211C4}"/>
              </a:ext>
            </a:extLst>
          </p:cNvPr>
          <p:cNvSpPr/>
          <p:nvPr/>
        </p:nvSpPr>
        <p:spPr>
          <a:xfrm>
            <a:off x="9257849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id="{3C8A1968-54C2-2E67-E00B-5A6628306BA7}"/>
              </a:ext>
            </a:extLst>
          </p:cNvPr>
          <p:cNvSpPr/>
          <p:nvPr/>
        </p:nvSpPr>
        <p:spPr>
          <a:xfrm>
            <a:off x="9462157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id="{74E73110-B6F6-9F47-B75C-8C880F723A32}"/>
              </a:ext>
            </a:extLst>
          </p:cNvPr>
          <p:cNvSpPr/>
          <p:nvPr/>
        </p:nvSpPr>
        <p:spPr>
          <a:xfrm>
            <a:off x="966121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위쪽 화살표[U] 29">
            <a:extLst>
              <a:ext uri="{FF2B5EF4-FFF2-40B4-BE49-F238E27FC236}">
                <a16:creationId xmlns:a16="http://schemas.microsoft.com/office/drawing/2014/main" id="{558231BF-62B6-F31C-4E40-A1A4EF19BC5F}"/>
              </a:ext>
            </a:extLst>
          </p:cNvPr>
          <p:cNvSpPr/>
          <p:nvPr/>
        </p:nvSpPr>
        <p:spPr>
          <a:xfrm>
            <a:off x="986552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위쪽 화살표[U] 30">
            <a:extLst>
              <a:ext uri="{FF2B5EF4-FFF2-40B4-BE49-F238E27FC236}">
                <a16:creationId xmlns:a16="http://schemas.microsoft.com/office/drawing/2014/main" id="{1EB38849-917C-DDD1-D5FB-24BBD8FE8904}"/>
              </a:ext>
            </a:extLst>
          </p:cNvPr>
          <p:cNvSpPr/>
          <p:nvPr/>
        </p:nvSpPr>
        <p:spPr>
          <a:xfrm>
            <a:off x="10074445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위쪽 화살표[U] 31">
            <a:extLst>
              <a:ext uri="{FF2B5EF4-FFF2-40B4-BE49-F238E27FC236}">
                <a16:creationId xmlns:a16="http://schemas.microsoft.com/office/drawing/2014/main" id="{CFD3BD04-2120-F917-FC72-4CCA84D67C51}"/>
              </a:ext>
            </a:extLst>
          </p:cNvPr>
          <p:cNvSpPr/>
          <p:nvPr/>
        </p:nvSpPr>
        <p:spPr>
          <a:xfrm>
            <a:off x="10278753" y="3453031"/>
            <a:ext cx="45719" cy="15213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9" name="그림 3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FEAB837-D2BE-5D04-634F-8599B33C1EC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64" y="3775992"/>
            <a:ext cx="3054377" cy="1832627"/>
          </a:xfrm>
          <a:prstGeom prst="rect">
            <a:avLst/>
          </a:prstGeom>
        </p:spPr>
      </p:pic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1DC34541-E754-9F3D-13FF-6A0CDE18EF33}"/>
              </a:ext>
            </a:extLst>
          </p:cNvPr>
          <p:cNvSpPr/>
          <p:nvPr/>
        </p:nvSpPr>
        <p:spPr>
          <a:xfrm>
            <a:off x="838924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3601164C-3000-9CC4-A998-F7F09D42D4A4}"/>
              </a:ext>
            </a:extLst>
          </p:cNvPr>
          <p:cNvSpPr/>
          <p:nvPr/>
        </p:nvSpPr>
        <p:spPr>
          <a:xfrm>
            <a:off x="848308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위쪽 화살표[U] 51">
            <a:extLst>
              <a:ext uri="{FF2B5EF4-FFF2-40B4-BE49-F238E27FC236}">
                <a16:creationId xmlns:a16="http://schemas.microsoft.com/office/drawing/2014/main" id="{FE345E33-BA28-B004-108A-0D7FCD14F0E2}"/>
              </a:ext>
            </a:extLst>
          </p:cNvPr>
          <p:cNvSpPr/>
          <p:nvPr/>
        </p:nvSpPr>
        <p:spPr>
          <a:xfrm>
            <a:off x="857452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위쪽 화살표[U] 52">
            <a:extLst>
              <a:ext uri="{FF2B5EF4-FFF2-40B4-BE49-F238E27FC236}">
                <a16:creationId xmlns:a16="http://schemas.microsoft.com/office/drawing/2014/main" id="{D4E988CF-67D5-A75A-3BF3-BD71D0D199E4}"/>
              </a:ext>
            </a:extLst>
          </p:cNvPr>
          <p:cNvSpPr/>
          <p:nvPr/>
        </p:nvSpPr>
        <p:spPr>
          <a:xfrm>
            <a:off x="866996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위쪽 화살표[U] 53">
            <a:extLst>
              <a:ext uri="{FF2B5EF4-FFF2-40B4-BE49-F238E27FC236}">
                <a16:creationId xmlns:a16="http://schemas.microsoft.com/office/drawing/2014/main" id="{8F5004D5-73F5-CFCC-B852-280238EFCCAA}"/>
              </a:ext>
            </a:extLst>
          </p:cNvPr>
          <p:cNvSpPr/>
          <p:nvPr/>
        </p:nvSpPr>
        <p:spPr>
          <a:xfrm>
            <a:off x="8759801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위쪽 화살표[U] 54">
            <a:extLst>
              <a:ext uri="{FF2B5EF4-FFF2-40B4-BE49-F238E27FC236}">
                <a16:creationId xmlns:a16="http://schemas.microsoft.com/office/drawing/2014/main" id="{82EF5DBE-8655-907E-E0CF-B0D7E4DE6B10}"/>
              </a:ext>
            </a:extLst>
          </p:cNvPr>
          <p:cNvSpPr/>
          <p:nvPr/>
        </p:nvSpPr>
        <p:spPr>
          <a:xfrm>
            <a:off x="8853643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위쪽 화살표[U] 55">
            <a:extLst>
              <a:ext uri="{FF2B5EF4-FFF2-40B4-BE49-F238E27FC236}">
                <a16:creationId xmlns:a16="http://schemas.microsoft.com/office/drawing/2014/main" id="{CC6A1B1E-1AB0-C767-E36E-2BE71313757F}"/>
              </a:ext>
            </a:extLst>
          </p:cNvPr>
          <p:cNvSpPr/>
          <p:nvPr/>
        </p:nvSpPr>
        <p:spPr>
          <a:xfrm>
            <a:off x="8945081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위쪽 화살표[U] 56">
            <a:extLst>
              <a:ext uri="{FF2B5EF4-FFF2-40B4-BE49-F238E27FC236}">
                <a16:creationId xmlns:a16="http://schemas.microsoft.com/office/drawing/2014/main" id="{8F32424F-47F1-6FD6-F294-D56578DAAC62}"/>
              </a:ext>
            </a:extLst>
          </p:cNvPr>
          <p:cNvSpPr/>
          <p:nvPr/>
        </p:nvSpPr>
        <p:spPr>
          <a:xfrm>
            <a:off x="9040529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위쪽 화살표[U] 57">
            <a:extLst>
              <a:ext uri="{FF2B5EF4-FFF2-40B4-BE49-F238E27FC236}">
                <a16:creationId xmlns:a16="http://schemas.microsoft.com/office/drawing/2014/main" id="{42EEF503-73FD-3554-F460-DE2342A7B0FB}"/>
              </a:ext>
            </a:extLst>
          </p:cNvPr>
          <p:cNvSpPr/>
          <p:nvPr/>
        </p:nvSpPr>
        <p:spPr>
          <a:xfrm>
            <a:off x="9133880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7FA185C6-1597-C857-A35A-22D57E1593AC}"/>
              </a:ext>
            </a:extLst>
          </p:cNvPr>
          <p:cNvSpPr/>
          <p:nvPr/>
        </p:nvSpPr>
        <p:spPr>
          <a:xfrm>
            <a:off x="9227722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위쪽 화살표[U] 59">
            <a:extLst>
              <a:ext uri="{FF2B5EF4-FFF2-40B4-BE49-F238E27FC236}">
                <a16:creationId xmlns:a16="http://schemas.microsoft.com/office/drawing/2014/main" id="{A40AE177-1A14-186B-7139-5B4C2188CCA8}"/>
              </a:ext>
            </a:extLst>
          </p:cNvPr>
          <p:cNvSpPr/>
          <p:nvPr/>
        </p:nvSpPr>
        <p:spPr>
          <a:xfrm>
            <a:off x="9319160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위쪽 화살표[U] 60">
            <a:extLst>
              <a:ext uri="{FF2B5EF4-FFF2-40B4-BE49-F238E27FC236}">
                <a16:creationId xmlns:a16="http://schemas.microsoft.com/office/drawing/2014/main" id="{A1CF4CFB-38FF-690F-2593-707369880026}"/>
              </a:ext>
            </a:extLst>
          </p:cNvPr>
          <p:cNvSpPr/>
          <p:nvPr/>
        </p:nvSpPr>
        <p:spPr>
          <a:xfrm>
            <a:off x="9414608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위쪽 화살표[U] 61">
            <a:extLst>
              <a:ext uri="{FF2B5EF4-FFF2-40B4-BE49-F238E27FC236}">
                <a16:creationId xmlns:a16="http://schemas.microsoft.com/office/drawing/2014/main" id="{417A6E91-7D51-0A80-BCBD-0CB6EFE85731}"/>
              </a:ext>
            </a:extLst>
          </p:cNvPr>
          <p:cNvSpPr/>
          <p:nvPr/>
        </p:nvSpPr>
        <p:spPr>
          <a:xfrm>
            <a:off x="9521817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AD04547-00A1-53F0-2312-C9F588F8D8E7}"/>
              </a:ext>
            </a:extLst>
          </p:cNvPr>
          <p:cNvSpPr/>
          <p:nvPr/>
        </p:nvSpPr>
        <p:spPr>
          <a:xfrm>
            <a:off x="9615659" y="5532550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위쪽 화살표[U] 63">
            <a:extLst>
              <a:ext uri="{FF2B5EF4-FFF2-40B4-BE49-F238E27FC236}">
                <a16:creationId xmlns:a16="http://schemas.microsoft.com/office/drawing/2014/main" id="{4801F5A5-69D4-B34D-A588-A53A610B05C4}"/>
              </a:ext>
            </a:extLst>
          </p:cNvPr>
          <p:cNvSpPr/>
          <p:nvPr/>
        </p:nvSpPr>
        <p:spPr>
          <a:xfrm>
            <a:off x="9707097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위쪽 화살표[U] 64">
            <a:extLst>
              <a:ext uri="{FF2B5EF4-FFF2-40B4-BE49-F238E27FC236}">
                <a16:creationId xmlns:a16="http://schemas.microsoft.com/office/drawing/2014/main" id="{4CBBB0B1-AFA6-A5E2-D328-81BF90FAE7B2}"/>
              </a:ext>
            </a:extLst>
          </p:cNvPr>
          <p:cNvSpPr/>
          <p:nvPr/>
        </p:nvSpPr>
        <p:spPr>
          <a:xfrm>
            <a:off x="9802545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6" name="위쪽 화살표[U] 65">
            <a:extLst>
              <a:ext uri="{FF2B5EF4-FFF2-40B4-BE49-F238E27FC236}">
                <a16:creationId xmlns:a16="http://schemas.microsoft.com/office/drawing/2014/main" id="{540B4936-3B8F-5D0B-4F5C-4C84B2BE0758}"/>
              </a:ext>
            </a:extLst>
          </p:cNvPr>
          <p:cNvSpPr/>
          <p:nvPr/>
        </p:nvSpPr>
        <p:spPr>
          <a:xfrm>
            <a:off x="9907723" y="5532549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위쪽 화살표[U] 66">
            <a:extLst>
              <a:ext uri="{FF2B5EF4-FFF2-40B4-BE49-F238E27FC236}">
                <a16:creationId xmlns:a16="http://schemas.microsoft.com/office/drawing/2014/main" id="{9E485419-9D40-FEE5-1BD9-AC3B07F412D8}"/>
              </a:ext>
            </a:extLst>
          </p:cNvPr>
          <p:cNvSpPr/>
          <p:nvPr/>
        </p:nvSpPr>
        <p:spPr>
          <a:xfrm>
            <a:off x="10003171" y="5532548"/>
            <a:ext cx="45719" cy="152137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D060EDF1-EAD5-1765-73CD-0478D7EEA9CB}"/>
              </a:ext>
            </a:extLst>
          </p:cNvPr>
          <p:cNvSpPr/>
          <p:nvPr/>
        </p:nvSpPr>
        <p:spPr>
          <a:xfrm>
            <a:off x="6609634" y="3949989"/>
            <a:ext cx="604007" cy="23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/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gives 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quantization</a:t>
                </a:r>
              </a:p>
              <a:p>
                <a:pPr algn="ctr"/>
                <a:r>
                  <a:rPr kumimoji="1" lang="en-US" altLang="ko-KR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standpoints</a:t>
                </a:r>
                <a:endParaRPr kumimoji="1"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3131CF9-4A38-78A8-F04A-C78ABE381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7" y="4187871"/>
                <a:ext cx="1846980" cy="1200329"/>
              </a:xfrm>
              <a:prstGeom prst="rect">
                <a:avLst/>
              </a:prstGeom>
              <a:blipFill>
                <a:blip r:embed="rId10"/>
                <a:stretch>
                  <a:fillRect l="-4795" t="-4167" r="-479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/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MSE=0.919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1922A-3118-4E8F-558E-AFC104F0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08" y="2258842"/>
                <a:ext cx="1360717" cy="707886"/>
              </a:xfrm>
              <a:prstGeom prst="rect">
                <a:avLst/>
              </a:prstGeom>
              <a:blipFill>
                <a:blip r:embed="rId11"/>
                <a:stretch>
                  <a:fillRect l="-1835" r="-183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/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sz="2400" b="0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r>
                  <a:rPr kumimoji="1"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MSE=0.00031  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D26381-7DE6-04D7-1D76-9DAE0635D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275" y="4338362"/>
                <a:ext cx="1537185" cy="707886"/>
              </a:xfrm>
              <a:prstGeom prst="rect">
                <a:avLst/>
              </a:prstGeom>
              <a:blipFill>
                <a:blip r:embed="rId12"/>
                <a:stretch>
                  <a:fillRect l="-2459" r="-4918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5673" y="6057688"/>
            <a:ext cx="1129607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Minsik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Kim,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Kyoungseok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Oh,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Youngmock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Cho,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Hojin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Seo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Xuan Truong Nguyen, and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Hyuk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-Jae Lee. 2024. A Low-Latency FPGA Accelerator for YOLOv3-Tiny With Flexible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Layerwise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Mapping and Dataflow. IEEE Transactions on Circuits and Systems I: Regular Papers 71, 3 (2024), 1158-1171.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DOI:https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://doi.org/10.1109/tcsi.2023.3335949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0B022E-2FCB-C0A1-EF2F-4889D1229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200" y="6447695"/>
            <a:ext cx="4114800" cy="365125"/>
          </a:xfrm>
        </p:spPr>
        <p:txBody>
          <a:bodyPr/>
          <a:lstStyle/>
          <a:p>
            <a:r>
              <a:rPr lang="en-US" b="1" dirty="0"/>
              <a:t>Deep Learning Hardware </a:t>
            </a:r>
            <a:r>
              <a:rPr lang="ko-KR" altLang="en-US" b="1" dirty="0"/>
              <a:t>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198868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Deep Learning Hardware </a:t>
            </a:r>
            <a:r>
              <a:rPr lang="ko-KR" altLang="en-US" b="1"/>
              <a:t>설계 경진대회</a:t>
            </a:r>
            <a:endParaRPr lang="ko-KR" altLang="en-US" b="1" dirty="0"/>
          </a:p>
        </p:txBody>
      </p:sp>
      <p:sp>
        <p:nvSpPr>
          <p:cNvPr id="4" name="11 CuadroTexto">
            <a:extLst>
              <a:ext uri="{FF2B5EF4-FFF2-40B4-BE49-F238E27FC236}">
                <a16:creationId xmlns:a16="http://schemas.microsoft.com/office/drawing/2014/main" id="{7F96D7DC-BE0E-15CD-A206-9ECBCC828402}"/>
              </a:ext>
            </a:extLst>
          </p:cNvPr>
          <p:cNvSpPr txBox="1"/>
          <p:nvPr/>
        </p:nvSpPr>
        <p:spPr>
          <a:xfrm>
            <a:off x="330200" y="166829"/>
            <a:ext cx="819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2. </a:t>
            </a:r>
            <a:r>
              <a:rPr lang="en-US" altLang="ko-KR" sz="3200" b="1" dirty="0">
                <a:latin typeface="Arial" panose="020B0604020202020204" pitchFamily="34" charset="0"/>
                <a:ea typeface="나눔바른고딕" panose="020B0600000101010101" charset="-127"/>
                <a:cs typeface="Arial" panose="020B0604020202020204" pitchFamily="34" charset="0"/>
              </a:rPr>
              <a:t>Idea and Novelty: Quantization Method</a:t>
            </a:r>
            <a:endParaRPr lang="ko-KR" altLang="en-US" sz="3200" b="1" dirty="0">
              <a:latin typeface="Arial" panose="020B0604020202020204" pitchFamily="34" charset="0"/>
              <a:ea typeface="나눔바른고딕" panose="020B0600000101010101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 quantizer</a:t>
                </a:r>
              </a:p>
              <a:p>
                <a:pPr>
                  <a:buFont typeface="Wingdings" panose="05000000000000000000" pitchFamily="2" charset="2"/>
                  <a:buChar char="§"/>
                  <a:defRPr/>
                </a:pPr>
                <a:endPara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In the previous setting, we measure MSE of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 only by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power-of-two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This choice can bring hardware efficiencies as scaling with s corresponds to </a:t>
                </a:r>
                <a:r>
                  <a:rPr lang="en-US" altLang="ko-KR" sz="2800" i="1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simple bit-shift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The restricted expressiveness of the scale factor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𝑠</m:t>
                    </m:r>
                    <m:r>
                      <a:rPr lang="en-US" altLang="ko-KR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prstClr val="black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can complicate the trade-off between the rounding and clipping error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endParaRPr lang="en-US" altLang="ko-KR" sz="2800" i="1" dirty="0">
                  <a:solidFill>
                    <a:prstClr val="black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880C3BF-AEDD-194E-FA8B-3ECA1F63B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4" y="1361782"/>
                <a:ext cx="11421532" cy="4464496"/>
              </a:xfrm>
              <a:prstGeom prst="rect">
                <a:avLst/>
              </a:prstGeom>
              <a:blipFill>
                <a:blip r:embed="rId2"/>
                <a:stretch>
                  <a:fillRect l="-1000" t="-2557" r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3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3147</Words>
  <Application>Microsoft Macintosh PowerPoint</Application>
  <PresentationFormat>와이드스크린</PresentationFormat>
  <Paragraphs>1033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6" baseType="lpstr">
      <vt:lpstr>굴림</vt:lpstr>
      <vt:lpstr>나눔바른고딕</vt:lpstr>
      <vt:lpstr>맑은 고딕</vt:lpstr>
      <vt:lpstr>Arial Unicode MS</vt:lpstr>
      <vt:lpstr>MS PGothic</vt:lpstr>
      <vt:lpstr>Arial</vt:lpstr>
      <vt:lpstr>Arial Narrow</vt:lpstr>
      <vt:lpstr>Cambria Math</vt:lpstr>
      <vt:lpstr>Century</vt:lpstr>
      <vt:lpstr>Helvetica</vt:lpstr>
      <vt:lpstr>Symbol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Inyoub Kim</dc:creator>
  <cp:lastModifiedBy>한동민</cp:lastModifiedBy>
  <cp:revision>210</cp:revision>
  <dcterms:created xsi:type="dcterms:W3CDTF">2021-03-04T02:28:42Z</dcterms:created>
  <dcterms:modified xsi:type="dcterms:W3CDTF">2024-05-29T15:25:16Z</dcterms:modified>
</cp:coreProperties>
</file>