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sldIdLst>
    <p:sldId id="259" r:id="rId2"/>
    <p:sldId id="276" r:id="rId3"/>
    <p:sldId id="294" r:id="rId4"/>
    <p:sldId id="303" r:id="rId5"/>
    <p:sldId id="304" r:id="rId6"/>
    <p:sldId id="306" r:id="rId7"/>
    <p:sldId id="307" r:id="rId8"/>
    <p:sldId id="308" r:id="rId9"/>
    <p:sldId id="309" r:id="rId10"/>
    <p:sldId id="305" r:id="rId11"/>
    <p:sldId id="311" r:id="rId12"/>
    <p:sldId id="312" r:id="rId13"/>
    <p:sldId id="313" r:id="rId14"/>
    <p:sldId id="314" r:id="rId15"/>
    <p:sldId id="316" r:id="rId16"/>
    <p:sldId id="317" r:id="rId17"/>
    <p:sldId id="335" r:id="rId18"/>
    <p:sldId id="318" r:id="rId19"/>
    <p:sldId id="310" r:id="rId20"/>
    <p:sldId id="319" r:id="rId21"/>
    <p:sldId id="324" r:id="rId22"/>
    <p:sldId id="315" r:id="rId23"/>
    <p:sldId id="320" r:id="rId24"/>
    <p:sldId id="327" r:id="rId25"/>
    <p:sldId id="330" r:id="rId26"/>
    <p:sldId id="328" r:id="rId27"/>
    <p:sldId id="331" r:id="rId28"/>
    <p:sldId id="332" r:id="rId29"/>
    <p:sldId id="321" r:id="rId30"/>
    <p:sldId id="323" r:id="rId31"/>
    <p:sldId id="326" r:id="rId32"/>
    <p:sldId id="325" r:id="rId33"/>
    <p:sldId id="329" r:id="rId34"/>
    <p:sldId id="339" r:id="rId35"/>
    <p:sldId id="334" r:id="rId36"/>
    <p:sldId id="337" r:id="rId37"/>
    <p:sldId id="338" r:id="rId38"/>
    <p:sldId id="340" r:id="rId39"/>
    <p:sldId id="256" r:id="rId40"/>
    <p:sldId id="342" r:id="rId41"/>
    <p:sldId id="275" r:id="rId42"/>
    <p:sldId id="277" r:id="rId43"/>
    <p:sldId id="278" r:id="rId44"/>
    <p:sldId id="279" r:id="rId45"/>
    <p:sldId id="280" r:id="rId46"/>
    <p:sldId id="281" r:id="rId47"/>
    <p:sldId id="282" r:id="rId48"/>
    <p:sldId id="283" r:id="rId49"/>
    <p:sldId id="284" r:id="rId50"/>
    <p:sldId id="285" r:id="rId51"/>
    <p:sldId id="286" r:id="rId52"/>
    <p:sldId id="287" r:id="rId53"/>
    <p:sldId id="341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BF6427"/>
    <a:srgbClr val="3E1B59"/>
    <a:srgbClr val="F19659"/>
    <a:srgbClr val="009644"/>
    <a:srgbClr val="5B9BD5"/>
    <a:srgbClr val="365C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5" autoAdjust="0"/>
    <p:restoredTop sz="80527" autoAdjust="0"/>
  </p:normalViewPr>
  <p:slideViewPr>
    <p:cSldViewPr snapToGrid="0" showGuides="1">
      <p:cViewPr>
        <p:scale>
          <a:sx n="93" d="100"/>
          <a:sy n="93" d="100"/>
        </p:scale>
        <p:origin x="136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F5FD2-31F0-4C0B-95CA-811A8A4E6F51}" type="datetimeFigureOut">
              <a:rPr lang="ko-KR" altLang="en-US" smtClean="0"/>
              <a:t>2024. 5. 31.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01942-F20C-4A08-95F5-2A6986C15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29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안녕하십니까</a:t>
            </a:r>
            <a:r>
              <a:rPr kumimoji="1" lang="en-US" altLang="ko-KR" dirty="0"/>
              <a:t>,</a:t>
            </a:r>
            <a:r>
              <a:rPr kumimoji="1" lang="ko-KR" altLang="en-US" dirty="0"/>
              <a:t> 딥러닝 하드웨어 설계 경진대회에 참가한 서울대학교 </a:t>
            </a:r>
            <a:r>
              <a:rPr kumimoji="1" lang="en-US" altLang="ko-KR" dirty="0"/>
              <a:t>Chip Champs </a:t>
            </a:r>
            <a:r>
              <a:rPr kumimoji="1" lang="ko-KR" altLang="en-US" dirty="0"/>
              <a:t>팀입니다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Final presentation</a:t>
            </a:r>
            <a:r>
              <a:rPr kumimoji="1" lang="ko-KR" altLang="en-US" dirty="0"/>
              <a:t>을 시작하도록 하겠습니다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03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Quantization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per layer, per channel </a:t>
            </a:r>
            <a:r>
              <a:rPr kumimoji="1" lang="ko-KR" altLang="en-US" dirty="0"/>
              <a:t>등</a:t>
            </a:r>
            <a:r>
              <a:rPr kumimoji="1" lang="en-US" altLang="ko-KR" dirty="0"/>
              <a:t> </a:t>
            </a:r>
            <a:r>
              <a:rPr kumimoji="1" lang="ko-KR" altLang="en-US" dirty="0"/>
              <a:t>다양한 </a:t>
            </a:r>
            <a:r>
              <a:rPr kumimoji="1" lang="en-US" altLang="ko-KR" dirty="0"/>
              <a:t>dimension</a:t>
            </a:r>
            <a:r>
              <a:rPr kumimoji="1" lang="ko-KR" altLang="en-US" dirty="0"/>
              <a:t>에서 구현할 수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본 대회의 </a:t>
            </a:r>
            <a:r>
              <a:rPr kumimoji="1" lang="en-US" altLang="ko-KR" dirty="0"/>
              <a:t>parameter</a:t>
            </a:r>
            <a:r>
              <a:rPr kumimoji="1" lang="ko-KR" altLang="en-US" dirty="0"/>
              <a:t>들은 </a:t>
            </a:r>
            <a:r>
              <a:rPr kumimoji="1" lang="en-US" altLang="ko-KR" dirty="0"/>
              <a:t>per layer</a:t>
            </a:r>
            <a:r>
              <a:rPr kumimoji="1" lang="ko-KR" altLang="en-US" dirty="0"/>
              <a:t>로 공유되어 있기 때문에</a:t>
            </a:r>
            <a:r>
              <a:rPr kumimoji="1" lang="en-US" altLang="ko-KR" dirty="0"/>
              <a:t>, per layer quantization</a:t>
            </a:r>
            <a:r>
              <a:rPr kumimoji="1" lang="ko-KR" altLang="en-US" dirty="0"/>
              <a:t>을 구현하였습니다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472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다음으로 </a:t>
            </a:r>
            <a:r>
              <a:rPr kumimoji="1" lang="en-US" altLang="ko-KR" dirty="0"/>
              <a:t>convolution layer</a:t>
            </a:r>
            <a:r>
              <a:rPr kumimoji="1" lang="ko-KR" altLang="en-US" dirty="0"/>
              <a:t>들에 대한 </a:t>
            </a:r>
            <a:r>
              <a:rPr kumimoji="1" lang="en-US" altLang="ko-KR" dirty="0"/>
              <a:t>computation method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설명드리도록</a:t>
            </a:r>
            <a:r>
              <a:rPr kumimoji="1" lang="ko-KR" altLang="en-US" dirty="0"/>
              <a:t> 하겠습니다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우선 </a:t>
            </a:r>
            <a:r>
              <a:rPr kumimoji="1" lang="en-US" altLang="ko-KR" dirty="0"/>
              <a:t>conv layer</a:t>
            </a:r>
            <a:r>
              <a:rPr kumimoji="1" lang="ko-KR" altLang="en-US" dirty="0"/>
              <a:t>들을 크게 </a:t>
            </a:r>
            <a:r>
              <a:rPr kumimoji="1" lang="en-US" altLang="ko-KR" dirty="0"/>
              <a:t>CONV00, 3x3, 1x1</a:t>
            </a:r>
            <a:r>
              <a:rPr kumimoji="1" lang="ko-KR" altLang="en-US" dirty="0"/>
              <a:t>의 세개의 범주로 나눌 수 있습니다</a:t>
            </a:r>
            <a:r>
              <a:rPr kumimoji="1" lang="en-US" altLang="ko-KR" dirty="0"/>
              <a:t>. CONV00</a:t>
            </a:r>
            <a:r>
              <a:rPr kumimoji="1" lang="ko-KR" altLang="en-US" dirty="0"/>
              <a:t>을 먼저 </a:t>
            </a:r>
            <a:r>
              <a:rPr kumimoji="1" lang="ko-KR" altLang="en-US" dirty="0" err="1"/>
              <a:t>설명드리면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이는 </a:t>
            </a:r>
            <a:r>
              <a:rPr kumimoji="1" lang="en-US" altLang="ko-KR" dirty="0" err="1"/>
              <a:t>ifmap</a:t>
            </a:r>
            <a:r>
              <a:rPr kumimoji="1" lang="en-US" altLang="ko-KR" dirty="0"/>
              <a:t> channel</a:t>
            </a:r>
            <a:r>
              <a:rPr kumimoji="1" lang="ko-KR" altLang="en-US" dirty="0"/>
              <a:t> 의크기가 </a:t>
            </a:r>
            <a:r>
              <a:rPr kumimoji="1" lang="en-US" altLang="ko-KR" dirty="0"/>
              <a:t>3</a:t>
            </a:r>
            <a:r>
              <a:rPr kumimoji="1" lang="ko-KR" altLang="en-US" dirty="0"/>
              <a:t>인 유일한 </a:t>
            </a:r>
            <a:r>
              <a:rPr kumimoji="1" lang="en-US" altLang="ko-KR" dirty="0"/>
              <a:t>layer</a:t>
            </a:r>
            <a:r>
              <a:rPr kumimoji="1" lang="ko-KR" altLang="en-US" dirty="0"/>
              <a:t>이기 때문에 일반적인 </a:t>
            </a:r>
            <a:r>
              <a:rPr kumimoji="1" lang="en-US" altLang="ko-KR" dirty="0"/>
              <a:t>3x3</a:t>
            </a:r>
            <a:r>
              <a:rPr kumimoji="1" lang="ko-KR" altLang="en-US" dirty="0"/>
              <a:t> </a:t>
            </a:r>
            <a:r>
              <a:rPr kumimoji="1" lang="en-US" altLang="ko-KR" dirty="0"/>
              <a:t>conv</a:t>
            </a:r>
            <a:r>
              <a:rPr kumimoji="1" lang="ko-KR" altLang="en-US" dirty="0"/>
              <a:t>와는 다르게 취급할 필요가 있었습니다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707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CONV00</a:t>
            </a:r>
            <a:r>
              <a:rPr kumimoji="1" lang="ko-KR" altLang="en-US" dirty="0"/>
              <a:t>을 제외한 </a:t>
            </a:r>
            <a:r>
              <a:rPr kumimoji="1" lang="en-US" altLang="ko-KR" dirty="0"/>
              <a:t>3x3 conv</a:t>
            </a:r>
            <a:r>
              <a:rPr kumimoji="1" lang="ko-KR" altLang="en-US" dirty="0"/>
              <a:t>는 모든 채널들이 </a:t>
            </a:r>
            <a:r>
              <a:rPr kumimoji="1" lang="en-US" altLang="ko-KR" dirty="0"/>
              <a:t>16</a:t>
            </a:r>
            <a:r>
              <a:rPr kumimoji="1" lang="ko-KR" altLang="en-US" dirty="0"/>
              <a:t>의 배수로 이루어져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또한 </a:t>
            </a:r>
            <a:r>
              <a:rPr kumimoji="1" lang="en-US" altLang="ko-KR" dirty="0"/>
              <a:t>CONV13</a:t>
            </a:r>
            <a:r>
              <a:rPr kumimoji="1" lang="ko-KR" altLang="en-US" dirty="0"/>
              <a:t>을 제외한 모든 </a:t>
            </a:r>
            <a:r>
              <a:rPr kumimoji="1" lang="en-US" altLang="ko-KR" dirty="0"/>
              <a:t>3x3 layer</a:t>
            </a:r>
            <a:r>
              <a:rPr kumimoji="1" lang="ko-KR" altLang="en-US" dirty="0"/>
              <a:t>는 </a:t>
            </a:r>
            <a:r>
              <a:rPr kumimoji="1" lang="en-US" altLang="ko-KR" dirty="0" err="1"/>
              <a:t>ReLU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maxpool</a:t>
            </a:r>
            <a:r>
              <a:rPr kumimoji="1" lang="ko-KR" altLang="en-US" dirty="0"/>
              <a:t>이 따라오도록 구현되어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이에</a:t>
            </a:r>
            <a:r>
              <a:rPr kumimoji="1" lang="en-US" altLang="ko-KR" dirty="0"/>
              <a:t> </a:t>
            </a:r>
            <a:r>
              <a:rPr kumimoji="1" lang="ko-KR" altLang="en-US" dirty="0"/>
              <a:t>저희는 </a:t>
            </a:r>
            <a:r>
              <a:rPr kumimoji="1" lang="en-US" altLang="ko-KR" dirty="0" err="1"/>
              <a:t>ReLU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maxpool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layer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끝에 통합하여 별개의 </a:t>
            </a:r>
            <a:r>
              <a:rPr kumimoji="1" lang="en-US" altLang="ko-KR" dirty="0"/>
              <a:t>layer</a:t>
            </a:r>
            <a:r>
              <a:rPr kumimoji="1" lang="ko-KR" altLang="en-US" dirty="0"/>
              <a:t>로 고려하지 않고 한번에 처리될 수 있도록 구현하였습니다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687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마지막으로 </a:t>
            </a:r>
            <a:r>
              <a:rPr kumimoji="1" lang="en-US" altLang="ko-KR" dirty="0"/>
              <a:t>1x1 conv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CONV14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CONV20</a:t>
            </a:r>
            <a:r>
              <a:rPr kumimoji="1" lang="ko-KR" altLang="en-US" dirty="0"/>
              <a:t>을 제외한 모든 </a:t>
            </a:r>
            <a:r>
              <a:rPr kumimoji="1" lang="en-US" altLang="ko-KR" dirty="0" err="1"/>
              <a:t>ofmap</a:t>
            </a:r>
            <a:r>
              <a:rPr kumimoji="1" lang="en-US" altLang="ko-KR" dirty="0"/>
              <a:t> channel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16</a:t>
            </a:r>
            <a:r>
              <a:rPr kumimoji="1" lang="ko-KR" altLang="en-US" dirty="0"/>
              <a:t>의 배수입니다</a:t>
            </a:r>
            <a:r>
              <a:rPr kumimoji="1" lang="en-US" altLang="ko-KR" dirty="0"/>
              <a:t>. 16</a:t>
            </a:r>
            <a:r>
              <a:rPr kumimoji="1" lang="ko-KR" altLang="en-US" dirty="0"/>
              <a:t>의 배수가 아닌 레이어들은 개별적으로 고려할 필요가 있었습니다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또한 </a:t>
            </a:r>
            <a:r>
              <a:rPr kumimoji="1" lang="en-US" altLang="ko-KR" dirty="0"/>
              <a:t>CONV14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CONV20</a:t>
            </a:r>
            <a:r>
              <a:rPr kumimoji="1" lang="ko-KR" altLang="en-US" dirty="0"/>
              <a:t>을 제외한 모든 </a:t>
            </a:r>
            <a:r>
              <a:rPr kumimoji="1" lang="en-US" altLang="ko-KR" dirty="0"/>
              <a:t>layer</a:t>
            </a:r>
            <a:r>
              <a:rPr kumimoji="1" lang="ko-KR" altLang="en-US" dirty="0"/>
              <a:t>들은 </a:t>
            </a:r>
            <a:r>
              <a:rPr kumimoji="1" lang="en-US" altLang="ko-KR" dirty="0" err="1"/>
              <a:t>ReLU</a:t>
            </a:r>
            <a:r>
              <a:rPr kumimoji="1" lang="ko-KR" altLang="en-US" dirty="0"/>
              <a:t>가 따라오고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maxpool</a:t>
            </a:r>
            <a:r>
              <a:rPr kumimoji="1" lang="ko-KR" altLang="en-US" dirty="0"/>
              <a:t>은 모두 적용되어 있지 않습니다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236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Layer</a:t>
            </a:r>
            <a:r>
              <a:rPr kumimoji="1" lang="ko-KR" altLang="en-US" dirty="0"/>
              <a:t>들에 대한 설명을 모두 마치고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이제 </a:t>
            </a:r>
            <a:r>
              <a:rPr kumimoji="1" lang="en-US" altLang="ko-KR" dirty="0"/>
              <a:t>hardware design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있어 사용할 용어들에 대해 말씀드리도록 하겠습니다</a:t>
            </a:r>
            <a:r>
              <a:rPr kumimoji="1" lang="en-US" altLang="ko-KR" dirty="0"/>
              <a:t>. Ni, No, </a:t>
            </a:r>
            <a:r>
              <a:rPr kumimoji="1" lang="en-US" altLang="ko-KR" dirty="0" err="1"/>
              <a:t>Fx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Fy</a:t>
            </a:r>
            <a:r>
              <a:rPr kumimoji="1" lang="ko-KR" altLang="en-US" dirty="0"/>
              <a:t>는 각각 </a:t>
            </a:r>
            <a:r>
              <a:rPr kumimoji="1" lang="en-US" altLang="ko-KR" dirty="0" err="1"/>
              <a:t>ifmap</a:t>
            </a:r>
            <a:r>
              <a:rPr kumimoji="1" lang="en-US" altLang="ko-KR" dirty="0"/>
              <a:t> channel, </a:t>
            </a:r>
            <a:r>
              <a:rPr kumimoji="1" lang="en-US" altLang="ko-KR" dirty="0" err="1"/>
              <a:t>ofmap</a:t>
            </a:r>
            <a:r>
              <a:rPr kumimoji="1" lang="en-US" altLang="ko-KR" dirty="0"/>
              <a:t> channel, filter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dimension</a:t>
            </a:r>
            <a:r>
              <a:rPr kumimoji="1" lang="ko-KR" altLang="en-US" dirty="0"/>
              <a:t>이며</a:t>
            </a:r>
            <a:r>
              <a:rPr kumimoji="1" lang="en-US" altLang="ko-KR" dirty="0"/>
              <a:t>, Tr, Tc, Ti, To</a:t>
            </a:r>
            <a:r>
              <a:rPr kumimoji="1" lang="ko-KR" altLang="en-US" dirty="0"/>
              <a:t>는 하드웨어에서 한 </a:t>
            </a:r>
            <a:r>
              <a:rPr kumimoji="1" lang="en-US" altLang="ko-KR" dirty="0"/>
              <a:t>cycle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계산할 수 있는 </a:t>
            </a:r>
            <a:r>
              <a:rPr kumimoji="1" lang="en-US" altLang="ko-KR" dirty="0"/>
              <a:t>row, column, channel wise factor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즉 저희의 </a:t>
            </a:r>
            <a:r>
              <a:rPr kumimoji="1" lang="en-US" altLang="ko-KR" dirty="0"/>
              <a:t>conv module</a:t>
            </a:r>
            <a:r>
              <a:rPr kumimoji="1" lang="ko-KR" altLang="en-US" dirty="0"/>
              <a:t>은 한 </a:t>
            </a:r>
            <a:r>
              <a:rPr kumimoji="1" lang="en-US" altLang="ko-KR" dirty="0"/>
              <a:t>cycle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일정한 </a:t>
            </a:r>
            <a:r>
              <a:rPr kumimoji="1" lang="en-US" altLang="ko-KR" dirty="0" err="1"/>
              <a:t>ifmap</a:t>
            </a:r>
            <a:r>
              <a:rPr kumimoji="1" lang="en-US" altLang="ko-KR" dirty="0"/>
              <a:t> pixel</a:t>
            </a:r>
            <a:r>
              <a:rPr kumimoji="1" lang="ko-KR" altLang="en-US" dirty="0"/>
              <a:t>을 받고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일정한 </a:t>
            </a:r>
            <a:r>
              <a:rPr kumimoji="1" lang="en-US" altLang="ko-KR" dirty="0"/>
              <a:t>output pixel</a:t>
            </a:r>
            <a:r>
              <a:rPr kumimoji="1" lang="ko-KR" altLang="en-US" dirty="0"/>
              <a:t>을 계산하도록 구현되어 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570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Hardware</a:t>
            </a:r>
            <a:r>
              <a:rPr kumimoji="1" lang="ko-KR" altLang="en-US" dirty="0"/>
              <a:t>에서 사용한 </a:t>
            </a:r>
            <a:r>
              <a:rPr kumimoji="1" lang="en-US" altLang="ko-KR" dirty="0"/>
              <a:t>resource</a:t>
            </a:r>
            <a:r>
              <a:rPr kumimoji="1" lang="ko-KR" altLang="en-US" dirty="0"/>
              <a:t>들과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이에 따른 </a:t>
            </a:r>
            <a:r>
              <a:rPr kumimoji="1" lang="en-US" altLang="ko-KR" dirty="0"/>
              <a:t>PE utilization</a:t>
            </a:r>
            <a:r>
              <a:rPr kumimoji="1" lang="ko-KR" altLang="en-US" dirty="0"/>
              <a:t>을 말씀드리도록 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저희의 </a:t>
            </a:r>
            <a:r>
              <a:rPr kumimoji="1" lang="en-US" altLang="ko-KR" dirty="0"/>
              <a:t>conv module</a:t>
            </a:r>
            <a:r>
              <a:rPr kumimoji="1" lang="ko-KR" altLang="en-US" dirty="0"/>
              <a:t>은 총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개의 </a:t>
            </a:r>
            <a:r>
              <a:rPr kumimoji="1" lang="en-US" altLang="ko-KR" dirty="0" err="1"/>
              <a:t>mac_array</a:t>
            </a:r>
            <a:r>
              <a:rPr kumimoji="1" lang="ko-KR" altLang="en-US" dirty="0"/>
              <a:t>라는 모듈로 구성되어 있고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각 </a:t>
            </a:r>
            <a:r>
              <a:rPr kumimoji="1" lang="en-US" altLang="ko-KR" dirty="0" err="1"/>
              <a:t>mac_array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9</a:t>
            </a:r>
            <a:r>
              <a:rPr kumimoji="1" lang="ko-KR" altLang="en-US" dirty="0"/>
              <a:t>개의 </a:t>
            </a:r>
            <a:r>
              <a:rPr kumimoji="1" lang="en-US" altLang="ko-KR" dirty="0" err="1"/>
              <a:t>mac_module</a:t>
            </a:r>
            <a:r>
              <a:rPr kumimoji="1" lang="ko-KR" altLang="en-US" dirty="0"/>
              <a:t>을 갖고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그리고 각 </a:t>
            </a:r>
            <a:r>
              <a:rPr kumimoji="1" lang="en-US" altLang="ko-KR" dirty="0" err="1"/>
              <a:t>mac_module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16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multiplier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adder tree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갖고 있어</a:t>
            </a:r>
            <a:r>
              <a:rPr kumimoji="1" lang="en-US" altLang="ko-KR" dirty="0"/>
              <a:t>, 16 x 16 dot product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처리할 수 있도록 구현되어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즉 </a:t>
            </a:r>
            <a:r>
              <a:rPr kumimoji="1" lang="en-US" altLang="ko-KR" dirty="0"/>
              <a:t>conv module</a:t>
            </a:r>
            <a:r>
              <a:rPr kumimoji="1" lang="ko-KR" altLang="en-US" dirty="0"/>
              <a:t>에서 사용하는 </a:t>
            </a:r>
            <a:r>
              <a:rPr kumimoji="1" lang="en-US" altLang="ko-KR" dirty="0" err="1"/>
              <a:t>multiiplier</a:t>
            </a:r>
            <a:r>
              <a:rPr kumimoji="1" lang="ko-KR" altLang="en-US" dirty="0"/>
              <a:t>는 총 </a:t>
            </a:r>
            <a:r>
              <a:rPr kumimoji="1" lang="en-US" altLang="ko-KR" dirty="0"/>
              <a:t>576</a:t>
            </a:r>
            <a:r>
              <a:rPr kumimoji="1" lang="ko-KR" altLang="en-US" dirty="0"/>
              <a:t>개이고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Nexys</a:t>
            </a:r>
            <a:r>
              <a:rPr kumimoji="1" lang="en-US" altLang="ko-KR" dirty="0"/>
              <a:t> A7-100T</a:t>
            </a:r>
            <a:r>
              <a:rPr kumimoji="1" lang="ko-KR" altLang="en-US" dirty="0"/>
              <a:t> 보드는 </a:t>
            </a:r>
            <a:r>
              <a:rPr kumimoji="1" lang="en-US" altLang="ko-KR" dirty="0"/>
              <a:t>240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DSP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갖고 있기 때문에 </a:t>
            </a:r>
            <a:r>
              <a:rPr kumimoji="1" lang="en-US" altLang="ko-KR" dirty="0"/>
              <a:t>480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multiplier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DSP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할당할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남은 </a:t>
            </a:r>
            <a:r>
              <a:rPr kumimoji="1" lang="en-US" altLang="ko-KR" dirty="0"/>
              <a:t>96</a:t>
            </a:r>
            <a:r>
              <a:rPr kumimoji="1" lang="ko-KR" altLang="en-US" dirty="0"/>
              <a:t>개의 </a:t>
            </a:r>
            <a:r>
              <a:rPr kumimoji="1" lang="en-US" altLang="ko-KR" dirty="0" err="1"/>
              <a:t>multiiplier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LUT</a:t>
            </a:r>
            <a:r>
              <a:rPr kumimoji="1" lang="ko-KR" altLang="en-US" dirty="0"/>
              <a:t>로 구현하여 </a:t>
            </a:r>
            <a:r>
              <a:rPr kumimoji="1" lang="en-US" altLang="ko-KR" dirty="0"/>
              <a:t>hardware resource utilization</a:t>
            </a:r>
            <a:r>
              <a:rPr kumimoji="1" lang="ko-KR" altLang="en-US" dirty="0"/>
              <a:t>을 최대화할 수 있도록 하였습니다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847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저희가 만든 </a:t>
            </a:r>
            <a:r>
              <a:rPr kumimoji="1" lang="en-US" altLang="ko-KR" dirty="0" err="1"/>
              <a:t>mac_array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block diagram</a:t>
            </a:r>
            <a:r>
              <a:rPr kumimoji="1" lang="ko-KR" altLang="en-US" dirty="0"/>
              <a:t>은 이와 같습니다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총 </a:t>
            </a:r>
            <a:r>
              <a:rPr kumimoji="1" lang="en-US" altLang="ko-KR" dirty="0"/>
              <a:t>9</a:t>
            </a:r>
            <a:r>
              <a:rPr kumimoji="1" lang="ko-KR" altLang="en-US" dirty="0"/>
              <a:t>개의 </a:t>
            </a:r>
            <a:r>
              <a:rPr kumimoji="1" lang="en-US" altLang="ko-KR" dirty="0" err="1"/>
              <a:t>mac_module</a:t>
            </a:r>
            <a:r>
              <a:rPr kumimoji="1" lang="ko-KR" altLang="en-US" dirty="0"/>
              <a:t>로 구성되어 있고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마지막 </a:t>
            </a:r>
            <a:r>
              <a:rPr kumimoji="1" lang="en-US" altLang="ko-KR" dirty="0" err="1"/>
              <a:t>mac_module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3x3 CONV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수행할 때만 사용되며 나머지 </a:t>
            </a:r>
            <a:r>
              <a:rPr kumimoji="1" lang="en-US" altLang="ko-KR" dirty="0"/>
              <a:t>layer</a:t>
            </a:r>
            <a:r>
              <a:rPr kumimoji="1" lang="ko-KR" altLang="en-US" dirty="0"/>
              <a:t>들은 </a:t>
            </a:r>
            <a:r>
              <a:rPr kumimoji="1" lang="en-US" altLang="ko-KR" dirty="0"/>
              <a:t>8</a:t>
            </a:r>
            <a:r>
              <a:rPr kumimoji="1" lang="ko-KR" altLang="en-US" dirty="0"/>
              <a:t>개의 </a:t>
            </a:r>
            <a:r>
              <a:rPr kumimoji="1" lang="en-US" altLang="ko-KR" dirty="0" err="1"/>
              <a:t>mac_module</a:t>
            </a:r>
            <a:r>
              <a:rPr kumimoji="1" lang="ko-KR" altLang="en-US" dirty="0"/>
              <a:t>을 사용하게 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그리고 </a:t>
            </a:r>
            <a:r>
              <a:rPr kumimoji="1" lang="en-US" altLang="ko-KR" dirty="0"/>
              <a:t>3x3 conv</a:t>
            </a:r>
            <a:r>
              <a:rPr kumimoji="1" lang="ko-KR" altLang="en-US" dirty="0"/>
              <a:t>일 때는 각 </a:t>
            </a:r>
            <a:r>
              <a:rPr kumimoji="1" lang="en-US" altLang="ko-KR" dirty="0" err="1"/>
              <a:t>mac_module</a:t>
            </a:r>
            <a:r>
              <a:rPr kumimoji="1" lang="ko-KR" altLang="en-US" dirty="0"/>
              <a:t>들의 </a:t>
            </a:r>
            <a:r>
              <a:rPr kumimoji="1" lang="en-US" altLang="ko-KR" dirty="0"/>
              <a:t>output</a:t>
            </a:r>
            <a:r>
              <a:rPr kumimoji="1" lang="ko-KR" altLang="en-US" dirty="0"/>
              <a:t>을 모두 더해 내보내고</a:t>
            </a:r>
            <a:r>
              <a:rPr kumimoji="1" lang="en-US" altLang="ko-KR" dirty="0"/>
              <a:t>, CONV00</a:t>
            </a:r>
            <a:r>
              <a:rPr kumimoji="1" lang="ko-KR" altLang="en-US" dirty="0"/>
              <a:t>일 때는 절반씩 </a:t>
            </a:r>
            <a:r>
              <a:rPr kumimoji="1" lang="en-US" altLang="ko-KR" dirty="0"/>
              <a:t>pairing</a:t>
            </a:r>
            <a:r>
              <a:rPr kumimoji="1" lang="ko-KR" altLang="en-US" dirty="0"/>
              <a:t>하여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output</a:t>
            </a:r>
            <a:r>
              <a:rPr kumimoji="1" lang="ko-KR" altLang="en-US" dirty="0"/>
              <a:t>을 내보내며</a:t>
            </a:r>
            <a:r>
              <a:rPr kumimoji="1" lang="en-US" altLang="ko-KR" dirty="0"/>
              <a:t>, 1x1 conv</a:t>
            </a:r>
            <a:r>
              <a:rPr kumimoji="1" lang="ko-KR" altLang="en-US" dirty="0"/>
              <a:t>일 때는 </a:t>
            </a:r>
            <a:r>
              <a:rPr kumimoji="1" lang="en-US" altLang="ko-KR" dirty="0"/>
              <a:t>output</a:t>
            </a:r>
            <a:r>
              <a:rPr kumimoji="1" lang="ko-KR" altLang="en-US" dirty="0"/>
              <a:t>을 아예 더하지 않고 </a:t>
            </a:r>
            <a:r>
              <a:rPr kumimoji="1" lang="en-US" altLang="ko-KR" dirty="0"/>
              <a:t>8</a:t>
            </a:r>
            <a:r>
              <a:rPr kumimoji="1" lang="ko-KR" altLang="en-US" dirty="0"/>
              <a:t>개의 원소 그대로 내보냅니다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이에 대한 자세한 내용은 뒤 슬라이드에서 </a:t>
            </a:r>
            <a:r>
              <a:rPr kumimoji="1" lang="ko-KR" altLang="en-US" dirty="0" err="1"/>
              <a:t>설명드리도록</a:t>
            </a:r>
            <a:r>
              <a:rPr kumimoji="1" lang="ko-KR" altLang="en-US" dirty="0"/>
              <a:t> 하겠습니다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958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Conv module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testbench</a:t>
            </a:r>
            <a:r>
              <a:rPr kumimoji="1" lang="ko-KR" altLang="en-US" dirty="0"/>
              <a:t>의</a:t>
            </a:r>
            <a:r>
              <a:rPr kumimoji="1" lang="en-US" altLang="ko-KR" dirty="0"/>
              <a:t> FSM</a:t>
            </a:r>
            <a:r>
              <a:rPr kumimoji="1" lang="ko-KR" altLang="en-US" dirty="0"/>
              <a:t>은 이와 같습니다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먼저 </a:t>
            </a:r>
            <a:r>
              <a:rPr kumimoji="1" lang="en-US" altLang="ko-KR" dirty="0" err="1"/>
              <a:t>ifmap</a:t>
            </a:r>
            <a:r>
              <a:rPr kumimoji="1" lang="en-US" altLang="ko-KR" dirty="0"/>
              <a:t>, weight, bias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순서대로 받고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이는 모두 </a:t>
            </a:r>
            <a:r>
              <a:rPr kumimoji="1" lang="en-US" altLang="ko-KR" dirty="0"/>
              <a:t>32 bit data</a:t>
            </a:r>
            <a:r>
              <a:rPr kumimoji="1" lang="ko-KR" altLang="en-US" dirty="0"/>
              <a:t>로 분할되어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이는 </a:t>
            </a:r>
            <a:r>
              <a:rPr kumimoji="1" lang="en-US" altLang="ko-KR" dirty="0"/>
              <a:t>AXI granularity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고려한 것입니다</a:t>
            </a:r>
            <a:r>
              <a:rPr kumimoji="1" lang="en-US" altLang="ko-KR" dirty="0"/>
              <a:t>. Conv module</a:t>
            </a:r>
            <a:r>
              <a:rPr kumimoji="1" lang="ko-KR" altLang="en-US" dirty="0"/>
              <a:t>은 연산을 수행하여 </a:t>
            </a:r>
            <a:r>
              <a:rPr kumimoji="1" lang="en-US" altLang="ko-KR" dirty="0"/>
              <a:t>output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control signal</a:t>
            </a:r>
            <a:r>
              <a:rPr kumimoji="1" lang="ko-KR" altLang="en-US" dirty="0"/>
              <a:t>들을 </a:t>
            </a:r>
            <a:r>
              <a:rPr kumimoji="1" lang="en-US" altLang="ko-KR" dirty="0"/>
              <a:t>testbench</a:t>
            </a:r>
            <a:r>
              <a:rPr kumimoji="1" lang="ko-KR" altLang="en-US" dirty="0"/>
              <a:t>와 주고 받습니다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이후 </a:t>
            </a:r>
            <a:r>
              <a:rPr kumimoji="1" lang="en-US" altLang="ko-KR" dirty="0"/>
              <a:t>testbench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C </a:t>
            </a:r>
            <a:r>
              <a:rPr kumimoji="1" lang="ko-KR" altLang="en-US" dirty="0"/>
              <a:t>코드를 수행하여 얻은 </a:t>
            </a:r>
            <a:r>
              <a:rPr kumimoji="1" lang="en-US" altLang="ko-KR" dirty="0"/>
              <a:t>ground truth</a:t>
            </a:r>
            <a:r>
              <a:rPr kumimoji="1" lang="ko-KR" altLang="en-US" dirty="0"/>
              <a:t> </a:t>
            </a:r>
            <a:r>
              <a:rPr kumimoji="1" lang="en-US" altLang="ko-KR" dirty="0"/>
              <a:t>output</a:t>
            </a:r>
            <a:r>
              <a:rPr kumimoji="1" lang="ko-KR" altLang="en-US" dirty="0"/>
              <a:t>을 비교하여 </a:t>
            </a:r>
            <a:r>
              <a:rPr kumimoji="1" lang="en-US" altLang="ko-KR" dirty="0"/>
              <a:t>validation</a:t>
            </a:r>
            <a:r>
              <a:rPr kumimoji="1" lang="ko-KR" altLang="en-US" dirty="0"/>
              <a:t>을 수행합니다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163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CONV00 layer</a:t>
            </a:r>
            <a:r>
              <a:rPr kumimoji="1" lang="ko-KR" altLang="en-US" dirty="0"/>
              <a:t>의 구현부터 </a:t>
            </a:r>
            <a:r>
              <a:rPr kumimoji="1" lang="ko-KR" altLang="en-US" dirty="0" err="1"/>
              <a:t>설명드리도록</a:t>
            </a:r>
            <a:r>
              <a:rPr kumimoji="1" lang="ko-KR" altLang="en-US" dirty="0"/>
              <a:t> 하겠습니다</a:t>
            </a:r>
            <a:r>
              <a:rPr kumimoji="1" lang="en-US" altLang="ko-KR" dirty="0"/>
              <a:t>. Ni</a:t>
            </a:r>
            <a:r>
              <a:rPr kumimoji="1" lang="ko-KR" altLang="en-US" dirty="0"/>
              <a:t>는 원래는 </a:t>
            </a:r>
            <a:r>
              <a:rPr kumimoji="1" lang="en-US" altLang="ko-KR" dirty="0"/>
              <a:t>3</a:t>
            </a:r>
            <a:r>
              <a:rPr kumimoji="1" lang="ko-KR" altLang="en-US" dirty="0"/>
              <a:t>이지만</a:t>
            </a:r>
            <a:r>
              <a:rPr kumimoji="1" lang="en-US" altLang="ko-KR" dirty="0"/>
              <a:t>, 4</a:t>
            </a:r>
            <a:r>
              <a:rPr kumimoji="1" lang="ko-KR" altLang="en-US" dirty="0"/>
              <a:t>로 구현되어 있는데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이는 통일된 </a:t>
            </a:r>
            <a:r>
              <a:rPr kumimoji="1" lang="en-US" altLang="ko-KR" dirty="0"/>
              <a:t>data format</a:t>
            </a:r>
            <a:r>
              <a:rPr kumimoji="1" lang="ko-KR" altLang="en-US" dirty="0"/>
              <a:t>을 유지하기 </a:t>
            </a:r>
            <a:r>
              <a:rPr kumimoji="1" lang="ko-KR" altLang="en-US" dirty="0" err="1"/>
              <a:t>위함입니다</a:t>
            </a:r>
            <a:r>
              <a:rPr kumimoji="1" lang="en-US" altLang="ko-KR" dirty="0"/>
              <a:t>. No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16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되어 있고</a:t>
            </a:r>
            <a:r>
              <a:rPr kumimoji="1" lang="en-US" altLang="ko-KR" dirty="0"/>
              <a:t>, filter </a:t>
            </a:r>
            <a:r>
              <a:rPr kumimoji="1" lang="ko-KR" altLang="en-US" dirty="0"/>
              <a:t>크기는 가로세로 모두 </a:t>
            </a:r>
            <a:r>
              <a:rPr kumimoji="1" lang="en-US" altLang="ko-KR" dirty="0"/>
              <a:t>3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그리고 </a:t>
            </a:r>
            <a:r>
              <a:rPr kumimoji="1" lang="en-US" altLang="ko-KR" dirty="0"/>
              <a:t>Tr, Tc</a:t>
            </a:r>
            <a:r>
              <a:rPr kumimoji="1" lang="ko-KR" altLang="en-US" dirty="0"/>
              <a:t>는</a:t>
            </a:r>
            <a:r>
              <a:rPr kumimoji="1" lang="en-US" altLang="ko-KR" dirty="0"/>
              <a:t> 2, Ti, To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4</a:t>
            </a:r>
            <a:r>
              <a:rPr kumimoji="1" lang="ko-KR" altLang="en-US" dirty="0"/>
              <a:t>로 설정하였습니다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122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CONV00</a:t>
            </a:r>
            <a:r>
              <a:rPr kumimoji="1" lang="ko-KR" altLang="en-US" dirty="0"/>
              <a:t>에서의 </a:t>
            </a:r>
            <a:r>
              <a:rPr kumimoji="1" lang="en-US" altLang="ko-KR" dirty="0"/>
              <a:t>data processing</a:t>
            </a:r>
            <a:r>
              <a:rPr kumimoji="1" lang="ko-KR" altLang="en-US" dirty="0"/>
              <a:t>은 이와 같습니다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각</a:t>
            </a:r>
            <a:r>
              <a:rPr kumimoji="1" lang="en-US" altLang="ko-KR" dirty="0"/>
              <a:t> cycle</a:t>
            </a:r>
            <a:r>
              <a:rPr kumimoji="1" lang="ko-KR" altLang="en-US" dirty="0"/>
              <a:t>마다 </a:t>
            </a:r>
            <a:r>
              <a:rPr kumimoji="1" lang="en-US" altLang="ko-KR" dirty="0"/>
              <a:t>4x4x3 </a:t>
            </a:r>
            <a:r>
              <a:rPr kumimoji="1" lang="en-US" altLang="ko-KR" dirty="0" err="1"/>
              <a:t>ifmap</a:t>
            </a:r>
            <a:r>
              <a:rPr kumimoji="1" lang="en-US" altLang="ko-KR" dirty="0"/>
              <a:t> window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얻어</a:t>
            </a:r>
            <a:r>
              <a:rPr kumimoji="1" lang="en-US" altLang="ko-KR" dirty="0"/>
              <a:t>, 2x2x4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ofmap</a:t>
            </a:r>
            <a:r>
              <a:rPr kumimoji="1" lang="ko-KR" altLang="en-US" dirty="0"/>
              <a:t>을 연산합니다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그리고 </a:t>
            </a:r>
            <a:r>
              <a:rPr kumimoji="1" lang="en-US" altLang="ko-KR" dirty="0"/>
              <a:t>4x4x3 window</a:t>
            </a:r>
            <a:r>
              <a:rPr kumimoji="1" lang="ko-KR" altLang="en-US" dirty="0"/>
              <a:t>에는 </a:t>
            </a:r>
            <a:r>
              <a:rPr kumimoji="1" lang="en-US" altLang="ko-KR" dirty="0"/>
              <a:t>3x3x3 </a:t>
            </a:r>
            <a:r>
              <a:rPr kumimoji="1" lang="en-US" altLang="ko-KR" dirty="0" err="1"/>
              <a:t>ifmap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개 존재하기 때문에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이를 각각 하나씩 </a:t>
            </a:r>
            <a:r>
              <a:rPr kumimoji="1" lang="en-US" altLang="ko-KR" dirty="0" err="1"/>
              <a:t>mac_array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할당하여 윈도우를 연산하게 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또한 </a:t>
            </a:r>
            <a:r>
              <a:rPr kumimoji="1" lang="en-US" altLang="ko-KR" dirty="0"/>
              <a:t>3x3x3x4 weight</a:t>
            </a:r>
            <a:r>
              <a:rPr kumimoji="1" lang="ko-KR" altLang="en-US" dirty="0"/>
              <a:t>가 동일하게 복사되어 각 </a:t>
            </a:r>
            <a:r>
              <a:rPr kumimoji="1" lang="en-US" altLang="ko-KR" dirty="0" err="1"/>
              <a:t>mac_array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할당됩니다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 때 각 </a:t>
            </a:r>
            <a:r>
              <a:rPr kumimoji="1" lang="en-US" altLang="ko-KR" dirty="0" err="1"/>
              <a:t>mac_array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9</a:t>
            </a:r>
            <a:r>
              <a:rPr kumimoji="1" lang="ko-KR" altLang="en-US" dirty="0"/>
              <a:t>개 중 </a:t>
            </a:r>
            <a:r>
              <a:rPr kumimoji="1" lang="en-US" altLang="ko-KR" dirty="0"/>
              <a:t>8</a:t>
            </a:r>
            <a:r>
              <a:rPr kumimoji="1" lang="ko-KR" altLang="en-US" dirty="0"/>
              <a:t>개의 </a:t>
            </a:r>
            <a:r>
              <a:rPr kumimoji="1" lang="en-US" altLang="ko-KR" dirty="0" err="1"/>
              <a:t>mac_module</a:t>
            </a:r>
            <a:r>
              <a:rPr kumimoji="1" lang="ko-KR" altLang="en-US" dirty="0"/>
              <a:t>을 사용하고</a:t>
            </a:r>
            <a:r>
              <a:rPr kumimoji="1" lang="en-US" altLang="ko-KR" dirty="0"/>
              <a:t>, 2</a:t>
            </a:r>
            <a:r>
              <a:rPr kumimoji="1" lang="ko-KR" altLang="en-US" dirty="0"/>
              <a:t>개씩 짝지어서 합을 구하게 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이는 한번에 </a:t>
            </a:r>
            <a:r>
              <a:rPr kumimoji="1" lang="en-US" altLang="ko-KR" dirty="0"/>
              <a:t>3x3x3, </a:t>
            </a:r>
            <a:r>
              <a:rPr kumimoji="1" lang="ko-KR" altLang="en-US" dirty="0"/>
              <a:t>즉 </a:t>
            </a:r>
            <a:r>
              <a:rPr kumimoji="1" lang="en-US" altLang="ko-KR" dirty="0"/>
              <a:t>27</a:t>
            </a:r>
            <a:r>
              <a:rPr kumimoji="1" lang="ko-KR" altLang="en-US" dirty="0"/>
              <a:t>개의 </a:t>
            </a:r>
            <a:r>
              <a:rPr kumimoji="1" lang="en-US" altLang="ko-KR" dirty="0" err="1"/>
              <a:t>ifmap</a:t>
            </a:r>
            <a:r>
              <a:rPr kumimoji="1" lang="ko-KR" altLang="en-US" dirty="0"/>
              <a:t>이 들어가야 하는데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mac_module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input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16</a:t>
            </a:r>
            <a:r>
              <a:rPr kumimoji="1" lang="ko-KR" altLang="en-US" dirty="0"/>
              <a:t>개이기 때문에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개를 짝지어야 하나의 연산을 수행할 수 있기 때문입니다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600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목차는 다음과 같습니다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아웃라인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아이디어 및 차별성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하드웨어 디자인</a:t>
            </a:r>
            <a:r>
              <a:rPr kumimoji="1" lang="en-US" altLang="ko-KR" dirty="0"/>
              <a:t>,</a:t>
            </a:r>
            <a:r>
              <a:rPr kumimoji="1" lang="ko-KR" altLang="en-US" dirty="0"/>
              <a:t> 팀 플랜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그리고</a:t>
            </a:r>
            <a:r>
              <a:rPr kumimoji="1" lang="en-US" altLang="ko-KR" dirty="0"/>
              <a:t> dataflow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대한 기타 사항입니다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0305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이렇게 하여 얻은 </a:t>
            </a:r>
            <a:r>
              <a:rPr kumimoji="1" lang="en-US" altLang="ko-KR" dirty="0"/>
              <a:t>PE utilization</a:t>
            </a:r>
            <a:r>
              <a:rPr kumimoji="1" lang="ko-KR" altLang="en-US" dirty="0"/>
              <a:t>은 이와 같습니다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각 </a:t>
            </a:r>
            <a:r>
              <a:rPr kumimoji="1" lang="en-US" altLang="ko-KR" dirty="0"/>
              <a:t>mac array</a:t>
            </a:r>
            <a:r>
              <a:rPr kumimoji="1" lang="ko-KR" altLang="en-US" dirty="0"/>
              <a:t> 당 </a:t>
            </a:r>
            <a:r>
              <a:rPr kumimoji="1" lang="en-US" altLang="ko-KR" dirty="0"/>
              <a:t>3x3x3x4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computation</a:t>
            </a:r>
            <a:r>
              <a:rPr kumimoji="1" lang="ko-KR" altLang="en-US" dirty="0"/>
              <a:t>이 매 사이클마다 수행되고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각 </a:t>
            </a:r>
            <a:r>
              <a:rPr kumimoji="1" lang="en-US" altLang="ko-KR" dirty="0" err="1"/>
              <a:t>mac_array</a:t>
            </a:r>
            <a:r>
              <a:rPr kumimoji="1" lang="ko-KR" altLang="en-US" dirty="0"/>
              <a:t>는 총 </a:t>
            </a:r>
            <a:r>
              <a:rPr kumimoji="1" lang="en-US" altLang="ko-KR" dirty="0"/>
              <a:t>144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multiplier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갖고 있기 때문에 </a:t>
            </a:r>
            <a:r>
              <a:rPr kumimoji="1" lang="en-US" altLang="ko-KR" dirty="0"/>
              <a:t>PE utilization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75%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118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 그림에서 </a:t>
            </a:r>
            <a:r>
              <a:rPr kumimoji="1" lang="en-US" altLang="ko-KR" dirty="0"/>
              <a:t>layer 0 </a:t>
            </a:r>
            <a:r>
              <a:rPr kumimoji="1" lang="ko-KR" altLang="en-US" dirty="0"/>
              <a:t>부분을 보면</a:t>
            </a:r>
            <a:r>
              <a:rPr kumimoji="1" lang="en-US" altLang="ko-KR" dirty="0"/>
              <a:t>, 1x1x4 output</a:t>
            </a:r>
            <a:r>
              <a:rPr kumimoji="1" lang="ko-KR" altLang="en-US" dirty="0"/>
              <a:t>이 각 </a:t>
            </a:r>
            <a:r>
              <a:rPr kumimoji="1" lang="en-US" altLang="ko-KR" dirty="0" err="1"/>
              <a:t>mac_array</a:t>
            </a:r>
            <a:r>
              <a:rPr kumimoji="1" lang="ko-KR" altLang="en-US" dirty="0"/>
              <a:t>마다 나오는 것을 확인할 수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 모듈이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개 존재하기 때문에 </a:t>
            </a:r>
            <a:r>
              <a:rPr kumimoji="1" lang="en-US" altLang="ko-KR" dirty="0"/>
              <a:t>2x2x4 output</a:t>
            </a:r>
            <a:r>
              <a:rPr kumimoji="1" lang="ko-KR" altLang="en-US" dirty="0"/>
              <a:t>을 내보낼 수 있는 것입니다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8889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CONV00</a:t>
            </a:r>
            <a:r>
              <a:rPr kumimoji="1" lang="ko-KR" altLang="en-US" dirty="0"/>
              <a:t>에서의 </a:t>
            </a:r>
            <a:r>
              <a:rPr kumimoji="1" lang="en-US" altLang="ko-KR" dirty="0"/>
              <a:t>validation </a:t>
            </a:r>
            <a:r>
              <a:rPr kumimoji="1" lang="ko-KR" altLang="en-US" dirty="0"/>
              <a:t>결과는 다음과 같습니다</a:t>
            </a:r>
            <a:r>
              <a:rPr kumimoji="1" lang="en-US" altLang="ko-KR" dirty="0"/>
              <a:t>. </a:t>
            </a:r>
            <a:r>
              <a:rPr kumimoji="1" lang="en-US" altLang="ko-KR" dirty="0" err="1"/>
              <a:t>ReLU</a:t>
            </a:r>
            <a:r>
              <a:rPr kumimoji="1" lang="ko-KR" altLang="en-US" dirty="0"/>
              <a:t> 및 </a:t>
            </a:r>
            <a:r>
              <a:rPr kumimoji="1" lang="en-US" altLang="ko-KR" dirty="0" err="1"/>
              <a:t>maxpool</a:t>
            </a:r>
            <a:r>
              <a:rPr kumimoji="1" lang="en-US" altLang="ko-KR" dirty="0"/>
              <a:t>, quantization</a:t>
            </a:r>
            <a:r>
              <a:rPr kumimoji="1" lang="ko-KR" altLang="en-US" dirty="0"/>
              <a:t>이 합쳐져 구현되어 있기 때문에</a:t>
            </a:r>
            <a:r>
              <a:rPr kumimoji="1" lang="en-US" altLang="ko-KR" dirty="0"/>
              <a:t>, </a:t>
            </a:r>
            <a:r>
              <a:rPr kumimoji="1" lang="ko-KR" altLang="en-US" dirty="0"/>
              <a:t>다음 </a:t>
            </a:r>
            <a:r>
              <a:rPr kumimoji="1" lang="en-US" altLang="ko-KR" dirty="0"/>
              <a:t>layer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conv02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input file</a:t>
            </a:r>
            <a:r>
              <a:rPr kumimoji="1" lang="ko-KR" altLang="en-US" dirty="0"/>
              <a:t>과 비교를 진행하였습니다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 때 모든 </a:t>
            </a:r>
            <a:r>
              <a:rPr kumimoji="1" lang="en-US" altLang="ko-KR" dirty="0"/>
              <a:t>output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valid</a:t>
            </a:r>
            <a:r>
              <a:rPr kumimoji="1" lang="ko-KR" altLang="en-US" dirty="0"/>
              <a:t>한데</a:t>
            </a:r>
            <a:r>
              <a:rPr kumimoji="1" lang="en-US" altLang="ko-KR" dirty="0"/>
              <a:t>, </a:t>
            </a:r>
            <a:r>
              <a:rPr kumimoji="1" lang="ko-KR" altLang="en-US" dirty="0"/>
              <a:t>오직 하나의 부분에서 </a:t>
            </a:r>
            <a:r>
              <a:rPr kumimoji="1" lang="en-US" altLang="ko-KR" dirty="0"/>
              <a:t>error</a:t>
            </a:r>
            <a:r>
              <a:rPr kumimoji="1" lang="ko-KR" altLang="en-US" dirty="0"/>
              <a:t>가 있었습니다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그러나 이는 </a:t>
            </a:r>
            <a:r>
              <a:rPr kumimoji="1" lang="en-US" altLang="ko-KR" dirty="0"/>
              <a:t>C code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수행할 때 모종의 문제가 발생한 것으로 판단되는데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ReLU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통과한 결과가 </a:t>
            </a:r>
            <a:r>
              <a:rPr kumimoji="1" lang="en-US" altLang="ko-KR" dirty="0"/>
              <a:t>hex 83, </a:t>
            </a:r>
            <a:r>
              <a:rPr kumimoji="1" lang="ko-KR" altLang="en-US" dirty="0"/>
              <a:t>즉 </a:t>
            </a:r>
            <a:r>
              <a:rPr kumimoji="1" lang="en-US" altLang="ko-KR" dirty="0"/>
              <a:t>-125</a:t>
            </a:r>
            <a:r>
              <a:rPr kumimoji="1" lang="ko-KR" altLang="en-US" dirty="0"/>
              <a:t>의 음수로 나와있기 때문입니다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4957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다음으로 </a:t>
            </a:r>
            <a:r>
              <a:rPr kumimoji="1" lang="en-US" altLang="ko-KR" dirty="0"/>
              <a:t>3x3 conv </a:t>
            </a:r>
            <a:r>
              <a:rPr kumimoji="1" lang="ko-KR" altLang="en-US" dirty="0"/>
              <a:t>구현 방법에 대해 </a:t>
            </a:r>
            <a:r>
              <a:rPr kumimoji="1" lang="ko-KR" altLang="en-US" dirty="0" err="1"/>
              <a:t>설명드리도록</a:t>
            </a:r>
            <a:r>
              <a:rPr kumimoji="1" lang="ko-KR" altLang="en-US" dirty="0"/>
              <a:t> 하겠습니다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각 </a:t>
            </a:r>
            <a:r>
              <a:rPr kumimoji="1" lang="en-US" altLang="ko-KR" dirty="0"/>
              <a:t>parameter</a:t>
            </a:r>
            <a:r>
              <a:rPr kumimoji="1" lang="ko-KR" altLang="en-US" dirty="0"/>
              <a:t>들은 이와 같이 설정되어 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4304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3x3 conv</a:t>
            </a:r>
            <a:r>
              <a:rPr kumimoji="1" lang="ko-KR" altLang="en-US" dirty="0"/>
              <a:t>에서의 </a:t>
            </a:r>
            <a:r>
              <a:rPr kumimoji="1" lang="en-US" altLang="ko-KR" dirty="0"/>
              <a:t>data processing</a:t>
            </a:r>
            <a:r>
              <a:rPr kumimoji="1" lang="ko-KR" altLang="en-US" dirty="0"/>
              <a:t>은 이와 같습니다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각</a:t>
            </a:r>
            <a:r>
              <a:rPr kumimoji="1" lang="en-US" altLang="ko-KR" dirty="0"/>
              <a:t> cycle</a:t>
            </a:r>
            <a:r>
              <a:rPr kumimoji="1" lang="ko-KR" altLang="en-US" dirty="0"/>
              <a:t>마다 </a:t>
            </a:r>
            <a:r>
              <a:rPr kumimoji="1" lang="en-US" altLang="ko-KR" dirty="0"/>
              <a:t>4x4x16 </a:t>
            </a:r>
            <a:r>
              <a:rPr kumimoji="1" lang="en-US" altLang="ko-KR" dirty="0" err="1"/>
              <a:t>ifmap</a:t>
            </a:r>
            <a:r>
              <a:rPr kumimoji="1" lang="en-US" altLang="ko-KR" dirty="0"/>
              <a:t> window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얻어</a:t>
            </a:r>
            <a:r>
              <a:rPr kumimoji="1" lang="en-US" altLang="ko-KR" dirty="0"/>
              <a:t>, 2x2x1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ofmap</a:t>
            </a:r>
            <a:r>
              <a:rPr kumimoji="1" lang="ko-KR" altLang="en-US" dirty="0"/>
              <a:t>을 연산합니다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그리고 </a:t>
            </a:r>
            <a:r>
              <a:rPr kumimoji="1" lang="en-US" altLang="ko-KR" dirty="0"/>
              <a:t>4x4x16 window</a:t>
            </a:r>
            <a:r>
              <a:rPr kumimoji="1" lang="ko-KR" altLang="en-US" dirty="0"/>
              <a:t>에는 </a:t>
            </a:r>
            <a:r>
              <a:rPr kumimoji="1" lang="en-US" altLang="ko-KR" dirty="0"/>
              <a:t>3x3x16 </a:t>
            </a:r>
            <a:r>
              <a:rPr kumimoji="1" lang="en-US" altLang="ko-KR" dirty="0" err="1"/>
              <a:t>ifmap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개 존재하기 때문에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이를 각각 하나씩 </a:t>
            </a:r>
            <a:r>
              <a:rPr kumimoji="1" lang="en-US" altLang="ko-KR" dirty="0" err="1"/>
              <a:t>mac_array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할당하여 윈도우를 연산하게 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또한 </a:t>
            </a:r>
            <a:r>
              <a:rPr kumimoji="1" lang="en-US" altLang="ko-KR" dirty="0"/>
              <a:t>3x3x16x1 weight</a:t>
            </a:r>
            <a:r>
              <a:rPr kumimoji="1" lang="ko-KR" altLang="en-US" dirty="0"/>
              <a:t>가 동일하게 복사되어 각 </a:t>
            </a:r>
            <a:r>
              <a:rPr kumimoji="1" lang="en-US" altLang="ko-KR" dirty="0" err="1"/>
              <a:t>mac_array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할당됩니다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 때 </a:t>
            </a:r>
            <a:r>
              <a:rPr kumimoji="1" lang="en-US" altLang="ko-KR" dirty="0" err="1"/>
              <a:t>mac_array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9</a:t>
            </a:r>
            <a:r>
              <a:rPr kumimoji="1" lang="ko-KR" altLang="en-US" dirty="0"/>
              <a:t>개 모두를 사용하게 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모든 </a:t>
            </a:r>
            <a:r>
              <a:rPr kumimoji="1" lang="en-US" altLang="ko-KR" dirty="0"/>
              <a:t>output</a:t>
            </a:r>
            <a:r>
              <a:rPr kumimoji="1" lang="ko-KR" altLang="en-US" dirty="0"/>
              <a:t>이 더해져 </a:t>
            </a:r>
            <a:r>
              <a:rPr kumimoji="1" lang="en-US" altLang="ko-KR" dirty="0" err="1"/>
              <a:t>mac_array</a:t>
            </a:r>
            <a:r>
              <a:rPr kumimoji="1" lang="ko-KR" altLang="en-US" dirty="0"/>
              <a:t>당 하나의 </a:t>
            </a:r>
            <a:r>
              <a:rPr kumimoji="1" lang="en-US" altLang="ko-KR" dirty="0"/>
              <a:t>1x1x1 element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내보내게 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9374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이렇게 하여 얻은 </a:t>
            </a:r>
            <a:r>
              <a:rPr kumimoji="1" lang="en-US" altLang="ko-KR" dirty="0"/>
              <a:t>PE utilization</a:t>
            </a:r>
            <a:r>
              <a:rPr kumimoji="1" lang="ko-KR" altLang="en-US" dirty="0"/>
              <a:t>은 이와 같습니다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각 </a:t>
            </a:r>
            <a:r>
              <a:rPr kumimoji="1" lang="en-US" altLang="ko-KR" dirty="0"/>
              <a:t>mac array</a:t>
            </a:r>
            <a:r>
              <a:rPr kumimoji="1" lang="ko-KR" altLang="en-US" dirty="0"/>
              <a:t> 당 </a:t>
            </a:r>
            <a:r>
              <a:rPr kumimoji="1" lang="en-US" altLang="ko-KR" dirty="0"/>
              <a:t>3x3x16x1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computation</a:t>
            </a:r>
            <a:r>
              <a:rPr kumimoji="1" lang="ko-KR" altLang="en-US" dirty="0"/>
              <a:t>이 매 사이클마다 수행되고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각 </a:t>
            </a:r>
            <a:r>
              <a:rPr kumimoji="1" lang="en-US" altLang="ko-KR" dirty="0" err="1"/>
              <a:t>mac_array</a:t>
            </a:r>
            <a:r>
              <a:rPr kumimoji="1" lang="ko-KR" altLang="en-US" dirty="0"/>
              <a:t>는 총 </a:t>
            </a:r>
            <a:r>
              <a:rPr kumimoji="1" lang="en-US" altLang="ko-KR" dirty="0"/>
              <a:t>144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multiplier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갖고 있기 때문에 </a:t>
            </a:r>
            <a:r>
              <a:rPr kumimoji="1" lang="en-US" altLang="ko-KR" dirty="0"/>
              <a:t>PE utilization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100%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6534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위 그림에서 </a:t>
            </a:r>
            <a:r>
              <a:rPr kumimoji="1" lang="en-US" altLang="ko-KR" dirty="0"/>
              <a:t>9</a:t>
            </a:r>
            <a:r>
              <a:rPr kumimoji="1" lang="ko-KR" altLang="en-US" dirty="0"/>
              <a:t>개의 </a:t>
            </a:r>
            <a:r>
              <a:rPr kumimoji="1" lang="en-US" altLang="ko-KR" dirty="0" err="1"/>
              <a:t>mac_module</a:t>
            </a:r>
            <a:r>
              <a:rPr kumimoji="1" lang="ko-KR" altLang="en-US" dirty="0"/>
              <a:t>이 모두 사용되고</a:t>
            </a:r>
            <a:r>
              <a:rPr kumimoji="1" lang="en-US" altLang="ko-KR" dirty="0"/>
              <a:t>, output</a:t>
            </a:r>
            <a:r>
              <a:rPr kumimoji="1" lang="ko-KR" altLang="en-US" dirty="0"/>
              <a:t>을 모두 더하여 하나의 </a:t>
            </a:r>
            <a:r>
              <a:rPr kumimoji="1" lang="en-US" altLang="ko-KR" dirty="0"/>
              <a:t>output</a:t>
            </a:r>
            <a:r>
              <a:rPr kumimoji="1" lang="ko-KR" altLang="en-US" dirty="0"/>
              <a:t>을 내보내는 것을 확인할 수 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5630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CONV13</a:t>
            </a:r>
            <a:r>
              <a:rPr kumimoji="1" lang="ko-KR" altLang="en-US" dirty="0"/>
              <a:t>을 제외한 모든 </a:t>
            </a:r>
            <a:r>
              <a:rPr kumimoji="1" lang="en-US" altLang="ko-KR" dirty="0"/>
              <a:t>3x3 conv layer</a:t>
            </a:r>
            <a:r>
              <a:rPr kumimoji="1" lang="ko-KR" altLang="en-US" dirty="0"/>
              <a:t>들은 </a:t>
            </a:r>
            <a:r>
              <a:rPr kumimoji="1" lang="en-US" altLang="ko-KR" dirty="0" err="1"/>
              <a:t>ReLU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maxpool</a:t>
            </a:r>
            <a:r>
              <a:rPr kumimoji="1" lang="ko-KR" altLang="en-US" dirty="0"/>
              <a:t>이 따라오게 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즉 </a:t>
            </a:r>
            <a:r>
              <a:rPr kumimoji="1" lang="en-US" altLang="ko-KR" dirty="0"/>
              <a:t>bias addition, </a:t>
            </a:r>
            <a:r>
              <a:rPr kumimoji="1" lang="en-US" altLang="ko-KR" dirty="0" err="1"/>
              <a:t>ReLU</a:t>
            </a:r>
            <a:r>
              <a:rPr kumimoji="1" lang="en-US" altLang="ko-KR" dirty="0"/>
              <a:t>, </a:t>
            </a:r>
            <a:r>
              <a:rPr kumimoji="1" lang="ko-KR" altLang="en-US" dirty="0"/>
              <a:t>다음 레이어를 위한 </a:t>
            </a:r>
            <a:r>
              <a:rPr kumimoji="1" lang="en-US" altLang="ko-KR" dirty="0"/>
              <a:t>quantization</a:t>
            </a:r>
            <a:r>
              <a:rPr kumimoji="1" lang="ko-KR" altLang="en-US" dirty="0"/>
              <a:t> 및 </a:t>
            </a:r>
            <a:r>
              <a:rPr kumimoji="1" lang="en-US" altLang="ko-KR" dirty="0" err="1"/>
              <a:t>maxpool</a:t>
            </a:r>
            <a:r>
              <a:rPr kumimoji="1" lang="ko-KR" altLang="en-US" dirty="0"/>
              <a:t>은 모두 각 </a:t>
            </a:r>
            <a:r>
              <a:rPr kumimoji="1" lang="en-US" altLang="ko-KR" dirty="0" err="1"/>
              <a:t>mac_array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output </a:t>
            </a:r>
            <a:r>
              <a:rPr kumimoji="1" lang="ko-KR" altLang="en-US" dirty="0"/>
              <a:t>부분에 합쳐져 구현되어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 때 </a:t>
            </a:r>
            <a:r>
              <a:rPr kumimoji="1" lang="en-US" altLang="ko-KR" dirty="0"/>
              <a:t>CONV10</a:t>
            </a:r>
            <a:r>
              <a:rPr kumimoji="1" lang="ko-KR" altLang="en-US" dirty="0"/>
              <a:t>은 </a:t>
            </a:r>
            <a:r>
              <a:rPr kumimoji="1" lang="en-US" altLang="ko-KR" dirty="0" err="1"/>
              <a:t>maxpool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stride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가 아닌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이기 때문에 </a:t>
            </a:r>
            <a:r>
              <a:rPr kumimoji="1" lang="en-US" altLang="ko-KR" dirty="0"/>
              <a:t>integration</a:t>
            </a:r>
            <a:r>
              <a:rPr kumimoji="1" lang="ko-KR" altLang="en-US" dirty="0"/>
              <a:t>이 구현되어 있지 않고</a:t>
            </a:r>
            <a:r>
              <a:rPr kumimoji="1" lang="en-US" altLang="ko-KR" dirty="0"/>
              <a:t>, CONV13</a:t>
            </a:r>
            <a:r>
              <a:rPr kumimoji="1" lang="ko-KR" altLang="en-US" dirty="0"/>
              <a:t>은 </a:t>
            </a:r>
            <a:r>
              <a:rPr kumimoji="1" lang="en-US" altLang="ko-KR" dirty="0" err="1"/>
              <a:t>maxpool</a:t>
            </a:r>
            <a:r>
              <a:rPr kumimoji="1" lang="ko-KR" altLang="en-US" dirty="0"/>
              <a:t>이 필요하지 않기 때문에 이 또한 제외하였습니다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즉 추가적인 모듈 없이 </a:t>
            </a:r>
            <a:r>
              <a:rPr kumimoji="1" lang="en-US" altLang="ko-KR" dirty="0" err="1"/>
              <a:t>ReLU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maxpool</a:t>
            </a:r>
            <a:r>
              <a:rPr kumimoji="1" lang="en-US" altLang="ko-KR" dirty="0"/>
              <a:t> </a:t>
            </a:r>
            <a:r>
              <a:rPr kumimoji="1" lang="ko-KR" altLang="en-US" dirty="0"/>
              <a:t>등 연산을 </a:t>
            </a:r>
            <a:r>
              <a:rPr kumimoji="1" lang="en-US" altLang="ko-KR" dirty="0"/>
              <a:t>pipeline</a:t>
            </a:r>
            <a:r>
              <a:rPr kumimoji="1" lang="ko-KR" altLang="en-US" dirty="0"/>
              <a:t>하여 구현할 수 있었습니다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7640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3x3 conv</a:t>
            </a:r>
            <a:r>
              <a:rPr kumimoji="1" lang="ko-KR" altLang="en-US" dirty="0"/>
              <a:t>에서의 </a:t>
            </a:r>
            <a:r>
              <a:rPr kumimoji="1" lang="en-US" altLang="ko-KR" dirty="0"/>
              <a:t>output validation</a:t>
            </a:r>
            <a:r>
              <a:rPr kumimoji="1" lang="ko-KR" altLang="en-US" dirty="0"/>
              <a:t>은 이와 같습니다</a:t>
            </a:r>
            <a:r>
              <a:rPr kumimoji="1" lang="en-US" altLang="ko-KR" dirty="0"/>
              <a:t>. Conv00</a:t>
            </a:r>
            <a:r>
              <a:rPr kumimoji="1" lang="ko-KR" altLang="en-US" dirty="0"/>
              <a:t>에서와 같이 모든 </a:t>
            </a:r>
            <a:r>
              <a:rPr kumimoji="1" lang="en-US" altLang="ko-KR" dirty="0"/>
              <a:t>layer</a:t>
            </a:r>
            <a:r>
              <a:rPr kumimoji="1" lang="ko-KR" altLang="en-US" dirty="0"/>
              <a:t>들의 </a:t>
            </a:r>
            <a:r>
              <a:rPr kumimoji="1" lang="en-US" altLang="ko-KR" dirty="0"/>
              <a:t>output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maxpool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relu</a:t>
            </a:r>
            <a:r>
              <a:rPr kumimoji="1" lang="en-US" altLang="ko-KR" dirty="0"/>
              <a:t>, quant</a:t>
            </a:r>
            <a:r>
              <a:rPr kumimoji="1" lang="ko-KR" altLang="en-US" dirty="0"/>
              <a:t>가 합쳐져 있으므로</a:t>
            </a:r>
            <a:r>
              <a:rPr kumimoji="1" lang="en-US" altLang="ko-KR" dirty="0"/>
              <a:t>, </a:t>
            </a:r>
            <a:r>
              <a:rPr kumimoji="1" lang="ko-KR" altLang="en-US" dirty="0"/>
              <a:t>다음 </a:t>
            </a:r>
            <a:r>
              <a:rPr kumimoji="1" lang="en-US" altLang="ko-KR" dirty="0"/>
              <a:t>layer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Input file</a:t>
            </a:r>
            <a:r>
              <a:rPr kumimoji="1" lang="ko-KR" altLang="en-US" dirty="0"/>
              <a:t>과 비교하는 방식으로 수행하였습니다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모든 </a:t>
            </a:r>
            <a:r>
              <a:rPr kumimoji="1" lang="en-US" altLang="ko-KR" dirty="0"/>
              <a:t>verification result</a:t>
            </a:r>
            <a:r>
              <a:rPr kumimoji="1" lang="ko-KR" altLang="en-US" dirty="0"/>
              <a:t>들은 </a:t>
            </a:r>
            <a:r>
              <a:rPr kumimoji="1" lang="en-US" altLang="ko-KR" dirty="0" err="1"/>
              <a:t>captured_results</a:t>
            </a:r>
            <a:r>
              <a:rPr kumimoji="1" lang="en-US" altLang="ko-KR" dirty="0"/>
              <a:t> </a:t>
            </a:r>
            <a:r>
              <a:rPr kumimoji="1" lang="ko-KR" altLang="en-US" dirty="0"/>
              <a:t>폴더에 들어있습니다</a:t>
            </a:r>
            <a:r>
              <a:rPr kumimoji="1" lang="en-US" altLang="ko-KR" dirty="0"/>
              <a:t>. </a:t>
            </a:r>
            <a:r>
              <a:rPr kumimoji="1" lang="en-US" altLang="ko-KR" dirty="0" err="1"/>
              <a:t>Tcl</a:t>
            </a:r>
            <a:r>
              <a:rPr kumimoji="1" lang="en-US" altLang="ko-KR" dirty="0"/>
              <a:t> console</a:t>
            </a:r>
            <a:r>
              <a:rPr kumimoji="1" lang="ko-KR" altLang="en-US" dirty="0"/>
              <a:t>을 보면 </a:t>
            </a:r>
            <a:r>
              <a:rPr kumimoji="1" lang="en-US" altLang="ko-KR" dirty="0"/>
              <a:t>result</a:t>
            </a:r>
            <a:r>
              <a:rPr kumimoji="1" lang="ko-KR" altLang="en-US" dirty="0"/>
              <a:t>들이 모두 </a:t>
            </a:r>
            <a:r>
              <a:rPr kumimoji="1" lang="en-US" altLang="ko-KR" dirty="0"/>
              <a:t>correct</a:t>
            </a:r>
            <a:r>
              <a:rPr kumimoji="1" lang="ko-KR" altLang="en-US" dirty="0"/>
              <a:t>하게 나오고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한 </a:t>
            </a:r>
            <a:r>
              <a:rPr kumimoji="1" lang="en-US" altLang="ko-KR" dirty="0"/>
              <a:t>layer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memory read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</a:t>
            </a:r>
            <a:r>
              <a:rPr kumimoji="1" lang="en-US" altLang="ko-KR" dirty="0"/>
              <a:t>computation, </a:t>
            </a:r>
            <a:r>
              <a:rPr kumimoji="1" lang="ko-KR" altLang="en-US" dirty="0"/>
              <a:t>그리고 </a:t>
            </a:r>
            <a:r>
              <a:rPr kumimoji="1" lang="en-US" altLang="ko-KR" dirty="0"/>
              <a:t>validation</a:t>
            </a:r>
            <a:r>
              <a:rPr kumimoji="1" lang="ko-KR" altLang="en-US" dirty="0"/>
              <a:t>까지 실행하는데 걸린 </a:t>
            </a:r>
            <a:r>
              <a:rPr kumimoji="1" lang="en-US" altLang="ko-KR" dirty="0"/>
              <a:t>total cycle</a:t>
            </a:r>
            <a:r>
              <a:rPr kumimoji="1" lang="ko-KR" altLang="en-US" dirty="0"/>
              <a:t>도 확인할 수 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5289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마지막으로 </a:t>
            </a:r>
            <a:r>
              <a:rPr kumimoji="1" lang="en-US" altLang="ko-KR" dirty="0"/>
              <a:t>1x1 conv</a:t>
            </a:r>
            <a:r>
              <a:rPr kumimoji="1" lang="ko-KR" altLang="en-US" dirty="0"/>
              <a:t>의 구현을 말씀드리겠습니다</a:t>
            </a:r>
            <a:r>
              <a:rPr kumimoji="1" lang="en-US" altLang="ko-KR" dirty="0"/>
              <a:t>. Parameter</a:t>
            </a:r>
            <a:r>
              <a:rPr kumimoji="1" lang="ko-KR" altLang="en-US" dirty="0"/>
              <a:t>들은 이와 같습니다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931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본 대회에서 저희의 구현 목적은 다음과 같습니다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Input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weight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quantization</a:t>
            </a:r>
            <a:r>
              <a:rPr kumimoji="1" lang="ko-KR" altLang="en-US" dirty="0"/>
              <a:t>을 적용하고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CNN </a:t>
            </a:r>
            <a:r>
              <a:rPr kumimoji="1" lang="ko-KR" altLang="en-US" dirty="0"/>
              <a:t>가속기를 설계하여 시뮬레이션을 진행한 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디자인한 모듈을 </a:t>
            </a:r>
            <a:r>
              <a:rPr kumimoji="1" lang="en-US" altLang="ko-KR" dirty="0"/>
              <a:t>FPGA</a:t>
            </a:r>
            <a:r>
              <a:rPr kumimoji="1" lang="ko-KR" altLang="en-US" dirty="0"/>
              <a:t>와 같은 하드웨어에서 검증하는 것이 목표입니다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5642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1x1 conv</a:t>
            </a:r>
            <a:r>
              <a:rPr kumimoji="1" lang="ko-KR" altLang="en-US" dirty="0"/>
              <a:t>에서의 </a:t>
            </a:r>
            <a:r>
              <a:rPr kumimoji="1" lang="en-US" altLang="ko-KR" dirty="0"/>
              <a:t>data processing</a:t>
            </a:r>
            <a:r>
              <a:rPr kumimoji="1" lang="ko-KR" altLang="en-US" dirty="0"/>
              <a:t>은 이와 같습니다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각</a:t>
            </a:r>
            <a:r>
              <a:rPr kumimoji="1" lang="en-US" altLang="ko-KR" dirty="0"/>
              <a:t> cycle</a:t>
            </a:r>
            <a:r>
              <a:rPr kumimoji="1" lang="ko-KR" altLang="en-US" dirty="0"/>
              <a:t>마다 </a:t>
            </a:r>
            <a:r>
              <a:rPr kumimoji="1" lang="en-US" altLang="ko-KR" dirty="0"/>
              <a:t>2x2x16 </a:t>
            </a:r>
            <a:r>
              <a:rPr kumimoji="1" lang="en-US" altLang="ko-KR" dirty="0" err="1"/>
              <a:t>ifmap</a:t>
            </a:r>
            <a:r>
              <a:rPr kumimoji="1" lang="en-US" altLang="ko-KR" dirty="0"/>
              <a:t> window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얻어</a:t>
            </a:r>
            <a:r>
              <a:rPr kumimoji="1" lang="en-US" altLang="ko-KR" dirty="0"/>
              <a:t>, 2x2x8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ofmap</a:t>
            </a:r>
            <a:r>
              <a:rPr kumimoji="1" lang="ko-KR" altLang="en-US" dirty="0"/>
              <a:t>을 연산합니다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그리고 </a:t>
            </a:r>
            <a:r>
              <a:rPr kumimoji="1" lang="en-US" altLang="ko-KR" dirty="0"/>
              <a:t>2x2x16 window</a:t>
            </a:r>
            <a:r>
              <a:rPr kumimoji="1" lang="ko-KR" altLang="en-US" dirty="0"/>
              <a:t>에는 </a:t>
            </a:r>
            <a:r>
              <a:rPr kumimoji="1" lang="en-US" altLang="ko-KR" dirty="0"/>
              <a:t>1x1x16 </a:t>
            </a:r>
            <a:r>
              <a:rPr kumimoji="1" lang="en-US" altLang="ko-KR" dirty="0" err="1"/>
              <a:t>ifmap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개 존재하기 때문에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이를 각각 하나씩 </a:t>
            </a:r>
            <a:r>
              <a:rPr kumimoji="1" lang="en-US" altLang="ko-KR" dirty="0" err="1"/>
              <a:t>mac_array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할당하여 윈도우를 연산하게 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또한 </a:t>
            </a:r>
            <a:r>
              <a:rPr kumimoji="1" lang="en-US" altLang="ko-KR" dirty="0"/>
              <a:t>1x1x16x8 weight</a:t>
            </a:r>
            <a:r>
              <a:rPr kumimoji="1" lang="ko-KR" altLang="en-US" dirty="0"/>
              <a:t>가 동일하게 복사되어 각 </a:t>
            </a:r>
            <a:r>
              <a:rPr kumimoji="1" lang="en-US" altLang="ko-KR" dirty="0" err="1"/>
              <a:t>mac_array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할당됩니다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 때 각 </a:t>
            </a:r>
            <a:r>
              <a:rPr kumimoji="1" lang="en-US" altLang="ko-KR" dirty="0" err="1"/>
              <a:t>mac_array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9</a:t>
            </a:r>
            <a:r>
              <a:rPr kumimoji="1" lang="ko-KR" altLang="en-US" dirty="0"/>
              <a:t>개 중 </a:t>
            </a:r>
            <a:r>
              <a:rPr kumimoji="1" lang="en-US" altLang="ko-KR" dirty="0"/>
              <a:t>8</a:t>
            </a:r>
            <a:r>
              <a:rPr kumimoji="1" lang="ko-KR" altLang="en-US" dirty="0"/>
              <a:t>개를 사용하게 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각 </a:t>
            </a:r>
            <a:r>
              <a:rPr kumimoji="1" lang="en-US" altLang="ko-KR" dirty="0"/>
              <a:t>output</a:t>
            </a:r>
            <a:r>
              <a:rPr kumimoji="1" lang="ko-KR" altLang="en-US" dirty="0"/>
              <a:t>은 덧셈 연산 없이 그대로 나와 </a:t>
            </a:r>
            <a:r>
              <a:rPr kumimoji="1" lang="en-US" altLang="ko-KR" dirty="0" err="1"/>
              <a:t>mac_array</a:t>
            </a:r>
            <a:r>
              <a:rPr kumimoji="1" lang="ko-KR" altLang="en-US" dirty="0"/>
              <a:t>마다 </a:t>
            </a:r>
            <a:r>
              <a:rPr kumimoji="1" lang="en-US" altLang="ko-KR" dirty="0"/>
              <a:t>1x1x8 output</a:t>
            </a:r>
            <a:r>
              <a:rPr kumimoji="1" lang="ko-KR" altLang="en-US" dirty="0"/>
              <a:t>을 내보내게 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648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이렇게 하여 얻은 </a:t>
            </a:r>
            <a:r>
              <a:rPr kumimoji="1" lang="en-US" altLang="ko-KR" dirty="0"/>
              <a:t>PE utilization</a:t>
            </a:r>
            <a:r>
              <a:rPr kumimoji="1" lang="ko-KR" altLang="en-US" dirty="0"/>
              <a:t>은 이와 같습니다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각 </a:t>
            </a:r>
            <a:r>
              <a:rPr kumimoji="1" lang="en-US" altLang="ko-KR" dirty="0"/>
              <a:t>mac array</a:t>
            </a:r>
            <a:r>
              <a:rPr kumimoji="1" lang="ko-KR" altLang="en-US" dirty="0"/>
              <a:t> 당 </a:t>
            </a:r>
            <a:r>
              <a:rPr kumimoji="1" lang="en-US" altLang="ko-KR" dirty="0"/>
              <a:t>1x1x16x8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computation</a:t>
            </a:r>
            <a:r>
              <a:rPr kumimoji="1" lang="ko-KR" altLang="en-US" dirty="0"/>
              <a:t>이 매 사이클마다 수행되고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각 </a:t>
            </a:r>
            <a:r>
              <a:rPr kumimoji="1" lang="en-US" altLang="ko-KR" dirty="0" err="1"/>
              <a:t>mac_array</a:t>
            </a:r>
            <a:r>
              <a:rPr kumimoji="1" lang="ko-KR" altLang="en-US" dirty="0"/>
              <a:t>는 총 </a:t>
            </a:r>
            <a:r>
              <a:rPr kumimoji="1" lang="en-US" altLang="ko-KR" dirty="0"/>
              <a:t>144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multiplier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갖고 있기 때문에 </a:t>
            </a:r>
            <a:r>
              <a:rPr kumimoji="1" lang="en-US" altLang="ko-KR" dirty="0"/>
              <a:t>PE utilization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88.9%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5560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이 그림에서 </a:t>
            </a:r>
            <a:r>
              <a:rPr kumimoji="1" lang="en-US" altLang="ko-KR" dirty="0"/>
              <a:t>8</a:t>
            </a:r>
            <a:r>
              <a:rPr kumimoji="1" lang="ko-KR" altLang="en-US" dirty="0"/>
              <a:t>개의 </a:t>
            </a:r>
            <a:r>
              <a:rPr kumimoji="1" lang="en-US" altLang="ko-KR" dirty="0" err="1"/>
              <a:t>mac_module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output</a:t>
            </a:r>
            <a:r>
              <a:rPr kumimoji="1" lang="ko-KR" altLang="en-US" dirty="0"/>
              <a:t>이 덧셈 연산 없이 그대로 나와 </a:t>
            </a:r>
            <a:r>
              <a:rPr kumimoji="1" lang="en-US" altLang="ko-KR" dirty="0"/>
              <a:t>1x1x8 output</a:t>
            </a:r>
            <a:r>
              <a:rPr kumimoji="1" lang="ko-KR" altLang="en-US" dirty="0"/>
              <a:t>이 얻어지는 것을 확인할 수 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4523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1x1 conv</a:t>
            </a:r>
            <a:r>
              <a:rPr kumimoji="1" lang="ko-KR" altLang="en-US" dirty="0"/>
              <a:t>는 </a:t>
            </a:r>
            <a:r>
              <a:rPr kumimoji="1" lang="en-US" altLang="ko-KR" dirty="0" err="1"/>
              <a:t>maxpool</a:t>
            </a:r>
            <a:r>
              <a:rPr kumimoji="1" lang="ko-KR" altLang="en-US" dirty="0"/>
              <a:t>이 따라오지 않기 때문에 현재 레이어의 </a:t>
            </a:r>
            <a:r>
              <a:rPr kumimoji="1" lang="en-US" altLang="ko-KR" dirty="0"/>
              <a:t>output</a:t>
            </a:r>
            <a:r>
              <a:rPr kumimoji="1" lang="ko-KR" altLang="en-US" dirty="0"/>
              <a:t>이 다음 레이어의 </a:t>
            </a:r>
            <a:r>
              <a:rPr kumimoji="1" lang="en-US" altLang="ko-KR" dirty="0"/>
              <a:t>input</a:t>
            </a:r>
            <a:r>
              <a:rPr kumimoji="1" lang="ko-KR" altLang="en-US" dirty="0"/>
              <a:t>과 동일합니다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그렇기 때문에 이전과 달리 다음 레이어의 </a:t>
            </a:r>
            <a:r>
              <a:rPr kumimoji="1" lang="en-US" altLang="ko-KR" dirty="0"/>
              <a:t>input</a:t>
            </a:r>
            <a:r>
              <a:rPr kumimoji="1" lang="ko-KR" altLang="en-US" dirty="0"/>
              <a:t>이 아닌 현재 레이어의 </a:t>
            </a:r>
            <a:r>
              <a:rPr kumimoji="1" lang="en-US" altLang="ko-KR" dirty="0"/>
              <a:t>output file</a:t>
            </a:r>
            <a:r>
              <a:rPr kumimoji="1" lang="ko-KR" altLang="en-US" dirty="0"/>
              <a:t>과 비교하였음을 알려드립니다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 결과 또한 해당 폴더를 확인해주시기 바랍니다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1620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Yolo</a:t>
            </a:r>
            <a:r>
              <a:rPr lang="ko-KR" altLang="en-US" dirty="0"/>
              <a:t> 직전 </a:t>
            </a:r>
            <a:r>
              <a:rPr lang="en-US" altLang="ko-KR" dirty="0"/>
              <a:t>conv </a:t>
            </a:r>
            <a:r>
              <a:rPr lang="ko-KR" altLang="en-US" dirty="0"/>
              <a:t>레이어인 </a:t>
            </a:r>
            <a:r>
              <a:rPr lang="en-US" altLang="ko-KR" dirty="0"/>
              <a:t>layer 14</a:t>
            </a:r>
            <a:r>
              <a:rPr lang="ko-KR" altLang="en-US" dirty="0"/>
              <a:t>와 </a:t>
            </a:r>
            <a:r>
              <a:rPr lang="en-US" altLang="ko-KR" dirty="0"/>
              <a:t>layer 20</a:t>
            </a:r>
            <a:r>
              <a:rPr lang="ko-KR" altLang="en-US" dirty="0"/>
              <a:t>은 </a:t>
            </a:r>
            <a:r>
              <a:rPr lang="en-US" altLang="ko-KR" dirty="0" err="1"/>
              <a:t>ReLU</a:t>
            </a:r>
            <a:r>
              <a:rPr lang="ko-KR" altLang="en-US" dirty="0" err="1"/>
              <a:t>를</a:t>
            </a:r>
            <a:r>
              <a:rPr lang="ko-KR" altLang="en-US" dirty="0"/>
              <a:t> 수행하지 않으므로 </a:t>
            </a:r>
            <a:r>
              <a:rPr lang="en-US" altLang="ko-KR" dirty="0"/>
              <a:t>output</a:t>
            </a:r>
            <a:r>
              <a:rPr lang="ko-KR" altLang="en-US" dirty="0" err="1"/>
              <a:t>으로</a:t>
            </a:r>
            <a:r>
              <a:rPr lang="ko-KR" altLang="en-US" dirty="0"/>
              <a:t> 음수가 나올 수 있습니다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C code</a:t>
            </a:r>
            <a:r>
              <a:rPr lang="ko-KR" altLang="en-US" dirty="0"/>
              <a:t>와 </a:t>
            </a:r>
            <a:r>
              <a:rPr lang="en-US" altLang="ko-KR" dirty="0"/>
              <a:t>HDL</a:t>
            </a:r>
            <a:r>
              <a:rPr lang="ko-KR" altLang="en-US" dirty="0"/>
              <a:t>의 </a:t>
            </a:r>
            <a:r>
              <a:rPr lang="en-US" altLang="ko-KR" dirty="0"/>
              <a:t>quantization </a:t>
            </a:r>
            <a:r>
              <a:rPr lang="ko-KR" altLang="en-US" dirty="0"/>
              <a:t>방식에 따라 결과가 </a:t>
            </a:r>
            <a:r>
              <a:rPr lang="en-US" altLang="ko-KR" dirty="0"/>
              <a:t>1</a:t>
            </a:r>
            <a:r>
              <a:rPr lang="ko-KR" altLang="en-US" dirty="0"/>
              <a:t>만큼 차이가 나는 경우가 있는데</a:t>
            </a:r>
            <a:r>
              <a:rPr lang="en-US" altLang="ko-KR" dirty="0"/>
              <a:t>, </a:t>
            </a:r>
            <a:r>
              <a:rPr lang="ko-KR" altLang="en-US" dirty="0"/>
              <a:t>이러한 차이는 </a:t>
            </a:r>
            <a:r>
              <a:rPr lang="en-US" altLang="ko-KR" dirty="0"/>
              <a:t>validation </a:t>
            </a:r>
            <a:r>
              <a:rPr lang="ko-KR" altLang="en-US" dirty="0"/>
              <a:t>과정에서 무시하도록 </a:t>
            </a:r>
            <a:r>
              <a:rPr lang="en-US" altLang="ko-KR" dirty="0"/>
              <a:t>testbench</a:t>
            </a:r>
            <a:r>
              <a:rPr lang="ko-KR" altLang="en-US" dirty="0" err="1"/>
              <a:t>를</a:t>
            </a:r>
            <a:r>
              <a:rPr lang="ko-KR" altLang="en-US" dirty="0"/>
              <a:t> 구현했습니다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5262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지금까지의 </a:t>
            </a:r>
            <a:r>
              <a:rPr lang="en-US" altLang="ko-KR" dirty="0"/>
              <a:t>conv</a:t>
            </a:r>
            <a:r>
              <a:rPr lang="ko-KR" altLang="en-US" dirty="0"/>
              <a:t>는 모든 </a:t>
            </a:r>
            <a:r>
              <a:rPr lang="en-US" altLang="ko-KR" dirty="0"/>
              <a:t>data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register</a:t>
            </a:r>
            <a:r>
              <a:rPr lang="ko-KR" altLang="en-US" dirty="0" err="1"/>
              <a:t>에</a:t>
            </a:r>
            <a:r>
              <a:rPr lang="ko-KR" altLang="en-US" dirty="0"/>
              <a:t> 담는다고 가정하고 구현한 결과입니다</a:t>
            </a:r>
            <a:r>
              <a:rPr lang="en-US" altLang="ko-KR" dirty="0"/>
              <a:t>. </a:t>
            </a:r>
            <a:r>
              <a:rPr lang="ko-KR" altLang="en-US" dirty="0"/>
              <a:t>그러나 모듈 내부에 </a:t>
            </a:r>
            <a:r>
              <a:rPr lang="en-US" altLang="ko-KR" dirty="0"/>
              <a:t>layer </a:t>
            </a:r>
            <a:r>
              <a:rPr lang="ko-KR" altLang="en-US" dirty="0"/>
              <a:t>전체의 </a:t>
            </a:r>
            <a:r>
              <a:rPr lang="en-US" altLang="ko-KR" dirty="0"/>
              <a:t>feature map, weight, bias</a:t>
            </a:r>
            <a:r>
              <a:rPr lang="ko-KR" altLang="en-US" dirty="0"/>
              <a:t>를 모두 포함하는 경우 </a:t>
            </a:r>
            <a:r>
              <a:rPr lang="en-US" altLang="ko-KR" dirty="0"/>
              <a:t>register </a:t>
            </a:r>
            <a:r>
              <a:rPr lang="ko-KR" altLang="en-US" dirty="0"/>
              <a:t>크기가 매우 커져서 </a:t>
            </a:r>
            <a:r>
              <a:rPr lang="en-US" altLang="ko-KR" dirty="0"/>
              <a:t>practical </a:t>
            </a:r>
            <a:r>
              <a:rPr lang="ko-KR" altLang="en-US" dirty="0"/>
              <a:t>하지 않습니다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2398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</a:t>
            </a:r>
            <a:r>
              <a:rPr lang="en-US" altLang="ko-KR" dirty="0"/>
              <a:t>, 4x4xNi </a:t>
            </a:r>
            <a:r>
              <a:rPr lang="ko-KR" altLang="en-US" dirty="0"/>
              <a:t>크기의 </a:t>
            </a:r>
            <a:r>
              <a:rPr lang="en-US" altLang="ko-KR" dirty="0"/>
              <a:t>feature map tile</a:t>
            </a:r>
            <a:r>
              <a:rPr lang="ko-KR" altLang="en-US" dirty="0"/>
              <a:t>과 </a:t>
            </a:r>
            <a:r>
              <a:rPr lang="en-US" altLang="ko-KR" dirty="0"/>
              <a:t>streaming weight</a:t>
            </a:r>
            <a:r>
              <a:rPr lang="ko-KR" altLang="en-US" dirty="0"/>
              <a:t>를 이용하면 모듈 내부의 </a:t>
            </a:r>
            <a:r>
              <a:rPr lang="en-US" altLang="ko-KR" dirty="0"/>
              <a:t>storage overhead </a:t>
            </a:r>
            <a:r>
              <a:rPr lang="ko-KR" altLang="en-US" dirty="0"/>
              <a:t>없이 </a:t>
            </a:r>
            <a:r>
              <a:rPr lang="en-US" altLang="ko-KR" dirty="0"/>
              <a:t>practical</a:t>
            </a:r>
            <a:r>
              <a:rPr lang="ko-KR" altLang="en-US" dirty="0"/>
              <a:t>하게 구현할 수 있습니다</a:t>
            </a:r>
            <a:r>
              <a:rPr lang="en-US" altLang="ko-KR" dirty="0"/>
              <a:t>. </a:t>
            </a:r>
            <a:r>
              <a:rPr lang="ko-KR" altLang="en-US" dirty="0"/>
              <a:t>이에 대한 </a:t>
            </a:r>
            <a:r>
              <a:rPr lang="en-US" altLang="ko-KR" dirty="0"/>
              <a:t>FSM</a:t>
            </a:r>
            <a:r>
              <a:rPr lang="ko-KR" altLang="en-US" dirty="0"/>
              <a:t>은 오른쪽과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5168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Tiling</a:t>
            </a:r>
            <a:r>
              <a:rPr lang="ko-KR" altLang="en-US" dirty="0"/>
              <a:t>된 </a:t>
            </a:r>
            <a:r>
              <a:rPr lang="en-US" altLang="ko-KR" dirty="0" err="1"/>
              <a:t>Ifmap</a:t>
            </a:r>
            <a:r>
              <a:rPr lang="ko-KR" altLang="en-US" dirty="0" err="1"/>
              <a:t>에</a:t>
            </a:r>
            <a:r>
              <a:rPr lang="ko-KR" altLang="en-US" dirty="0"/>
              <a:t> 대하여 </a:t>
            </a:r>
            <a:r>
              <a:rPr lang="en-US" altLang="ko-KR" dirty="0"/>
              <a:t>layer 06</a:t>
            </a:r>
            <a:r>
              <a:rPr lang="ko-KR" altLang="en-US" dirty="0"/>
              <a:t>의 </a:t>
            </a:r>
            <a:r>
              <a:rPr lang="en-US" altLang="ko-KR" dirty="0"/>
              <a:t>validation</a:t>
            </a:r>
            <a:r>
              <a:rPr lang="ko-KR" altLang="en-US" dirty="0"/>
              <a:t>을 완료하였습니다</a:t>
            </a:r>
            <a:r>
              <a:rPr lang="en-US" altLang="ko-KR" dirty="0"/>
              <a:t>. </a:t>
            </a:r>
            <a:r>
              <a:rPr lang="ko-KR" altLang="en-US" dirty="0"/>
              <a:t>아래 </a:t>
            </a:r>
            <a:r>
              <a:rPr lang="en-US" altLang="ko-KR" dirty="0"/>
              <a:t>directory</a:t>
            </a:r>
            <a:r>
              <a:rPr lang="ko-KR" altLang="en-US" dirty="0"/>
              <a:t>에서 </a:t>
            </a:r>
            <a:r>
              <a:rPr lang="ko-KR" altLang="en-US" dirty="0" err="1"/>
              <a:t>비바도</a:t>
            </a:r>
            <a:r>
              <a:rPr lang="ko-KR" altLang="en-US" dirty="0"/>
              <a:t> 프로젝트 및 결과를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704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Team plan timeline</a:t>
            </a:r>
            <a:r>
              <a:rPr kumimoji="1" lang="ko-KR" altLang="en-US" dirty="0"/>
              <a:t>은 이와 같습니다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421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지금부터는 코드에 구현되어 있지는 않지만 </a:t>
            </a:r>
            <a:r>
              <a:rPr lang="en-US" altLang="ko-KR" dirty="0"/>
              <a:t>FPGA</a:t>
            </a:r>
            <a:r>
              <a:rPr lang="ko-KR" altLang="en-US" dirty="0"/>
              <a:t>의 물리적인 </a:t>
            </a:r>
            <a:r>
              <a:rPr lang="en-US" altLang="ko-KR" dirty="0"/>
              <a:t>hardware resource </a:t>
            </a:r>
            <a:r>
              <a:rPr lang="ko-KR" altLang="en-US" dirty="0"/>
              <a:t>제약과 </a:t>
            </a:r>
            <a:r>
              <a:rPr lang="en-US" altLang="ko-KR" dirty="0"/>
              <a:t>yolo model</a:t>
            </a:r>
            <a:r>
              <a:rPr lang="ko-KR" altLang="en-US" dirty="0"/>
              <a:t>의 특징을 반영하여 설계한 </a:t>
            </a:r>
            <a:r>
              <a:rPr lang="en-US" altLang="ko-KR" dirty="0"/>
              <a:t>Dataflow </a:t>
            </a:r>
            <a:r>
              <a:rPr lang="ko-KR" altLang="en-US" dirty="0"/>
              <a:t>에 대해 </a:t>
            </a:r>
            <a:r>
              <a:rPr lang="ko-KR" altLang="en-US" dirty="0" err="1"/>
              <a:t>설명드리도록</a:t>
            </a:r>
            <a:r>
              <a:rPr lang="ko-KR" altLang="en-US" dirty="0"/>
              <a:t> 하겠습니다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F1749-24F6-FA4A-96B0-1386C811E41F}" type="slidenum">
              <a:rPr lang="en-KR" smtClean="0"/>
              <a:t>39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82073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Quantization </a:t>
            </a:r>
            <a:r>
              <a:rPr kumimoji="1" lang="ko-KR" altLang="en-US" dirty="0"/>
              <a:t>결과부터 말씀드리도록 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사용한 </a:t>
            </a:r>
            <a:r>
              <a:rPr kumimoji="1" lang="en-US" altLang="ko-KR" dirty="0"/>
              <a:t>multiplier</a:t>
            </a:r>
            <a:r>
              <a:rPr kumimoji="1" lang="ko-KR" altLang="en-US" dirty="0"/>
              <a:t>는 오른쪽 그림과 같고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최종 결과는 </a:t>
            </a:r>
            <a:r>
              <a:rPr kumimoji="1" lang="en-US" altLang="ko-KR" dirty="0"/>
              <a:t>81.10%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accuracy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보였습니다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Fp32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original accuracy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81.76%</a:t>
            </a:r>
            <a:r>
              <a:rPr kumimoji="1" lang="ko-KR" altLang="en-US" dirty="0"/>
              <a:t>였으므로 약 </a:t>
            </a:r>
            <a:r>
              <a:rPr kumimoji="1" lang="en-US" altLang="ko-KR" dirty="0"/>
              <a:t>0.66%p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accuracy</a:t>
            </a:r>
            <a:r>
              <a:rPr kumimoji="1" lang="ko-KR" altLang="en-US" dirty="0"/>
              <a:t> </a:t>
            </a:r>
            <a:r>
              <a:rPr kumimoji="1" lang="en-US" altLang="ko-KR" dirty="0"/>
              <a:t>loss</a:t>
            </a:r>
            <a:r>
              <a:rPr kumimoji="1" lang="ko-KR" altLang="en-US" dirty="0"/>
              <a:t>가 발생하였습니다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2636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DMA</a:t>
            </a:r>
            <a:r>
              <a:rPr lang="ko-KR" altLang="en-US" dirty="0" err="1"/>
              <a:t>를</a:t>
            </a:r>
            <a:r>
              <a:rPr lang="ko-KR" altLang="en-US" dirty="0"/>
              <a:t> 통해 </a:t>
            </a:r>
            <a:r>
              <a:rPr lang="en-US" altLang="ko-KR" dirty="0"/>
              <a:t>feature map</a:t>
            </a:r>
            <a:r>
              <a:rPr lang="ko-KR" altLang="en-US" dirty="0"/>
              <a:t>을 외부 메모리와 통신하는 것은 상당한 </a:t>
            </a:r>
            <a:r>
              <a:rPr lang="en-US" altLang="ko-KR" dirty="0"/>
              <a:t>overhead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이를 최소화하기 최초의 </a:t>
            </a:r>
            <a:r>
              <a:rPr lang="en-US" altLang="ko-KR" dirty="0"/>
              <a:t>layer00 input feature map</a:t>
            </a:r>
            <a:r>
              <a:rPr lang="ko-KR" altLang="en-US" dirty="0"/>
              <a:t>을 읽을 때를 제외하고는 </a:t>
            </a:r>
            <a:r>
              <a:rPr lang="en-US" altLang="ko-KR" dirty="0"/>
              <a:t>DRAM</a:t>
            </a:r>
            <a:r>
              <a:rPr lang="ko-KR" altLang="en-US" dirty="0" err="1"/>
              <a:t>으로부터</a:t>
            </a:r>
            <a:r>
              <a:rPr lang="ko-KR" altLang="en-US" dirty="0"/>
              <a:t> </a:t>
            </a:r>
            <a:r>
              <a:rPr lang="en-US" altLang="ko-KR" dirty="0"/>
              <a:t>feature map</a:t>
            </a:r>
            <a:r>
              <a:rPr lang="ko-KR" altLang="en-US" dirty="0"/>
              <a:t>을 </a:t>
            </a:r>
            <a:r>
              <a:rPr lang="en-US" altLang="ko-KR" dirty="0"/>
              <a:t>read</a:t>
            </a:r>
            <a:r>
              <a:rPr lang="ko-KR" altLang="en-US" dirty="0"/>
              <a:t>하지 않는 </a:t>
            </a:r>
            <a:r>
              <a:rPr lang="en-US" altLang="ko-KR" dirty="0"/>
              <a:t>data flow</a:t>
            </a:r>
            <a:r>
              <a:rPr lang="ko-KR" altLang="en-US" dirty="0" err="1"/>
              <a:t>를</a:t>
            </a:r>
            <a:r>
              <a:rPr lang="ko-KR" altLang="en-US" dirty="0"/>
              <a:t> 설계하였습니다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각각의 </a:t>
            </a:r>
            <a:r>
              <a:rPr lang="en-US" altLang="ko-KR" dirty="0"/>
              <a:t>layer</a:t>
            </a:r>
            <a:r>
              <a:rPr lang="ko-KR" altLang="en-US" dirty="0"/>
              <a:t>에서 </a:t>
            </a:r>
            <a:r>
              <a:rPr lang="en-US" altLang="ko-KR" dirty="0"/>
              <a:t>BRAM</a:t>
            </a:r>
            <a:r>
              <a:rPr lang="ko-KR" altLang="en-US" dirty="0"/>
              <a:t>에 </a:t>
            </a:r>
            <a:r>
              <a:rPr lang="en-US" altLang="ko-KR" dirty="0"/>
              <a:t>input feature map</a:t>
            </a:r>
            <a:r>
              <a:rPr lang="ko-KR" altLang="en-US" dirty="0"/>
              <a:t>과 </a:t>
            </a:r>
            <a:r>
              <a:rPr lang="en-US" altLang="ko-KR" dirty="0"/>
              <a:t>output feature map</a:t>
            </a:r>
            <a:r>
              <a:rPr lang="ko-KR" altLang="en-US" dirty="0"/>
              <a:t>을 모두 저장할 수 있다는 점이 저희 팀</a:t>
            </a:r>
            <a:r>
              <a:rPr lang="en-US" altLang="ko-KR" dirty="0"/>
              <a:t> dataflow</a:t>
            </a:r>
            <a:r>
              <a:rPr lang="ko-KR" altLang="en-US" dirty="0"/>
              <a:t>의 가장 큰 장점입니다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Yolo_enigine</a:t>
            </a:r>
            <a:r>
              <a:rPr lang="ko-KR" altLang="en-US" dirty="0"/>
              <a:t> 에서 사용하는 대략 </a:t>
            </a:r>
            <a:r>
              <a:rPr lang="en-US" altLang="ko-KR" dirty="0"/>
              <a:t>8Kbits</a:t>
            </a:r>
            <a:r>
              <a:rPr lang="ko-KR" altLang="en-US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제외한 </a:t>
            </a:r>
            <a:r>
              <a:rPr lang="en-US" altLang="ko-KR" dirty="0"/>
              <a:t>4,850Kbits</a:t>
            </a:r>
            <a:r>
              <a:rPr lang="ko-KR" altLang="en-US" dirty="0"/>
              <a:t>의 저장 공간을 </a:t>
            </a:r>
            <a:r>
              <a:rPr lang="en-US" altLang="ko-KR" dirty="0"/>
              <a:t>weight</a:t>
            </a:r>
            <a:r>
              <a:rPr lang="ko-KR" altLang="en-US" dirty="0"/>
              <a:t>와 </a:t>
            </a:r>
            <a:r>
              <a:rPr lang="en-US" altLang="ko-KR" dirty="0"/>
              <a:t>feature map</a:t>
            </a:r>
            <a:r>
              <a:rPr lang="ko-KR" altLang="en-US" dirty="0"/>
              <a:t>을 위한 </a:t>
            </a:r>
            <a:r>
              <a:rPr lang="en-US" altLang="ko-KR" dirty="0"/>
              <a:t>BRAM0,1</a:t>
            </a:r>
            <a:r>
              <a:rPr lang="ko-KR" altLang="en-US" dirty="0"/>
              <a:t>과 </a:t>
            </a:r>
            <a:r>
              <a:rPr lang="en-US" altLang="ko-KR" dirty="0"/>
              <a:t>BIAS_BRAM</a:t>
            </a:r>
            <a:r>
              <a:rPr lang="ko-KR" altLang="en-US" dirty="0"/>
              <a:t>에 할당하였습니다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BRAM0,1</a:t>
            </a:r>
            <a:r>
              <a:rPr lang="ko-KR" altLang="en-US" dirty="0"/>
              <a:t>은 </a:t>
            </a:r>
            <a:r>
              <a:rPr lang="en-US" altLang="ko-KR" dirty="0"/>
              <a:t>weight</a:t>
            </a:r>
            <a:r>
              <a:rPr lang="ko-KR" altLang="en-US" dirty="0"/>
              <a:t>와 </a:t>
            </a:r>
            <a:r>
              <a:rPr lang="en-US" altLang="ko-KR" dirty="0"/>
              <a:t>feature map</a:t>
            </a:r>
            <a:r>
              <a:rPr lang="ko-KR" altLang="en-US" dirty="0"/>
              <a:t>을 </a:t>
            </a:r>
            <a:r>
              <a:rPr lang="ko-KR" altLang="en-US" dirty="0" err="1"/>
              <a:t>번갈아가면서</a:t>
            </a:r>
            <a:r>
              <a:rPr lang="ko-KR" altLang="en-US" dirty="0"/>
              <a:t> 저장을 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BIAS_BRAM</a:t>
            </a:r>
            <a:r>
              <a:rPr lang="ko-KR" altLang="en-US" dirty="0"/>
              <a:t>은 </a:t>
            </a:r>
            <a:r>
              <a:rPr lang="en-US" altLang="ko-KR" dirty="0"/>
              <a:t>bias</a:t>
            </a:r>
            <a:r>
              <a:rPr lang="ko-KR" altLang="en-US" dirty="0"/>
              <a:t>만 저장합니다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BRAM0,1 </a:t>
            </a:r>
            <a:r>
              <a:rPr lang="ko-KR" altLang="en-US" dirty="0"/>
              <a:t>은 </a:t>
            </a:r>
            <a:r>
              <a:rPr lang="en-US" altLang="ko-KR" dirty="0"/>
              <a:t>bandwidth</a:t>
            </a:r>
            <a:r>
              <a:rPr lang="ko-KR" altLang="en-US" dirty="0" err="1"/>
              <a:t>를</a:t>
            </a:r>
            <a:r>
              <a:rPr lang="ko-KR" altLang="en-US" dirty="0"/>
              <a:t> 높이기 위해 </a:t>
            </a:r>
            <a:r>
              <a:rPr lang="en-US" altLang="ko-KR" dirty="0"/>
              <a:t>word size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1152</a:t>
            </a:r>
            <a:r>
              <a:rPr lang="ko-KR" altLang="en-US" dirty="0"/>
              <a:t> </a:t>
            </a:r>
            <a:r>
              <a:rPr lang="en-US" altLang="ko-KR" dirty="0"/>
              <a:t>bits</a:t>
            </a:r>
            <a:r>
              <a:rPr lang="ko-KR" altLang="en-US" dirty="0"/>
              <a:t>로 설계하였고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BIAS_BRAM</a:t>
            </a:r>
            <a:r>
              <a:rPr lang="ko-KR" altLang="en-US" dirty="0"/>
              <a:t>은 한번에 두 개의 </a:t>
            </a:r>
            <a:r>
              <a:rPr lang="en-US" altLang="ko-KR" dirty="0"/>
              <a:t>bias</a:t>
            </a:r>
            <a:r>
              <a:rPr lang="ko-KR" altLang="en-US" dirty="0" err="1"/>
              <a:t>를</a:t>
            </a:r>
            <a:r>
              <a:rPr lang="ko-KR" altLang="en-US" dirty="0"/>
              <a:t> 읽기 위해 </a:t>
            </a:r>
            <a:r>
              <a:rPr lang="en-US" altLang="ko-KR" dirty="0"/>
              <a:t>32 bits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설계하였습니다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F1749-24F6-FA4A-96B0-1386C811E41F}" type="slidenum">
              <a:rPr lang="en-KR" smtClean="0"/>
              <a:t>40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227809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layer00</a:t>
            </a:r>
            <a:r>
              <a:rPr lang="ko-KR" altLang="en-US" dirty="0"/>
              <a:t> 시작 전의 각 </a:t>
            </a:r>
            <a:r>
              <a:rPr lang="en-US" altLang="ko-KR" dirty="0"/>
              <a:t>BRAM</a:t>
            </a:r>
            <a:r>
              <a:rPr lang="ko-KR" altLang="en-US" dirty="0"/>
              <a:t>들의 </a:t>
            </a:r>
            <a:r>
              <a:rPr lang="en-US" altLang="ko-KR" dirty="0"/>
              <a:t>status</a:t>
            </a:r>
            <a:r>
              <a:rPr lang="ko-KR" altLang="en-US" dirty="0" err="1"/>
              <a:t>를</a:t>
            </a:r>
            <a:r>
              <a:rPr lang="ko-KR" altLang="en-US" dirty="0"/>
              <a:t> 나타낸 그림입니다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왼쪽 </a:t>
            </a:r>
            <a:r>
              <a:rPr lang="en-US" altLang="ko-KR" dirty="0"/>
              <a:t>10</a:t>
            </a:r>
            <a:r>
              <a:rPr lang="ko-KR" altLang="en-US" dirty="0"/>
              <a:t>개의 </a:t>
            </a:r>
            <a:r>
              <a:rPr lang="en-US" altLang="ko-KR" dirty="0"/>
              <a:t>signals </a:t>
            </a:r>
            <a:r>
              <a:rPr lang="ko-KR" altLang="en-US" dirty="0"/>
              <a:t>을 주목해주시면 되는데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Dual port</a:t>
            </a:r>
            <a:r>
              <a:rPr lang="ko-KR" altLang="en-US" dirty="0"/>
              <a:t>의 장점을 극대화화기 위해 각</a:t>
            </a:r>
            <a:r>
              <a:rPr lang="en-US" altLang="ko-KR" dirty="0"/>
              <a:t> BRAM</a:t>
            </a:r>
            <a:r>
              <a:rPr lang="ko-KR" altLang="en-US" dirty="0"/>
              <a:t>은 </a:t>
            </a:r>
            <a:r>
              <a:rPr lang="en-US" altLang="ko-KR" dirty="0"/>
              <a:t>Weight, bias, feature map</a:t>
            </a:r>
            <a:r>
              <a:rPr lang="ko-KR" altLang="en-US" dirty="0"/>
              <a:t>의 </a:t>
            </a:r>
            <a:r>
              <a:rPr lang="en-US" altLang="ko-KR" dirty="0"/>
              <a:t>read</a:t>
            </a:r>
            <a:r>
              <a:rPr lang="ko-KR" altLang="en-US" dirty="0"/>
              <a:t>와 </a:t>
            </a:r>
            <a:r>
              <a:rPr lang="en-US" altLang="ko-KR" dirty="0"/>
              <a:t>write </a:t>
            </a:r>
            <a:r>
              <a:rPr lang="ko-KR" altLang="en-US" dirty="0" err="1"/>
              <a:t>를</a:t>
            </a:r>
            <a:r>
              <a:rPr lang="ko-KR" altLang="en-US" dirty="0"/>
              <a:t> 동시에 진행합니다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layer</a:t>
            </a:r>
            <a:r>
              <a:rPr lang="ko-KR" altLang="en-US" dirty="0"/>
              <a:t>마다</a:t>
            </a:r>
            <a:r>
              <a:rPr lang="en-US" altLang="ko-KR" dirty="0"/>
              <a:t> control signal</a:t>
            </a:r>
            <a:r>
              <a:rPr lang="ko-KR" altLang="en-US" dirty="0"/>
              <a:t>들이 각 </a:t>
            </a:r>
            <a:r>
              <a:rPr lang="en-US" altLang="ko-KR" dirty="0"/>
              <a:t>BRAM</a:t>
            </a:r>
            <a:r>
              <a:rPr lang="ko-KR" altLang="en-US" dirty="0"/>
              <a:t>에서 </a:t>
            </a:r>
            <a:r>
              <a:rPr lang="en-US" altLang="ko-KR" dirty="0"/>
              <a:t>data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read/write</a:t>
            </a:r>
            <a:r>
              <a:rPr lang="ko-KR" altLang="en-US" dirty="0"/>
              <a:t> 시작하는 </a:t>
            </a:r>
            <a:r>
              <a:rPr lang="en-US" altLang="ko-KR" dirty="0"/>
              <a:t>address</a:t>
            </a:r>
            <a:r>
              <a:rPr lang="ko-KR" altLang="en-US" dirty="0"/>
              <a:t>와</a:t>
            </a:r>
            <a:r>
              <a:rPr lang="en-US" altLang="ko-KR" dirty="0"/>
              <a:t>,</a:t>
            </a:r>
            <a:r>
              <a:rPr lang="ko-KR" altLang="en-US" dirty="0"/>
              <a:t> 어떤 종류의 </a:t>
            </a:r>
            <a:r>
              <a:rPr lang="en-US" altLang="ko-KR" dirty="0"/>
              <a:t>data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read/write</a:t>
            </a:r>
            <a:r>
              <a:rPr lang="ko-KR" altLang="en-US" dirty="0"/>
              <a:t>하는지를 지시합니다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layer</a:t>
            </a:r>
            <a:r>
              <a:rPr lang="ko-KR" altLang="en-US" dirty="0"/>
              <a:t>에서 어디에 무엇을 저장하는지는</a:t>
            </a:r>
            <a:r>
              <a:rPr lang="en-US" altLang="ko-KR" dirty="0"/>
              <a:t> layer</a:t>
            </a:r>
            <a:r>
              <a:rPr lang="ko-KR" altLang="en-US" dirty="0"/>
              <a:t>별 </a:t>
            </a:r>
            <a:r>
              <a:rPr lang="en-US" altLang="ko-KR" dirty="0"/>
              <a:t>control signal</a:t>
            </a:r>
            <a:r>
              <a:rPr lang="ko-KR" altLang="en-US" dirty="0"/>
              <a:t>을 통해 동일하게 알 수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F1749-24F6-FA4A-96B0-1386C811E41F}" type="slidenum">
              <a:rPr lang="en-KR" smtClean="0"/>
              <a:t>41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552219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마찬가지로</a:t>
            </a:r>
            <a:r>
              <a:rPr lang="en-US" dirty="0"/>
              <a:t> layer2에서도 control </a:t>
            </a:r>
            <a:r>
              <a:rPr lang="en-US" dirty="0" err="1"/>
              <a:t>signal에</a:t>
            </a:r>
            <a:r>
              <a:rPr lang="en-US" dirty="0"/>
              <a:t> </a:t>
            </a:r>
            <a:r>
              <a:rPr lang="en-US" dirty="0" err="1"/>
              <a:t>따라</a:t>
            </a:r>
            <a:r>
              <a:rPr lang="en-US" dirty="0"/>
              <a:t> </a:t>
            </a:r>
            <a:r>
              <a:rPr lang="en-US" dirty="0" err="1"/>
              <a:t>각각의</a:t>
            </a:r>
            <a:r>
              <a:rPr lang="en-US" dirty="0"/>
              <a:t> </a:t>
            </a:r>
            <a:r>
              <a:rPr lang="en-US" dirty="0" err="1"/>
              <a:t>BRAM에서</a:t>
            </a:r>
            <a:r>
              <a:rPr lang="en-US" dirty="0"/>
              <a:t> read/</a:t>
            </a:r>
            <a:r>
              <a:rPr lang="en-US" dirty="0" err="1"/>
              <a:t>write를</a:t>
            </a:r>
            <a:r>
              <a:rPr lang="en-US" dirty="0"/>
              <a:t> </a:t>
            </a:r>
            <a:r>
              <a:rPr lang="en-US" dirty="0" err="1"/>
              <a:t>동시에</a:t>
            </a:r>
            <a:r>
              <a:rPr lang="en-US" dirty="0"/>
              <a:t> </a:t>
            </a:r>
            <a:r>
              <a:rPr lang="en-US" dirty="0" err="1"/>
              <a:t>진행합니다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F1749-24F6-FA4A-96B0-1386C811E41F}" type="slidenum">
              <a:rPr lang="en-KR" smtClean="0"/>
              <a:t>42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77694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보시는</a:t>
            </a:r>
            <a:r>
              <a:rPr lang="en-US" dirty="0"/>
              <a:t> </a:t>
            </a:r>
            <a:r>
              <a:rPr lang="en-US" dirty="0" err="1"/>
              <a:t>바와</a:t>
            </a:r>
            <a:r>
              <a:rPr lang="en-US" dirty="0"/>
              <a:t> </a:t>
            </a:r>
            <a:r>
              <a:rPr lang="en-US" dirty="0" err="1"/>
              <a:t>같이</a:t>
            </a:r>
            <a:r>
              <a:rPr 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마다 각</a:t>
            </a:r>
            <a:r>
              <a:rPr lang="en-US" altLang="ko-KR" dirty="0"/>
              <a:t> BRAM</a:t>
            </a:r>
            <a:r>
              <a:rPr lang="ko-KR" altLang="en-US" dirty="0"/>
              <a:t>의 포트를 두 개 모두 활용하기 위해 </a:t>
            </a:r>
            <a:r>
              <a:rPr lang="en-US" altLang="ko-KR" dirty="0"/>
              <a:t>feature map/weight</a:t>
            </a:r>
            <a:r>
              <a:rPr lang="ko-KR" altLang="en-US" dirty="0"/>
              <a:t>가 저장되는 </a:t>
            </a:r>
            <a:r>
              <a:rPr lang="en-US" altLang="ko-KR" dirty="0"/>
              <a:t>BRAM</a:t>
            </a:r>
            <a:r>
              <a:rPr lang="ko-KR" altLang="en-US" dirty="0"/>
              <a:t>이 달라지는 것을 확인할 수 있습니다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/>
              <a:t>Layer4에서는 </a:t>
            </a:r>
            <a:r>
              <a:rPr lang="en-US" dirty="0" err="1"/>
              <a:t>ifm과</a:t>
            </a:r>
            <a:r>
              <a:rPr lang="en-US" dirty="0"/>
              <a:t> </a:t>
            </a:r>
            <a:r>
              <a:rPr lang="en-US" altLang="ko-KR" dirty="0"/>
              <a:t>weight</a:t>
            </a:r>
            <a:r>
              <a:rPr lang="ko-KR" altLang="en-US" dirty="0"/>
              <a:t>가 같은 </a:t>
            </a:r>
            <a:r>
              <a:rPr lang="en-US" altLang="ko-KR" dirty="0" err="1"/>
              <a:t>bram</a:t>
            </a:r>
            <a:r>
              <a:rPr lang="ko-KR" altLang="en-US" dirty="0"/>
              <a:t>에 저장되어 있어 </a:t>
            </a:r>
            <a:r>
              <a:rPr lang="en-US" altLang="ko-KR" dirty="0"/>
              <a:t>read</a:t>
            </a:r>
            <a:r>
              <a:rPr lang="ko-KR" altLang="en-US" dirty="0"/>
              <a:t>에 두 포트를 모두 사용하여 </a:t>
            </a:r>
            <a:r>
              <a:rPr lang="en-US" altLang="ko-KR" dirty="0"/>
              <a:t>weight write</a:t>
            </a:r>
            <a:r>
              <a:rPr lang="ko-KR" altLang="en-US" dirty="0"/>
              <a:t>는 병렬적으로 진행하지 못한다는 특징이 있습니다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F1749-24F6-FA4A-96B0-1386C811E41F}" type="slidenum">
              <a:rPr lang="en-KR" smtClean="0"/>
              <a:t>43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335969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Layer 6</a:t>
            </a:r>
            <a:r>
              <a:rPr lang="ko-KR" altLang="en-US" dirty="0"/>
              <a:t>의 경우에는 </a:t>
            </a:r>
            <a:r>
              <a:rPr lang="en-US" altLang="ko-KR" dirty="0"/>
              <a:t>layer8</a:t>
            </a:r>
            <a:r>
              <a:rPr lang="ko-KR" altLang="en-US" dirty="0"/>
              <a:t>의 </a:t>
            </a:r>
            <a:r>
              <a:rPr lang="en-US" altLang="ko-KR" dirty="0"/>
              <a:t>weight </a:t>
            </a:r>
            <a:r>
              <a:rPr lang="ko-KR" altLang="en-US" dirty="0"/>
              <a:t>사이즈가 커서 </a:t>
            </a:r>
            <a:r>
              <a:rPr lang="en-US" altLang="ko-KR" dirty="0"/>
              <a:t>conv</a:t>
            </a:r>
            <a:r>
              <a:rPr lang="ko-KR" altLang="en-US" dirty="0"/>
              <a:t> 계산이 끝난 뒤에 </a:t>
            </a:r>
            <a:r>
              <a:rPr lang="en-US" altLang="ko-KR" dirty="0"/>
              <a:t>layer8 weight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write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F1749-24F6-FA4A-96B0-1386C811E41F}" type="slidenum">
              <a:rPr lang="en-KR" smtClean="0"/>
              <a:t>44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478460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KR" dirty="0"/>
              <a:t>ayer10의 </a:t>
            </a:r>
            <a:r>
              <a:rPr lang="en-US" altLang="ko-KR" dirty="0"/>
              <a:t>weight </a:t>
            </a:r>
            <a:r>
              <a:rPr lang="ko-KR" altLang="en-US" dirty="0"/>
              <a:t>또한 사이즈가 매우 크기 때문에 </a:t>
            </a:r>
            <a:r>
              <a:rPr lang="en-US" altLang="ko-KR" dirty="0"/>
              <a:t>layer8</a:t>
            </a:r>
            <a:r>
              <a:rPr lang="ko-KR" altLang="en-US" dirty="0"/>
              <a:t> 의 </a:t>
            </a:r>
            <a:r>
              <a:rPr lang="en-US" altLang="ko-KR" dirty="0"/>
              <a:t>conv </a:t>
            </a:r>
            <a:r>
              <a:rPr lang="ko-KR" altLang="en-US" dirty="0"/>
              <a:t>연산이 끝난 다음에 </a:t>
            </a:r>
            <a:r>
              <a:rPr lang="en-US" altLang="ko-KR" dirty="0"/>
              <a:t>weight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write </a:t>
            </a:r>
            <a:r>
              <a:rPr lang="ko-KR" altLang="en-US" dirty="0"/>
              <a:t>한다는 특징이 있습니다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 err="1"/>
              <a:t>또한</a:t>
            </a:r>
            <a:r>
              <a:rPr lang="en-US" altLang="ko-KR" dirty="0"/>
              <a:t>, layer8</a:t>
            </a:r>
            <a:r>
              <a:rPr lang="ko-KR" altLang="en-US" dirty="0"/>
              <a:t>의 </a:t>
            </a:r>
            <a:r>
              <a:rPr lang="en-US" altLang="ko-KR" dirty="0" err="1"/>
              <a:t>ofm</a:t>
            </a:r>
            <a:r>
              <a:rPr lang="ko-KR" altLang="en-US" dirty="0"/>
              <a:t>은 이후</a:t>
            </a:r>
            <a:r>
              <a:rPr lang="en-US" altLang="ko-KR" dirty="0"/>
              <a:t>, route layer</a:t>
            </a:r>
            <a:r>
              <a:rPr lang="ko-KR" altLang="en-US" dirty="0"/>
              <a:t>에서 사용되므로 </a:t>
            </a:r>
            <a:r>
              <a:rPr lang="en-US" altLang="ko-KR" dirty="0"/>
              <a:t>BRAM</a:t>
            </a:r>
            <a:r>
              <a:rPr lang="ko-KR" altLang="en-US" dirty="0"/>
              <a:t>에 따로 </a:t>
            </a:r>
            <a:r>
              <a:rPr lang="ko-KR" altLang="en-US" dirty="0" err="1"/>
              <a:t>저장해둡니다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F1749-24F6-FA4A-96B0-1386C811E41F}" type="slidenum">
              <a:rPr lang="en-KR" smtClean="0"/>
              <a:t>45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995218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Layer10은 weight </a:t>
            </a:r>
            <a:r>
              <a:rPr lang="en-US" dirty="0" err="1"/>
              <a:t>사이즈가</a:t>
            </a:r>
            <a:r>
              <a:rPr lang="en-US" dirty="0"/>
              <a:t> </a:t>
            </a:r>
            <a:r>
              <a:rPr lang="en-US" dirty="0" err="1"/>
              <a:t>가장</a:t>
            </a:r>
            <a:r>
              <a:rPr lang="en-US" dirty="0"/>
              <a:t> </a:t>
            </a:r>
            <a:r>
              <a:rPr lang="en-US" dirty="0" err="1"/>
              <a:t>큰</a:t>
            </a:r>
            <a:r>
              <a:rPr lang="en-US" dirty="0"/>
              <a:t> </a:t>
            </a:r>
            <a:r>
              <a:rPr lang="en-US" altLang="ko-KR" dirty="0"/>
              <a:t>Layer </a:t>
            </a:r>
            <a:r>
              <a:rPr lang="ko-KR" altLang="en-US" dirty="0"/>
              <a:t>중 하나로</a:t>
            </a:r>
            <a:r>
              <a:rPr lang="en-US" dirty="0"/>
              <a:t> conv </a:t>
            </a:r>
            <a:r>
              <a:rPr lang="en-US" dirty="0" err="1"/>
              <a:t>계산과</a:t>
            </a:r>
            <a:r>
              <a:rPr lang="en-US" dirty="0"/>
              <a:t> weight </a:t>
            </a:r>
            <a:r>
              <a:rPr lang="en-US" altLang="ko-KR" dirty="0"/>
              <a:t>load</a:t>
            </a:r>
            <a:r>
              <a:rPr lang="ko-KR" altLang="en-US" dirty="0"/>
              <a:t>의 </a:t>
            </a:r>
            <a:r>
              <a:rPr lang="en-US" altLang="ko-KR" dirty="0"/>
              <a:t>overlapping</a:t>
            </a:r>
            <a:r>
              <a:rPr lang="ko-KR" altLang="en-US" dirty="0"/>
              <a:t>은 불가능하고</a:t>
            </a:r>
            <a:r>
              <a:rPr lang="en-US" altLang="ko-KR" dirty="0"/>
              <a:t>, load </a:t>
            </a:r>
            <a:r>
              <a:rPr lang="ko-KR" altLang="en-US" dirty="0"/>
              <a:t>후 </a:t>
            </a:r>
            <a:r>
              <a:rPr lang="en-US" altLang="ko-KR" dirty="0"/>
              <a:t>compute </a:t>
            </a:r>
            <a:r>
              <a:rPr lang="ko-KR" altLang="en-US" dirty="0"/>
              <a:t>과정을 </a:t>
            </a:r>
            <a:r>
              <a:rPr lang="en-US" altLang="ko-KR" dirty="0"/>
              <a:t>4</a:t>
            </a:r>
            <a:r>
              <a:rPr lang="ko-KR" altLang="en-US" dirty="0"/>
              <a:t>회 반복해 줍니다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F1749-24F6-FA4A-96B0-1386C811E41F}" type="slidenum">
              <a:rPr lang="en-KR" smtClean="0"/>
              <a:t>46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851430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Layer12</a:t>
            </a:r>
            <a:r>
              <a:rPr lang="ko-KR" altLang="en-US" dirty="0"/>
              <a:t>의 </a:t>
            </a:r>
            <a:r>
              <a:rPr lang="en-US" altLang="ko-KR" dirty="0" err="1"/>
              <a:t>ofm</a:t>
            </a:r>
            <a:r>
              <a:rPr lang="en-US" altLang="ko-KR" dirty="0"/>
              <a:t> </a:t>
            </a:r>
            <a:r>
              <a:rPr lang="ko-KR" altLang="en-US" dirty="0"/>
              <a:t>역시 </a:t>
            </a:r>
            <a:r>
              <a:rPr lang="en-US" altLang="ko-KR" dirty="0"/>
              <a:t>route layer</a:t>
            </a:r>
            <a:r>
              <a:rPr lang="ko-KR" altLang="en-US" dirty="0" err="1"/>
              <a:t>를</a:t>
            </a:r>
            <a:r>
              <a:rPr lang="ko-KR" altLang="en-US" dirty="0"/>
              <a:t> 위해 </a:t>
            </a:r>
            <a:r>
              <a:rPr lang="en-US" altLang="ko-KR" dirty="0"/>
              <a:t>BRAM_1</a:t>
            </a:r>
            <a:r>
              <a:rPr lang="ko-KR" altLang="en-US" dirty="0" err="1"/>
              <a:t>에</a:t>
            </a:r>
            <a:r>
              <a:rPr lang="ko-KR" altLang="en-US" dirty="0"/>
              <a:t> </a:t>
            </a:r>
            <a:r>
              <a:rPr lang="ko-KR" altLang="en-US" dirty="0" err="1"/>
              <a:t>저장해둡니다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F1749-24F6-FA4A-96B0-1386C811E41F}" type="slidenum">
              <a:rPr lang="en-KR" smtClean="0"/>
              <a:t>47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728528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Layer13</a:t>
            </a:r>
            <a:r>
              <a:rPr lang="ko-KR" altLang="en-US" dirty="0"/>
              <a:t>도 </a:t>
            </a:r>
            <a:r>
              <a:rPr lang="en-US" altLang="ko-KR" dirty="0"/>
              <a:t>layer10</a:t>
            </a:r>
            <a:r>
              <a:rPr lang="ko-KR" altLang="en-US" dirty="0"/>
              <a:t>과 같이 </a:t>
            </a:r>
            <a:r>
              <a:rPr lang="en-US" altLang="ko-KR" dirty="0"/>
              <a:t>weight size</a:t>
            </a:r>
            <a:r>
              <a:rPr lang="ko-KR" altLang="en-US" dirty="0"/>
              <a:t>가 매우 크기 때문에 </a:t>
            </a:r>
            <a:r>
              <a:rPr lang="en-US" altLang="ko-KR" dirty="0"/>
              <a:t>conv </a:t>
            </a:r>
            <a:r>
              <a:rPr lang="ko-KR" altLang="en-US" dirty="0"/>
              <a:t>계산 이후 </a:t>
            </a:r>
            <a:r>
              <a:rPr lang="en-US" altLang="ko-KR" dirty="0"/>
              <a:t>weight load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회 반복하여 </a:t>
            </a:r>
            <a:r>
              <a:rPr lang="en-US" altLang="ko-KR" dirty="0" err="1"/>
              <a:t>ofm</a:t>
            </a:r>
            <a:r>
              <a:rPr lang="ko-KR" altLang="en-US" dirty="0"/>
              <a:t>을 계산합니다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F1749-24F6-FA4A-96B0-1386C811E41F}" type="slidenum">
              <a:rPr lang="en-KR" smtClean="0"/>
              <a:t>48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508796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이후 control signal들에 따라 conv </a:t>
            </a:r>
            <a:r>
              <a:rPr lang="en-US" altLang="ko-KR" dirty="0"/>
              <a:t>layer</a:t>
            </a:r>
            <a:r>
              <a:rPr lang="ko-KR" altLang="en-US" dirty="0"/>
              <a:t>들의 </a:t>
            </a:r>
            <a:r>
              <a:rPr lang="en-US" altLang="ko-KR" dirty="0"/>
              <a:t>data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read/write</a:t>
            </a:r>
            <a:r>
              <a:rPr lang="ko-KR" altLang="en-US" dirty="0"/>
              <a:t>해줍니다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F1749-24F6-FA4A-96B0-1386C811E41F}" type="slidenum">
              <a:rPr lang="en-KR" smtClean="0"/>
              <a:t>49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73556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하드웨어 설계 결과에 대하여 말씀드리도록 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모든 </a:t>
            </a:r>
            <a:r>
              <a:rPr kumimoji="1" lang="en-US" altLang="ko-KR" dirty="0"/>
              <a:t>convolution layer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대한 </a:t>
            </a:r>
            <a:r>
              <a:rPr kumimoji="1" lang="en-US" altLang="ko-KR" dirty="0"/>
              <a:t>simulation</a:t>
            </a:r>
            <a:r>
              <a:rPr kumimoji="1" lang="ko-KR" altLang="en-US" dirty="0"/>
              <a:t>은 성공하였습니다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다만 이는 모든 </a:t>
            </a:r>
            <a:r>
              <a:rPr kumimoji="1" lang="en-US" altLang="ko-KR" dirty="0" err="1"/>
              <a:t>ifmap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weight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register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담을 수 있다고 가정하여 구현한 것이므로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실제 </a:t>
            </a:r>
            <a:r>
              <a:rPr kumimoji="1" lang="en-US" altLang="ko-KR" dirty="0"/>
              <a:t>hardware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올리는 것은 불가능합니다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따라서 </a:t>
            </a:r>
            <a:r>
              <a:rPr kumimoji="1" lang="en-US" altLang="ko-KR" dirty="0" err="1"/>
              <a:t>ifmap</a:t>
            </a:r>
            <a:r>
              <a:rPr kumimoji="1" lang="en-US" altLang="ko-KR" dirty="0"/>
              <a:t> tiling</a:t>
            </a:r>
            <a:r>
              <a:rPr kumimoji="1" lang="ko-KR" altLang="en-US" dirty="0"/>
              <a:t>을 적용하여 </a:t>
            </a:r>
            <a:r>
              <a:rPr kumimoji="1" lang="en-US" altLang="ko-KR" dirty="0"/>
              <a:t>FPGA</a:t>
            </a:r>
            <a:r>
              <a:rPr kumimoji="1" lang="ko-KR" altLang="en-US" dirty="0"/>
              <a:t>의 제한된 </a:t>
            </a:r>
            <a:r>
              <a:rPr kumimoji="1" lang="en-US" altLang="ko-KR" dirty="0"/>
              <a:t>register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bram</a:t>
            </a:r>
            <a:r>
              <a:rPr kumimoji="1" lang="ko-KR" altLang="en-US" dirty="0"/>
              <a:t> </a:t>
            </a:r>
            <a:r>
              <a:rPr kumimoji="1" lang="en-US" altLang="ko-KR" dirty="0"/>
              <a:t>resource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들어갈 수 있도록 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그러나 최종적으로 </a:t>
            </a:r>
            <a:r>
              <a:rPr kumimoji="1" lang="en-US" altLang="ko-KR" dirty="0"/>
              <a:t>FPGA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올리는 데까지는 구현하지 못하였습니다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69715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BRAM에</a:t>
            </a:r>
            <a:r>
              <a:rPr lang="en-US" dirty="0"/>
              <a:t> </a:t>
            </a:r>
            <a:r>
              <a:rPr lang="en-US" dirty="0" err="1"/>
              <a:t>저장된</a:t>
            </a:r>
            <a:r>
              <a:rPr lang="en-US" dirty="0"/>
              <a:t> layer12의 </a:t>
            </a:r>
            <a:r>
              <a:rPr lang="en-US" dirty="0" err="1"/>
              <a:t>ofm을</a:t>
            </a:r>
            <a:r>
              <a:rPr lang="en-US" dirty="0"/>
              <a:t> layer17의 </a:t>
            </a:r>
            <a:r>
              <a:rPr lang="en-US" altLang="ko-KR" dirty="0" err="1"/>
              <a:t>ifm</a:t>
            </a:r>
            <a:r>
              <a:rPr lang="ko-KR" altLang="en-US" dirty="0" err="1"/>
              <a:t>으로</a:t>
            </a:r>
            <a:r>
              <a:rPr lang="ko-KR" altLang="en-US" dirty="0"/>
              <a:t> 바로 사용함으로써 </a:t>
            </a:r>
            <a:r>
              <a:rPr lang="en-US" altLang="ko-KR" dirty="0"/>
              <a:t>route layer</a:t>
            </a:r>
            <a:r>
              <a:rPr lang="ko-KR" altLang="en-US" dirty="0" err="1"/>
              <a:t>를</a:t>
            </a:r>
            <a:r>
              <a:rPr lang="ko-KR" altLang="en-US" dirty="0"/>
              <a:t> 생략할 수 있습니다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F1749-24F6-FA4A-96B0-1386C811E41F}" type="slidenum">
              <a:rPr lang="en-KR" smtClean="0"/>
              <a:t>50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664660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이후</a:t>
            </a:r>
            <a:r>
              <a:rPr lang="en-US" altLang="ko-KR" dirty="0"/>
              <a:t>, </a:t>
            </a:r>
            <a:r>
              <a:rPr lang="en-US" altLang="ko-KR" dirty="0" err="1"/>
              <a:t>bram_top</a:t>
            </a:r>
            <a:r>
              <a:rPr lang="ko-KR" altLang="en-US" dirty="0"/>
              <a:t> 모듈 내부에서 </a:t>
            </a:r>
            <a:r>
              <a:rPr lang="en-US" altLang="ko-KR" dirty="0" err="1"/>
              <a:t>upsampling</a:t>
            </a:r>
            <a:r>
              <a:rPr lang="ko-KR" altLang="en-US" dirty="0"/>
              <a:t> 을 진행합니다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F1749-24F6-FA4A-96B0-1386C811E41F}" type="slidenum">
              <a:rPr lang="en-KR" smtClean="0"/>
              <a:t>51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3705781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Upsampling</a:t>
            </a:r>
            <a:r>
              <a:rPr lang="ko-KR" altLang="en-US" dirty="0"/>
              <a:t>의 </a:t>
            </a:r>
            <a:r>
              <a:rPr lang="en-US" altLang="ko-KR" dirty="0"/>
              <a:t>output</a:t>
            </a:r>
            <a:r>
              <a:rPr lang="ko-KR" altLang="en-US" dirty="0"/>
              <a:t>을 </a:t>
            </a:r>
            <a:r>
              <a:rPr lang="en-US" altLang="ko-KR" dirty="0"/>
              <a:t>layer8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en-US" altLang="ko-KR" dirty="0" err="1"/>
              <a:t>ofm</a:t>
            </a:r>
            <a:r>
              <a:rPr lang="ko-KR" altLang="en-US" dirty="0"/>
              <a:t>과 </a:t>
            </a:r>
            <a:r>
              <a:rPr lang="en-US" altLang="ko-KR" dirty="0"/>
              <a:t>channel-wise </a:t>
            </a:r>
            <a:r>
              <a:rPr lang="en-US" altLang="ko-KR" dirty="0" err="1"/>
              <a:t>concat</a:t>
            </a:r>
            <a:r>
              <a:rPr lang="ko-KR" altLang="en-US" dirty="0" err="1"/>
              <a:t>으로</a:t>
            </a:r>
            <a:r>
              <a:rPr lang="ko-KR" altLang="en-US" dirty="0"/>
              <a:t> 합쳐준 다음</a:t>
            </a:r>
            <a:r>
              <a:rPr lang="en-US" altLang="ko-KR" dirty="0"/>
              <a:t>, </a:t>
            </a:r>
            <a:r>
              <a:rPr lang="ko-KR" altLang="en-US" dirty="0"/>
              <a:t>마지막 </a:t>
            </a:r>
            <a:r>
              <a:rPr lang="en-US" altLang="ko-KR" dirty="0"/>
              <a:t>layer20</a:t>
            </a:r>
            <a:r>
              <a:rPr lang="ko-KR" altLang="en-US" dirty="0"/>
              <a:t>을 계산함으로써 모든 </a:t>
            </a:r>
            <a:r>
              <a:rPr lang="en-US" altLang="ko-KR" dirty="0"/>
              <a:t>dataflow</a:t>
            </a:r>
            <a:r>
              <a:rPr lang="ko-KR" altLang="en-US" dirty="0"/>
              <a:t>가 종료됩니다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F1749-24F6-FA4A-96B0-1386C811E41F}" type="slidenum">
              <a:rPr lang="en-KR" smtClean="0"/>
              <a:t>52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997179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이상으로 발표를 마치겠습니다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감사합니다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98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Quantization </a:t>
            </a:r>
            <a:r>
              <a:rPr kumimoji="1" lang="ko-KR" altLang="en-US" dirty="0"/>
              <a:t>방법에 대해 설명 드리겠습니다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먼저 각 </a:t>
            </a:r>
            <a:r>
              <a:rPr kumimoji="1" lang="en-US" altLang="ko-KR" dirty="0"/>
              <a:t>layer</a:t>
            </a:r>
            <a:r>
              <a:rPr kumimoji="1" lang="ko-KR" altLang="en-US" dirty="0"/>
              <a:t> 별로 </a:t>
            </a:r>
            <a:r>
              <a:rPr kumimoji="1" lang="en-US" altLang="ko-KR" dirty="0"/>
              <a:t>weight distribution</a:t>
            </a:r>
            <a:r>
              <a:rPr kumimoji="1" lang="ko-KR" altLang="en-US" dirty="0"/>
              <a:t>을 구해 </a:t>
            </a:r>
            <a:r>
              <a:rPr kumimoji="1" lang="en-US" altLang="ko-KR" dirty="0"/>
              <a:t>min/max range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판단하였습니다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692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이후 </a:t>
            </a:r>
            <a:r>
              <a:rPr kumimoji="1" lang="en-US" altLang="ko-KR" dirty="0"/>
              <a:t>outlier</a:t>
            </a:r>
            <a:r>
              <a:rPr kumimoji="1" lang="ko-KR" altLang="en-US" dirty="0"/>
              <a:t>들을 적절히 고려하되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충분한 </a:t>
            </a:r>
            <a:r>
              <a:rPr kumimoji="1" lang="en-US" altLang="ko-KR" dirty="0"/>
              <a:t>precision</a:t>
            </a:r>
            <a:r>
              <a:rPr kumimoji="1" lang="ko-KR" altLang="en-US" dirty="0"/>
              <a:t>을 확보할 수 있도록 </a:t>
            </a:r>
            <a:r>
              <a:rPr kumimoji="1" lang="en-US" altLang="ko-KR" dirty="0"/>
              <a:t>scaling factor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설정하였습니다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91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Weight distribution</a:t>
            </a:r>
            <a:r>
              <a:rPr kumimoji="1" lang="ko-KR" altLang="en-US" dirty="0"/>
              <a:t> 결과로부터 </a:t>
            </a:r>
            <a:r>
              <a:rPr kumimoji="1" lang="en-US" altLang="ko-KR" dirty="0"/>
              <a:t>MSE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최소화하는 </a:t>
            </a:r>
            <a:r>
              <a:rPr kumimoji="1" lang="en-US" altLang="ko-KR" dirty="0"/>
              <a:t>scaling factor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얻을 수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또한</a:t>
            </a:r>
            <a:r>
              <a:rPr kumimoji="1" lang="en-US" altLang="ko-KR" dirty="0"/>
              <a:t>, distribution</a:t>
            </a:r>
            <a:r>
              <a:rPr kumimoji="1" lang="ko-KR" altLang="en-US" dirty="0"/>
              <a:t>의 평균이 항상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근접한 것에서 착안하여 </a:t>
            </a:r>
            <a:r>
              <a:rPr kumimoji="1" lang="en-US" altLang="ko-KR" dirty="0"/>
              <a:t>symmetric quantization scheme</a:t>
            </a:r>
            <a:r>
              <a:rPr kumimoji="1" lang="ko-KR" altLang="en-US" dirty="0"/>
              <a:t>을 적용하였습니다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919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모든 </a:t>
            </a:r>
            <a:r>
              <a:rPr kumimoji="1" lang="en-US" altLang="ko-KR" dirty="0"/>
              <a:t>Multiplier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의 제곱수로 설정하여 </a:t>
            </a:r>
            <a:r>
              <a:rPr kumimoji="1" lang="en-US" altLang="ko-KR" dirty="0"/>
              <a:t>quantization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hardware</a:t>
            </a:r>
            <a:r>
              <a:rPr kumimoji="1" lang="ko-KR" altLang="en-US" dirty="0"/>
              <a:t>에서 적용함에 있어 </a:t>
            </a:r>
            <a:r>
              <a:rPr kumimoji="1" lang="en-US" altLang="ko-KR" dirty="0"/>
              <a:t>bit shifting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간단하게 구현할 수 있도록 하였습니다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26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4F1C930-B425-4849-901E-EDC7E9573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08D55B-1D39-49F6-BDF9-B7CE6C5D7DC3}"/>
              </a:ext>
            </a:extLst>
          </p:cNvPr>
          <p:cNvSpPr/>
          <p:nvPr userDrawn="1"/>
        </p:nvSpPr>
        <p:spPr>
          <a:xfrm>
            <a:off x="0" y="1285876"/>
            <a:ext cx="12192000" cy="462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2544" y="0"/>
            <a:ext cx="1128581" cy="12339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09" y="42957"/>
            <a:ext cx="2410353" cy="111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7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64DA0-5D4B-4E12-9A48-92CD86589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763B76-8FCD-42D6-B280-DEB6D9B52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03BF8F-669C-4200-84FE-AED47B44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BE604-F7D8-4BAE-9E04-41B7D961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 Hardware </a:t>
            </a:r>
            <a:r>
              <a:rPr lang="ko-KR" altLang="en-US"/>
              <a:t>설계 경진대회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8DBE05-B6DC-47E1-9478-38F97002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6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E5758D-9FCA-4635-A589-09672613A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B575FB-7D72-49DD-ADB4-3C53C5C57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57CFBD-9D63-40E2-9663-27204A77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104657-C6C6-4EB3-B6CD-7299DB55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 Hardware </a:t>
            </a:r>
            <a:r>
              <a:rPr lang="ko-KR" altLang="en-US"/>
              <a:t>설계 경진대회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CACAD7-4576-4C40-9416-9D25BC48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3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0462A-979F-9F02-BE3D-53357B093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2C6F5-8DC0-E07C-490A-E92F2C7A1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DE16D-E748-CEFD-9A97-D6D9AD5E1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4625-F921-3543-B7E0-34E7137DB1FE}" type="datetimeFigureOut">
              <a:rPr lang="en-KR" smtClean="0"/>
              <a:t>5/31/24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468F3-9316-9206-3116-8F6B60CD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95F70-7541-4047-56D6-0B1BDE52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9086-635D-9A45-9234-FE4DA0A0043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02985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F603-42AD-FBCC-3576-3B47D8A7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EA33C-E973-4A42-0036-708324F9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20AD9-A8ED-E844-1E7E-F57C5A1F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4625-F921-3543-B7E0-34E7137DB1FE}" type="datetimeFigureOut">
              <a:rPr lang="en-KR" smtClean="0"/>
              <a:t>5/31/24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88292-C5E5-50E6-8653-92F0B3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4345D-1A03-817E-AFC5-758F37EB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9086-635D-9A45-9234-FE4DA0A0043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7945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77C0E-ACE4-48B6-B244-F66B32AD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875" y="6442075"/>
            <a:ext cx="2743200" cy="365125"/>
          </a:xfrm>
        </p:spPr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08D55B-1D39-49F6-BDF9-B7CE6C5D7DC3}"/>
              </a:ext>
            </a:extLst>
          </p:cNvPr>
          <p:cNvSpPr/>
          <p:nvPr userDrawn="1"/>
        </p:nvSpPr>
        <p:spPr>
          <a:xfrm>
            <a:off x="-6350" y="0"/>
            <a:ext cx="12192000" cy="4864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583BE3-7F27-474B-8977-CB25A2A7B5C3}"/>
              </a:ext>
            </a:extLst>
          </p:cNvPr>
          <p:cNvSpPr/>
          <p:nvPr userDrawn="1"/>
        </p:nvSpPr>
        <p:spPr>
          <a:xfrm>
            <a:off x="330200" y="889000"/>
            <a:ext cx="11544300" cy="5575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49890-BF7F-4409-A8FF-9A8E24AB5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200" y="644769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b="1" dirty="0"/>
              <a:t>Deep Learning Hardware </a:t>
            </a:r>
            <a:r>
              <a:rPr lang="ko-KR" altLang="en-US" b="1" dirty="0"/>
              <a:t>설계 경진대회</a:t>
            </a:r>
          </a:p>
        </p:txBody>
      </p:sp>
    </p:spTree>
    <p:extLst>
      <p:ext uri="{BB962C8B-B14F-4D97-AF65-F5344CB8AC3E}">
        <p14:creationId xmlns:p14="http://schemas.microsoft.com/office/powerpoint/2010/main" val="313381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2008D-9C27-40BA-B775-F52D9466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E39ACA-0A93-47F5-979C-E53DBB968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649CB-9A62-4D67-8234-9B970931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A47E10-2612-488A-BADC-A277CBC6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 Hardware </a:t>
            </a:r>
            <a:r>
              <a:rPr lang="ko-KR" altLang="en-US"/>
              <a:t>설계 경진대회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06D9E-5209-4103-8D45-6D90E7DE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6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D94F0-E9F3-4EC9-B8AF-CD9D8134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33C8BF-75F1-45C5-9839-5855EAC5A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007452-F681-477A-B267-E63D9B252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4C9462-2C89-4297-8830-81E6E3B3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8D5A17-62F2-4724-9C56-464EB17F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 Hardware </a:t>
            </a:r>
            <a:r>
              <a:rPr lang="ko-KR" altLang="en-US"/>
              <a:t>설계 경진대회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065690-1435-441E-8BD2-FE0980DA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16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6E01D-4699-4EF1-ABD7-953ED35A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B185D4-A1C1-4545-8C1B-DB14E31DA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3210D9-F903-4E4A-8771-96FE0016D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8BB4AE-5BB3-4B86-B8FB-36D92158A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083CBA-4246-4EC4-AE47-C8CA04441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A8B5BE-EC0E-4AA9-A406-9975C9E8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0CF078-BB86-4EF9-8F9E-96633607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 Hardware </a:t>
            </a:r>
            <a:r>
              <a:rPr lang="ko-KR" altLang="en-US"/>
              <a:t>설계 경진대회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695012-8856-4FE9-B815-227B227C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73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5B2ED-1DA7-43ED-AAC8-4AA37C41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1CEBB2-6046-4B5E-B235-F08DE0A4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A1D47D-AE3C-42DD-90F6-AD0EF464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 Hardware </a:t>
            </a:r>
            <a:r>
              <a:rPr lang="ko-KR" altLang="en-US"/>
              <a:t>설계 경진대회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F90000-0433-4E85-BEB9-178F63DC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43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45635C-58AB-425A-9E3F-8C89A939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12AD96-B2B3-4E8F-B2F9-B6E1CED2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 Hardware </a:t>
            </a:r>
            <a:r>
              <a:rPr lang="ko-KR" altLang="en-US"/>
              <a:t>설계 경진대회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EF97FC-B9D7-44B7-97B1-59260630F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57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99AAD-A39C-44FC-833D-C4A44224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13F7C-ADE5-4C54-9027-330624922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A43DAA-B250-423F-8CFC-7A16F09AA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930C77-21E6-4D82-A68F-3604A279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A46602-62F7-48D9-9857-F729C476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 Hardware </a:t>
            </a:r>
            <a:r>
              <a:rPr lang="ko-KR" altLang="en-US"/>
              <a:t>설계 경진대회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CB61B9-52AD-4FCD-AD42-1D11D9D5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14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60BD5-CBCB-4F08-9940-F0587D08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7B3153-C435-4DE5-ACF6-B2E6D74D0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E893A5-43E2-4509-93E2-5641F2707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D959FC-792E-43B9-BC7F-5F5EA2CD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251CA3-FD33-4408-8886-DCC37109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 Hardware </a:t>
            </a:r>
            <a:r>
              <a:rPr lang="ko-KR" altLang="en-US"/>
              <a:t>설계 경진대회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A3D5AD-6B2E-42BB-BC6D-01F6B56D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42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BCFF35-802F-480F-B853-95CFF811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BFE3BF-58EC-4CE6-BE15-D32491AD6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D5329-3041-45D6-931A-AF5CF60C5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19584" y="635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49890-BF7F-4409-A8FF-9A8E24AB5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308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b="1" dirty="0"/>
              <a:t>Deep Learning Hardware </a:t>
            </a:r>
            <a:r>
              <a:rPr lang="ko-KR" altLang="en-US" b="1" dirty="0"/>
              <a:t>설계 경진대회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601C4-51C6-4747-8667-BE42B82B3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9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1 CuadroTexto">
            <a:extLst>
              <a:ext uri="{FF2B5EF4-FFF2-40B4-BE49-F238E27FC236}">
                <a16:creationId xmlns:a16="http://schemas.microsoft.com/office/drawing/2014/main" id="{EBECC7ED-4430-7AB8-1A31-2632DA2A9ABA}"/>
              </a:ext>
            </a:extLst>
          </p:cNvPr>
          <p:cNvSpPr txBox="1"/>
          <p:nvPr/>
        </p:nvSpPr>
        <p:spPr>
          <a:xfrm>
            <a:off x="1801395" y="1661868"/>
            <a:ext cx="858921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2024 Deep Learning </a:t>
            </a:r>
          </a:p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Hardware D</a:t>
            </a:r>
            <a:r>
              <a:rPr lang="en-US" altLang="ko-KR" sz="4400" b="1" dirty="0">
                <a:latin typeface="Arial" panose="020B0604020202020204" pitchFamily="34" charset="0"/>
                <a:cs typeface="Arial" panose="020B0604020202020204" pitchFamily="34" charset="0"/>
              </a:rPr>
              <a:t>esign Competition: </a:t>
            </a:r>
          </a:p>
          <a:p>
            <a:pPr algn="ctr"/>
            <a:r>
              <a:rPr lang="en-US" altLang="ko-KR" sz="4400" b="1" dirty="0">
                <a:latin typeface="Arial" panose="020B0604020202020204" pitchFamily="34" charset="0"/>
                <a:cs typeface="Arial" panose="020B0604020202020204" pitchFamily="34" charset="0"/>
              </a:rPr>
              <a:t>Final Presentation</a:t>
            </a:r>
            <a:endParaRPr lang="ko-KR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5 CuadroTexto">
            <a:extLst>
              <a:ext uri="{FF2B5EF4-FFF2-40B4-BE49-F238E27FC236}">
                <a16:creationId xmlns:a16="http://schemas.microsoft.com/office/drawing/2014/main" id="{9F40446E-2A6A-A64E-F7F6-A69DF8FB27D7}"/>
              </a:ext>
            </a:extLst>
          </p:cNvPr>
          <p:cNvSpPr txBox="1"/>
          <p:nvPr/>
        </p:nvSpPr>
        <p:spPr>
          <a:xfrm>
            <a:off x="2113980" y="4011157"/>
            <a:ext cx="786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Dongmin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Han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Changwoo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Lee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Donghwee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Son</a:t>
            </a:r>
          </a:p>
        </p:txBody>
      </p:sp>
      <p:sp>
        <p:nvSpPr>
          <p:cNvPr id="4" name="25 CuadroTexto">
            <a:extLst>
              <a:ext uri="{FF2B5EF4-FFF2-40B4-BE49-F238E27FC236}">
                <a16:creationId xmlns:a16="http://schemas.microsoft.com/office/drawing/2014/main" id="{68A6ECA0-5280-2067-3465-6CAECFF7EB2C}"/>
              </a:ext>
            </a:extLst>
          </p:cNvPr>
          <p:cNvSpPr txBox="1"/>
          <p:nvPr/>
        </p:nvSpPr>
        <p:spPr>
          <a:xfrm>
            <a:off x="2744762" y="4760008"/>
            <a:ext cx="6702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ChipChamps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Seoul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1238349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4E9C0D-6D5D-D4E4-2FF1-2D42EB6DBC5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4348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Quantization granularity</a:t>
            </a:r>
          </a:p>
          <a:p>
            <a:pPr lvl="0"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Quantization parameters can be set per layer, per channel, … this is called quantization granularity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Our parameters are shared 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per layer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, for the sake of simplicity and hardware efficiency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026" name="Picture 2" descr="Large Transformer Model Inference Optimization | Lil'Log">
            <a:extLst>
              <a:ext uri="{FF2B5EF4-FFF2-40B4-BE49-F238E27FC236}">
                <a16:creationId xmlns:a16="http://schemas.microsoft.com/office/drawing/2014/main" id="{84226CBB-09BB-F944-2C34-D8DAABF7A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263" y="4233714"/>
            <a:ext cx="8737873" cy="220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11 CuadroTexto">
            <a:extLst>
              <a:ext uri="{FF2B5EF4-FFF2-40B4-BE49-F238E27FC236}">
                <a16:creationId xmlns:a16="http://schemas.microsoft.com/office/drawing/2014/main" id="{4D420CE3-6C10-BA3A-8366-882037F13C05}"/>
              </a:ext>
            </a:extLst>
          </p:cNvPr>
          <p:cNvSpPr txBox="1"/>
          <p:nvPr/>
        </p:nvSpPr>
        <p:spPr>
          <a:xfrm>
            <a:off x="330200" y="166829"/>
            <a:ext cx="8193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Idea and Novelty: Quantization Method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973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Idea and Novelty: CONV Layers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4E9C0D-6D5D-D4E4-2FF1-2D42EB6DBC5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434872"/>
            <a:ext cx="10846800" cy="15342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Three distinct computation methods each for CONV00, 3x3, and 1x1 conv.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CONV00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The only layer with </a:t>
            </a:r>
            <a:r>
              <a:rPr lang="en-US" altLang="ko-KR" sz="24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ifmap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channel of 3. 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Needs separate dataflow compared to ordinary 3x3 convolution.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61428F5-F1F4-A096-1EFD-6E140938C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12" y="3632573"/>
            <a:ext cx="10586576" cy="255307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A7B535AF-800D-2A6B-C416-DD9185CA1CE9}"/>
              </a:ext>
            </a:extLst>
          </p:cNvPr>
          <p:cNvSpPr/>
          <p:nvPr/>
        </p:nvSpPr>
        <p:spPr>
          <a:xfrm>
            <a:off x="4916245" y="3851238"/>
            <a:ext cx="2097741" cy="339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899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6878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Idea and Novelty: CONV Layers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4E9C0D-6D5D-D4E4-2FF1-2D42EB6DBC5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434872"/>
            <a:ext cx="10846800" cy="21474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Three distinct computation methods each for CONV00, 3x3, and 1x1 conv.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 convolution (except CONV00)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All </a:t>
            </a:r>
            <a:r>
              <a:rPr lang="en-US" altLang="ko-KR" sz="24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ifmap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and </a:t>
            </a:r>
            <a:r>
              <a:rPr lang="en-US" altLang="ko-KR" sz="24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ofmap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channels are multiple of 16.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All layers except CONV13 are followed by </a:t>
            </a:r>
            <a:r>
              <a:rPr lang="en-US" altLang="ko-KR" sz="2400" dirty="0" err="1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ReLU</a:t>
            </a:r>
            <a:r>
              <a:rPr lang="en-US" altLang="ko-KR" sz="2400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and </a:t>
            </a:r>
            <a:r>
              <a:rPr lang="en-US" altLang="ko-KR" sz="2400" dirty="0" err="1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maxpool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. </a:t>
            </a:r>
          </a:p>
          <a:p>
            <a:pPr marL="914400" lvl="2" indent="0">
              <a:buNone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  </a:t>
            </a:r>
            <a:r>
              <a:rPr lang="en-US" altLang="ko-KR" sz="22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→ </a:t>
            </a:r>
            <a:r>
              <a:rPr lang="en-US" altLang="ko-KR" sz="2200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Integrated!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5F3361-45B2-8723-C8CA-AF41D27C5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538" y="3893812"/>
            <a:ext cx="7786923" cy="254826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01376FE-3FBA-1C9F-398F-3A7D51CD0D4D}"/>
              </a:ext>
            </a:extLst>
          </p:cNvPr>
          <p:cNvSpPr/>
          <p:nvPr/>
        </p:nvSpPr>
        <p:spPr>
          <a:xfrm>
            <a:off x="2202539" y="5992009"/>
            <a:ext cx="831118" cy="450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3316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Idea and Novelty: CONV Layers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4E9C0D-6D5D-D4E4-2FF1-2D42EB6DBC5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434871"/>
            <a:ext cx="10846800" cy="28143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Three distinct computation methods each for CONV00, 3x3, and 1x1 conv.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 convolution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All layers except CONV14 and CONV20 have </a:t>
            </a:r>
            <a:r>
              <a:rPr lang="en-US" altLang="ko-KR" sz="24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ofmap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channels with multiple of 16.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All layers except CONV14 and CONV20 are followed with </a:t>
            </a:r>
            <a:r>
              <a:rPr lang="en-US" altLang="ko-KR" sz="24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ReLU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No </a:t>
            </a:r>
            <a:r>
              <a:rPr lang="en-US" altLang="ko-KR" sz="24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maxpool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!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D9B689-0CD3-1E22-B7B7-00F15B11A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971" y="4168501"/>
            <a:ext cx="9000057" cy="227357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B5F7B79-61E6-EA14-D495-F6620F6A12F1}"/>
              </a:ext>
            </a:extLst>
          </p:cNvPr>
          <p:cNvSpPr/>
          <p:nvPr/>
        </p:nvSpPr>
        <p:spPr>
          <a:xfrm>
            <a:off x="7778024" y="4616783"/>
            <a:ext cx="1745518" cy="261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416925-C16C-5B0F-21D9-5C564BF55778}"/>
              </a:ext>
            </a:extLst>
          </p:cNvPr>
          <p:cNvSpPr/>
          <p:nvPr/>
        </p:nvSpPr>
        <p:spPr>
          <a:xfrm>
            <a:off x="7778024" y="5945968"/>
            <a:ext cx="1745518" cy="261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4140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988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4E9C0D-6D5D-D4E4-2FF1-2D42EB6DBC5C}"/>
              </a:ext>
            </a:extLst>
          </p:cNvPr>
          <p:cNvSpPr txBox="1">
            <a:spLocks noChangeArrowheads="1"/>
          </p:cNvSpPr>
          <p:nvPr/>
        </p:nvSpPr>
        <p:spPr>
          <a:xfrm>
            <a:off x="1286883" y="980823"/>
            <a:ext cx="9618233" cy="54612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Terminology</a:t>
            </a:r>
          </a:p>
          <a:p>
            <a:pPr marL="0" lvl="1"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Ni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: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ifmap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channel dimension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No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: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ofmap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channel dimension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Fx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, </a:t>
            </a:r>
            <a:r>
              <a:rPr lang="en-US" altLang="ko-KR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Fy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: filter dimension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Tr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: row-wise factor, always set to 2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Tc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: column-wise factor, always set to 2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Ti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: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ifmap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channel-wise factor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To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: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ofmap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channel-wise factor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CONV module consumes 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(Tr x Tc) x (</a:t>
            </a:r>
            <a:r>
              <a:rPr lang="en-US" altLang="ko-KR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Fx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x </a:t>
            </a:r>
            <a:r>
              <a:rPr lang="en-US" altLang="ko-KR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Fy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x Ti)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ifmap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pixels and produces 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(Tr x Tc x To)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ofmap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pixels every cycle!</a:t>
            </a:r>
          </a:p>
        </p:txBody>
      </p:sp>
    </p:spTree>
    <p:extLst>
      <p:ext uri="{BB962C8B-B14F-4D97-AF65-F5344CB8AC3E}">
        <p14:creationId xmlns:p14="http://schemas.microsoft.com/office/powerpoint/2010/main" val="1128878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988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4E9C0D-6D5D-D4E4-2FF1-2D42EB6DBC5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950775"/>
            <a:ext cx="11015444" cy="20398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PE utilization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Total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4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i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</a:t>
            </a: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Each </a:t>
            </a:r>
            <a:r>
              <a:rPr lang="en-US" altLang="ko-KR" sz="2400" i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r>
              <a:rPr lang="en-US" altLang="ko-KR" sz="2400" i="1" dirty="0">
                <a:solidFill>
                  <a:prstClr val="black"/>
                </a:solidFill>
                <a:latin typeface="Consolas" panose="020B0609020204030204" pitchFamily="49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contains </a:t>
            </a:r>
            <a:r>
              <a:rPr lang="en-US" altLang="ko-KR" sz="2400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9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i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mac_module</a:t>
            </a:r>
            <a:r>
              <a:rPr lang="en-US" altLang="ko-KR" sz="24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</a:t>
            </a: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3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Each </a:t>
            </a:r>
            <a:r>
              <a:rPr lang="en-US" altLang="ko-KR" sz="2400" i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mac_module</a:t>
            </a:r>
            <a:r>
              <a:rPr lang="en-US" altLang="ko-KR" sz="2400" i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contains </a:t>
            </a:r>
            <a:r>
              <a:rPr lang="en-US" altLang="ko-KR" sz="2400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16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multipliers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and an </a:t>
            </a:r>
            <a:r>
              <a:rPr lang="en-US" altLang="ko-KR" sz="2400" i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adder_tree</a:t>
            </a:r>
            <a:endParaRPr lang="en-US" altLang="ko-KR" sz="2400" i="1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1DB61A7-E7A3-DFAD-6919-19B52CFD9CF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1" y="3318888"/>
            <a:ext cx="10349752" cy="20398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Total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4 x 9 x 16 = 576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multipliers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!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4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Nexys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A7-100T FPGA board contains 240 DSPs which can map to </a:t>
            </a:r>
            <a:r>
              <a:rPr lang="en-US" altLang="ko-KR" sz="2400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480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multipliers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Remaining </a:t>
            </a:r>
            <a:r>
              <a:rPr lang="en-US" altLang="ko-KR" sz="2400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96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multipliers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are mapped to LUTs.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994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988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A2022E4-93C9-60CE-760E-3DB65C2009CD}"/>
              </a:ext>
            </a:extLst>
          </p:cNvPr>
          <p:cNvSpPr/>
          <p:nvPr/>
        </p:nvSpPr>
        <p:spPr>
          <a:xfrm>
            <a:off x="1613043" y="1185233"/>
            <a:ext cx="8697695" cy="49790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850054-19CE-CC46-0996-04A4F38A6CE4}"/>
              </a:ext>
            </a:extLst>
          </p:cNvPr>
          <p:cNvSpPr txBox="1"/>
          <p:nvPr/>
        </p:nvSpPr>
        <p:spPr>
          <a:xfrm>
            <a:off x="1659180" y="1221089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mac_array</a:t>
            </a:r>
            <a:endParaRPr kumimoji="1"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9C5820E-9103-81B7-6CDD-4DB37363FAB7}"/>
              </a:ext>
            </a:extLst>
          </p:cNvPr>
          <p:cNvGrpSpPr/>
          <p:nvPr/>
        </p:nvGrpSpPr>
        <p:grpSpPr>
          <a:xfrm>
            <a:off x="1913759" y="2976978"/>
            <a:ext cx="3639963" cy="2295221"/>
            <a:chOff x="1862389" y="2976978"/>
            <a:chExt cx="3639963" cy="2295221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CCE8B28-3DC5-16DC-BEB7-CDF59CB536A0}"/>
                </a:ext>
              </a:extLst>
            </p:cNvPr>
            <p:cNvGrpSpPr/>
            <p:nvPr/>
          </p:nvGrpSpPr>
          <p:grpSpPr>
            <a:xfrm>
              <a:off x="1862389" y="2976978"/>
              <a:ext cx="3157370" cy="2295221"/>
              <a:chOff x="1984460" y="3237026"/>
              <a:chExt cx="3157370" cy="2295221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38B8F020-D159-CB79-B6E6-8B26D54B7DCF}"/>
                  </a:ext>
                </a:extLst>
              </p:cNvPr>
              <p:cNvSpPr/>
              <p:nvPr/>
            </p:nvSpPr>
            <p:spPr>
              <a:xfrm>
                <a:off x="1984460" y="32370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C33ABB8-7C29-8E2C-1211-AB164E612FD3}"/>
                  </a:ext>
                </a:extLst>
              </p:cNvPr>
              <p:cNvSpPr/>
              <p:nvPr/>
            </p:nvSpPr>
            <p:spPr>
              <a:xfrm>
                <a:off x="2136860" y="3389426"/>
                <a:ext cx="1938170" cy="107602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B597D5B9-CCD1-BC62-D05E-31107544B50A}"/>
                  </a:ext>
                </a:extLst>
              </p:cNvPr>
              <p:cNvSpPr/>
              <p:nvPr/>
            </p:nvSpPr>
            <p:spPr>
              <a:xfrm>
                <a:off x="2289260" y="3541826"/>
                <a:ext cx="1938170" cy="1076021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668DF9E-A6D3-B2E5-ADC0-B9C0D8C647CB}"/>
                  </a:ext>
                </a:extLst>
              </p:cNvPr>
              <p:cNvSpPr/>
              <p:nvPr/>
            </p:nvSpPr>
            <p:spPr>
              <a:xfrm>
                <a:off x="2441660" y="3694226"/>
                <a:ext cx="1938170" cy="1076021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AAB57769-30D1-EBF4-7386-96B3FD908BFA}"/>
                  </a:ext>
                </a:extLst>
              </p:cNvPr>
              <p:cNvSpPr/>
              <p:nvPr/>
            </p:nvSpPr>
            <p:spPr>
              <a:xfrm>
                <a:off x="2594060" y="38466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20087EE-1C87-0325-EC6E-915CA1A4E7FB}"/>
                  </a:ext>
                </a:extLst>
              </p:cNvPr>
              <p:cNvSpPr/>
              <p:nvPr/>
            </p:nvSpPr>
            <p:spPr>
              <a:xfrm>
                <a:off x="2746460" y="3999026"/>
                <a:ext cx="1938170" cy="107602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383434B-9A90-6855-62C6-F6C152EED0EF}"/>
                  </a:ext>
                </a:extLst>
              </p:cNvPr>
              <p:cNvSpPr/>
              <p:nvPr/>
            </p:nvSpPr>
            <p:spPr>
              <a:xfrm>
                <a:off x="2898860" y="4151426"/>
                <a:ext cx="1938170" cy="1076021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660043F-5F1C-F330-8FD4-9E4262DC6035}"/>
                  </a:ext>
                </a:extLst>
              </p:cNvPr>
              <p:cNvSpPr/>
              <p:nvPr/>
            </p:nvSpPr>
            <p:spPr>
              <a:xfrm>
                <a:off x="3051260" y="4303826"/>
                <a:ext cx="1938170" cy="1076021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D146DF0-DFB9-6993-FCA2-557EB844FB40}"/>
                  </a:ext>
                </a:extLst>
              </p:cNvPr>
              <p:cNvSpPr/>
              <p:nvPr/>
            </p:nvSpPr>
            <p:spPr>
              <a:xfrm>
                <a:off x="3203660" y="44562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mac16</a:t>
                </a:r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" name="왼쪽 중괄호[L] 46">
              <a:extLst>
                <a:ext uri="{FF2B5EF4-FFF2-40B4-BE49-F238E27FC236}">
                  <a16:creationId xmlns:a16="http://schemas.microsoft.com/office/drawing/2014/main" id="{7EB7D1CC-D080-7086-BC52-7D7644EE98FA}"/>
                </a:ext>
              </a:extLst>
            </p:cNvPr>
            <p:cNvSpPr/>
            <p:nvPr/>
          </p:nvSpPr>
          <p:spPr>
            <a:xfrm rot="10800000">
              <a:off x="5094207" y="2988884"/>
              <a:ext cx="408145" cy="2271408"/>
            </a:xfrm>
            <a:prstGeom prst="leftBrace">
              <a:avLst>
                <a:gd name="adj1" fmla="val 8333"/>
                <a:gd name="adj2" fmla="val 5114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68AD21F-8580-7B69-E32E-5AF7EB9F5168}"/>
              </a:ext>
            </a:extLst>
          </p:cNvPr>
          <p:cNvSpPr txBox="1"/>
          <p:nvPr/>
        </p:nvSpPr>
        <p:spPr>
          <a:xfrm>
            <a:off x="1580480" y="1932509"/>
            <a:ext cx="28645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Total 9 </a:t>
            </a:r>
            <a:r>
              <a:rPr kumimoji="1" lang="en-US" altLang="ko-K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mac_module</a:t>
            </a:r>
            <a:r>
              <a:rPr kumimoji="1"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Last </a:t>
            </a:r>
            <a:r>
              <a:rPr kumimoji="1"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utilized for 3x3 CONV only!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77EB8BF-3FAC-8926-1EF8-16019E9ED253}"/>
              </a:ext>
            </a:extLst>
          </p:cNvPr>
          <p:cNvCxnSpPr>
            <a:cxnSpLocks/>
          </p:cNvCxnSpPr>
          <p:nvPr/>
        </p:nvCxnSpPr>
        <p:spPr>
          <a:xfrm>
            <a:off x="5542970" y="4095153"/>
            <a:ext cx="3261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EB432CE-64D8-FD37-A029-A4F4A9117B04}"/>
              </a:ext>
            </a:extLst>
          </p:cNvPr>
          <p:cNvSpPr>
            <a:spLocks noChangeAspect="1"/>
          </p:cNvSpPr>
          <p:nvPr/>
        </p:nvSpPr>
        <p:spPr>
          <a:xfrm>
            <a:off x="6021467" y="3546530"/>
            <a:ext cx="718175" cy="70813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C3B7F32-8464-A090-6593-49872565145D}"/>
              </a:ext>
            </a:extLst>
          </p:cNvPr>
          <p:cNvSpPr>
            <a:spLocks noChangeAspect="1"/>
          </p:cNvSpPr>
          <p:nvPr/>
        </p:nvSpPr>
        <p:spPr>
          <a:xfrm>
            <a:off x="6173867" y="3698930"/>
            <a:ext cx="718175" cy="70813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E4BBE1D-1D4C-8A11-9547-7585F4A13237}"/>
              </a:ext>
            </a:extLst>
          </p:cNvPr>
          <p:cNvSpPr>
            <a:spLocks noChangeAspect="1"/>
          </p:cNvSpPr>
          <p:nvPr/>
        </p:nvSpPr>
        <p:spPr>
          <a:xfrm>
            <a:off x="6326267" y="3851330"/>
            <a:ext cx="718175" cy="708137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F9A46A-B39A-4506-C8AD-BB0347FA1298}"/>
              </a:ext>
            </a:extLst>
          </p:cNvPr>
          <p:cNvSpPr>
            <a:spLocks noChangeAspect="1"/>
          </p:cNvSpPr>
          <p:nvPr/>
        </p:nvSpPr>
        <p:spPr>
          <a:xfrm>
            <a:off x="6478667" y="4003730"/>
            <a:ext cx="718175" cy="70813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kumimoji="1" lang="ko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사다리꼴[T] 72">
            <a:extLst>
              <a:ext uri="{FF2B5EF4-FFF2-40B4-BE49-F238E27FC236}">
                <a16:creationId xmlns:a16="http://schemas.microsoft.com/office/drawing/2014/main" id="{4CE3AAB9-D1B9-DAC9-D794-93DD88423B73}"/>
              </a:ext>
            </a:extLst>
          </p:cNvPr>
          <p:cNvSpPr/>
          <p:nvPr/>
        </p:nvSpPr>
        <p:spPr>
          <a:xfrm rot="5400000">
            <a:off x="7445083" y="3439819"/>
            <a:ext cx="4673594" cy="469863"/>
          </a:xfrm>
          <a:prstGeom prst="trapezoid">
            <a:avLst>
              <a:gd name="adj" fmla="val 7754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MUX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F8CA2F6-F41E-1E8E-5323-BC6D1C41E30D}"/>
              </a:ext>
            </a:extLst>
          </p:cNvPr>
          <p:cNvCxnSpPr>
            <a:cxnSpLocks/>
          </p:cNvCxnSpPr>
          <p:nvPr/>
        </p:nvCxnSpPr>
        <p:spPr>
          <a:xfrm>
            <a:off x="7308021" y="4357799"/>
            <a:ext cx="2118258" cy="52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21E11AB-BC26-B362-4826-94DAB3C0F681}"/>
              </a:ext>
            </a:extLst>
          </p:cNvPr>
          <p:cNvSpPr txBox="1"/>
          <p:nvPr/>
        </p:nvSpPr>
        <p:spPr>
          <a:xfrm>
            <a:off x="8400220" y="3996123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1x1x4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56AB07A-1BA6-21A4-D113-2543E3140D7B}"/>
              </a:ext>
            </a:extLst>
          </p:cNvPr>
          <p:cNvSpPr txBox="1"/>
          <p:nvPr/>
        </p:nvSpPr>
        <p:spPr>
          <a:xfrm>
            <a:off x="8390985" y="4350785"/>
            <a:ext cx="1063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layer 0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80959CD9-184A-A5B0-B4C4-4E4AC5099F46}"/>
              </a:ext>
            </a:extLst>
          </p:cNvPr>
          <p:cNvCxnSpPr/>
          <p:nvPr/>
        </p:nvCxnSpPr>
        <p:spPr>
          <a:xfrm>
            <a:off x="5553728" y="4100439"/>
            <a:ext cx="0" cy="13585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9CCB7FA-BD61-96A1-2CB0-98B3D5CF1774}"/>
              </a:ext>
            </a:extLst>
          </p:cNvPr>
          <p:cNvCxnSpPr>
            <a:cxnSpLocks/>
          </p:cNvCxnSpPr>
          <p:nvPr/>
        </p:nvCxnSpPr>
        <p:spPr>
          <a:xfrm>
            <a:off x="5542970" y="5458968"/>
            <a:ext cx="3883309" cy="180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E50BCFE-44C9-2EA6-8FB4-067EC77E2ACF}"/>
              </a:ext>
            </a:extLst>
          </p:cNvPr>
          <p:cNvSpPr txBox="1"/>
          <p:nvPr/>
        </p:nvSpPr>
        <p:spPr>
          <a:xfrm>
            <a:off x="8401032" y="5067897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1x1x8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BCE0AB3-8FB7-C67B-3C3F-78729BA2B49B}"/>
              </a:ext>
            </a:extLst>
          </p:cNvPr>
          <p:cNvSpPr txBox="1"/>
          <p:nvPr/>
        </p:nvSpPr>
        <p:spPr>
          <a:xfrm>
            <a:off x="8249556" y="5449693"/>
            <a:ext cx="1241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conv 1x1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1D555225-5793-CA2B-683C-2DFFAC60EC18}"/>
              </a:ext>
            </a:extLst>
          </p:cNvPr>
          <p:cNvCxnSpPr>
            <a:cxnSpLocks/>
          </p:cNvCxnSpPr>
          <p:nvPr/>
        </p:nvCxnSpPr>
        <p:spPr>
          <a:xfrm>
            <a:off x="5553728" y="2962710"/>
            <a:ext cx="0" cy="11312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5A26195-7960-A5BC-DDE4-AAF46D54D0AA}"/>
              </a:ext>
            </a:extLst>
          </p:cNvPr>
          <p:cNvCxnSpPr>
            <a:cxnSpLocks/>
          </p:cNvCxnSpPr>
          <p:nvPr/>
        </p:nvCxnSpPr>
        <p:spPr>
          <a:xfrm>
            <a:off x="5542970" y="2962710"/>
            <a:ext cx="8375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1D3B07A-A222-F6D8-755A-450D8B06F7BE}"/>
              </a:ext>
            </a:extLst>
          </p:cNvPr>
          <p:cNvGrpSpPr/>
          <p:nvPr/>
        </p:nvGrpSpPr>
        <p:grpSpPr>
          <a:xfrm>
            <a:off x="5959965" y="1471133"/>
            <a:ext cx="1937375" cy="1927337"/>
            <a:chOff x="6231072" y="1753508"/>
            <a:chExt cx="1937375" cy="1927337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B9B32D6-BFE4-8A98-768D-8BB1728644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31072" y="1753508"/>
              <a:ext cx="718175" cy="70813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CC2F3C2-680E-5245-4E22-5B584A85D5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3472" y="1905908"/>
              <a:ext cx="718175" cy="70813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2FAA7390-E65A-9E2A-5E05-5B25C16C20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35872" y="2058308"/>
              <a:ext cx="718175" cy="708137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B97A437-F4FF-9F8A-51D4-1096CF77E5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8272" y="2210708"/>
              <a:ext cx="718175" cy="708137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955C240-30BC-D791-B64A-5DBAAC057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672" y="2363108"/>
              <a:ext cx="718175" cy="7081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106ACEC-6CF6-250D-750A-4E1EE6A60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93072" y="2515508"/>
              <a:ext cx="718175" cy="70813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79FBDA5A-CF54-67BC-D083-90CD10637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45472" y="2667908"/>
              <a:ext cx="718175" cy="708137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10DF8F9-2139-6DEC-A33B-98B23CBD01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7872" y="2820308"/>
              <a:ext cx="718175" cy="708137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A52C1EFB-EE0D-5F98-A9C0-4D37C7CA4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0272" y="2972708"/>
              <a:ext cx="718175" cy="7081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4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F348FE4-3FA6-4A6D-F694-F022EF075DB7}"/>
              </a:ext>
            </a:extLst>
          </p:cNvPr>
          <p:cNvCxnSpPr>
            <a:cxnSpLocks/>
          </p:cNvCxnSpPr>
          <p:nvPr/>
        </p:nvCxnSpPr>
        <p:spPr>
          <a:xfrm>
            <a:off x="8013115" y="3044401"/>
            <a:ext cx="14131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F98CB26-E101-60EF-D08D-9D85C4BF134B}"/>
              </a:ext>
            </a:extLst>
          </p:cNvPr>
          <p:cNvSpPr txBox="1"/>
          <p:nvPr/>
        </p:nvSpPr>
        <p:spPr>
          <a:xfrm>
            <a:off x="8237784" y="3028890"/>
            <a:ext cx="1241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conv 3x3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1D15730-16EE-AA6C-150D-080888186B99}"/>
              </a:ext>
            </a:extLst>
          </p:cNvPr>
          <p:cNvSpPr txBox="1"/>
          <p:nvPr/>
        </p:nvSpPr>
        <p:spPr>
          <a:xfrm>
            <a:off x="8400221" y="2644291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1x1x1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0BA4C9D-0D7D-5FA5-B5A2-17D51E033289}"/>
              </a:ext>
            </a:extLst>
          </p:cNvPr>
          <p:cNvSpPr txBox="1"/>
          <p:nvPr/>
        </p:nvSpPr>
        <p:spPr>
          <a:xfrm>
            <a:off x="334022" y="4779703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IFM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6490FD6-B5E4-5DD3-9101-6C1C9133FE84}"/>
              </a:ext>
            </a:extLst>
          </p:cNvPr>
          <p:cNvSpPr txBox="1"/>
          <p:nvPr/>
        </p:nvSpPr>
        <p:spPr>
          <a:xfrm>
            <a:off x="308930" y="5528648"/>
            <a:ext cx="1137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EC831442-5325-3DAC-AD67-081CEB3EA60B}"/>
              </a:ext>
            </a:extLst>
          </p:cNvPr>
          <p:cNvCxnSpPr>
            <a:cxnSpLocks/>
          </p:cNvCxnSpPr>
          <p:nvPr/>
        </p:nvCxnSpPr>
        <p:spPr>
          <a:xfrm>
            <a:off x="1375643" y="5759480"/>
            <a:ext cx="8429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30CB40A5-ED29-4C45-B03C-48DD61073189}"/>
              </a:ext>
            </a:extLst>
          </p:cNvPr>
          <p:cNvCxnSpPr>
            <a:cxnSpLocks/>
          </p:cNvCxnSpPr>
          <p:nvPr/>
        </p:nvCxnSpPr>
        <p:spPr>
          <a:xfrm>
            <a:off x="997373" y="5010535"/>
            <a:ext cx="12211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45CEA085-9846-E1CE-B224-617114E22063}"/>
              </a:ext>
            </a:extLst>
          </p:cNvPr>
          <p:cNvCxnSpPr>
            <a:cxnSpLocks/>
          </p:cNvCxnSpPr>
          <p:nvPr/>
        </p:nvCxnSpPr>
        <p:spPr>
          <a:xfrm>
            <a:off x="10016812" y="3732943"/>
            <a:ext cx="10144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B8C158A0-FE4F-2798-CB91-B68BD245A499}"/>
              </a:ext>
            </a:extLst>
          </p:cNvPr>
          <p:cNvSpPr txBox="1"/>
          <p:nvPr/>
        </p:nvSpPr>
        <p:spPr>
          <a:xfrm>
            <a:off x="10999194" y="3502110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OFM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A5774AA3-27FA-994E-8A47-DBD504BFFB54}"/>
              </a:ext>
            </a:extLst>
          </p:cNvPr>
          <p:cNvCxnSpPr>
            <a:cxnSpLocks/>
          </p:cNvCxnSpPr>
          <p:nvPr/>
        </p:nvCxnSpPr>
        <p:spPr>
          <a:xfrm>
            <a:off x="9785650" y="726174"/>
            <a:ext cx="6704" cy="7195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482D6801-4D9E-72EE-AD89-8F55632D9015}"/>
              </a:ext>
            </a:extLst>
          </p:cNvPr>
          <p:cNvSpPr txBox="1"/>
          <p:nvPr/>
        </p:nvSpPr>
        <p:spPr>
          <a:xfrm>
            <a:off x="8966986" y="304444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conv mode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593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988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4E9C0D-6D5D-D4E4-2FF1-2D42EB6DBC5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950775"/>
            <a:ext cx="5942295" cy="54913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Module FSM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Interaction with the testbench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Get input feature map, weights, and biases, respectively.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Get </a:t>
            </a: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32-bit data every cycle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Considering the AXI granularity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Compute and send output to </a:t>
            </a:r>
            <a:r>
              <a:rPr lang="en-US" altLang="ko-KR" sz="2400" i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tb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400" i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tb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validates the module output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141CB0-5C38-19B1-E8F1-D5B957F868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1" t="2249" r="2121" b="2302"/>
          <a:stretch/>
        </p:blipFill>
        <p:spPr>
          <a:xfrm>
            <a:off x="6780495" y="1157525"/>
            <a:ext cx="4584526" cy="507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66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5880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CONV00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4E9C0D-6D5D-D4E4-2FF1-2D42EB6DBC5C}"/>
              </a:ext>
            </a:extLst>
          </p:cNvPr>
          <p:cNvSpPr txBox="1">
            <a:spLocks noChangeArrowheads="1"/>
          </p:cNvSpPr>
          <p:nvPr/>
        </p:nvSpPr>
        <p:spPr>
          <a:xfrm>
            <a:off x="783644" y="1444733"/>
            <a:ext cx="10646356" cy="46103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CONV00 parameters:</a:t>
            </a:r>
          </a:p>
          <a:p>
            <a:pPr lvl="0"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Ni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= 4 (actually 3)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No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= 16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Fx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, </a:t>
            </a:r>
            <a:r>
              <a:rPr lang="en-US" altLang="ko-KR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Fy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= 3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Tr, Tc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= 2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Ti, To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= 4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B385145-241D-288F-0122-C04A817AF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766" y="1344596"/>
            <a:ext cx="6438590" cy="481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26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/>
          <p:cNvCxnSpPr/>
          <p:nvPr/>
        </p:nvCxnSpPr>
        <p:spPr>
          <a:xfrm flipV="1">
            <a:off x="7189660" y="3286600"/>
            <a:ext cx="2332453" cy="112443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5880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CONV00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4E9C0D-6D5D-D4E4-2FF1-2D42EB6DBC5C}"/>
              </a:ext>
            </a:extLst>
          </p:cNvPr>
          <p:cNvSpPr txBox="1">
            <a:spLocks noChangeArrowheads="1"/>
          </p:cNvSpPr>
          <p:nvPr/>
        </p:nvSpPr>
        <p:spPr>
          <a:xfrm>
            <a:off x="337595" y="887172"/>
            <a:ext cx="6253318" cy="26214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Data Processing of CONV00</a:t>
            </a: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Every cycle, consumes 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4x4x3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IFM (window) and produces 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2x2x4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OFM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Each </a:t>
            </a:r>
            <a:r>
              <a:rPr lang="en-US" altLang="ko-KR" i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r>
              <a:rPr lang="en-US" altLang="ko-KR" i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using 8 </a:t>
            </a:r>
            <a:r>
              <a:rPr lang="en-US" altLang="ko-KR" i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mac_module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, and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 </a:t>
            </a:r>
            <a:r>
              <a:rPr lang="en-US" altLang="ko-KR" i="1" dirty="0" err="1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mac_module</a:t>
            </a:r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working as a pair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to process 3x3x3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! 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정육면체 7"/>
          <p:cNvSpPr/>
          <p:nvPr/>
        </p:nvSpPr>
        <p:spPr>
          <a:xfrm>
            <a:off x="7847953" y="3442977"/>
            <a:ext cx="2620171" cy="2493817"/>
          </a:xfrm>
          <a:prstGeom prst="cube">
            <a:avLst>
              <a:gd name="adj" fmla="val 5647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정육면체 11"/>
          <p:cNvSpPr/>
          <p:nvPr/>
        </p:nvSpPr>
        <p:spPr>
          <a:xfrm>
            <a:off x="8397597" y="4800959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정육면체 12"/>
          <p:cNvSpPr/>
          <p:nvPr/>
        </p:nvSpPr>
        <p:spPr>
          <a:xfrm>
            <a:off x="8723575" y="4803936"/>
            <a:ext cx="697345" cy="692726"/>
          </a:xfrm>
          <a:prstGeom prst="cube">
            <a:avLst>
              <a:gd name="adj" fmla="val 5294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정육면체 10"/>
          <p:cNvSpPr/>
          <p:nvPr/>
        </p:nvSpPr>
        <p:spPr>
          <a:xfrm>
            <a:off x="8397597" y="4479681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정육면체 9"/>
          <p:cNvSpPr/>
          <p:nvPr/>
        </p:nvSpPr>
        <p:spPr>
          <a:xfrm>
            <a:off x="8724764" y="4482066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91119" y="5294866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</a:t>
            </a:r>
            <a:endParaRPr lang="ko-KR" altLang="en-US" sz="2000" b="1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0" name="정육면체 19"/>
          <p:cNvSpPr/>
          <p:nvPr/>
        </p:nvSpPr>
        <p:spPr>
          <a:xfrm>
            <a:off x="6218704" y="3399938"/>
            <a:ext cx="1030502" cy="1023324"/>
          </a:xfrm>
          <a:prstGeom prst="cube">
            <a:avLst>
              <a:gd name="adj" fmla="val 7213"/>
            </a:avLst>
          </a:prstGeom>
          <a:solidFill>
            <a:srgbClr val="7030A0"/>
          </a:solidFill>
          <a:ln>
            <a:solidFill>
              <a:srgbClr val="3E1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정육면체 20"/>
          <p:cNvSpPr/>
          <p:nvPr/>
        </p:nvSpPr>
        <p:spPr>
          <a:xfrm>
            <a:off x="5814380" y="3787579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정육면체 21"/>
          <p:cNvSpPr/>
          <p:nvPr/>
        </p:nvSpPr>
        <p:spPr>
          <a:xfrm>
            <a:off x="5363511" y="4215443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18955955">
            <a:off x="8802118" y="4727817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1x1x4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43" name="정육면체 42"/>
          <p:cNvSpPr/>
          <p:nvPr/>
        </p:nvSpPr>
        <p:spPr>
          <a:xfrm>
            <a:off x="8058340" y="1669413"/>
            <a:ext cx="1611229" cy="1617186"/>
          </a:xfrm>
          <a:prstGeom prst="cube">
            <a:avLst>
              <a:gd name="adj" fmla="val 7213"/>
            </a:avLst>
          </a:prstGeom>
          <a:solidFill>
            <a:srgbClr val="E1CC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267927" y="1929969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134315" y="2055122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011106" y="1928501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77495" y="205365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267927" y="268727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134315" y="2812426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011106" y="2685805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877495" y="2810957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 flipV="1">
            <a:off x="6218704" y="1820793"/>
            <a:ext cx="1839636" cy="166405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정육면체 22"/>
          <p:cNvSpPr/>
          <p:nvPr/>
        </p:nvSpPr>
        <p:spPr>
          <a:xfrm>
            <a:off x="4931626" y="4640875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856560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256 x 256 x 16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082C4-7DCC-9267-6912-1B97ABB0F285}"/>
              </a:ext>
            </a:extLst>
          </p:cNvPr>
          <p:cNvSpPr txBox="1"/>
          <p:nvPr/>
        </p:nvSpPr>
        <p:spPr>
          <a:xfrm>
            <a:off x="3671859" y="5638610"/>
            <a:ext cx="378444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3x3x3x4 weight replicated in each </a:t>
            </a:r>
            <a:r>
              <a:rPr lang="en-US" altLang="ko-KR" sz="2400" i="1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endParaRPr lang="en-US" altLang="ko-KR" sz="2400" i="1" dirty="0"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9C3C8B-43FC-5C73-91E5-9B2D275A3552}"/>
              </a:ext>
            </a:extLst>
          </p:cNvPr>
          <p:cNvSpPr txBox="1"/>
          <p:nvPr/>
        </p:nvSpPr>
        <p:spPr>
          <a:xfrm rot="18955955">
            <a:off x="8799096" y="5048179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1x1x4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DF1C2B-E5C4-C5BD-176C-38B39004BDDF}"/>
              </a:ext>
            </a:extLst>
          </p:cNvPr>
          <p:cNvSpPr txBox="1"/>
          <p:nvPr/>
        </p:nvSpPr>
        <p:spPr>
          <a:xfrm>
            <a:off x="7813012" y="918607"/>
            <a:ext cx="210188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paired </a:t>
            </a:r>
            <a:r>
              <a:rPr lang="en-US" altLang="ko-KR" sz="2400" i="1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mac_module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</a:t>
            </a:r>
            <a:endParaRPr lang="en-US" altLang="ko-KR" sz="2400" dirty="0">
              <a:solidFill>
                <a:srgbClr val="5B9BD5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19" name="정육면체 118">
            <a:extLst>
              <a:ext uri="{FF2B5EF4-FFF2-40B4-BE49-F238E27FC236}">
                <a16:creationId xmlns:a16="http://schemas.microsoft.com/office/drawing/2014/main" id="{38C870AA-4EFD-47D3-948F-352C8B664D91}"/>
              </a:ext>
            </a:extLst>
          </p:cNvPr>
          <p:cNvSpPr/>
          <p:nvPr/>
        </p:nvSpPr>
        <p:spPr>
          <a:xfrm>
            <a:off x="4047927" y="3135644"/>
            <a:ext cx="697345" cy="692726"/>
          </a:xfrm>
          <a:prstGeom prst="cube">
            <a:avLst>
              <a:gd name="adj" fmla="val 5294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정육면체 119">
            <a:extLst>
              <a:ext uri="{FF2B5EF4-FFF2-40B4-BE49-F238E27FC236}">
                <a16:creationId xmlns:a16="http://schemas.microsoft.com/office/drawing/2014/main" id="{3DF1CD13-4285-4166-8D6F-67B1B8625786}"/>
              </a:ext>
            </a:extLst>
          </p:cNvPr>
          <p:cNvSpPr/>
          <p:nvPr/>
        </p:nvSpPr>
        <p:spPr>
          <a:xfrm>
            <a:off x="3596001" y="3576904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정육면체 120">
            <a:extLst>
              <a:ext uri="{FF2B5EF4-FFF2-40B4-BE49-F238E27FC236}">
                <a16:creationId xmlns:a16="http://schemas.microsoft.com/office/drawing/2014/main" id="{7C0340AC-4828-4ADF-87E0-06244CEC46D1}"/>
              </a:ext>
            </a:extLst>
          </p:cNvPr>
          <p:cNvSpPr/>
          <p:nvPr/>
        </p:nvSpPr>
        <p:spPr>
          <a:xfrm>
            <a:off x="3142415" y="4029486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정육면체 6"/>
          <p:cNvSpPr/>
          <p:nvPr/>
        </p:nvSpPr>
        <p:spPr>
          <a:xfrm>
            <a:off x="2013929" y="4482067"/>
            <a:ext cx="1514764" cy="1454727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43239" y="5294867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013929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256 x 256 x 3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6DEFB2D-0C44-4FC9-B7E1-4DD98447CB98}"/>
              </a:ext>
            </a:extLst>
          </p:cNvPr>
          <p:cNvSpPr/>
          <p:nvPr/>
        </p:nvSpPr>
        <p:spPr>
          <a:xfrm>
            <a:off x="2692404" y="4848887"/>
            <a:ext cx="336720" cy="34055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평행 사변형 87">
            <a:extLst>
              <a:ext uri="{FF2B5EF4-FFF2-40B4-BE49-F238E27FC236}">
                <a16:creationId xmlns:a16="http://schemas.microsoft.com/office/drawing/2014/main" id="{F3690724-CE74-427E-9D8F-4F1547413E4C}"/>
              </a:ext>
            </a:extLst>
          </p:cNvPr>
          <p:cNvSpPr/>
          <p:nvPr/>
        </p:nvSpPr>
        <p:spPr>
          <a:xfrm>
            <a:off x="2690308" y="4482742"/>
            <a:ext cx="703561" cy="366146"/>
          </a:xfrm>
          <a:custGeom>
            <a:avLst/>
            <a:gdLst>
              <a:gd name="connsiteX0" fmla="*/ 0 w 710705"/>
              <a:gd name="connsiteY0" fmla="*/ 375671 h 375671"/>
              <a:gd name="connsiteX1" fmla="*/ 376490 w 710705"/>
              <a:gd name="connsiteY1" fmla="*/ 0 h 375671"/>
              <a:gd name="connsiteX2" fmla="*/ 710705 w 710705"/>
              <a:gd name="connsiteY2" fmla="*/ 0 h 375671"/>
              <a:gd name="connsiteX3" fmla="*/ 334215 w 710705"/>
              <a:gd name="connsiteY3" fmla="*/ 375671 h 375671"/>
              <a:gd name="connsiteX4" fmla="*/ 0 w 710705"/>
              <a:gd name="connsiteY4" fmla="*/ 375671 h 375671"/>
              <a:gd name="connsiteX0" fmla="*/ 0 w 698799"/>
              <a:gd name="connsiteY0" fmla="*/ 373290 h 375671"/>
              <a:gd name="connsiteX1" fmla="*/ 364584 w 698799"/>
              <a:gd name="connsiteY1" fmla="*/ 0 h 375671"/>
              <a:gd name="connsiteX2" fmla="*/ 698799 w 698799"/>
              <a:gd name="connsiteY2" fmla="*/ 0 h 375671"/>
              <a:gd name="connsiteX3" fmla="*/ 322309 w 698799"/>
              <a:gd name="connsiteY3" fmla="*/ 375671 h 375671"/>
              <a:gd name="connsiteX4" fmla="*/ 0 w 698799"/>
              <a:gd name="connsiteY4" fmla="*/ 373290 h 375671"/>
              <a:gd name="connsiteX0" fmla="*/ 0 w 698799"/>
              <a:gd name="connsiteY0" fmla="*/ 373290 h 373290"/>
              <a:gd name="connsiteX1" fmla="*/ 364584 w 698799"/>
              <a:gd name="connsiteY1" fmla="*/ 0 h 373290"/>
              <a:gd name="connsiteX2" fmla="*/ 698799 w 698799"/>
              <a:gd name="connsiteY2" fmla="*/ 0 h 373290"/>
              <a:gd name="connsiteX3" fmla="*/ 331834 w 698799"/>
              <a:gd name="connsiteY3" fmla="*/ 373290 h 373290"/>
              <a:gd name="connsiteX4" fmla="*/ 0 w 698799"/>
              <a:gd name="connsiteY4" fmla="*/ 373290 h 373290"/>
              <a:gd name="connsiteX0" fmla="*/ 0 w 698799"/>
              <a:gd name="connsiteY0" fmla="*/ 378052 h 378052"/>
              <a:gd name="connsiteX1" fmla="*/ 369347 w 698799"/>
              <a:gd name="connsiteY1" fmla="*/ 0 h 378052"/>
              <a:gd name="connsiteX2" fmla="*/ 698799 w 698799"/>
              <a:gd name="connsiteY2" fmla="*/ 4762 h 378052"/>
              <a:gd name="connsiteX3" fmla="*/ 331834 w 698799"/>
              <a:gd name="connsiteY3" fmla="*/ 378052 h 378052"/>
              <a:gd name="connsiteX4" fmla="*/ 0 w 698799"/>
              <a:gd name="connsiteY4" fmla="*/ 378052 h 378052"/>
              <a:gd name="connsiteX0" fmla="*/ 0 w 701180"/>
              <a:gd name="connsiteY0" fmla="*/ 378052 h 378052"/>
              <a:gd name="connsiteX1" fmla="*/ 371728 w 701180"/>
              <a:gd name="connsiteY1" fmla="*/ 0 h 378052"/>
              <a:gd name="connsiteX2" fmla="*/ 701180 w 701180"/>
              <a:gd name="connsiteY2" fmla="*/ 4762 h 378052"/>
              <a:gd name="connsiteX3" fmla="*/ 334215 w 701180"/>
              <a:gd name="connsiteY3" fmla="*/ 378052 h 378052"/>
              <a:gd name="connsiteX4" fmla="*/ 0 w 701180"/>
              <a:gd name="connsiteY4" fmla="*/ 378052 h 378052"/>
              <a:gd name="connsiteX0" fmla="*/ 0 w 696417"/>
              <a:gd name="connsiteY0" fmla="*/ 378052 h 378052"/>
              <a:gd name="connsiteX1" fmla="*/ 371728 w 696417"/>
              <a:gd name="connsiteY1" fmla="*/ 0 h 378052"/>
              <a:gd name="connsiteX2" fmla="*/ 696417 w 696417"/>
              <a:gd name="connsiteY2" fmla="*/ 9524 h 378052"/>
              <a:gd name="connsiteX3" fmla="*/ 334215 w 696417"/>
              <a:gd name="connsiteY3" fmla="*/ 378052 h 378052"/>
              <a:gd name="connsiteX4" fmla="*/ 0 w 696417"/>
              <a:gd name="connsiteY4" fmla="*/ 378052 h 378052"/>
              <a:gd name="connsiteX0" fmla="*/ 0 w 696417"/>
              <a:gd name="connsiteY0" fmla="*/ 368528 h 368528"/>
              <a:gd name="connsiteX1" fmla="*/ 369347 w 696417"/>
              <a:gd name="connsiteY1" fmla="*/ 1 h 368528"/>
              <a:gd name="connsiteX2" fmla="*/ 696417 w 696417"/>
              <a:gd name="connsiteY2" fmla="*/ 0 h 368528"/>
              <a:gd name="connsiteX3" fmla="*/ 334215 w 696417"/>
              <a:gd name="connsiteY3" fmla="*/ 368528 h 368528"/>
              <a:gd name="connsiteX4" fmla="*/ 0 w 696417"/>
              <a:gd name="connsiteY4" fmla="*/ 368528 h 368528"/>
              <a:gd name="connsiteX0" fmla="*/ 0 w 696417"/>
              <a:gd name="connsiteY0" fmla="*/ 368528 h 368528"/>
              <a:gd name="connsiteX1" fmla="*/ 359822 w 696417"/>
              <a:gd name="connsiteY1" fmla="*/ 2383 h 368528"/>
              <a:gd name="connsiteX2" fmla="*/ 696417 w 696417"/>
              <a:gd name="connsiteY2" fmla="*/ 0 h 368528"/>
              <a:gd name="connsiteX3" fmla="*/ 334215 w 696417"/>
              <a:gd name="connsiteY3" fmla="*/ 368528 h 368528"/>
              <a:gd name="connsiteX4" fmla="*/ 0 w 696417"/>
              <a:gd name="connsiteY4" fmla="*/ 368528 h 368528"/>
              <a:gd name="connsiteX0" fmla="*/ 0 w 698799"/>
              <a:gd name="connsiteY0" fmla="*/ 366145 h 366145"/>
              <a:gd name="connsiteX1" fmla="*/ 359822 w 698799"/>
              <a:gd name="connsiteY1" fmla="*/ 0 h 366145"/>
              <a:gd name="connsiteX2" fmla="*/ 698799 w 698799"/>
              <a:gd name="connsiteY2" fmla="*/ 2380 h 366145"/>
              <a:gd name="connsiteX3" fmla="*/ 334215 w 698799"/>
              <a:gd name="connsiteY3" fmla="*/ 366145 h 366145"/>
              <a:gd name="connsiteX4" fmla="*/ 0 w 698799"/>
              <a:gd name="connsiteY4" fmla="*/ 366145 h 366145"/>
              <a:gd name="connsiteX0" fmla="*/ 0 w 698799"/>
              <a:gd name="connsiteY0" fmla="*/ 366146 h 366146"/>
              <a:gd name="connsiteX1" fmla="*/ 359822 w 698799"/>
              <a:gd name="connsiteY1" fmla="*/ 1 h 366146"/>
              <a:gd name="connsiteX2" fmla="*/ 698799 w 698799"/>
              <a:gd name="connsiteY2" fmla="*/ 0 h 366146"/>
              <a:gd name="connsiteX3" fmla="*/ 334215 w 698799"/>
              <a:gd name="connsiteY3" fmla="*/ 366146 h 366146"/>
              <a:gd name="connsiteX4" fmla="*/ 0 w 698799"/>
              <a:gd name="connsiteY4" fmla="*/ 366146 h 366146"/>
              <a:gd name="connsiteX0" fmla="*/ 0 w 703561"/>
              <a:gd name="connsiteY0" fmla="*/ 366146 h 366146"/>
              <a:gd name="connsiteX1" fmla="*/ 364584 w 703561"/>
              <a:gd name="connsiteY1" fmla="*/ 1 h 366146"/>
              <a:gd name="connsiteX2" fmla="*/ 703561 w 703561"/>
              <a:gd name="connsiteY2" fmla="*/ 0 h 366146"/>
              <a:gd name="connsiteX3" fmla="*/ 338977 w 703561"/>
              <a:gd name="connsiteY3" fmla="*/ 366146 h 366146"/>
              <a:gd name="connsiteX4" fmla="*/ 0 w 703561"/>
              <a:gd name="connsiteY4" fmla="*/ 366146 h 36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561" h="366146">
                <a:moveTo>
                  <a:pt x="0" y="366146"/>
                </a:moveTo>
                <a:lnTo>
                  <a:pt x="364584" y="1"/>
                </a:lnTo>
                <a:lnTo>
                  <a:pt x="703561" y="0"/>
                </a:lnTo>
                <a:lnTo>
                  <a:pt x="338977" y="366146"/>
                </a:lnTo>
                <a:lnTo>
                  <a:pt x="0" y="366146"/>
                </a:lnTo>
                <a:close/>
              </a:path>
            </a:pathLst>
          </a:custGeom>
          <a:solidFill>
            <a:srgbClr val="F19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 rot="18895863">
            <a:off x="2600458" y="4548768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3x3x3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717EA0B8-F762-4012-9159-F1A25576347E}"/>
              </a:ext>
            </a:extLst>
          </p:cNvPr>
          <p:cNvCxnSpPr>
            <a:cxnSpLocks/>
            <a:stCxn id="20" idx="4"/>
          </p:cNvCxnSpPr>
          <p:nvPr/>
        </p:nvCxnSpPr>
        <p:spPr>
          <a:xfrm flipV="1">
            <a:off x="7175393" y="3922628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B63A45F4-5B68-4E0B-807B-C0DF32A10AC3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6771069" y="4336147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D75D9E18-75C2-4249-AC2A-F3CBBC0226DA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6320201" y="4764011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2F5A8860-9CF6-497C-A933-EB9F7F1A462C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5888316" y="5189443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E7E8DC4A-09FF-4059-84E8-C453013B1E99}"/>
              </a:ext>
            </a:extLst>
          </p:cNvPr>
          <p:cNvCxnSpPr>
            <a:cxnSpLocks/>
          </p:cNvCxnSpPr>
          <p:nvPr/>
        </p:nvCxnSpPr>
        <p:spPr>
          <a:xfrm flipV="1">
            <a:off x="6774604" y="3918002"/>
            <a:ext cx="1315516" cy="12778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자유형: 도형 139">
            <a:extLst>
              <a:ext uri="{FF2B5EF4-FFF2-40B4-BE49-F238E27FC236}">
                <a16:creationId xmlns:a16="http://schemas.microsoft.com/office/drawing/2014/main" id="{A62091C7-7045-40A8-B9AB-A08C52AA5AC4}"/>
              </a:ext>
            </a:extLst>
          </p:cNvPr>
          <p:cNvSpPr/>
          <p:nvPr/>
        </p:nvSpPr>
        <p:spPr>
          <a:xfrm>
            <a:off x="7462295" y="4520670"/>
            <a:ext cx="1060450" cy="121718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0450" h="121718">
                <a:moveTo>
                  <a:pt x="0" y="7418"/>
                </a:moveTo>
                <a:cubicBezTo>
                  <a:pt x="804333" y="-24332"/>
                  <a:pt x="859367" y="51868"/>
                  <a:pt x="1060450" y="121718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DCA28FFC-246A-49B0-B9AD-4C5D99B4FB8C}"/>
              </a:ext>
            </a:extLst>
          </p:cNvPr>
          <p:cNvSpPr/>
          <p:nvPr/>
        </p:nvSpPr>
        <p:spPr>
          <a:xfrm>
            <a:off x="4559825" y="3476929"/>
            <a:ext cx="1638300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자유형: 도형 145">
            <a:extLst>
              <a:ext uri="{FF2B5EF4-FFF2-40B4-BE49-F238E27FC236}">
                <a16:creationId xmlns:a16="http://schemas.microsoft.com/office/drawing/2014/main" id="{ABBB17D6-9EAD-4E48-AC02-E97A430A18F0}"/>
              </a:ext>
            </a:extLst>
          </p:cNvPr>
          <p:cNvSpPr/>
          <p:nvPr/>
        </p:nvSpPr>
        <p:spPr>
          <a:xfrm>
            <a:off x="4128188" y="3928988"/>
            <a:ext cx="1638300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자유형: 도형 146">
            <a:extLst>
              <a:ext uri="{FF2B5EF4-FFF2-40B4-BE49-F238E27FC236}">
                <a16:creationId xmlns:a16="http://schemas.microsoft.com/office/drawing/2014/main" id="{2453F5E7-EDDC-4EC9-A9FB-CA327658C33D}"/>
              </a:ext>
            </a:extLst>
          </p:cNvPr>
          <p:cNvSpPr/>
          <p:nvPr/>
        </p:nvSpPr>
        <p:spPr>
          <a:xfrm>
            <a:off x="3670803" y="4365835"/>
            <a:ext cx="1638300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A2A04CBE-650A-4B9D-A610-89182506090E}"/>
              </a:ext>
            </a:extLst>
          </p:cNvPr>
          <p:cNvCxnSpPr/>
          <p:nvPr/>
        </p:nvCxnSpPr>
        <p:spPr>
          <a:xfrm flipV="1">
            <a:off x="3028693" y="4804553"/>
            <a:ext cx="379134" cy="372817"/>
          </a:xfrm>
          <a:prstGeom prst="line">
            <a:avLst/>
          </a:prstGeom>
          <a:ln w="12700">
            <a:solidFill>
              <a:srgbClr val="BF642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자유형: 도형 147">
            <a:extLst>
              <a:ext uri="{FF2B5EF4-FFF2-40B4-BE49-F238E27FC236}">
                <a16:creationId xmlns:a16="http://schemas.microsoft.com/office/drawing/2014/main" id="{3EA9DAAE-FE17-4AF6-9309-A709813D711B}"/>
              </a:ext>
            </a:extLst>
          </p:cNvPr>
          <p:cNvSpPr/>
          <p:nvPr/>
        </p:nvSpPr>
        <p:spPr>
          <a:xfrm>
            <a:off x="3238181" y="4879699"/>
            <a:ext cx="1638300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C08C8441-A985-4A42-BE07-9C7D4AC47764}"/>
              </a:ext>
            </a:extLst>
          </p:cNvPr>
          <p:cNvCxnSpPr>
            <a:cxnSpLocks/>
          </p:cNvCxnSpPr>
          <p:nvPr/>
        </p:nvCxnSpPr>
        <p:spPr>
          <a:xfrm flipV="1">
            <a:off x="3401477" y="4490359"/>
            <a:ext cx="0" cy="310600"/>
          </a:xfrm>
          <a:prstGeom prst="line">
            <a:avLst/>
          </a:prstGeom>
          <a:ln w="12700">
            <a:solidFill>
              <a:srgbClr val="BF642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7380E184-6B6A-4307-88D8-5697F78FB7CB}"/>
              </a:ext>
            </a:extLst>
          </p:cNvPr>
          <p:cNvCxnSpPr>
            <a:cxnSpLocks/>
          </p:cNvCxnSpPr>
          <p:nvPr/>
        </p:nvCxnSpPr>
        <p:spPr>
          <a:xfrm flipV="1">
            <a:off x="3022343" y="4473984"/>
            <a:ext cx="379134" cy="372817"/>
          </a:xfrm>
          <a:prstGeom prst="line">
            <a:avLst/>
          </a:prstGeom>
          <a:ln w="12700">
            <a:solidFill>
              <a:srgbClr val="ED7D3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정육면체 99">
            <a:extLst>
              <a:ext uri="{FF2B5EF4-FFF2-40B4-BE49-F238E27FC236}">
                <a16:creationId xmlns:a16="http://schemas.microsoft.com/office/drawing/2014/main" id="{7F5F332B-CEC3-4C50-8541-2354206BB4AE}"/>
              </a:ext>
            </a:extLst>
          </p:cNvPr>
          <p:cNvSpPr>
            <a:spLocks noChangeAspect="1"/>
          </p:cNvSpPr>
          <p:nvPr/>
        </p:nvSpPr>
        <p:spPr>
          <a:xfrm>
            <a:off x="2694629" y="4484056"/>
            <a:ext cx="834063" cy="835905"/>
          </a:xfrm>
          <a:prstGeom prst="cube">
            <a:avLst>
              <a:gd name="adj" fmla="val 43172"/>
            </a:avLst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7D81F47-2F14-4831-86F3-7EC637851B92}"/>
              </a:ext>
            </a:extLst>
          </p:cNvPr>
          <p:cNvSpPr txBox="1"/>
          <p:nvPr/>
        </p:nvSpPr>
        <p:spPr>
          <a:xfrm>
            <a:off x="1048856" y="3455969"/>
            <a:ext cx="252539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four 3x3x3 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in 4x4x3 window</a:t>
            </a:r>
          </a:p>
        </p:txBody>
      </p:sp>
    </p:spTree>
    <p:extLst>
      <p:ext uri="{BB962C8B-B14F-4D97-AF65-F5344CB8AC3E}">
        <p14:creationId xmlns:p14="http://schemas.microsoft.com/office/powerpoint/2010/main" val="307792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1959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0A53775-629B-4CC4-B2A1-9DC8DF1F38C5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77724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Outline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Idea and Novelty</a:t>
            </a:r>
            <a:endParaRPr lang="ko-KR" altLang="en-US" sz="3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Hardware Design</a:t>
            </a:r>
            <a:endParaRPr lang="ko-KR" altLang="en-US" sz="3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Team</a:t>
            </a:r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Plan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More about Dataflow</a:t>
            </a:r>
            <a:endParaRPr lang="en-US" altLang="ja-JP" sz="3200" dirty="0"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060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5880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CONV00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4E9C0D-6D5D-D4E4-2FF1-2D42EB6DBC5C}"/>
              </a:ext>
            </a:extLst>
          </p:cNvPr>
          <p:cNvSpPr txBox="1">
            <a:spLocks noChangeArrowheads="1"/>
          </p:cNvSpPr>
          <p:nvPr/>
        </p:nvSpPr>
        <p:spPr>
          <a:xfrm>
            <a:off x="337595" y="887172"/>
            <a:ext cx="6384918" cy="26214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PE utilization of CONV00</a:t>
            </a: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3x3x3x4 =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108 computations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done in each </a:t>
            </a:r>
            <a:r>
              <a:rPr lang="en-US" altLang="ko-KR" i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endParaRPr lang="en-US" altLang="ko-KR" i="1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i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r>
              <a:rPr lang="en-US" altLang="ko-KR" i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has 16x9 =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144 multipliers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PE utilization = 108/144 =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75%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48856" y="3455969"/>
            <a:ext cx="252539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four 3x3x3 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in 4x4x3 window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082C4-7DCC-9267-6912-1B97ABB0F285}"/>
              </a:ext>
            </a:extLst>
          </p:cNvPr>
          <p:cNvSpPr txBox="1"/>
          <p:nvPr/>
        </p:nvSpPr>
        <p:spPr>
          <a:xfrm>
            <a:off x="3671859" y="5638610"/>
            <a:ext cx="378444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3x3x3x4 weight replicated in each </a:t>
            </a:r>
            <a:r>
              <a:rPr lang="en-US" altLang="ko-KR" sz="2400" i="1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endParaRPr lang="en-US" altLang="ko-KR" sz="2400" i="1" dirty="0"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89891E-4A64-44E3-F39C-B27DF3D3CC6C}"/>
              </a:ext>
            </a:extLst>
          </p:cNvPr>
          <p:cNvSpPr txBox="1"/>
          <p:nvPr/>
        </p:nvSpPr>
        <p:spPr>
          <a:xfrm>
            <a:off x="7813012" y="918607"/>
            <a:ext cx="210188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paired </a:t>
            </a:r>
            <a:r>
              <a:rPr lang="en-US" altLang="ko-KR" sz="2400" i="1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mac_module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</a:t>
            </a:r>
            <a:endParaRPr lang="en-US" altLang="ko-KR" sz="2400" dirty="0">
              <a:solidFill>
                <a:srgbClr val="5B9BD5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E77B311-935A-4E3D-BE49-08BFAC33C626}"/>
              </a:ext>
            </a:extLst>
          </p:cNvPr>
          <p:cNvCxnSpPr/>
          <p:nvPr/>
        </p:nvCxnSpPr>
        <p:spPr>
          <a:xfrm flipV="1">
            <a:off x="7189660" y="3286600"/>
            <a:ext cx="2332453" cy="112443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정육면체 58">
            <a:extLst>
              <a:ext uri="{FF2B5EF4-FFF2-40B4-BE49-F238E27FC236}">
                <a16:creationId xmlns:a16="http://schemas.microsoft.com/office/drawing/2014/main" id="{07B50001-FEA2-4FF7-892B-CDDAEAC29BB4}"/>
              </a:ext>
            </a:extLst>
          </p:cNvPr>
          <p:cNvSpPr/>
          <p:nvPr/>
        </p:nvSpPr>
        <p:spPr>
          <a:xfrm>
            <a:off x="7847953" y="3442977"/>
            <a:ext cx="2620171" cy="2493817"/>
          </a:xfrm>
          <a:prstGeom prst="cube">
            <a:avLst>
              <a:gd name="adj" fmla="val 5647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정육면체 59">
            <a:extLst>
              <a:ext uri="{FF2B5EF4-FFF2-40B4-BE49-F238E27FC236}">
                <a16:creationId xmlns:a16="http://schemas.microsoft.com/office/drawing/2014/main" id="{AB9ED2C7-6850-4148-8E81-C8CE480A660C}"/>
              </a:ext>
            </a:extLst>
          </p:cNvPr>
          <p:cNvSpPr/>
          <p:nvPr/>
        </p:nvSpPr>
        <p:spPr>
          <a:xfrm>
            <a:off x="8397597" y="4800959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정육면체 60">
            <a:extLst>
              <a:ext uri="{FF2B5EF4-FFF2-40B4-BE49-F238E27FC236}">
                <a16:creationId xmlns:a16="http://schemas.microsoft.com/office/drawing/2014/main" id="{CCDCC2AD-FB4D-4405-A69F-FC08D4B38EDB}"/>
              </a:ext>
            </a:extLst>
          </p:cNvPr>
          <p:cNvSpPr/>
          <p:nvPr/>
        </p:nvSpPr>
        <p:spPr>
          <a:xfrm>
            <a:off x="8723575" y="4803936"/>
            <a:ext cx="697345" cy="692726"/>
          </a:xfrm>
          <a:prstGeom prst="cube">
            <a:avLst>
              <a:gd name="adj" fmla="val 5294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정육면체 61">
            <a:extLst>
              <a:ext uri="{FF2B5EF4-FFF2-40B4-BE49-F238E27FC236}">
                <a16:creationId xmlns:a16="http://schemas.microsoft.com/office/drawing/2014/main" id="{7BCE1ADD-44E8-41A6-AF95-83E4491DBCA5}"/>
              </a:ext>
            </a:extLst>
          </p:cNvPr>
          <p:cNvSpPr/>
          <p:nvPr/>
        </p:nvSpPr>
        <p:spPr>
          <a:xfrm>
            <a:off x="8397597" y="4479681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정육면체 63">
            <a:extLst>
              <a:ext uri="{FF2B5EF4-FFF2-40B4-BE49-F238E27FC236}">
                <a16:creationId xmlns:a16="http://schemas.microsoft.com/office/drawing/2014/main" id="{6CA60A9A-0617-4279-A438-71A3F4CFE386}"/>
              </a:ext>
            </a:extLst>
          </p:cNvPr>
          <p:cNvSpPr/>
          <p:nvPr/>
        </p:nvSpPr>
        <p:spPr>
          <a:xfrm>
            <a:off x="8724764" y="4482066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62F839-A59F-47E0-95FE-D2F04C09613E}"/>
              </a:ext>
            </a:extLst>
          </p:cNvPr>
          <p:cNvSpPr txBox="1"/>
          <p:nvPr/>
        </p:nvSpPr>
        <p:spPr>
          <a:xfrm>
            <a:off x="7991119" y="5294866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</a:t>
            </a:r>
            <a:endParaRPr lang="ko-KR" altLang="en-US" sz="2000" b="1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66" name="정육면체 65">
            <a:extLst>
              <a:ext uri="{FF2B5EF4-FFF2-40B4-BE49-F238E27FC236}">
                <a16:creationId xmlns:a16="http://schemas.microsoft.com/office/drawing/2014/main" id="{24B1A1E1-7AA4-4EE5-8AF5-B5443045D206}"/>
              </a:ext>
            </a:extLst>
          </p:cNvPr>
          <p:cNvSpPr/>
          <p:nvPr/>
        </p:nvSpPr>
        <p:spPr>
          <a:xfrm>
            <a:off x="6218704" y="3399938"/>
            <a:ext cx="1030502" cy="1023324"/>
          </a:xfrm>
          <a:prstGeom prst="cube">
            <a:avLst>
              <a:gd name="adj" fmla="val 7213"/>
            </a:avLst>
          </a:prstGeom>
          <a:solidFill>
            <a:srgbClr val="7030A0"/>
          </a:solidFill>
          <a:ln>
            <a:solidFill>
              <a:srgbClr val="3E1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정육면체 66">
            <a:extLst>
              <a:ext uri="{FF2B5EF4-FFF2-40B4-BE49-F238E27FC236}">
                <a16:creationId xmlns:a16="http://schemas.microsoft.com/office/drawing/2014/main" id="{33D1F1CC-1227-4DF0-90DB-A8C8AFF811CB}"/>
              </a:ext>
            </a:extLst>
          </p:cNvPr>
          <p:cNvSpPr/>
          <p:nvPr/>
        </p:nvSpPr>
        <p:spPr>
          <a:xfrm>
            <a:off x="5814380" y="3787579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정육면체 67">
            <a:extLst>
              <a:ext uri="{FF2B5EF4-FFF2-40B4-BE49-F238E27FC236}">
                <a16:creationId xmlns:a16="http://schemas.microsoft.com/office/drawing/2014/main" id="{65B3428D-67AE-4785-8C85-E791721F23B0}"/>
              </a:ext>
            </a:extLst>
          </p:cNvPr>
          <p:cNvSpPr/>
          <p:nvPr/>
        </p:nvSpPr>
        <p:spPr>
          <a:xfrm>
            <a:off x="5363511" y="4215443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2DF5B6E-6A99-471A-B15F-38448E08BAFF}"/>
              </a:ext>
            </a:extLst>
          </p:cNvPr>
          <p:cNvSpPr txBox="1"/>
          <p:nvPr/>
        </p:nvSpPr>
        <p:spPr>
          <a:xfrm rot="18955955">
            <a:off x="8802118" y="4727817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1x1x4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73" name="정육면체 72">
            <a:extLst>
              <a:ext uri="{FF2B5EF4-FFF2-40B4-BE49-F238E27FC236}">
                <a16:creationId xmlns:a16="http://schemas.microsoft.com/office/drawing/2014/main" id="{8377857C-E0F2-4D1A-9C74-2EFE7B972532}"/>
              </a:ext>
            </a:extLst>
          </p:cNvPr>
          <p:cNvSpPr/>
          <p:nvPr/>
        </p:nvSpPr>
        <p:spPr>
          <a:xfrm>
            <a:off x="8058340" y="1669413"/>
            <a:ext cx="1611229" cy="1617186"/>
          </a:xfrm>
          <a:prstGeom prst="cube">
            <a:avLst>
              <a:gd name="adj" fmla="val 7213"/>
            </a:avLst>
          </a:prstGeom>
          <a:solidFill>
            <a:srgbClr val="E1CC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14A7254-DB02-4670-99D8-2572798B1BBA}"/>
              </a:ext>
            </a:extLst>
          </p:cNvPr>
          <p:cNvSpPr/>
          <p:nvPr/>
        </p:nvSpPr>
        <p:spPr>
          <a:xfrm>
            <a:off x="8267927" y="1929969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B5FD97F-30BC-45BC-9961-A39B8D4A1273}"/>
              </a:ext>
            </a:extLst>
          </p:cNvPr>
          <p:cNvSpPr/>
          <p:nvPr/>
        </p:nvSpPr>
        <p:spPr>
          <a:xfrm>
            <a:off x="8134315" y="2055122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5D022BE-0C75-4D60-B0C2-B50A51720864}"/>
              </a:ext>
            </a:extLst>
          </p:cNvPr>
          <p:cNvSpPr/>
          <p:nvPr/>
        </p:nvSpPr>
        <p:spPr>
          <a:xfrm>
            <a:off x="9011106" y="1928501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FC32943-91BF-4E6D-BE27-397CE0C636A2}"/>
              </a:ext>
            </a:extLst>
          </p:cNvPr>
          <p:cNvSpPr/>
          <p:nvPr/>
        </p:nvSpPr>
        <p:spPr>
          <a:xfrm>
            <a:off x="8877495" y="205365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B147650-AA63-4D4C-BDD0-5AAEB30EC97C}"/>
              </a:ext>
            </a:extLst>
          </p:cNvPr>
          <p:cNvSpPr/>
          <p:nvPr/>
        </p:nvSpPr>
        <p:spPr>
          <a:xfrm>
            <a:off x="8267927" y="268727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641189F-2AB8-4EA8-999E-BE9F3928C2D7}"/>
              </a:ext>
            </a:extLst>
          </p:cNvPr>
          <p:cNvSpPr/>
          <p:nvPr/>
        </p:nvSpPr>
        <p:spPr>
          <a:xfrm>
            <a:off x="8134315" y="2812426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3670DB9-4CB2-4F07-A0FA-D39D62712B2D}"/>
              </a:ext>
            </a:extLst>
          </p:cNvPr>
          <p:cNvSpPr/>
          <p:nvPr/>
        </p:nvSpPr>
        <p:spPr>
          <a:xfrm>
            <a:off x="9011106" y="2685805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20AB582-B0B4-4D62-9BAE-F9E5F4837F92}"/>
              </a:ext>
            </a:extLst>
          </p:cNvPr>
          <p:cNvSpPr/>
          <p:nvPr/>
        </p:nvSpPr>
        <p:spPr>
          <a:xfrm>
            <a:off x="8877495" y="2810957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48C98A9-8E6E-4706-BB05-AE8AFC4EBAAF}"/>
              </a:ext>
            </a:extLst>
          </p:cNvPr>
          <p:cNvCxnSpPr/>
          <p:nvPr/>
        </p:nvCxnSpPr>
        <p:spPr>
          <a:xfrm flipV="1">
            <a:off x="6218704" y="1820793"/>
            <a:ext cx="1839636" cy="166405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정육면체 82">
            <a:extLst>
              <a:ext uri="{FF2B5EF4-FFF2-40B4-BE49-F238E27FC236}">
                <a16:creationId xmlns:a16="http://schemas.microsoft.com/office/drawing/2014/main" id="{F732E5B1-9BEB-46C5-86A6-5DE1DBD4A963}"/>
              </a:ext>
            </a:extLst>
          </p:cNvPr>
          <p:cNvSpPr/>
          <p:nvPr/>
        </p:nvSpPr>
        <p:spPr>
          <a:xfrm>
            <a:off x="4931626" y="4640875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887EE3F-6920-46C7-ACF4-D8769064CCBE}"/>
              </a:ext>
            </a:extLst>
          </p:cNvPr>
          <p:cNvSpPr txBox="1"/>
          <p:nvPr/>
        </p:nvSpPr>
        <p:spPr>
          <a:xfrm>
            <a:off x="7856560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256 x 256 x 16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9AA1183-E797-4A4F-9C0C-2B6BCAD2C329}"/>
              </a:ext>
            </a:extLst>
          </p:cNvPr>
          <p:cNvSpPr txBox="1"/>
          <p:nvPr/>
        </p:nvSpPr>
        <p:spPr>
          <a:xfrm rot="18955955">
            <a:off x="8799096" y="5048179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1x1x4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86" name="정육면체 85">
            <a:extLst>
              <a:ext uri="{FF2B5EF4-FFF2-40B4-BE49-F238E27FC236}">
                <a16:creationId xmlns:a16="http://schemas.microsoft.com/office/drawing/2014/main" id="{19BA8D2E-470F-4E56-8EFE-1F26425F1936}"/>
              </a:ext>
            </a:extLst>
          </p:cNvPr>
          <p:cNvSpPr/>
          <p:nvPr/>
        </p:nvSpPr>
        <p:spPr>
          <a:xfrm>
            <a:off x="4047927" y="3135644"/>
            <a:ext cx="697345" cy="692726"/>
          </a:xfrm>
          <a:prstGeom prst="cube">
            <a:avLst>
              <a:gd name="adj" fmla="val 5294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정육면체 86">
            <a:extLst>
              <a:ext uri="{FF2B5EF4-FFF2-40B4-BE49-F238E27FC236}">
                <a16:creationId xmlns:a16="http://schemas.microsoft.com/office/drawing/2014/main" id="{BE2F171A-077C-445F-843A-A58B01B9FDD8}"/>
              </a:ext>
            </a:extLst>
          </p:cNvPr>
          <p:cNvSpPr/>
          <p:nvPr/>
        </p:nvSpPr>
        <p:spPr>
          <a:xfrm>
            <a:off x="3596001" y="3576904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정육면체 87">
            <a:extLst>
              <a:ext uri="{FF2B5EF4-FFF2-40B4-BE49-F238E27FC236}">
                <a16:creationId xmlns:a16="http://schemas.microsoft.com/office/drawing/2014/main" id="{27391781-70F2-4300-9426-6CEB3DB15EB9}"/>
              </a:ext>
            </a:extLst>
          </p:cNvPr>
          <p:cNvSpPr/>
          <p:nvPr/>
        </p:nvSpPr>
        <p:spPr>
          <a:xfrm>
            <a:off x="3142415" y="4029486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정육면체 88">
            <a:extLst>
              <a:ext uri="{FF2B5EF4-FFF2-40B4-BE49-F238E27FC236}">
                <a16:creationId xmlns:a16="http://schemas.microsoft.com/office/drawing/2014/main" id="{007A2837-0489-4F89-B023-63B2AFDBF99E}"/>
              </a:ext>
            </a:extLst>
          </p:cNvPr>
          <p:cNvSpPr/>
          <p:nvPr/>
        </p:nvSpPr>
        <p:spPr>
          <a:xfrm>
            <a:off x="2013929" y="4482067"/>
            <a:ext cx="1514764" cy="1454727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75DC8B6-7648-4E3B-B997-BC620E97F618}"/>
              </a:ext>
            </a:extLst>
          </p:cNvPr>
          <p:cNvSpPr txBox="1"/>
          <p:nvPr/>
        </p:nvSpPr>
        <p:spPr>
          <a:xfrm>
            <a:off x="2143239" y="5294867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531E327-3404-42ED-B395-98ABA547908D}"/>
              </a:ext>
            </a:extLst>
          </p:cNvPr>
          <p:cNvSpPr txBox="1"/>
          <p:nvPr/>
        </p:nvSpPr>
        <p:spPr>
          <a:xfrm>
            <a:off x="2013929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256 x 256 x 3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9E80B07-C14D-4C48-8E73-026D0BD66BC0}"/>
              </a:ext>
            </a:extLst>
          </p:cNvPr>
          <p:cNvSpPr/>
          <p:nvPr/>
        </p:nvSpPr>
        <p:spPr>
          <a:xfrm>
            <a:off x="2692404" y="4848887"/>
            <a:ext cx="336720" cy="34055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평행 사변형 87">
            <a:extLst>
              <a:ext uri="{FF2B5EF4-FFF2-40B4-BE49-F238E27FC236}">
                <a16:creationId xmlns:a16="http://schemas.microsoft.com/office/drawing/2014/main" id="{FF9D2966-0A05-4D21-9B53-810DB935E0E2}"/>
              </a:ext>
            </a:extLst>
          </p:cNvPr>
          <p:cNvSpPr/>
          <p:nvPr/>
        </p:nvSpPr>
        <p:spPr>
          <a:xfrm>
            <a:off x="2690308" y="4482742"/>
            <a:ext cx="703561" cy="366146"/>
          </a:xfrm>
          <a:custGeom>
            <a:avLst/>
            <a:gdLst>
              <a:gd name="connsiteX0" fmla="*/ 0 w 710705"/>
              <a:gd name="connsiteY0" fmla="*/ 375671 h 375671"/>
              <a:gd name="connsiteX1" fmla="*/ 376490 w 710705"/>
              <a:gd name="connsiteY1" fmla="*/ 0 h 375671"/>
              <a:gd name="connsiteX2" fmla="*/ 710705 w 710705"/>
              <a:gd name="connsiteY2" fmla="*/ 0 h 375671"/>
              <a:gd name="connsiteX3" fmla="*/ 334215 w 710705"/>
              <a:gd name="connsiteY3" fmla="*/ 375671 h 375671"/>
              <a:gd name="connsiteX4" fmla="*/ 0 w 710705"/>
              <a:gd name="connsiteY4" fmla="*/ 375671 h 375671"/>
              <a:gd name="connsiteX0" fmla="*/ 0 w 698799"/>
              <a:gd name="connsiteY0" fmla="*/ 373290 h 375671"/>
              <a:gd name="connsiteX1" fmla="*/ 364584 w 698799"/>
              <a:gd name="connsiteY1" fmla="*/ 0 h 375671"/>
              <a:gd name="connsiteX2" fmla="*/ 698799 w 698799"/>
              <a:gd name="connsiteY2" fmla="*/ 0 h 375671"/>
              <a:gd name="connsiteX3" fmla="*/ 322309 w 698799"/>
              <a:gd name="connsiteY3" fmla="*/ 375671 h 375671"/>
              <a:gd name="connsiteX4" fmla="*/ 0 w 698799"/>
              <a:gd name="connsiteY4" fmla="*/ 373290 h 375671"/>
              <a:gd name="connsiteX0" fmla="*/ 0 w 698799"/>
              <a:gd name="connsiteY0" fmla="*/ 373290 h 373290"/>
              <a:gd name="connsiteX1" fmla="*/ 364584 w 698799"/>
              <a:gd name="connsiteY1" fmla="*/ 0 h 373290"/>
              <a:gd name="connsiteX2" fmla="*/ 698799 w 698799"/>
              <a:gd name="connsiteY2" fmla="*/ 0 h 373290"/>
              <a:gd name="connsiteX3" fmla="*/ 331834 w 698799"/>
              <a:gd name="connsiteY3" fmla="*/ 373290 h 373290"/>
              <a:gd name="connsiteX4" fmla="*/ 0 w 698799"/>
              <a:gd name="connsiteY4" fmla="*/ 373290 h 373290"/>
              <a:gd name="connsiteX0" fmla="*/ 0 w 698799"/>
              <a:gd name="connsiteY0" fmla="*/ 378052 h 378052"/>
              <a:gd name="connsiteX1" fmla="*/ 369347 w 698799"/>
              <a:gd name="connsiteY1" fmla="*/ 0 h 378052"/>
              <a:gd name="connsiteX2" fmla="*/ 698799 w 698799"/>
              <a:gd name="connsiteY2" fmla="*/ 4762 h 378052"/>
              <a:gd name="connsiteX3" fmla="*/ 331834 w 698799"/>
              <a:gd name="connsiteY3" fmla="*/ 378052 h 378052"/>
              <a:gd name="connsiteX4" fmla="*/ 0 w 698799"/>
              <a:gd name="connsiteY4" fmla="*/ 378052 h 378052"/>
              <a:gd name="connsiteX0" fmla="*/ 0 w 701180"/>
              <a:gd name="connsiteY0" fmla="*/ 378052 h 378052"/>
              <a:gd name="connsiteX1" fmla="*/ 371728 w 701180"/>
              <a:gd name="connsiteY1" fmla="*/ 0 h 378052"/>
              <a:gd name="connsiteX2" fmla="*/ 701180 w 701180"/>
              <a:gd name="connsiteY2" fmla="*/ 4762 h 378052"/>
              <a:gd name="connsiteX3" fmla="*/ 334215 w 701180"/>
              <a:gd name="connsiteY3" fmla="*/ 378052 h 378052"/>
              <a:gd name="connsiteX4" fmla="*/ 0 w 701180"/>
              <a:gd name="connsiteY4" fmla="*/ 378052 h 378052"/>
              <a:gd name="connsiteX0" fmla="*/ 0 w 696417"/>
              <a:gd name="connsiteY0" fmla="*/ 378052 h 378052"/>
              <a:gd name="connsiteX1" fmla="*/ 371728 w 696417"/>
              <a:gd name="connsiteY1" fmla="*/ 0 h 378052"/>
              <a:gd name="connsiteX2" fmla="*/ 696417 w 696417"/>
              <a:gd name="connsiteY2" fmla="*/ 9524 h 378052"/>
              <a:gd name="connsiteX3" fmla="*/ 334215 w 696417"/>
              <a:gd name="connsiteY3" fmla="*/ 378052 h 378052"/>
              <a:gd name="connsiteX4" fmla="*/ 0 w 696417"/>
              <a:gd name="connsiteY4" fmla="*/ 378052 h 378052"/>
              <a:gd name="connsiteX0" fmla="*/ 0 w 696417"/>
              <a:gd name="connsiteY0" fmla="*/ 368528 h 368528"/>
              <a:gd name="connsiteX1" fmla="*/ 369347 w 696417"/>
              <a:gd name="connsiteY1" fmla="*/ 1 h 368528"/>
              <a:gd name="connsiteX2" fmla="*/ 696417 w 696417"/>
              <a:gd name="connsiteY2" fmla="*/ 0 h 368528"/>
              <a:gd name="connsiteX3" fmla="*/ 334215 w 696417"/>
              <a:gd name="connsiteY3" fmla="*/ 368528 h 368528"/>
              <a:gd name="connsiteX4" fmla="*/ 0 w 696417"/>
              <a:gd name="connsiteY4" fmla="*/ 368528 h 368528"/>
              <a:gd name="connsiteX0" fmla="*/ 0 w 696417"/>
              <a:gd name="connsiteY0" fmla="*/ 368528 h 368528"/>
              <a:gd name="connsiteX1" fmla="*/ 359822 w 696417"/>
              <a:gd name="connsiteY1" fmla="*/ 2383 h 368528"/>
              <a:gd name="connsiteX2" fmla="*/ 696417 w 696417"/>
              <a:gd name="connsiteY2" fmla="*/ 0 h 368528"/>
              <a:gd name="connsiteX3" fmla="*/ 334215 w 696417"/>
              <a:gd name="connsiteY3" fmla="*/ 368528 h 368528"/>
              <a:gd name="connsiteX4" fmla="*/ 0 w 696417"/>
              <a:gd name="connsiteY4" fmla="*/ 368528 h 368528"/>
              <a:gd name="connsiteX0" fmla="*/ 0 w 698799"/>
              <a:gd name="connsiteY0" fmla="*/ 366145 h 366145"/>
              <a:gd name="connsiteX1" fmla="*/ 359822 w 698799"/>
              <a:gd name="connsiteY1" fmla="*/ 0 h 366145"/>
              <a:gd name="connsiteX2" fmla="*/ 698799 w 698799"/>
              <a:gd name="connsiteY2" fmla="*/ 2380 h 366145"/>
              <a:gd name="connsiteX3" fmla="*/ 334215 w 698799"/>
              <a:gd name="connsiteY3" fmla="*/ 366145 h 366145"/>
              <a:gd name="connsiteX4" fmla="*/ 0 w 698799"/>
              <a:gd name="connsiteY4" fmla="*/ 366145 h 366145"/>
              <a:gd name="connsiteX0" fmla="*/ 0 w 698799"/>
              <a:gd name="connsiteY0" fmla="*/ 366146 h 366146"/>
              <a:gd name="connsiteX1" fmla="*/ 359822 w 698799"/>
              <a:gd name="connsiteY1" fmla="*/ 1 h 366146"/>
              <a:gd name="connsiteX2" fmla="*/ 698799 w 698799"/>
              <a:gd name="connsiteY2" fmla="*/ 0 h 366146"/>
              <a:gd name="connsiteX3" fmla="*/ 334215 w 698799"/>
              <a:gd name="connsiteY3" fmla="*/ 366146 h 366146"/>
              <a:gd name="connsiteX4" fmla="*/ 0 w 698799"/>
              <a:gd name="connsiteY4" fmla="*/ 366146 h 366146"/>
              <a:gd name="connsiteX0" fmla="*/ 0 w 703561"/>
              <a:gd name="connsiteY0" fmla="*/ 366146 h 366146"/>
              <a:gd name="connsiteX1" fmla="*/ 364584 w 703561"/>
              <a:gd name="connsiteY1" fmla="*/ 1 h 366146"/>
              <a:gd name="connsiteX2" fmla="*/ 703561 w 703561"/>
              <a:gd name="connsiteY2" fmla="*/ 0 h 366146"/>
              <a:gd name="connsiteX3" fmla="*/ 338977 w 703561"/>
              <a:gd name="connsiteY3" fmla="*/ 366146 h 366146"/>
              <a:gd name="connsiteX4" fmla="*/ 0 w 703561"/>
              <a:gd name="connsiteY4" fmla="*/ 366146 h 36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561" h="366146">
                <a:moveTo>
                  <a:pt x="0" y="366146"/>
                </a:moveTo>
                <a:lnTo>
                  <a:pt x="364584" y="1"/>
                </a:lnTo>
                <a:lnTo>
                  <a:pt x="703561" y="0"/>
                </a:lnTo>
                <a:lnTo>
                  <a:pt x="338977" y="366146"/>
                </a:lnTo>
                <a:lnTo>
                  <a:pt x="0" y="366146"/>
                </a:lnTo>
                <a:close/>
              </a:path>
            </a:pathLst>
          </a:custGeom>
          <a:solidFill>
            <a:srgbClr val="F19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25D1BC6-A09E-4C7C-AFF5-F1F59FBCEB2B}"/>
              </a:ext>
            </a:extLst>
          </p:cNvPr>
          <p:cNvSpPr txBox="1"/>
          <p:nvPr/>
        </p:nvSpPr>
        <p:spPr>
          <a:xfrm rot="18895863">
            <a:off x="2600458" y="4548768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3x3x3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B3BF48B-9E6E-43EE-8E5F-38EB5B401485}"/>
              </a:ext>
            </a:extLst>
          </p:cNvPr>
          <p:cNvCxnSpPr>
            <a:cxnSpLocks/>
            <a:stCxn id="66" idx="4"/>
          </p:cNvCxnSpPr>
          <p:nvPr/>
        </p:nvCxnSpPr>
        <p:spPr>
          <a:xfrm flipV="1">
            <a:off x="7175393" y="3922628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4A791D2-22E6-4B6F-A5E8-EE61E659F418}"/>
              </a:ext>
            </a:extLst>
          </p:cNvPr>
          <p:cNvCxnSpPr>
            <a:cxnSpLocks/>
            <a:stCxn id="67" idx="4"/>
          </p:cNvCxnSpPr>
          <p:nvPr/>
        </p:nvCxnSpPr>
        <p:spPr>
          <a:xfrm>
            <a:off x="6771069" y="4336147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6CA4F3F4-4ADB-46EF-96B1-46C27EDF95A0}"/>
              </a:ext>
            </a:extLst>
          </p:cNvPr>
          <p:cNvCxnSpPr>
            <a:cxnSpLocks/>
            <a:stCxn id="68" idx="4"/>
          </p:cNvCxnSpPr>
          <p:nvPr/>
        </p:nvCxnSpPr>
        <p:spPr>
          <a:xfrm>
            <a:off x="6320201" y="4764011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9201BEE1-13FF-4446-939A-23D308C5C03B}"/>
              </a:ext>
            </a:extLst>
          </p:cNvPr>
          <p:cNvCxnSpPr>
            <a:cxnSpLocks/>
            <a:stCxn id="83" idx="4"/>
          </p:cNvCxnSpPr>
          <p:nvPr/>
        </p:nvCxnSpPr>
        <p:spPr>
          <a:xfrm>
            <a:off x="5888316" y="5189443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21168668-EA3D-467A-86A3-62FD96923F65}"/>
              </a:ext>
            </a:extLst>
          </p:cNvPr>
          <p:cNvCxnSpPr>
            <a:cxnSpLocks/>
          </p:cNvCxnSpPr>
          <p:nvPr/>
        </p:nvCxnSpPr>
        <p:spPr>
          <a:xfrm flipV="1">
            <a:off x="6774604" y="3918002"/>
            <a:ext cx="1315516" cy="12778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C0AACAC2-DF9A-42E7-BB28-28E2850E6273}"/>
              </a:ext>
            </a:extLst>
          </p:cNvPr>
          <p:cNvSpPr/>
          <p:nvPr/>
        </p:nvSpPr>
        <p:spPr>
          <a:xfrm>
            <a:off x="7462295" y="4520670"/>
            <a:ext cx="1060450" cy="121718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0450" h="121718">
                <a:moveTo>
                  <a:pt x="0" y="7418"/>
                </a:moveTo>
                <a:cubicBezTo>
                  <a:pt x="804333" y="-24332"/>
                  <a:pt x="859367" y="51868"/>
                  <a:pt x="1060450" y="121718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FFAE545B-FBA5-4DAA-9566-CD9ECE90306D}"/>
              </a:ext>
            </a:extLst>
          </p:cNvPr>
          <p:cNvSpPr/>
          <p:nvPr/>
        </p:nvSpPr>
        <p:spPr>
          <a:xfrm>
            <a:off x="4559825" y="3476929"/>
            <a:ext cx="1638300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자유형: 도형 107">
            <a:extLst>
              <a:ext uri="{FF2B5EF4-FFF2-40B4-BE49-F238E27FC236}">
                <a16:creationId xmlns:a16="http://schemas.microsoft.com/office/drawing/2014/main" id="{B772908A-1D17-41F3-B3D2-1A911EB2E56C}"/>
              </a:ext>
            </a:extLst>
          </p:cNvPr>
          <p:cNvSpPr/>
          <p:nvPr/>
        </p:nvSpPr>
        <p:spPr>
          <a:xfrm>
            <a:off x="4128188" y="3928988"/>
            <a:ext cx="1638300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: 도형 108">
            <a:extLst>
              <a:ext uri="{FF2B5EF4-FFF2-40B4-BE49-F238E27FC236}">
                <a16:creationId xmlns:a16="http://schemas.microsoft.com/office/drawing/2014/main" id="{B86B8B77-6F1B-4134-9EEE-A0B2BA6BE9CA}"/>
              </a:ext>
            </a:extLst>
          </p:cNvPr>
          <p:cNvSpPr/>
          <p:nvPr/>
        </p:nvSpPr>
        <p:spPr>
          <a:xfrm>
            <a:off x="3670803" y="4365835"/>
            <a:ext cx="1638300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156249C0-2C1B-4BDD-B626-F1AEE0580A4F}"/>
              </a:ext>
            </a:extLst>
          </p:cNvPr>
          <p:cNvCxnSpPr/>
          <p:nvPr/>
        </p:nvCxnSpPr>
        <p:spPr>
          <a:xfrm flipV="1">
            <a:off x="3028693" y="4804553"/>
            <a:ext cx="379134" cy="372817"/>
          </a:xfrm>
          <a:prstGeom prst="line">
            <a:avLst/>
          </a:prstGeom>
          <a:ln w="12700">
            <a:solidFill>
              <a:srgbClr val="BF642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자유형: 도형 110">
            <a:extLst>
              <a:ext uri="{FF2B5EF4-FFF2-40B4-BE49-F238E27FC236}">
                <a16:creationId xmlns:a16="http://schemas.microsoft.com/office/drawing/2014/main" id="{5D5EABC8-5C6A-4C67-AABA-BA2F3DCC7CE3}"/>
              </a:ext>
            </a:extLst>
          </p:cNvPr>
          <p:cNvSpPr/>
          <p:nvPr/>
        </p:nvSpPr>
        <p:spPr>
          <a:xfrm>
            <a:off x="3238181" y="4879699"/>
            <a:ext cx="1638300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B98F189F-43D1-4F1B-A59E-82E648EA1BFA}"/>
              </a:ext>
            </a:extLst>
          </p:cNvPr>
          <p:cNvCxnSpPr>
            <a:cxnSpLocks/>
          </p:cNvCxnSpPr>
          <p:nvPr/>
        </p:nvCxnSpPr>
        <p:spPr>
          <a:xfrm flipV="1">
            <a:off x="3401477" y="4490359"/>
            <a:ext cx="0" cy="310600"/>
          </a:xfrm>
          <a:prstGeom prst="line">
            <a:avLst/>
          </a:prstGeom>
          <a:ln w="12700">
            <a:solidFill>
              <a:srgbClr val="BF642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278E0389-B8A0-4C50-B6AA-B4624BE343F9}"/>
              </a:ext>
            </a:extLst>
          </p:cNvPr>
          <p:cNvCxnSpPr>
            <a:cxnSpLocks/>
          </p:cNvCxnSpPr>
          <p:nvPr/>
        </p:nvCxnSpPr>
        <p:spPr>
          <a:xfrm flipV="1">
            <a:off x="3022343" y="4473984"/>
            <a:ext cx="379134" cy="372817"/>
          </a:xfrm>
          <a:prstGeom prst="line">
            <a:avLst/>
          </a:prstGeom>
          <a:ln w="12700">
            <a:solidFill>
              <a:srgbClr val="ED7D3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정육면체 113">
            <a:extLst>
              <a:ext uri="{FF2B5EF4-FFF2-40B4-BE49-F238E27FC236}">
                <a16:creationId xmlns:a16="http://schemas.microsoft.com/office/drawing/2014/main" id="{ABD3C9C7-76C4-4EEB-890A-5A952BFF12A7}"/>
              </a:ext>
            </a:extLst>
          </p:cNvPr>
          <p:cNvSpPr>
            <a:spLocks noChangeAspect="1"/>
          </p:cNvSpPr>
          <p:nvPr/>
        </p:nvSpPr>
        <p:spPr>
          <a:xfrm>
            <a:off x="2694629" y="4484056"/>
            <a:ext cx="834063" cy="835905"/>
          </a:xfrm>
          <a:prstGeom prst="cube">
            <a:avLst>
              <a:gd name="adj" fmla="val 43172"/>
            </a:avLst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583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5880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CONV00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A2022E4-93C9-60CE-760E-3DB65C2009CD}"/>
              </a:ext>
            </a:extLst>
          </p:cNvPr>
          <p:cNvSpPr/>
          <p:nvPr/>
        </p:nvSpPr>
        <p:spPr>
          <a:xfrm>
            <a:off x="1613043" y="1185233"/>
            <a:ext cx="8697695" cy="49790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850054-19CE-CC46-0996-04A4F38A6CE4}"/>
              </a:ext>
            </a:extLst>
          </p:cNvPr>
          <p:cNvSpPr txBox="1"/>
          <p:nvPr/>
        </p:nvSpPr>
        <p:spPr>
          <a:xfrm>
            <a:off x="1659180" y="1221089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mac_array</a:t>
            </a:r>
            <a:endParaRPr kumimoji="1"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9C5820E-9103-81B7-6CDD-4DB37363FAB7}"/>
              </a:ext>
            </a:extLst>
          </p:cNvPr>
          <p:cNvGrpSpPr/>
          <p:nvPr/>
        </p:nvGrpSpPr>
        <p:grpSpPr>
          <a:xfrm>
            <a:off x="1913759" y="2976978"/>
            <a:ext cx="3639963" cy="2295221"/>
            <a:chOff x="1862389" y="2976978"/>
            <a:chExt cx="3639963" cy="2295221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CCE8B28-3DC5-16DC-BEB7-CDF59CB536A0}"/>
                </a:ext>
              </a:extLst>
            </p:cNvPr>
            <p:cNvGrpSpPr/>
            <p:nvPr/>
          </p:nvGrpSpPr>
          <p:grpSpPr>
            <a:xfrm>
              <a:off x="1862389" y="2976978"/>
              <a:ext cx="3157370" cy="2295221"/>
              <a:chOff x="1984460" y="3237026"/>
              <a:chExt cx="3157370" cy="2295221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38B8F020-D159-CB79-B6E6-8B26D54B7DCF}"/>
                  </a:ext>
                </a:extLst>
              </p:cNvPr>
              <p:cNvSpPr/>
              <p:nvPr/>
            </p:nvSpPr>
            <p:spPr>
              <a:xfrm>
                <a:off x="1984460" y="32370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C33ABB8-7C29-8E2C-1211-AB164E612FD3}"/>
                  </a:ext>
                </a:extLst>
              </p:cNvPr>
              <p:cNvSpPr/>
              <p:nvPr/>
            </p:nvSpPr>
            <p:spPr>
              <a:xfrm>
                <a:off x="2136860" y="3389426"/>
                <a:ext cx="1938170" cy="107602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B597D5B9-CCD1-BC62-D05E-31107544B50A}"/>
                  </a:ext>
                </a:extLst>
              </p:cNvPr>
              <p:cNvSpPr/>
              <p:nvPr/>
            </p:nvSpPr>
            <p:spPr>
              <a:xfrm>
                <a:off x="2289260" y="3541826"/>
                <a:ext cx="1938170" cy="1076021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668DF9E-A6D3-B2E5-ADC0-B9C0D8C647CB}"/>
                  </a:ext>
                </a:extLst>
              </p:cNvPr>
              <p:cNvSpPr/>
              <p:nvPr/>
            </p:nvSpPr>
            <p:spPr>
              <a:xfrm>
                <a:off x="2441660" y="3694226"/>
                <a:ext cx="1938170" cy="1076021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AAB57769-30D1-EBF4-7386-96B3FD908BFA}"/>
                  </a:ext>
                </a:extLst>
              </p:cNvPr>
              <p:cNvSpPr/>
              <p:nvPr/>
            </p:nvSpPr>
            <p:spPr>
              <a:xfrm>
                <a:off x="2594060" y="38466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20087EE-1C87-0325-EC6E-915CA1A4E7FB}"/>
                  </a:ext>
                </a:extLst>
              </p:cNvPr>
              <p:cNvSpPr/>
              <p:nvPr/>
            </p:nvSpPr>
            <p:spPr>
              <a:xfrm>
                <a:off x="2746460" y="3999026"/>
                <a:ext cx="1938170" cy="107602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383434B-9A90-6855-62C6-F6C152EED0EF}"/>
                  </a:ext>
                </a:extLst>
              </p:cNvPr>
              <p:cNvSpPr/>
              <p:nvPr/>
            </p:nvSpPr>
            <p:spPr>
              <a:xfrm>
                <a:off x="2898860" y="4151426"/>
                <a:ext cx="1938170" cy="1076021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660043F-5F1C-F330-8FD4-9E4262DC6035}"/>
                  </a:ext>
                </a:extLst>
              </p:cNvPr>
              <p:cNvSpPr/>
              <p:nvPr/>
            </p:nvSpPr>
            <p:spPr>
              <a:xfrm>
                <a:off x="3051260" y="4303826"/>
                <a:ext cx="1938170" cy="1076021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D146DF0-DFB9-6993-FCA2-557EB844FB40}"/>
                  </a:ext>
                </a:extLst>
              </p:cNvPr>
              <p:cNvSpPr/>
              <p:nvPr/>
            </p:nvSpPr>
            <p:spPr>
              <a:xfrm>
                <a:off x="3203660" y="44562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mac16</a:t>
                </a:r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" name="왼쪽 중괄호[L] 46">
              <a:extLst>
                <a:ext uri="{FF2B5EF4-FFF2-40B4-BE49-F238E27FC236}">
                  <a16:creationId xmlns:a16="http://schemas.microsoft.com/office/drawing/2014/main" id="{7EB7D1CC-D080-7086-BC52-7D7644EE98FA}"/>
                </a:ext>
              </a:extLst>
            </p:cNvPr>
            <p:cNvSpPr/>
            <p:nvPr/>
          </p:nvSpPr>
          <p:spPr>
            <a:xfrm rot="10800000">
              <a:off x="5094207" y="2988884"/>
              <a:ext cx="408145" cy="2271408"/>
            </a:xfrm>
            <a:prstGeom prst="leftBrace">
              <a:avLst>
                <a:gd name="adj1" fmla="val 8333"/>
                <a:gd name="adj2" fmla="val 5114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68AD21F-8580-7B69-E32E-5AF7EB9F5168}"/>
              </a:ext>
            </a:extLst>
          </p:cNvPr>
          <p:cNvSpPr txBox="1"/>
          <p:nvPr/>
        </p:nvSpPr>
        <p:spPr>
          <a:xfrm>
            <a:off x="1580481" y="1932509"/>
            <a:ext cx="2729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Total 9 </a:t>
            </a:r>
            <a:r>
              <a:rPr kumimoji="1" lang="en-US" altLang="ko-K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mac_module</a:t>
            </a:r>
            <a:r>
              <a:rPr kumimoji="1"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Last mac utilized for 3x3 CONV only!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77EB8BF-3FAC-8926-1EF8-16019E9ED253}"/>
              </a:ext>
            </a:extLst>
          </p:cNvPr>
          <p:cNvCxnSpPr>
            <a:cxnSpLocks/>
          </p:cNvCxnSpPr>
          <p:nvPr/>
        </p:nvCxnSpPr>
        <p:spPr>
          <a:xfrm>
            <a:off x="5542970" y="4095153"/>
            <a:ext cx="3261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EB432CE-64D8-FD37-A029-A4F4A9117B04}"/>
              </a:ext>
            </a:extLst>
          </p:cNvPr>
          <p:cNvSpPr>
            <a:spLocks noChangeAspect="1"/>
          </p:cNvSpPr>
          <p:nvPr/>
        </p:nvSpPr>
        <p:spPr>
          <a:xfrm>
            <a:off x="6021467" y="3546530"/>
            <a:ext cx="718175" cy="70813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C3B7F32-8464-A090-6593-49872565145D}"/>
              </a:ext>
            </a:extLst>
          </p:cNvPr>
          <p:cNvSpPr>
            <a:spLocks noChangeAspect="1"/>
          </p:cNvSpPr>
          <p:nvPr/>
        </p:nvSpPr>
        <p:spPr>
          <a:xfrm>
            <a:off x="6173867" y="3698930"/>
            <a:ext cx="718175" cy="70813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E4BBE1D-1D4C-8A11-9547-7585F4A13237}"/>
              </a:ext>
            </a:extLst>
          </p:cNvPr>
          <p:cNvSpPr>
            <a:spLocks noChangeAspect="1"/>
          </p:cNvSpPr>
          <p:nvPr/>
        </p:nvSpPr>
        <p:spPr>
          <a:xfrm>
            <a:off x="6326267" y="3851330"/>
            <a:ext cx="718175" cy="708137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F9A46A-B39A-4506-C8AD-BB0347FA1298}"/>
              </a:ext>
            </a:extLst>
          </p:cNvPr>
          <p:cNvSpPr>
            <a:spLocks noChangeAspect="1"/>
          </p:cNvSpPr>
          <p:nvPr/>
        </p:nvSpPr>
        <p:spPr>
          <a:xfrm>
            <a:off x="6478667" y="4003730"/>
            <a:ext cx="718175" cy="70813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kumimoji="1" lang="ko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사다리꼴[T] 72">
            <a:extLst>
              <a:ext uri="{FF2B5EF4-FFF2-40B4-BE49-F238E27FC236}">
                <a16:creationId xmlns:a16="http://schemas.microsoft.com/office/drawing/2014/main" id="{4CE3AAB9-D1B9-DAC9-D794-93DD88423B73}"/>
              </a:ext>
            </a:extLst>
          </p:cNvPr>
          <p:cNvSpPr/>
          <p:nvPr/>
        </p:nvSpPr>
        <p:spPr>
          <a:xfrm rot="5400000">
            <a:off x="7445083" y="3439819"/>
            <a:ext cx="4673594" cy="469863"/>
          </a:xfrm>
          <a:prstGeom prst="trapezoid">
            <a:avLst>
              <a:gd name="adj" fmla="val 7754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MUX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F8CA2F6-F41E-1E8E-5323-BC6D1C41E30D}"/>
              </a:ext>
            </a:extLst>
          </p:cNvPr>
          <p:cNvCxnSpPr>
            <a:cxnSpLocks/>
          </p:cNvCxnSpPr>
          <p:nvPr/>
        </p:nvCxnSpPr>
        <p:spPr>
          <a:xfrm>
            <a:off x="7308021" y="4357799"/>
            <a:ext cx="2118258" cy="52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21E11AB-BC26-B362-4826-94DAB3C0F681}"/>
              </a:ext>
            </a:extLst>
          </p:cNvPr>
          <p:cNvSpPr txBox="1"/>
          <p:nvPr/>
        </p:nvSpPr>
        <p:spPr>
          <a:xfrm>
            <a:off x="8400220" y="3996123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1x1x4</a:t>
            </a:r>
            <a:endParaRPr kumimoji="1" lang="ko-KR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56AB07A-1BA6-21A4-D113-2543E3140D7B}"/>
              </a:ext>
            </a:extLst>
          </p:cNvPr>
          <p:cNvSpPr txBox="1"/>
          <p:nvPr/>
        </p:nvSpPr>
        <p:spPr>
          <a:xfrm>
            <a:off x="8390985" y="4350785"/>
            <a:ext cx="1063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 0</a:t>
            </a:r>
            <a:endParaRPr kumimoji="1" lang="ko-KR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80959CD9-184A-A5B0-B4C4-4E4AC5099F46}"/>
              </a:ext>
            </a:extLst>
          </p:cNvPr>
          <p:cNvCxnSpPr/>
          <p:nvPr/>
        </p:nvCxnSpPr>
        <p:spPr>
          <a:xfrm>
            <a:off x="5553728" y="4100439"/>
            <a:ext cx="0" cy="13585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9CCB7FA-BD61-96A1-2CB0-98B3D5CF1774}"/>
              </a:ext>
            </a:extLst>
          </p:cNvPr>
          <p:cNvCxnSpPr>
            <a:cxnSpLocks/>
          </p:cNvCxnSpPr>
          <p:nvPr/>
        </p:nvCxnSpPr>
        <p:spPr>
          <a:xfrm>
            <a:off x="5542970" y="5458968"/>
            <a:ext cx="3883309" cy="180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E50BCFE-44C9-2EA6-8FB4-067EC77E2ACF}"/>
              </a:ext>
            </a:extLst>
          </p:cNvPr>
          <p:cNvSpPr txBox="1"/>
          <p:nvPr/>
        </p:nvSpPr>
        <p:spPr>
          <a:xfrm>
            <a:off x="8401032" y="5067897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1x1x8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BCE0AB3-8FB7-C67B-3C3F-78729BA2B49B}"/>
              </a:ext>
            </a:extLst>
          </p:cNvPr>
          <p:cNvSpPr txBox="1"/>
          <p:nvPr/>
        </p:nvSpPr>
        <p:spPr>
          <a:xfrm>
            <a:off x="8249556" y="5449693"/>
            <a:ext cx="1241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conv 1x1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1D555225-5793-CA2B-683C-2DFFAC60EC18}"/>
              </a:ext>
            </a:extLst>
          </p:cNvPr>
          <p:cNvCxnSpPr>
            <a:cxnSpLocks/>
          </p:cNvCxnSpPr>
          <p:nvPr/>
        </p:nvCxnSpPr>
        <p:spPr>
          <a:xfrm>
            <a:off x="5553728" y="2962710"/>
            <a:ext cx="0" cy="11312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5A26195-7960-A5BC-DDE4-AAF46D54D0AA}"/>
              </a:ext>
            </a:extLst>
          </p:cNvPr>
          <p:cNvCxnSpPr>
            <a:cxnSpLocks/>
          </p:cNvCxnSpPr>
          <p:nvPr/>
        </p:nvCxnSpPr>
        <p:spPr>
          <a:xfrm>
            <a:off x="5542970" y="2962710"/>
            <a:ext cx="8375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1D3B07A-A222-F6D8-755A-450D8B06F7BE}"/>
              </a:ext>
            </a:extLst>
          </p:cNvPr>
          <p:cNvGrpSpPr/>
          <p:nvPr/>
        </p:nvGrpSpPr>
        <p:grpSpPr>
          <a:xfrm>
            <a:off x="5959965" y="1471133"/>
            <a:ext cx="1937375" cy="1927337"/>
            <a:chOff x="6231072" y="1753508"/>
            <a:chExt cx="1937375" cy="1927337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B9B32D6-BFE4-8A98-768D-8BB1728644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31072" y="1753508"/>
              <a:ext cx="718175" cy="70813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CC2F3C2-680E-5245-4E22-5B584A85D5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3472" y="1905908"/>
              <a:ext cx="718175" cy="70813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2FAA7390-E65A-9E2A-5E05-5B25C16C20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35872" y="2058308"/>
              <a:ext cx="718175" cy="708137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B97A437-F4FF-9F8A-51D4-1096CF77E5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8272" y="2210708"/>
              <a:ext cx="718175" cy="708137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955C240-30BC-D791-B64A-5DBAAC057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672" y="2363108"/>
              <a:ext cx="718175" cy="7081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106ACEC-6CF6-250D-750A-4E1EE6A60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93072" y="2515508"/>
              <a:ext cx="718175" cy="70813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79FBDA5A-CF54-67BC-D083-90CD10637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45472" y="2667908"/>
              <a:ext cx="718175" cy="708137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10DF8F9-2139-6DEC-A33B-98B23CBD01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7872" y="2820308"/>
              <a:ext cx="718175" cy="708137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A52C1EFB-EE0D-5F98-A9C0-4D37C7CA4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0272" y="2972708"/>
              <a:ext cx="718175" cy="7081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4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F348FE4-3FA6-4A6D-F694-F022EF075DB7}"/>
              </a:ext>
            </a:extLst>
          </p:cNvPr>
          <p:cNvCxnSpPr>
            <a:cxnSpLocks/>
          </p:cNvCxnSpPr>
          <p:nvPr/>
        </p:nvCxnSpPr>
        <p:spPr>
          <a:xfrm>
            <a:off x="8013115" y="3044401"/>
            <a:ext cx="14131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F98CB26-E101-60EF-D08D-9D85C4BF134B}"/>
              </a:ext>
            </a:extLst>
          </p:cNvPr>
          <p:cNvSpPr txBox="1"/>
          <p:nvPr/>
        </p:nvSpPr>
        <p:spPr>
          <a:xfrm>
            <a:off x="8237784" y="3028890"/>
            <a:ext cx="1241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conv 3x3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1D15730-16EE-AA6C-150D-080888186B99}"/>
              </a:ext>
            </a:extLst>
          </p:cNvPr>
          <p:cNvSpPr txBox="1"/>
          <p:nvPr/>
        </p:nvSpPr>
        <p:spPr>
          <a:xfrm>
            <a:off x="8400221" y="2644291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1x1x1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0BA4C9D-0D7D-5FA5-B5A2-17D51E033289}"/>
              </a:ext>
            </a:extLst>
          </p:cNvPr>
          <p:cNvSpPr txBox="1"/>
          <p:nvPr/>
        </p:nvSpPr>
        <p:spPr>
          <a:xfrm>
            <a:off x="334022" y="4779703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IFM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6490FD6-B5E4-5DD3-9101-6C1C9133FE84}"/>
              </a:ext>
            </a:extLst>
          </p:cNvPr>
          <p:cNvSpPr txBox="1"/>
          <p:nvPr/>
        </p:nvSpPr>
        <p:spPr>
          <a:xfrm>
            <a:off x="308930" y="5528648"/>
            <a:ext cx="1137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EC831442-5325-3DAC-AD67-081CEB3EA60B}"/>
              </a:ext>
            </a:extLst>
          </p:cNvPr>
          <p:cNvCxnSpPr>
            <a:cxnSpLocks/>
          </p:cNvCxnSpPr>
          <p:nvPr/>
        </p:nvCxnSpPr>
        <p:spPr>
          <a:xfrm>
            <a:off x="1375643" y="5759480"/>
            <a:ext cx="8429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30CB40A5-ED29-4C45-B03C-48DD61073189}"/>
              </a:ext>
            </a:extLst>
          </p:cNvPr>
          <p:cNvCxnSpPr>
            <a:cxnSpLocks/>
          </p:cNvCxnSpPr>
          <p:nvPr/>
        </p:nvCxnSpPr>
        <p:spPr>
          <a:xfrm>
            <a:off x="997373" y="5010535"/>
            <a:ext cx="12211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45CEA085-9846-E1CE-B224-617114E22063}"/>
              </a:ext>
            </a:extLst>
          </p:cNvPr>
          <p:cNvCxnSpPr>
            <a:cxnSpLocks/>
          </p:cNvCxnSpPr>
          <p:nvPr/>
        </p:nvCxnSpPr>
        <p:spPr>
          <a:xfrm>
            <a:off x="10016812" y="3732943"/>
            <a:ext cx="10144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B8C158A0-FE4F-2798-CB91-B68BD245A499}"/>
              </a:ext>
            </a:extLst>
          </p:cNvPr>
          <p:cNvSpPr txBox="1"/>
          <p:nvPr/>
        </p:nvSpPr>
        <p:spPr>
          <a:xfrm>
            <a:off x="10999194" y="3502110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OFM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A5774AA3-27FA-994E-8A47-DBD504BFFB54}"/>
              </a:ext>
            </a:extLst>
          </p:cNvPr>
          <p:cNvCxnSpPr>
            <a:cxnSpLocks/>
          </p:cNvCxnSpPr>
          <p:nvPr/>
        </p:nvCxnSpPr>
        <p:spPr>
          <a:xfrm>
            <a:off x="9785650" y="726174"/>
            <a:ext cx="6704" cy="7195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482D6801-4D9E-72EE-AD89-8F55632D9015}"/>
              </a:ext>
            </a:extLst>
          </p:cNvPr>
          <p:cNvSpPr txBox="1"/>
          <p:nvPr/>
        </p:nvSpPr>
        <p:spPr>
          <a:xfrm>
            <a:off x="8966986" y="304444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conv mode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909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96CB7A29-2452-372B-FA6B-F4C94009DED3}"/>
              </a:ext>
            </a:extLst>
          </p:cNvPr>
          <p:cNvSpPr txBox="1"/>
          <p:nvPr/>
        </p:nvSpPr>
        <p:spPr>
          <a:xfrm>
            <a:off x="330199" y="166829"/>
            <a:ext cx="9988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CONV00 - Validation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127AC30-8E51-4232-A7B8-68C2950F5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489" y="1049438"/>
            <a:ext cx="4211999" cy="2379562"/>
          </a:xfrm>
          <a:prstGeom prst="rect">
            <a:avLst/>
          </a:prstGeom>
        </p:spPr>
      </p:pic>
      <p:sp>
        <p:nvSpPr>
          <p:cNvPr id="27" name="Rectangle 3">
            <a:extLst>
              <a:ext uri="{FF2B5EF4-FFF2-40B4-BE49-F238E27FC236}">
                <a16:creationId xmlns:a16="http://schemas.microsoft.com/office/drawing/2014/main" id="{D4A03DFF-A570-4A37-BCBF-19514674110B}"/>
              </a:ext>
            </a:extLst>
          </p:cNvPr>
          <p:cNvSpPr txBox="1">
            <a:spLocks noChangeArrowheads="1"/>
          </p:cNvSpPr>
          <p:nvPr/>
        </p:nvSpPr>
        <p:spPr>
          <a:xfrm>
            <a:off x="5679059" y="3342604"/>
            <a:ext cx="6146860" cy="30994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Only one output is wrong, however, </a:t>
            </a:r>
            <a:r>
              <a:rPr kumimoji="1"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the expected value is weird</a:t>
            </a:r>
          </a:p>
          <a:p>
            <a:pPr>
              <a:buFont typeface="Wingdings" panose="05000000000000000000" pitchFamily="2" charset="2"/>
              <a:buChar char="§"/>
            </a:pPr>
            <a:endParaRPr kumimoji="1"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Output after </a:t>
            </a:r>
            <a:r>
              <a:rPr kumimoji="1"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should be non-negative, but </a:t>
            </a:r>
            <a:r>
              <a:rPr kumimoji="1"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0x83</a:t>
            </a:r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kumimoji="1"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-125</a:t>
            </a:r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kumimoji="1"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Note that 2’s complement of 0x83 is 0x7e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C6C9A3-9CC0-445F-BC95-F86B0669752C}"/>
              </a:ext>
            </a:extLst>
          </p:cNvPr>
          <p:cNvSpPr/>
          <p:nvPr/>
        </p:nvSpPr>
        <p:spPr>
          <a:xfrm>
            <a:off x="6685472" y="2700068"/>
            <a:ext cx="1345720" cy="37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A156FE-7402-474A-8612-3352E3FB0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66" y="3550822"/>
            <a:ext cx="4838855" cy="24438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0D5585D-BD3D-47B2-9254-3C025034BE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66" y="1171258"/>
            <a:ext cx="3074639" cy="213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7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3x3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95CA6ED6-EA47-7D9C-1F59-127A1F0343FF}"/>
              </a:ext>
            </a:extLst>
          </p:cNvPr>
          <p:cNvSpPr txBox="1">
            <a:spLocks noChangeArrowheads="1"/>
          </p:cNvSpPr>
          <p:nvPr/>
        </p:nvSpPr>
        <p:spPr>
          <a:xfrm>
            <a:off x="783644" y="1444733"/>
            <a:ext cx="10646356" cy="46103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 conv parameters:</a:t>
            </a:r>
          </a:p>
          <a:p>
            <a:pPr lvl="0"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Fx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, </a:t>
            </a:r>
            <a:r>
              <a:rPr lang="en-US" altLang="ko-KR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Fy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= 3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Tr, Tc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= 2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Ti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= 16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To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= 1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45A465D-9B15-54F5-1DF3-D3B803745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177" y="1345122"/>
            <a:ext cx="6550039" cy="48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89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547DE4-4B06-D6C9-55B2-EB151E88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98C710-A87D-CD47-1584-61F47387B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52" name="11 CuadroTexto">
            <a:extLst>
              <a:ext uri="{FF2B5EF4-FFF2-40B4-BE49-F238E27FC236}">
                <a16:creationId xmlns:a16="http://schemas.microsoft.com/office/drawing/2014/main" id="{A30253EF-4D7E-FC6F-3181-FA10EFA4196C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3x3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76FED72C-7854-962D-B139-89836EDC1E04}"/>
              </a:ext>
            </a:extLst>
          </p:cNvPr>
          <p:cNvSpPr txBox="1">
            <a:spLocks noChangeArrowheads="1"/>
          </p:cNvSpPr>
          <p:nvPr/>
        </p:nvSpPr>
        <p:spPr>
          <a:xfrm>
            <a:off x="337595" y="887172"/>
            <a:ext cx="6253318" cy="26214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Data Processing of 3x3 conv</a:t>
            </a: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Every cycle, consumes 4x4x16 IFM (window) and produces 2x2x1 OFM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Each </a:t>
            </a:r>
            <a:r>
              <a:rPr lang="en-US" altLang="ko-KR" i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r>
              <a:rPr lang="en-US" altLang="ko-KR" i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using 9 </a:t>
            </a:r>
            <a:r>
              <a:rPr lang="en-US" altLang="ko-KR" i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mac_module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, and the whole dot product results are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summed up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to produce 1x1x1 output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1D9CC0A-8BA1-23FF-F465-AABF126B2CCB}"/>
              </a:ext>
            </a:extLst>
          </p:cNvPr>
          <p:cNvSpPr txBox="1"/>
          <p:nvPr/>
        </p:nvSpPr>
        <p:spPr>
          <a:xfrm>
            <a:off x="1048856" y="3455969"/>
            <a:ext cx="260752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four 3x3x16 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in 4x4x16 window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2C87ABC-90B1-B1F6-E3A3-90475A139346}"/>
              </a:ext>
            </a:extLst>
          </p:cNvPr>
          <p:cNvSpPr txBox="1"/>
          <p:nvPr/>
        </p:nvSpPr>
        <p:spPr>
          <a:xfrm>
            <a:off x="3591848" y="5638610"/>
            <a:ext cx="39451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3x3x16x1 weight replicated in each </a:t>
            </a:r>
            <a:r>
              <a:rPr lang="en-US" altLang="ko-KR" sz="2400" i="1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endParaRPr lang="en-US" altLang="ko-KR" sz="2400" i="1" dirty="0"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B0FEC-AC74-8DF2-3B7E-35346071F4A2}"/>
              </a:ext>
            </a:extLst>
          </p:cNvPr>
          <p:cNvSpPr txBox="1"/>
          <p:nvPr/>
        </p:nvSpPr>
        <p:spPr>
          <a:xfrm>
            <a:off x="7703205" y="1212322"/>
            <a:ext cx="236956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9 </a:t>
            </a:r>
            <a:r>
              <a:rPr lang="en-US" altLang="ko-KR" sz="2400" i="1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mac_module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</a:t>
            </a:r>
            <a:endParaRPr lang="en-US" altLang="ko-KR" sz="2400" dirty="0">
              <a:solidFill>
                <a:srgbClr val="5B9BD5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37D520A-40CC-46D6-8664-993868BBF3B6}"/>
              </a:ext>
            </a:extLst>
          </p:cNvPr>
          <p:cNvCxnSpPr/>
          <p:nvPr/>
        </p:nvCxnSpPr>
        <p:spPr>
          <a:xfrm flipV="1">
            <a:off x="7189660" y="3286600"/>
            <a:ext cx="2332453" cy="112443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정육면체 97">
            <a:extLst>
              <a:ext uri="{FF2B5EF4-FFF2-40B4-BE49-F238E27FC236}">
                <a16:creationId xmlns:a16="http://schemas.microsoft.com/office/drawing/2014/main" id="{D9B8E686-2CE6-4658-8A5E-7E7D264FE2C5}"/>
              </a:ext>
            </a:extLst>
          </p:cNvPr>
          <p:cNvSpPr/>
          <p:nvPr/>
        </p:nvSpPr>
        <p:spPr>
          <a:xfrm>
            <a:off x="7847954" y="4116246"/>
            <a:ext cx="1943028" cy="1820548"/>
          </a:xfrm>
          <a:prstGeom prst="cube">
            <a:avLst>
              <a:gd name="adj" fmla="val 4083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정육면체 98">
            <a:extLst>
              <a:ext uri="{FF2B5EF4-FFF2-40B4-BE49-F238E27FC236}">
                <a16:creationId xmlns:a16="http://schemas.microsoft.com/office/drawing/2014/main" id="{4652A8E8-58E5-43E8-975F-1824F1B3EDEF}"/>
              </a:ext>
            </a:extLst>
          </p:cNvPr>
          <p:cNvSpPr/>
          <p:nvPr/>
        </p:nvSpPr>
        <p:spPr>
          <a:xfrm>
            <a:off x="8397598" y="5031279"/>
            <a:ext cx="466358" cy="462406"/>
          </a:xfrm>
          <a:prstGeom prst="cube">
            <a:avLst>
              <a:gd name="adj" fmla="val 2959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정육면체 99">
            <a:extLst>
              <a:ext uri="{FF2B5EF4-FFF2-40B4-BE49-F238E27FC236}">
                <a16:creationId xmlns:a16="http://schemas.microsoft.com/office/drawing/2014/main" id="{AECD32B0-C003-4CD7-8B4C-E95DF2DCBE90}"/>
              </a:ext>
            </a:extLst>
          </p:cNvPr>
          <p:cNvSpPr/>
          <p:nvPr/>
        </p:nvSpPr>
        <p:spPr>
          <a:xfrm>
            <a:off x="8720400" y="5031081"/>
            <a:ext cx="478637" cy="462406"/>
          </a:xfrm>
          <a:prstGeom prst="cube">
            <a:avLst>
              <a:gd name="adj" fmla="val 3028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정육면체 100">
            <a:extLst>
              <a:ext uri="{FF2B5EF4-FFF2-40B4-BE49-F238E27FC236}">
                <a16:creationId xmlns:a16="http://schemas.microsoft.com/office/drawing/2014/main" id="{C8B4AC32-1897-427B-B27A-07A91423AA34}"/>
              </a:ext>
            </a:extLst>
          </p:cNvPr>
          <p:cNvSpPr/>
          <p:nvPr/>
        </p:nvSpPr>
        <p:spPr>
          <a:xfrm>
            <a:off x="8397597" y="4710001"/>
            <a:ext cx="478637" cy="462406"/>
          </a:xfrm>
          <a:prstGeom prst="cube">
            <a:avLst>
              <a:gd name="adj" fmla="val 32341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정육면체 101">
            <a:extLst>
              <a:ext uri="{FF2B5EF4-FFF2-40B4-BE49-F238E27FC236}">
                <a16:creationId xmlns:a16="http://schemas.microsoft.com/office/drawing/2014/main" id="{39163E1A-2BF7-4796-87E1-BA1E65AF973B}"/>
              </a:ext>
            </a:extLst>
          </p:cNvPr>
          <p:cNvSpPr/>
          <p:nvPr/>
        </p:nvSpPr>
        <p:spPr>
          <a:xfrm>
            <a:off x="8721590" y="4712386"/>
            <a:ext cx="478636" cy="462405"/>
          </a:xfrm>
          <a:prstGeom prst="cube">
            <a:avLst>
              <a:gd name="adj" fmla="val 31311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정육면체 103">
            <a:extLst>
              <a:ext uri="{FF2B5EF4-FFF2-40B4-BE49-F238E27FC236}">
                <a16:creationId xmlns:a16="http://schemas.microsoft.com/office/drawing/2014/main" id="{B0ECA8C7-93BC-4DCA-A673-207AD67D5641}"/>
              </a:ext>
            </a:extLst>
          </p:cNvPr>
          <p:cNvSpPr/>
          <p:nvPr/>
        </p:nvSpPr>
        <p:spPr>
          <a:xfrm>
            <a:off x="6218704" y="3399938"/>
            <a:ext cx="1030502" cy="1023324"/>
          </a:xfrm>
          <a:prstGeom prst="cube">
            <a:avLst>
              <a:gd name="adj" fmla="val 7213"/>
            </a:avLst>
          </a:prstGeom>
          <a:solidFill>
            <a:srgbClr val="7030A0"/>
          </a:solidFill>
          <a:ln>
            <a:solidFill>
              <a:srgbClr val="3E1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정육면체 104">
            <a:extLst>
              <a:ext uri="{FF2B5EF4-FFF2-40B4-BE49-F238E27FC236}">
                <a16:creationId xmlns:a16="http://schemas.microsoft.com/office/drawing/2014/main" id="{9E39B83F-27C7-48AF-B703-5B15514159E4}"/>
              </a:ext>
            </a:extLst>
          </p:cNvPr>
          <p:cNvSpPr/>
          <p:nvPr/>
        </p:nvSpPr>
        <p:spPr>
          <a:xfrm>
            <a:off x="5814380" y="3787579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정육면체 105">
            <a:extLst>
              <a:ext uri="{FF2B5EF4-FFF2-40B4-BE49-F238E27FC236}">
                <a16:creationId xmlns:a16="http://schemas.microsoft.com/office/drawing/2014/main" id="{BD151BCE-9520-44A6-B5CC-EF529383B821}"/>
              </a:ext>
            </a:extLst>
          </p:cNvPr>
          <p:cNvSpPr/>
          <p:nvPr/>
        </p:nvSpPr>
        <p:spPr>
          <a:xfrm>
            <a:off x="5363511" y="4215443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F1FA274E-6D91-4064-8D7F-CCE8EB5ABB23}"/>
              </a:ext>
            </a:extLst>
          </p:cNvPr>
          <p:cNvCxnSpPr/>
          <p:nvPr/>
        </p:nvCxnSpPr>
        <p:spPr>
          <a:xfrm flipV="1">
            <a:off x="6218704" y="1820793"/>
            <a:ext cx="1839636" cy="166405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정육면체 117">
            <a:extLst>
              <a:ext uri="{FF2B5EF4-FFF2-40B4-BE49-F238E27FC236}">
                <a16:creationId xmlns:a16="http://schemas.microsoft.com/office/drawing/2014/main" id="{257804CD-E900-4DF3-81C8-AF1A3D1882F6}"/>
              </a:ext>
            </a:extLst>
          </p:cNvPr>
          <p:cNvSpPr/>
          <p:nvPr/>
        </p:nvSpPr>
        <p:spPr>
          <a:xfrm>
            <a:off x="4931626" y="4640875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정육면체 120">
            <a:extLst>
              <a:ext uri="{FF2B5EF4-FFF2-40B4-BE49-F238E27FC236}">
                <a16:creationId xmlns:a16="http://schemas.microsoft.com/office/drawing/2014/main" id="{43DF9E52-312A-4425-9398-5F0464137257}"/>
              </a:ext>
            </a:extLst>
          </p:cNvPr>
          <p:cNvSpPr/>
          <p:nvPr/>
        </p:nvSpPr>
        <p:spPr>
          <a:xfrm>
            <a:off x="4047927" y="3135644"/>
            <a:ext cx="697345" cy="692726"/>
          </a:xfrm>
          <a:prstGeom prst="cube">
            <a:avLst>
              <a:gd name="adj" fmla="val 5294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정육면체 121">
            <a:extLst>
              <a:ext uri="{FF2B5EF4-FFF2-40B4-BE49-F238E27FC236}">
                <a16:creationId xmlns:a16="http://schemas.microsoft.com/office/drawing/2014/main" id="{CEDBF8BF-BA52-41CE-A536-8DE1A388662E}"/>
              </a:ext>
            </a:extLst>
          </p:cNvPr>
          <p:cNvSpPr/>
          <p:nvPr/>
        </p:nvSpPr>
        <p:spPr>
          <a:xfrm>
            <a:off x="3596001" y="3576904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정육면체 122">
            <a:extLst>
              <a:ext uri="{FF2B5EF4-FFF2-40B4-BE49-F238E27FC236}">
                <a16:creationId xmlns:a16="http://schemas.microsoft.com/office/drawing/2014/main" id="{94CD407F-C7A3-4B22-8C63-0850649CF71D}"/>
              </a:ext>
            </a:extLst>
          </p:cNvPr>
          <p:cNvSpPr/>
          <p:nvPr/>
        </p:nvSpPr>
        <p:spPr>
          <a:xfrm>
            <a:off x="3142415" y="4029486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정육면체 123">
            <a:extLst>
              <a:ext uri="{FF2B5EF4-FFF2-40B4-BE49-F238E27FC236}">
                <a16:creationId xmlns:a16="http://schemas.microsoft.com/office/drawing/2014/main" id="{ACF20398-2CEC-4414-AB67-F694D7054664}"/>
              </a:ext>
            </a:extLst>
          </p:cNvPr>
          <p:cNvSpPr/>
          <p:nvPr/>
        </p:nvSpPr>
        <p:spPr>
          <a:xfrm>
            <a:off x="2013929" y="4482067"/>
            <a:ext cx="1514764" cy="1454727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5F93564-357B-477C-99E2-906C55615747}"/>
              </a:ext>
            </a:extLst>
          </p:cNvPr>
          <p:cNvSpPr/>
          <p:nvPr/>
        </p:nvSpPr>
        <p:spPr>
          <a:xfrm>
            <a:off x="2692404" y="4848887"/>
            <a:ext cx="336720" cy="34055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평행 사변형 87">
            <a:extLst>
              <a:ext uri="{FF2B5EF4-FFF2-40B4-BE49-F238E27FC236}">
                <a16:creationId xmlns:a16="http://schemas.microsoft.com/office/drawing/2014/main" id="{BD73CDE8-926D-459A-AA16-FBB72F5F0CF7}"/>
              </a:ext>
            </a:extLst>
          </p:cNvPr>
          <p:cNvSpPr/>
          <p:nvPr/>
        </p:nvSpPr>
        <p:spPr>
          <a:xfrm>
            <a:off x="2690308" y="4482742"/>
            <a:ext cx="703561" cy="366146"/>
          </a:xfrm>
          <a:custGeom>
            <a:avLst/>
            <a:gdLst>
              <a:gd name="connsiteX0" fmla="*/ 0 w 710705"/>
              <a:gd name="connsiteY0" fmla="*/ 375671 h 375671"/>
              <a:gd name="connsiteX1" fmla="*/ 376490 w 710705"/>
              <a:gd name="connsiteY1" fmla="*/ 0 h 375671"/>
              <a:gd name="connsiteX2" fmla="*/ 710705 w 710705"/>
              <a:gd name="connsiteY2" fmla="*/ 0 h 375671"/>
              <a:gd name="connsiteX3" fmla="*/ 334215 w 710705"/>
              <a:gd name="connsiteY3" fmla="*/ 375671 h 375671"/>
              <a:gd name="connsiteX4" fmla="*/ 0 w 710705"/>
              <a:gd name="connsiteY4" fmla="*/ 375671 h 375671"/>
              <a:gd name="connsiteX0" fmla="*/ 0 w 698799"/>
              <a:gd name="connsiteY0" fmla="*/ 373290 h 375671"/>
              <a:gd name="connsiteX1" fmla="*/ 364584 w 698799"/>
              <a:gd name="connsiteY1" fmla="*/ 0 h 375671"/>
              <a:gd name="connsiteX2" fmla="*/ 698799 w 698799"/>
              <a:gd name="connsiteY2" fmla="*/ 0 h 375671"/>
              <a:gd name="connsiteX3" fmla="*/ 322309 w 698799"/>
              <a:gd name="connsiteY3" fmla="*/ 375671 h 375671"/>
              <a:gd name="connsiteX4" fmla="*/ 0 w 698799"/>
              <a:gd name="connsiteY4" fmla="*/ 373290 h 375671"/>
              <a:gd name="connsiteX0" fmla="*/ 0 w 698799"/>
              <a:gd name="connsiteY0" fmla="*/ 373290 h 373290"/>
              <a:gd name="connsiteX1" fmla="*/ 364584 w 698799"/>
              <a:gd name="connsiteY1" fmla="*/ 0 h 373290"/>
              <a:gd name="connsiteX2" fmla="*/ 698799 w 698799"/>
              <a:gd name="connsiteY2" fmla="*/ 0 h 373290"/>
              <a:gd name="connsiteX3" fmla="*/ 331834 w 698799"/>
              <a:gd name="connsiteY3" fmla="*/ 373290 h 373290"/>
              <a:gd name="connsiteX4" fmla="*/ 0 w 698799"/>
              <a:gd name="connsiteY4" fmla="*/ 373290 h 373290"/>
              <a:gd name="connsiteX0" fmla="*/ 0 w 698799"/>
              <a:gd name="connsiteY0" fmla="*/ 378052 h 378052"/>
              <a:gd name="connsiteX1" fmla="*/ 369347 w 698799"/>
              <a:gd name="connsiteY1" fmla="*/ 0 h 378052"/>
              <a:gd name="connsiteX2" fmla="*/ 698799 w 698799"/>
              <a:gd name="connsiteY2" fmla="*/ 4762 h 378052"/>
              <a:gd name="connsiteX3" fmla="*/ 331834 w 698799"/>
              <a:gd name="connsiteY3" fmla="*/ 378052 h 378052"/>
              <a:gd name="connsiteX4" fmla="*/ 0 w 698799"/>
              <a:gd name="connsiteY4" fmla="*/ 378052 h 378052"/>
              <a:gd name="connsiteX0" fmla="*/ 0 w 701180"/>
              <a:gd name="connsiteY0" fmla="*/ 378052 h 378052"/>
              <a:gd name="connsiteX1" fmla="*/ 371728 w 701180"/>
              <a:gd name="connsiteY1" fmla="*/ 0 h 378052"/>
              <a:gd name="connsiteX2" fmla="*/ 701180 w 701180"/>
              <a:gd name="connsiteY2" fmla="*/ 4762 h 378052"/>
              <a:gd name="connsiteX3" fmla="*/ 334215 w 701180"/>
              <a:gd name="connsiteY3" fmla="*/ 378052 h 378052"/>
              <a:gd name="connsiteX4" fmla="*/ 0 w 701180"/>
              <a:gd name="connsiteY4" fmla="*/ 378052 h 378052"/>
              <a:gd name="connsiteX0" fmla="*/ 0 w 696417"/>
              <a:gd name="connsiteY0" fmla="*/ 378052 h 378052"/>
              <a:gd name="connsiteX1" fmla="*/ 371728 w 696417"/>
              <a:gd name="connsiteY1" fmla="*/ 0 h 378052"/>
              <a:gd name="connsiteX2" fmla="*/ 696417 w 696417"/>
              <a:gd name="connsiteY2" fmla="*/ 9524 h 378052"/>
              <a:gd name="connsiteX3" fmla="*/ 334215 w 696417"/>
              <a:gd name="connsiteY3" fmla="*/ 378052 h 378052"/>
              <a:gd name="connsiteX4" fmla="*/ 0 w 696417"/>
              <a:gd name="connsiteY4" fmla="*/ 378052 h 378052"/>
              <a:gd name="connsiteX0" fmla="*/ 0 w 696417"/>
              <a:gd name="connsiteY0" fmla="*/ 368528 h 368528"/>
              <a:gd name="connsiteX1" fmla="*/ 369347 w 696417"/>
              <a:gd name="connsiteY1" fmla="*/ 1 h 368528"/>
              <a:gd name="connsiteX2" fmla="*/ 696417 w 696417"/>
              <a:gd name="connsiteY2" fmla="*/ 0 h 368528"/>
              <a:gd name="connsiteX3" fmla="*/ 334215 w 696417"/>
              <a:gd name="connsiteY3" fmla="*/ 368528 h 368528"/>
              <a:gd name="connsiteX4" fmla="*/ 0 w 696417"/>
              <a:gd name="connsiteY4" fmla="*/ 368528 h 368528"/>
              <a:gd name="connsiteX0" fmla="*/ 0 w 696417"/>
              <a:gd name="connsiteY0" fmla="*/ 368528 h 368528"/>
              <a:gd name="connsiteX1" fmla="*/ 359822 w 696417"/>
              <a:gd name="connsiteY1" fmla="*/ 2383 h 368528"/>
              <a:gd name="connsiteX2" fmla="*/ 696417 w 696417"/>
              <a:gd name="connsiteY2" fmla="*/ 0 h 368528"/>
              <a:gd name="connsiteX3" fmla="*/ 334215 w 696417"/>
              <a:gd name="connsiteY3" fmla="*/ 368528 h 368528"/>
              <a:gd name="connsiteX4" fmla="*/ 0 w 696417"/>
              <a:gd name="connsiteY4" fmla="*/ 368528 h 368528"/>
              <a:gd name="connsiteX0" fmla="*/ 0 w 698799"/>
              <a:gd name="connsiteY0" fmla="*/ 366145 h 366145"/>
              <a:gd name="connsiteX1" fmla="*/ 359822 w 698799"/>
              <a:gd name="connsiteY1" fmla="*/ 0 h 366145"/>
              <a:gd name="connsiteX2" fmla="*/ 698799 w 698799"/>
              <a:gd name="connsiteY2" fmla="*/ 2380 h 366145"/>
              <a:gd name="connsiteX3" fmla="*/ 334215 w 698799"/>
              <a:gd name="connsiteY3" fmla="*/ 366145 h 366145"/>
              <a:gd name="connsiteX4" fmla="*/ 0 w 698799"/>
              <a:gd name="connsiteY4" fmla="*/ 366145 h 366145"/>
              <a:gd name="connsiteX0" fmla="*/ 0 w 698799"/>
              <a:gd name="connsiteY0" fmla="*/ 366146 h 366146"/>
              <a:gd name="connsiteX1" fmla="*/ 359822 w 698799"/>
              <a:gd name="connsiteY1" fmla="*/ 1 h 366146"/>
              <a:gd name="connsiteX2" fmla="*/ 698799 w 698799"/>
              <a:gd name="connsiteY2" fmla="*/ 0 h 366146"/>
              <a:gd name="connsiteX3" fmla="*/ 334215 w 698799"/>
              <a:gd name="connsiteY3" fmla="*/ 366146 h 366146"/>
              <a:gd name="connsiteX4" fmla="*/ 0 w 698799"/>
              <a:gd name="connsiteY4" fmla="*/ 366146 h 366146"/>
              <a:gd name="connsiteX0" fmla="*/ 0 w 703561"/>
              <a:gd name="connsiteY0" fmla="*/ 366146 h 366146"/>
              <a:gd name="connsiteX1" fmla="*/ 364584 w 703561"/>
              <a:gd name="connsiteY1" fmla="*/ 1 h 366146"/>
              <a:gd name="connsiteX2" fmla="*/ 703561 w 703561"/>
              <a:gd name="connsiteY2" fmla="*/ 0 h 366146"/>
              <a:gd name="connsiteX3" fmla="*/ 338977 w 703561"/>
              <a:gd name="connsiteY3" fmla="*/ 366146 h 366146"/>
              <a:gd name="connsiteX4" fmla="*/ 0 w 703561"/>
              <a:gd name="connsiteY4" fmla="*/ 366146 h 36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561" h="366146">
                <a:moveTo>
                  <a:pt x="0" y="366146"/>
                </a:moveTo>
                <a:lnTo>
                  <a:pt x="364584" y="1"/>
                </a:lnTo>
                <a:lnTo>
                  <a:pt x="703561" y="0"/>
                </a:lnTo>
                <a:lnTo>
                  <a:pt x="338977" y="366146"/>
                </a:lnTo>
                <a:lnTo>
                  <a:pt x="0" y="366146"/>
                </a:lnTo>
                <a:close/>
              </a:path>
            </a:pathLst>
          </a:custGeom>
          <a:solidFill>
            <a:srgbClr val="F19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75892BCB-50D1-4C63-BD0C-7DA2FA2C69AC}"/>
              </a:ext>
            </a:extLst>
          </p:cNvPr>
          <p:cNvCxnSpPr>
            <a:cxnSpLocks/>
            <a:stCxn id="104" idx="4"/>
          </p:cNvCxnSpPr>
          <p:nvPr/>
        </p:nvCxnSpPr>
        <p:spPr>
          <a:xfrm flipV="1">
            <a:off x="7175393" y="3922628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014B191C-6F69-426B-B783-F4C66C72B1D2}"/>
              </a:ext>
            </a:extLst>
          </p:cNvPr>
          <p:cNvCxnSpPr>
            <a:cxnSpLocks/>
            <a:stCxn id="105" idx="4"/>
          </p:cNvCxnSpPr>
          <p:nvPr/>
        </p:nvCxnSpPr>
        <p:spPr>
          <a:xfrm>
            <a:off x="6771069" y="4336147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D4002DB4-C5AD-4294-BA62-5F6EC9E3A03A}"/>
              </a:ext>
            </a:extLst>
          </p:cNvPr>
          <p:cNvCxnSpPr>
            <a:cxnSpLocks/>
            <a:stCxn id="106" idx="4"/>
          </p:cNvCxnSpPr>
          <p:nvPr/>
        </p:nvCxnSpPr>
        <p:spPr>
          <a:xfrm>
            <a:off x="6320201" y="4764011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54590978-7F84-45D4-84D1-CDF81929C6C6}"/>
              </a:ext>
            </a:extLst>
          </p:cNvPr>
          <p:cNvCxnSpPr>
            <a:cxnSpLocks/>
            <a:stCxn id="118" idx="4"/>
          </p:cNvCxnSpPr>
          <p:nvPr/>
        </p:nvCxnSpPr>
        <p:spPr>
          <a:xfrm>
            <a:off x="5888316" y="5189443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1A377D51-45A5-407D-8B31-7D899789600E}"/>
              </a:ext>
            </a:extLst>
          </p:cNvPr>
          <p:cNvCxnSpPr>
            <a:cxnSpLocks/>
          </p:cNvCxnSpPr>
          <p:nvPr/>
        </p:nvCxnSpPr>
        <p:spPr>
          <a:xfrm flipV="1">
            <a:off x="6774604" y="3918002"/>
            <a:ext cx="1315516" cy="12778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09732DD6-C060-49CB-AD42-4464B3274904}"/>
              </a:ext>
            </a:extLst>
          </p:cNvPr>
          <p:cNvSpPr/>
          <p:nvPr/>
        </p:nvSpPr>
        <p:spPr>
          <a:xfrm>
            <a:off x="7462295" y="4520670"/>
            <a:ext cx="1060450" cy="185292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0450" h="121718">
                <a:moveTo>
                  <a:pt x="0" y="7418"/>
                </a:moveTo>
                <a:cubicBezTo>
                  <a:pt x="804333" y="-24332"/>
                  <a:pt x="859367" y="51868"/>
                  <a:pt x="1060450" y="121718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F4C198BD-4CC4-4060-9377-94D2725C1380}"/>
              </a:ext>
            </a:extLst>
          </p:cNvPr>
          <p:cNvSpPr/>
          <p:nvPr/>
        </p:nvSpPr>
        <p:spPr>
          <a:xfrm>
            <a:off x="4559825" y="3476929"/>
            <a:ext cx="1638300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자유형: 도형 136">
            <a:extLst>
              <a:ext uri="{FF2B5EF4-FFF2-40B4-BE49-F238E27FC236}">
                <a16:creationId xmlns:a16="http://schemas.microsoft.com/office/drawing/2014/main" id="{1BF83A62-E8F1-4C4D-852D-8830893EEC68}"/>
              </a:ext>
            </a:extLst>
          </p:cNvPr>
          <p:cNvSpPr/>
          <p:nvPr/>
        </p:nvSpPr>
        <p:spPr>
          <a:xfrm>
            <a:off x="4128188" y="3928988"/>
            <a:ext cx="1638300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자유형: 도형 137">
            <a:extLst>
              <a:ext uri="{FF2B5EF4-FFF2-40B4-BE49-F238E27FC236}">
                <a16:creationId xmlns:a16="http://schemas.microsoft.com/office/drawing/2014/main" id="{1E00E8E0-0FCB-4ED6-9BF7-84A71FE413B5}"/>
              </a:ext>
            </a:extLst>
          </p:cNvPr>
          <p:cNvSpPr/>
          <p:nvPr/>
        </p:nvSpPr>
        <p:spPr>
          <a:xfrm>
            <a:off x="3670803" y="4365835"/>
            <a:ext cx="1638300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C90A521C-D915-49A1-9029-221F1ADE93FF}"/>
              </a:ext>
            </a:extLst>
          </p:cNvPr>
          <p:cNvCxnSpPr/>
          <p:nvPr/>
        </p:nvCxnSpPr>
        <p:spPr>
          <a:xfrm flipV="1">
            <a:off x="3028693" y="4804553"/>
            <a:ext cx="379134" cy="372817"/>
          </a:xfrm>
          <a:prstGeom prst="line">
            <a:avLst/>
          </a:prstGeom>
          <a:ln w="12700">
            <a:solidFill>
              <a:srgbClr val="BF642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자유형: 도형 139">
            <a:extLst>
              <a:ext uri="{FF2B5EF4-FFF2-40B4-BE49-F238E27FC236}">
                <a16:creationId xmlns:a16="http://schemas.microsoft.com/office/drawing/2014/main" id="{BD1334D0-91FA-4760-BA8D-2C81D03B434B}"/>
              </a:ext>
            </a:extLst>
          </p:cNvPr>
          <p:cNvSpPr/>
          <p:nvPr/>
        </p:nvSpPr>
        <p:spPr>
          <a:xfrm>
            <a:off x="3238181" y="4879699"/>
            <a:ext cx="1638300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F528C79E-2DF3-4FA8-9026-C0F57ABBA453}"/>
              </a:ext>
            </a:extLst>
          </p:cNvPr>
          <p:cNvCxnSpPr>
            <a:cxnSpLocks/>
          </p:cNvCxnSpPr>
          <p:nvPr/>
        </p:nvCxnSpPr>
        <p:spPr>
          <a:xfrm flipV="1">
            <a:off x="3401477" y="4490359"/>
            <a:ext cx="0" cy="310600"/>
          </a:xfrm>
          <a:prstGeom prst="line">
            <a:avLst/>
          </a:prstGeom>
          <a:ln w="12700">
            <a:solidFill>
              <a:srgbClr val="BF642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2A985A4F-42CA-4690-B5C5-211F1EDA271C}"/>
              </a:ext>
            </a:extLst>
          </p:cNvPr>
          <p:cNvCxnSpPr>
            <a:cxnSpLocks/>
          </p:cNvCxnSpPr>
          <p:nvPr/>
        </p:nvCxnSpPr>
        <p:spPr>
          <a:xfrm flipV="1">
            <a:off x="3022343" y="4473984"/>
            <a:ext cx="379134" cy="372817"/>
          </a:xfrm>
          <a:prstGeom prst="line">
            <a:avLst/>
          </a:prstGeom>
          <a:ln w="12700">
            <a:solidFill>
              <a:srgbClr val="ED7D3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정육면체 142">
            <a:extLst>
              <a:ext uri="{FF2B5EF4-FFF2-40B4-BE49-F238E27FC236}">
                <a16:creationId xmlns:a16="http://schemas.microsoft.com/office/drawing/2014/main" id="{A9DD7B61-BC44-4AC1-8F6F-D933353E6284}"/>
              </a:ext>
            </a:extLst>
          </p:cNvPr>
          <p:cNvSpPr>
            <a:spLocks noChangeAspect="1"/>
          </p:cNvSpPr>
          <p:nvPr/>
        </p:nvSpPr>
        <p:spPr>
          <a:xfrm>
            <a:off x="2694629" y="4484056"/>
            <a:ext cx="834063" cy="835905"/>
          </a:xfrm>
          <a:prstGeom prst="cube">
            <a:avLst>
              <a:gd name="adj" fmla="val 43172"/>
            </a:avLst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정육면체 143">
            <a:extLst>
              <a:ext uri="{FF2B5EF4-FFF2-40B4-BE49-F238E27FC236}">
                <a16:creationId xmlns:a16="http://schemas.microsoft.com/office/drawing/2014/main" id="{0B5F4CDF-98D3-4507-BE49-BA495EC02B60}"/>
              </a:ext>
            </a:extLst>
          </p:cNvPr>
          <p:cNvSpPr/>
          <p:nvPr/>
        </p:nvSpPr>
        <p:spPr>
          <a:xfrm>
            <a:off x="8058340" y="1669413"/>
            <a:ext cx="1611229" cy="1617186"/>
          </a:xfrm>
          <a:prstGeom prst="cube">
            <a:avLst>
              <a:gd name="adj" fmla="val 7213"/>
            </a:avLst>
          </a:prstGeom>
          <a:solidFill>
            <a:srgbClr val="E1CC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6E0BC76-6B61-4C40-BD77-FF8F7785F85C}"/>
              </a:ext>
            </a:extLst>
          </p:cNvPr>
          <p:cNvSpPr/>
          <p:nvPr/>
        </p:nvSpPr>
        <p:spPr>
          <a:xfrm>
            <a:off x="8267927" y="1929969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756D203A-11F1-44C6-BE7B-5DB83EEABCB3}"/>
              </a:ext>
            </a:extLst>
          </p:cNvPr>
          <p:cNvSpPr/>
          <p:nvPr/>
        </p:nvSpPr>
        <p:spPr>
          <a:xfrm>
            <a:off x="8134315" y="2055122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B9913F2A-19DC-4247-A558-03B117778CF8}"/>
              </a:ext>
            </a:extLst>
          </p:cNvPr>
          <p:cNvSpPr/>
          <p:nvPr/>
        </p:nvSpPr>
        <p:spPr>
          <a:xfrm>
            <a:off x="9011106" y="1928501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E5C9D56C-C0D3-4A10-852B-E9F9ACC27726}"/>
              </a:ext>
            </a:extLst>
          </p:cNvPr>
          <p:cNvSpPr/>
          <p:nvPr/>
        </p:nvSpPr>
        <p:spPr>
          <a:xfrm>
            <a:off x="8877495" y="205365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2CD0AC42-7923-460E-B89E-80274C071B50}"/>
              </a:ext>
            </a:extLst>
          </p:cNvPr>
          <p:cNvSpPr/>
          <p:nvPr/>
        </p:nvSpPr>
        <p:spPr>
          <a:xfrm>
            <a:off x="8267927" y="268727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79A62294-D95A-4B46-816C-48A88B2B9015}"/>
              </a:ext>
            </a:extLst>
          </p:cNvPr>
          <p:cNvSpPr/>
          <p:nvPr/>
        </p:nvSpPr>
        <p:spPr>
          <a:xfrm>
            <a:off x="8134315" y="2812426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18C1DCA-DEDE-4185-8208-5005CF31751B}"/>
              </a:ext>
            </a:extLst>
          </p:cNvPr>
          <p:cNvSpPr/>
          <p:nvPr/>
        </p:nvSpPr>
        <p:spPr>
          <a:xfrm>
            <a:off x="9011106" y="2685805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B8A636B2-8977-4158-B84C-7BCCFAD617AA}"/>
              </a:ext>
            </a:extLst>
          </p:cNvPr>
          <p:cNvSpPr/>
          <p:nvPr/>
        </p:nvSpPr>
        <p:spPr>
          <a:xfrm>
            <a:off x="8877495" y="2810957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D11DC3BE-0B7A-407B-9158-2420EE196676}"/>
              </a:ext>
            </a:extLst>
          </p:cNvPr>
          <p:cNvSpPr/>
          <p:nvPr/>
        </p:nvSpPr>
        <p:spPr>
          <a:xfrm>
            <a:off x="8572711" y="2368505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2479428-B6CC-43B1-A798-89EEBDFEA17A}"/>
              </a:ext>
            </a:extLst>
          </p:cNvPr>
          <p:cNvSpPr txBox="1"/>
          <p:nvPr/>
        </p:nvSpPr>
        <p:spPr>
          <a:xfrm>
            <a:off x="2143239" y="5294867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EC59A34-59AB-41D6-81EF-E40007429D7C}"/>
              </a:ext>
            </a:extLst>
          </p:cNvPr>
          <p:cNvSpPr txBox="1"/>
          <p:nvPr/>
        </p:nvSpPr>
        <p:spPr>
          <a:xfrm>
            <a:off x="7991119" y="5294866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</a:t>
            </a:r>
            <a:endParaRPr lang="ko-KR" altLang="en-US" sz="2000" b="1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B6828E3-841B-4F8A-9E3F-C8C0BD3877A2}"/>
              </a:ext>
            </a:extLst>
          </p:cNvPr>
          <p:cNvSpPr txBox="1"/>
          <p:nvPr/>
        </p:nvSpPr>
        <p:spPr>
          <a:xfrm>
            <a:off x="8588292" y="4872745"/>
            <a:ext cx="62836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1x1x1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691C611-78DF-4AF0-990A-BE1B39346996}"/>
              </a:ext>
            </a:extLst>
          </p:cNvPr>
          <p:cNvSpPr txBox="1"/>
          <p:nvPr/>
        </p:nvSpPr>
        <p:spPr>
          <a:xfrm>
            <a:off x="2013929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 x W x Ni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95ACDCC-6AB0-4026-AAB8-20FBCE7011AB}"/>
              </a:ext>
            </a:extLst>
          </p:cNvPr>
          <p:cNvSpPr txBox="1"/>
          <p:nvPr/>
        </p:nvSpPr>
        <p:spPr>
          <a:xfrm>
            <a:off x="7856560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 x W x No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824A6D-CF03-4F3D-B485-CF55858B4DE5}"/>
              </a:ext>
            </a:extLst>
          </p:cNvPr>
          <p:cNvSpPr txBox="1"/>
          <p:nvPr/>
        </p:nvSpPr>
        <p:spPr>
          <a:xfrm rot="18895863">
            <a:off x="2565321" y="4575316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3x3x16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64970A7-353A-44AC-AFFF-5F1B983580E8}"/>
              </a:ext>
            </a:extLst>
          </p:cNvPr>
          <p:cNvSpPr txBox="1"/>
          <p:nvPr/>
        </p:nvSpPr>
        <p:spPr>
          <a:xfrm>
            <a:off x="8588292" y="5183798"/>
            <a:ext cx="62836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1x1x1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226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547DE4-4B06-D6C9-55B2-EB151E88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98C710-A87D-CD47-1584-61F47387B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52" name="11 CuadroTexto">
            <a:extLst>
              <a:ext uri="{FF2B5EF4-FFF2-40B4-BE49-F238E27FC236}">
                <a16:creationId xmlns:a16="http://schemas.microsoft.com/office/drawing/2014/main" id="{A30253EF-4D7E-FC6F-3181-FA10EFA4196C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3x3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76FED72C-7854-962D-B139-89836EDC1E04}"/>
              </a:ext>
            </a:extLst>
          </p:cNvPr>
          <p:cNvSpPr txBox="1">
            <a:spLocks noChangeArrowheads="1"/>
          </p:cNvSpPr>
          <p:nvPr/>
        </p:nvSpPr>
        <p:spPr>
          <a:xfrm>
            <a:off x="337595" y="887172"/>
            <a:ext cx="6253318" cy="26214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PE utilization of 3x3 conv</a:t>
            </a: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3x3x16x1 =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144 computations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done in each </a:t>
            </a:r>
            <a:r>
              <a:rPr lang="en-US" altLang="ko-KR" i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endParaRPr lang="en-US" altLang="ko-KR" i="1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i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r>
              <a:rPr lang="en-US" altLang="ko-KR" i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has 16x9 =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144 multipliers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PE utilization = 144/144 =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100%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2C87ABC-90B1-B1F6-E3A3-90475A139346}"/>
              </a:ext>
            </a:extLst>
          </p:cNvPr>
          <p:cNvSpPr txBox="1"/>
          <p:nvPr/>
        </p:nvSpPr>
        <p:spPr>
          <a:xfrm>
            <a:off x="3591848" y="5638610"/>
            <a:ext cx="39451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3x3x16x1 weight replicated in each </a:t>
            </a:r>
            <a:r>
              <a:rPr lang="en-US" altLang="ko-KR" sz="2400" i="1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endParaRPr lang="en-US" altLang="ko-KR" sz="2400" i="1" dirty="0"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86461-A64E-60E1-7F97-694FAF2E3459}"/>
              </a:ext>
            </a:extLst>
          </p:cNvPr>
          <p:cNvSpPr txBox="1"/>
          <p:nvPr/>
        </p:nvSpPr>
        <p:spPr>
          <a:xfrm>
            <a:off x="7703205" y="1212322"/>
            <a:ext cx="236956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9 </a:t>
            </a:r>
            <a:r>
              <a:rPr lang="en-US" altLang="ko-KR" sz="2400" i="1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mac_module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</a:t>
            </a:r>
            <a:endParaRPr lang="en-US" altLang="ko-KR" sz="2400" dirty="0">
              <a:solidFill>
                <a:srgbClr val="5B9BD5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4914D37-8704-4E66-8BF8-D7584F09C22A}"/>
              </a:ext>
            </a:extLst>
          </p:cNvPr>
          <p:cNvCxnSpPr/>
          <p:nvPr/>
        </p:nvCxnSpPr>
        <p:spPr>
          <a:xfrm flipV="1">
            <a:off x="7189660" y="3286600"/>
            <a:ext cx="2332453" cy="112443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정육면체 53">
            <a:extLst>
              <a:ext uri="{FF2B5EF4-FFF2-40B4-BE49-F238E27FC236}">
                <a16:creationId xmlns:a16="http://schemas.microsoft.com/office/drawing/2014/main" id="{3AFE1305-E8BB-4546-A5D9-B8B2A2355E1A}"/>
              </a:ext>
            </a:extLst>
          </p:cNvPr>
          <p:cNvSpPr/>
          <p:nvPr/>
        </p:nvSpPr>
        <p:spPr>
          <a:xfrm>
            <a:off x="7847954" y="4116246"/>
            <a:ext cx="1943028" cy="1820548"/>
          </a:xfrm>
          <a:prstGeom prst="cube">
            <a:avLst>
              <a:gd name="adj" fmla="val 4083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정육면체 97">
            <a:extLst>
              <a:ext uri="{FF2B5EF4-FFF2-40B4-BE49-F238E27FC236}">
                <a16:creationId xmlns:a16="http://schemas.microsoft.com/office/drawing/2014/main" id="{443A9426-ABF6-410B-BA3B-BC0F0EDBC545}"/>
              </a:ext>
            </a:extLst>
          </p:cNvPr>
          <p:cNvSpPr/>
          <p:nvPr/>
        </p:nvSpPr>
        <p:spPr>
          <a:xfrm>
            <a:off x="8397598" y="5031279"/>
            <a:ext cx="466358" cy="462406"/>
          </a:xfrm>
          <a:prstGeom prst="cube">
            <a:avLst>
              <a:gd name="adj" fmla="val 2959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정육면체 98">
            <a:extLst>
              <a:ext uri="{FF2B5EF4-FFF2-40B4-BE49-F238E27FC236}">
                <a16:creationId xmlns:a16="http://schemas.microsoft.com/office/drawing/2014/main" id="{4D3458C6-9638-4FBE-A38C-86A1D70263B8}"/>
              </a:ext>
            </a:extLst>
          </p:cNvPr>
          <p:cNvSpPr/>
          <p:nvPr/>
        </p:nvSpPr>
        <p:spPr>
          <a:xfrm>
            <a:off x="8720400" y="5031081"/>
            <a:ext cx="478637" cy="462406"/>
          </a:xfrm>
          <a:prstGeom prst="cube">
            <a:avLst>
              <a:gd name="adj" fmla="val 3028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정육면체 99">
            <a:extLst>
              <a:ext uri="{FF2B5EF4-FFF2-40B4-BE49-F238E27FC236}">
                <a16:creationId xmlns:a16="http://schemas.microsoft.com/office/drawing/2014/main" id="{AB3BC0BA-9CAE-42E6-9C51-EAFBB60DCE9B}"/>
              </a:ext>
            </a:extLst>
          </p:cNvPr>
          <p:cNvSpPr/>
          <p:nvPr/>
        </p:nvSpPr>
        <p:spPr>
          <a:xfrm>
            <a:off x="8397597" y="4710001"/>
            <a:ext cx="478637" cy="462406"/>
          </a:xfrm>
          <a:prstGeom prst="cube">
            <a:avLst>
              <a:gd name="adj" fmla="val 32341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정육면체 100">
            <a:extLst>
              <a:ext uri="{FF2B5EF4-FFF2-40B4-BE49-F238E27FC236}">
                <a16:creationId xmlns:a16="http://schemas.microsoft.com/office/drawing/2014/main" id="{3D7548FA-1F53-4246-98A4-9F5B0194CCCE}"/>
              </a:ext>
            </a:extLst>
          </p:cNvPr>
          <p:cNvSpPr/>
          <p:nvPr/>
        </p:nvSpPr>
        <p:spPr>
          <a:xfrm>
            <a:off x="8721590" y="4712386"/>
            <a:ext cx="478636" cy="462405"/>
          </a:xfrm>
          <a:prstGeom prst="cube">
            <a:avLst>
              <a:gd name="adj" fmla="val 31311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정육면체 101">
            <a:extLst>
              <a:ext uri="{FF2B5EF4-FFF2-40B4-BE49-F238E27FC236}">
                <a16:creationId xmlns:a16="http://schemas.microsoft.com/office/drawing/2014/main" id="{BE664055-7222-4FA3-811F-E1795ADFB203}"/>
              </a:ext>
            </a:extLst>
          </p:cNvPr>
          <p:cNvSpPr/>
          <p:nvPr/>
        </p:nvSpPr>
        <p:spPr>
          <a:xfrm>
            <a:off x="6218704" y="3399938"/>
            <a:ext cx="1030502" cy="1023324"/>
          </a:xfrm>
          <a:prstGeom prst="cube">
            <a:avLst>
              <a:gd name="adj" fmla="val 7213"/>
            </a:avLst>
          </a:prstGeom>
          <a:solidFill>
            <a:srgbClr val="7030A0"/>
          </a:solidFill>
          <a:ln>
            <a:solidFill>
              <a:srgbClr val="3E1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정육면체 102">
            <a:extLst>
              <a:ext uri="{FF2B5EF4-FFF2-40B4-BE49-F238E27FC236}">
                <a16:creationId xmlns:a16="http://schemas.microsoft.com/office/drawing/2014/main" id="{7CDB2B5D-72DF-4A1C-8AF4-8E81633EA348}"/>
              </a:ext>
            </a:extLst>
          </p:cNvPr>
          <p:cNvSpPr/>
          <p:nvPr/>
        </p:nvSpPr>
        <p:spPr>
          <a:xfrm>
            <a:off x="5814380" y="3787579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정육면체 103">
            <a:extLst>
              <a:ext uri="{FF2B5EF4-FFF2-40B4-BE49-F238E27FC236}">
                <a16:creationId xmlns:a16="http://schemas.microsoft.com/office/drawing/2014/main" id="{5F174357-D7CE-4285-98BF-F5316C9D322B}"/>
              </a:ext>
            </a:extLst>
          </p:cNvPr>
          <p:cNvSpPr/>
          <p:nvPr/>
        </p:nvSpPr>
        <p:spPr>
          <a:xfrm>
            <a:off x="5363511" y="4215443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DD68D856-264F-44B3-B59E-04CEACF31D2E}"/>
              </a:ext>
            </a:extLst>
          </p:cNvPr>
          <p:cNvCxnSpPr/>
          <p:nvPr/>
        </p:nvCxnSpPr>
        <p:spPr>
          <a:xfrm flipV="1">
            <a:off x="6218704" y="1820793"/>
            <a:ext cx="1839636" cy="166405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정육면체 105">
            <a:extLst>
              <a:ext uri="{FF2B5EF4-FFF2-40B4-BE49-F238E27FC236}">
                <a16:creationId xmlns:a16="http://schemas.microsoft.com/office/drawing/2014/main" id="{27963E7F-C402-4684-A2FE-7F960A935BF7}"/>
              </a:ext>
            </a:extLst>
          </p:cNvPr>
          <p:cNvSpPr/>
          <p:nvPr/>
        </p:nvSpPr>
        <p:spPr>
          <a:xfrm>
            <a:off x="4931626" y="4640875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정육면체 106">
            <a:extLst>
              <a:ext uri="{FF2B5EF4-FFF2-40B4-BE49-F238E27FC236}">
                <a16:creationId xmlns:a16="http://schemas.microsoft.com/office/drawing/2014/main" id="{CDA7334E-CFCB-4B42-8568-B307BFA8610E}"/>
              </a:ext>
            </a:extLst>
          </p:cNvPr>
          <p:cNvSpPr/>
          <p:nvPr/>
        </p:nvSpPr>
        <p:spPr>
          <a:xfrm>
            <a:off x="4047927" y="3135644"/>
            <a:ext cx="697345" cy="692726"/>
          </a:xfrm>
          <a:prstGeom prst="cube">
            <a:avLst>
              <a:gd name="adj" fmla="val 5294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정육면체 107">
            <a:extLst>
              <a:ext uri="{FF2B5EF4-FFF2-40B4-BE49-F238E27FC236}">
                <a16:creationId xmlns:a16="http://schemas.microsoft.com/office/drawing/2014/main" id="{6059FEE4-D965-4783-92BE-57E187E77F17}"/>
              </a:ext>
            </a:extLst>
          </p:cNvPr>
          <p:cNvSpPr/>
          <p:nvPr/>
        </p:nvSpPr>
        <p:spPr>
          <a:xfrm>
            <a:off x="3596001" y="3576904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정육면체 108">
            <a:extLst>
              <a:ext uri="{FF2B5EF4-FFF2-40B4-BE49-F238E27FC236}">
                <a16:creationId xmlns:a16="http://schemas.microsoft.com/office/drawing/2014/main" id="{6E52E4A2-AEC4-4606-BFAF-C9F0E026CA42}"/>
              </a:ext>
            </a:extLst>
          </p:cNvPr>
          <p:cNvSpPr/>
          <p:nvPr/>
        </p:nvSpPr>
        <p:spPr>
          <a:xfrm>
            <a:off x="3142415" y="4029486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정육면체 109">
            <a:extLst>
              <a:ext uri="{FF2B5EF4-FFF2-40B4-BE49-F238E27FC236}">
                <a16:creationId xmlns:a16="http://schemas.microsoft.com/office/drawing/2014/main" id="{8DFC31DF-96C3-4E2F-BD1B-5B5E4EA6D2DD}"/>
              </a:ext>
            </a:extLst>
          </p:cNvPr>
          <p:cNvSpPr/>
          <p:nvPr/>
        </p:nvSpPr>
        <p:spPr>
          <a:xfrm>
            <a:off x="2013929" y="4482067"/>
            <a:ext cx="1514764" cy="1454727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F8A410-30A8-4C1E-B6DD-B3D0C6607F5C}"/>
              </a:ext>
            </a:extLst>
          </p:cNvPr>
          <p:cNvSpPr/>
          <p:nvPr/>
        </p:nvSpPr>
        <p:spPr>
          <a:xfrm>
            <a:off x="2692404" y="4848887"/>
            <a:ext cx="336720" cy="34055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평행 사변형 87">
            <a:extLst>
              <a:ext uri="{FF2B5EF4-FFF2-40B4-BE49-F238E27FC236}">
                <a16:creationId xmlns:a16="http://schemas.microsoft.com/office/drawing/2014/main" id="{488E57FF-9209-411E-9B7D-6BFF9BD5263F}"/>
              </a:ext>
            </a:extLst>
          </p:cNvPr>
          <p:cNvSpPr/>
          <p:nvPr/>
        </p:nvSpPr>
        <p:spPr>
          <a:xfrm>
            <a:off x="2690308" y="4482742"/>
            <a:ext cx="703561" cy="366146"/>
          </a:xfrm>
          <a:custGeom>
            <a:avLst/>
            <a:gdLst>
              <a:gd name="connsiteX0" fmla="*/ 0 w 710705"/>
              <a:gd name="connsiteY0" fmla="*/ 375671 h 375671"/>
              <a:gd name="connsiteX1" fmla="*/ 376490 w 710705"/>
              <a:gd name="connsiteY1" fmla="*/ 0 h 375671"/>
              <a:gd name="connsiteX2" fmla="*/ 710705 w 710705"/>
              <a:gd name="connsiteY2" fmla="*/ 0 h 375671"/>
              <a:gd name="connsiteX3" fmla="*/ 334215 w 710705"/>
              <a:gd name="connsiteY3" fmla="*/ 375671 h 375671"/>
              <a:gd name="connsiteX4" fmla="*/ 0 w 710705"/>
              <a:gd name="connsiteY4" fmla="*/ 375671 h 375671"/>
              <a:gd name="connsiteX0" fmla="*/ 0 w 698799"/>
              <a:gd name="connsiteY0" fmla="*/ 373290 h 375671"/>
              <a:gd name="connsiteX1" fmla="*/ 364584 w 698799"/>
              <a:gd name="connsiteY1" fmla="*/ 0 h 375671"/>
              <a:gd name="connsiteX2" fmla="*/ 698799 w 698799"/>
              <a:gd name="connsiteY2" fmla="*/ 0 h 375671"/>
              <a:gd name="connsiteX3" fmla="*/ 322309 w 698799"/>
              <a:gd name="connsiteY3" fmla="*/ 375671 h 375671"/>
              <a:gd name="connsiteX4" fmla="*/ 0 w 698799"/>
              <a:gd name="connsiteY4" fmla="*/ 373290 h 375671"/>
              <a:gd name="connsiteX0" fmla="*/ 0 w 698799"/>
              <a:gd name="connsiteY0" fmla="*/ 373290 h 373290"/>
              <a:gd name="connsiteX1" fmla="*/ 364584 w 698799"/>
              <a:gd name="connsiteY1" fmla="*/ 0 h 373290"/>
              <a:gd name="connsiteX2" fmla="*/ 698799 w 698799"/>
              <a:gd name="connsiteY2" fmla="*/ 0 h 373290"/>
              <a:gd name="connsiteX3" fmla="*/ 331834 w 698799"/>
              <a:gd name="connsiteY3" fmla="*/ 373290 h 373290"/>
              <a:gd name="connsiteX4" fmla="*/ 0 w 698799"/>
              <a:gd name="connsiteY4" fmla="*/ 373290 h 373290"/>
              <a:gd name="connsiteX0" fmla="*/ 0 w 698799"/>
              <a:gd name="connsiteY0" fmla="*/ 378052 h 378052"/>
              <a:gd name="connsiteX1" fmla="*/ 369347 w 698799"/>
              <a:gd name="connsiteY1" fmla="*/ 0 h 378052"/>
              <a:gd name="connsiteX2" fmla="*/ 698799 w 698799"/>
              <a:gd name="connsiteY2" fmla="*/ 4762 h 378052"/>
              <a:gd name="connsiteX3" fmla="*/ 331834 w 698799"/>
              <a:gd name="connsiteY3" fmla="*/ 378052 h 378052"/>
              <a:gd name="connsiteX4" fmla="*/ 0 w 698799"/>
              <a:gd name="connsiteY4" fmla="*/ 378052 h 378052"/>
              <a:gd name="connsiteX0" fmla="*/ 0 w 701180"/>
              <a:gd name="connsiteY0" fmla="*/ 378052 h 378052"/>
              <a:gd name="connsiteX1" fmla="*/ 371728 w 701180"/>
              <a:gd name="connsiteY1" fmla="*/ 0 h 378052"/>
              <a:gd name="connsiteX2" fmla="*/ 701180 w 701180"/>
              <a:gd name="connsiteY2" fmla="*/ 4762 h 378052"/>
              <a:gd name="connsiteX3" fmla="*/ 334215 w 701180"/>
              <a:gd name="connsiteY3" fmla="*/ 378052 h 378052"/>
              <a:gd name="connsiteX4" fmla="*/ 0 w 701180"/>
              <a:gd name="connsiteY4" fmla="*/ 378052 h 378052"/>
              <a:gd name="connsiteX0" fmla="*/ 0 w 696417"/>
              <a:gd name="connsiteY0" fmla="*/ 378052 h 378052"/>
              <a:gd name="connsiteX1" fmla="*/ 371728 w 696417"/>
              <a:gd name="connsiteY1" fmla="*/ 0 h 378052"/>
              <a:gd name="connsiteX2" fmla="*/ 696417 w 696417"/>
              <a:gd name="connsiteY2" fmla="*/ 9524 h 378052"/>
              <a:gd name="connsiteX3" fmla="*/ 334215 w 696417"/>
              <a:gd name="connsiteY3" fmla="*/ 378052 h 378052"/>
              <a:gd name="connsiteX4" fmla="*/ 0 w 696417"/>
              <a:gd name="connsiteY4" fmla="*/ 378052 h 378052"/>
              <a:gd name="connsiteX0" fmla="*/ 0 w 696417"/>
              <a:gd name="connsiteY0" fmla="*/ 368528 h 368528"/>
              <a:gd name="connsiteX1" fmla="*/ 369347 w 696417"/>
              <a:gd name="connsiteY1" fmla="*/ 1 h 368528"/>
              <a:gd name="connsiteX2" fmla="*/ 696417 w 696417"/>
              <a:gd name="connsiteY2" fmla="*/ 0 h 368528"/>
              <a:gd name="connsiteX3" fmla="*/ 334215 w 696417"/>
              <a:gd name="connsiteY3" fmla="*/ 368528 h 368528"/>
              <a:gd name="connsiteX4" fmla="*/ 0 w 696417"/>
              <a:gd name="connsiteY4" fmla="*/ 368528 h 368528"/>
              <a:gd name="connsiteX0" fmla="*/ 0 w 696417"/>
              <a:gd name="connsiteY0" fmla="*/ 368528 h 368528"/>
              <a:gd name="connsiteX1" fmla="*/ 359822 w 696417"/>
              <a:gd name="connsiteY1" fmla="*/ 2383 h 368528"/>
              <a:gd name="connsiteX2" fmla="*/ 696417 w 696417"/>
              <a:gd name="connsiteY2" fmla="*/ 0 h 368528"/>
              <a:gd name="connsiteX3" fmla="*/ 334215 w 696417"/>
              <a:gd name="connsiteY3" fmla="*/ 368528 h 368528"/>
              <a:gd name="connsiteX4" fmla="*/ 0 w 696417"/>
              <a:gd name="connsiteY4" fmla="*/ 368528 h 368528"/>
              <a:gd name="connsiteX0" fmla="*/ 0 w 698799"/>
              <a:gd name="connsiteY0" fmla="*/ 366145 h 366145"/>
              <a:gd name="connsiteX1" fmla="*/ 359822 w 698799"/>
              <a:gd name="connsiteY1" fmla="*/ 0 h 366145"/>
              <a:gd name="connsiteX2" fmla="*/ 698799 w 698799"/>
              <a:gd name="connsiteY2" fmla="*/ 2380 h 366145"/>
              <a:gd name="connsiteX3" fmla="*/ 334215 w 698799"/>
              <a:gd name="connsiteY3" fmla="*/ 366145 h 366145"/>
              <a:gd name="connsiteX4" fmla="*/ 0 w 698799"/>
              <a:gd name="connsiteY4" fmla="*/ 366145 h 366145"/>
              <a:gd name="connsiteX0" fmla="*/ 0 w 698799"/>
              <a:gd name="connsiteY0" fmla="*/ 366146 h 366146"/>
              <a:gd name="connsiteX1" fmla="*/ 359822 w 698799"/>
              <a:gd name="connsiteY1" fmla="*/ 1 h 366146"/>
              <a:gd name="connsiteX2" fmla="*/ 698799 w 698799"/>
              <a:gd name="connsiteY2" fmla="*/ 0 h 366146"/>
              <a:gd name="connsiteX3" fmla="*/ 334215 w 698799"/>
              <a:gd name="connsiteY3" fmla="*/ 366146 h 366146"/>
              <a:gd name="connsiteX4" fmla="*/ 0 w 698799"/>
              <a:gd name="connsiteY4" fmla="*/ 366146 h 366146"/>
              <a:gd name="connsiteX0" fmla="*/ 0 w 703561"/>
              <a:gd name="connsiteY0" fmla="*/ 366146 h 366146"/>
              <a:gd name="connsiteX1" fmla="*/ 364584 w 703561"/>
              <a:gd name="connsiteY1" fmla="*/ 1 h 366146"/>
              <a:gd name="connsiteX2" fmla="*/ 703561 w 703561"/>
              <a:gd name="connsiteY2" fmla="*/ 0 h 366146"/>
              <a:gd name="connsiteX3" fmla="*/ 338977 w 703561"/>
              <a:gd name="connsiteY3" fmla="*/ 366146 h 366146"/>
              <a:gd name="connsiteX4" fmla="*/ 0 w 703561"/>
              <a:gd name="connsiteY4" fmla="*/ 366146 h 36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561" h="366146">
                <a:moveTo>
                  <a:pt x="0" y="366146"/>
                </a:moveTo>
                <a:lnTo>
                  <a:pt x="364584" y="1"/>
                </a:lnTo>
                <a:lnTo>
                  <a:pt x="703561" y="0"/>
                </a:lnTo>
                <a:lnTo>
                  <a:pt x="338977" y="366146"/>
                </a:lnTo>
                <a:lnTo>
                  <a:pt x="0" y="366146"/>
                </a:lnTo>
                <a:close/>
              </a:path>
            </a:pathLst>
          </a:custGeom>
          <a:solidFill>
            <a:srgbClr val="F19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73385DA2-B902-40FD-B79B-D5A5B42939F0}"/>
              </a:ext>
            </a:extLst>
          </p:cNvPr>
          <p:cNvCxnSpPr>
            <a:cxnSpLocks/>
            <a:stCxn id="102" idx="4"/>
          </p:cNvCxnSpPr>
          <p:nvPr/>
        </p:nvCxnSpPr>
        <p:spPr>
          <a:xfrm flipV="1">
            <a:off x="7175393" y="3922628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B7DF34E2-973C-4ADD-AEC4-131CA955B2BD}"/>
              </a:ext>
            </a:extLst>
          </p:cNvPr>
          <p:cNvCxnSpPr>
            <a:cxnSpLocks/>
            <a:stCxn id="103" idx="4"/>
          </p:cNvCxnSpPr>
          <p:nvPr/>
        </p:nvCxnSpPr>
        <p:spPr>
          <a:xfrm>
            <a:off x="6771069" y="4336147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1F4E9AC8-BC96-405B-94E1-EEFB0AAD2EBD}"/>
              </a:ext>
            </a:extLst>
          </p:cNvPr>
          <p:cNvCxnSpPr>
            <a:cxnSpLocks/>
            <a:stCxn id="104" idx="4"/>
          </p:cNvCxnSpPr>
          <p:nvPr/>
        </p:nvCxnSpPr>
        <p:spPr>
          <a:xfrm>
            <a:off x="6320201" y="4764011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D7BE8818-7EA3-4807-8EBC-16153BAE08F2}"/>
              </a:ext>
            </a:extLst>
          </p:cNvPr>
          <p:cNvCxnSpPr>
            <a:cxnSpLocks/>
            <a:stCxn id="106" idx="4"/>
          </p:cNvCxnSpPr>
          <p:nvPr/>
        </p:nvCxnSpPr>
        <p:spPr>
          <a:xfrm>
            <a:off x="5888316" y="5189443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A45EA81C-87AE-49A5-8666-8AE56B4F8B3D}"/>
              </a:ext>
            </a:extLst>
          </p:cNvPr>
          <p:cNvCxnSpPr>
            <a:cxnSpLocks/>
          </p:cNvCxnSpPr>
          <p:nvPr/>
        </p:nvCxnSpPr>
        <p:spPr>
          <a:xfrm flipV="1">
            <a:off x="6774604" y="3918002"/>
            <a:ext cx="1315516" cy="12778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자유형: 도형 117">
            <a:extLst>
              <a:ext uri="{FF2B5EF4-FFF2-40B4-BE49-F238E27FC236}">
                <a16:creationId xmlns:a16="http://schemas.microsoft.com/office/drawing/2014/main" id="{110D1E8D-FBF5-4957-A62B-EAEACFC55C7E}"/>
              </a:ext>
            </a:extLst>
          </p:cNvPr>
          <p:cNvSpPr/>
          <p:nvPr/>
        </p:nvSpPr>
        <p:spPr>
          <a:xfrm>
            <a:off x="7462295" y="4520670"/>
            <a:ext cx="1060450" cy="185292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0450" h="121718">
                <a:moveTo>
                  <a:pt x="0" y="7418"/>
                </a:moveTo>
                <a:cubicBezTo>
                  <a:pt x="804333" y="-24332"/>
                  <a:pt x="859367" y="51868"/>
                  <a:pt x="1060450" y="121718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자유형: 도형 118">
            <a:extLst>
              <a:ext uri="{FF2B5EF4-FFF2-40B4-BE49-F238E27FC236}">
                <a16:creationId xmlns:a16="http://schemas.microsoft.com/office/drawing/2014/main" id="{B7D4A53E-6A68-478D-BDE4-9C309354CE43}"/>
              </a:ext>
            </a:extLst>
          </p:cNvPr>
          <p:cNvSpPr/>
          <p:nvPr/>
        </p:nvSpPr>
        <p:spPr>
          <a:xfrm>
            <a:off x="4559825" y="3476929"/>
            <a:ext cx="1638300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자유형: 도형 119">
            <a:extLst>
              <a:ext uri="{FF2B5EF4-FFF2-40B4-BE49-F238E27FC236}">
                <a16:creationId xmlns:a16="http://schemas.microsoft.com/office/drawing/2014/main" id="{CF219475-6688-4D00-86E0-6D831599B8DD}"/>
              </a:ext>
            </a:extLst>
          </p:cNvPr>
          <p:cNvSpPr/>
          <p:nvPr/>
        </p:nvSpPr>
        <p:spPr>
          <a:xfrm>
            <a:off x="4128188" y="3928988"/>
            <a:ext cx="1638300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자유형: 도형 120">
            <a:extLst>
              <a:ext uri="{FF2B5EF4-FFF2-40B4-BE49-F238E27FC236}">
                <a16:creationId xmlns:a16="http://schemas.microsoft.com/office/drawing/2014/main" id="{7BA46434-40EC-4C98-A2EE-5BF2A04DA026}"/>
              </a:ext>
            </a:extLst>
          </p:cNvPr>
          <p:cNvSpPr/>
          <p:nvPr/>
        </p:nvSpPr>
        <p:spPr>
          <a:xfrm>
            <a:off x="3670803" y="4365835"/>
            <a:ext cx="1638300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4E25E1AE-B210-4F00-B416-7F562F0DC512}"/>
              </a:ext>
            </a:extLst>
          </p:cNvPr>
          <p:cNvCxnSpPr/>
          <p:nvPr/>
        </p:nvCxnSpPr>
        <p:spPr>
          <a:xfrm flipV="1">
            <a:off x="3028693" y="4804553"/>
            <a:ext cx="379134" cy="372817"/>
          </a:xfrm>
          <a:prstGeom prst="line">
            <a:avLst/>
          </a:prstGeom>
          <a:ln w="12700">
            <a:solidFill>
              <a:srgbClr val="BF642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자유형: 도형 122">
            <a:extLst>
              <a:ext uri="{FF2B5EF4-FFF2-40B4-BE49-F238E27FC236}">
                <a16:creationId xmlns:a16="http://schemas.microsoft.com/office/drawing/2014/main" id="{39197298-DBA8-4A7E-8194-7245D24B9499}"/>
              </a:ext>
            </a:extLst>
          </p:cNvPr>
          <p:cNvSpPr/>
          <p:nvPr/>
        </p:nvSpPr>
        <p:spPr>
          <a:xfrm>
            <a:off x="3238181" y="4879699"/>
            <a:ext cx="1638300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EBB7C561-F821-4538-9977-7B9C801F6C21}"/>
              </a:ext>
            </a:extLst>
          </p:cNvPr>
          <p:cNvCxnSpPr>
            <a:cxnSpLocks/>
          </p:cNvCxnSpPr>
          <p:nvPr/>
        </p:nvCxnSpPr>
        <p:spPr>
          <a:xfrm flipV="1">
            <a:off x="3401477" y="4490359"/>
            <a:ext cx="0" cy="310600"/>
          </a:xfrm>
          <a:prstGeom prst="line">
            <a:avLst/>
          </a:prstGeom>
          <a:ln w="12700">
            <a:solidFill>
              <a:srgbClr val="BF642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7F8E952E-34AE-4DB4-AB21-8C70C362AA33}"/>
              </a:ext>
            </a:extLst>
          </p:cNvPr>
          <p:cNvCxnSpPr>
            <a:cxnSpLocks/>
          </p:cNvCxnSpPr>
          <p:nvPr/>
        </p:nvCxnSpPr>
        <p:spPr>
          <a:xfrm flipV="1">
            <a:off x="3022343" y="4473984"/>
            <a:ext cx="379134" cy="372817"/>
          </a:xfrm>
          <a:prstGeom prst="line">
            <a:avLst/>
          </a:prstGeom>
          <a:ln w="12700">
            <a:solidFill>
              <a:srgbClr val="ED7D3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정육면체 125">
            <a:extLst>
              <a:ext uri="{FF2B5EF4-FFF2-40B4-BE49-F238E27FC236}">
                <a16:creationId xmlns:a16="http://schemas.microsoft.com/office/drawing/2014/main" id="{6D92BBA4-B84E-448C-9989-3EAA87821612}"/>
              </a:ext>
            </a:extLst>
          </p:cNvPr>
          <p:cNvSpPr>
            <a:spLocks noChangeAspect="1"/>
          </p:cNvSpPr>
          <p:nvPr/>
        </p:nvSpPr>
        <p:spPr>
          <a:xfrm>
            <a:off x="2694629" y="4484056"/>
            <a:ext cx="834063" cy="835905"/>
          </a:xfrm>
          <a:prstGeom prst="cube">
            <a:avLst>
              <a:gd name="adj" fmla="val 43172"/>
            </a:avLst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정육면체 126">
            <a:extLst>
              <a:ext uri="{FF2B5EF4-FFF2-40B4-BE49-F238E27FC236}">
                <a16:creationId xmlns:a16="http://schemas.microsoft.com/office/drawing/2014/main" id="{888360C3-48F2-46BC-9B89-180A8191C1EE}"/>
              </a:ext>
            </a:extLst>
          </p:cNvPr>
          <p:cNvSpPr/>
          <p:nvPr/>
        </p:nvSpPr>
        <p:spPr>
          <a:xfrm>
            <a:off x="8058340" y="1669413"/>
            <a:ext cx="1611229" cy="1617186"/>
          </a:xfrm>
          <a:prstGeom prst="cube">
            <a:avLst>
              <a:gd name="adj" fmla="val 7213"/>
            </a:avLst>
          </a:prstGeom>
          <a:solidFill>
            <a:srgbClr val="E1CC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47456A8-38BE-4735-843A-3D36DC2FFB30}"/>
              </a:ext>
            </a:extLst>
          </p:cNvPr>
          <p:cNvSpPr/>
          <p:nvPr/>
        </p:nvSpPr>
        <p:spPr>
          <a:xfrm>
            <a:off x="8267927" y="1929969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4B2FF71C-2D19-4470-91FC-63C589D8B9C5}"/>
              </a:ext>
            </a:extLst>
          </p:cNvPr>
          <p:cNvSpPr/>
          <p:nvPr/>
        </p:nvSpPr>
        <p:spPr>
          <a:xfrm>
            <a:off x="8134315" y="2055122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E17541D-F3BF-492E-9661-E8410A49DC17}"/>
              </a:ext>
            </a:extLst>
          </p:cNvPr>
          <p:cNvSpPr/>
          <p:nvPr/>
        </p:nvSpPr>
        <p:spPr>
          <a:xfrm>
            <a:off x="9011106" y="1928501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0EF3A76-E538-4E2A-BC72-D1ACBBBAB9FD}"/>
              </a:ext>
            </a:extLst>
          </p:cNvPr>
          <p:cNvSpPr/>
          <p:nvPr/>
        </p:nvSpPr>
        <p:spPr>
          <a:xfrm>
            <a:off x="8877495" y="205365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FFA03B5-486D-4CB0-B159-5377CCCF0AD4}"/>
              </a:ext>
            </a:extLst>
          </p:cNvPr>
          <p:cNvSpPr/>
          <p:nvPr/>
        </p:nvSpPr>
        <p:spPr>
          <a:xfrm>
            <a:off x="8267927" y="268727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EC11BAA-C9D0-4365-B539-24BCCAD49B50}"/>
              </a:ext>
            </a:extLst>
          </p:cNvPr>
          <p:cNvSpPr/>
          <p:nvPr/>
        </p:nvSpPr>
        <p:spPr>
          <a:xfrm>
            <a:off x="8134315" y="2812426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434AD2EA-55E9-48A1-8522-E112A3B6F202}"/>
              </a:ext>
            </a:extLst>
          </p:cNvPr>
          <p:cNvSpPr/>
          <p:nvPr/>
        </p:nvSpPr>
        <p:spPr>
          <a:xfrm>
            <a:off x="9011106" y="2685805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467C6E8-9A41-4A23-AEB9-C3FC138D5F92}"/>
              </a:ext>
            </a:extLst>
          </p:cNvPr>
          <p:cNvSpPr/>
          <p:nvPr/>
        </p:nvSpPr>
        <p:spPr>
          <a:xfrm>
            <a:off x="8877495" y="2810957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6403E945-6AA3-4FF3-B959-01BDBE1DC620}"/>
              </a:ext>
            </a:extLst>
          </p:cNvPr>
          <p:cNvSpPr/>
          <p:nvPr/>
        </p:nvSpPr>
        <p:spPr>
          <a:xfrm>
            <a:off x="8572711" y="2368505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2B0EAF8-C9FE-4415-9A48-F8291D57F1B2}"/>
              </a:ext>
            </a:extLst>
          </p:cNvPr>
          <p:cNvSpPr txBox="1"/>
          <p:nvPr/>
        </p:nvSpPr>
        <p:spPr>
          <a:xfrm>
            <a:off x="2143239" y="5294867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A892A96-BED7-40A7-8B3B-B3F6D7F52D95}"/>
              </a:ext>
            </a:extLst>
          </p:cNvPr>
          <p:cNvSpPr txBox="1"/>
          <p:nvPr/>
        </p:nvSpPr>
        <p:spPr>
          <a:xfrm>
            <a:off x="7991119" y="5294866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</a:t>
            </a:r>
            <a:endParaRPr lang="ko-KR" altLang="en-US" sz="2000" b="1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4941990-2FFE-4B76-B1A0-FE7BAD61EF9C}"/>
              </a:ext>
            </a:extLst>
          </p:cNvPr>
          <p:cNvSpPr txBox="1"/>
          <p:nvPr/>
        </p:nvSpPr>
        <p:spPr>
          <a:xfrm>
            <a:off x="8588292" y="4872745"/>
            <a:ext cx="62836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1x1x1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0D1368A-B8E5-4B05-8598-167BB8A2B3A5}"/>
              </a:ext>
            </a:extLst>
          </p:cNvPr>
          <p:cNvSpPr txBox="1"/>
          <p:nvPr/>
        </p:nvSpPr>
        <p:spPr>
          <a:xfrm>
            <a:off x="2013929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 x W x Ni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B149BDB-A8F7-4008-8831-57BFD780933D}"/>
              </a:ext>
            </a:extLst>
          </p:cNvPr>
          <p:cNvSpPr txBox="1"/>
          <p:nvPr/>
        </p:nvSpPr>
        <p:spPr>
          <a:xfrm>
            <a:off x="7856560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 x W x No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B70F166-5249-4EA6-AD2D-070C3675C590}"/>
              </a:ext>
            </a:extLst>
          </p:cNvPr>
          <p:cNvSpPr txBox="1"/>
          <p:nvPr/>
        </p:nvSpPr>
        <p:spPr>
          <a:xfrm rot="18895863">
            <a:off x="2565321" y="4575316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3x3x16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703B5DF-3A22-4BBD-A2D7-B2DAC6A99E91}"/>
              </a:ext>
            </a:extLst>
          </p:cNvPr>
          <p:cNvSpPr txBox="1"/>
          <p:nvPr/>
        </p:nvSpPr>
        <p:spPr>
          <a:xfrm>
            <a:off x="8588292" y="5183798"/>
            <a:ext cx="62836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1x1x1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F0565DB-4B99-4F37-A8B5-30B7FC4BE628}"/>
              </a:ext>
            </a:extLst>
          </p:cNvPr>
          <p:cNvSpPr txBox="1"/>
          <p:nvPr/>
        </p:nvSpPr>
        <p:spPr>
          <a:xfrm>
            <a:off x="1048856" y="3455969"/>
            <a:ext cx="260752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four 3x3x16 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in 4x4x16 window</a:t>
            </a:r>
          </a:p>
        </p:txBody>
      </p:sp>
    </p:spTree>
    <p:extLst>
      <p:ext uri="{BB962C8B-B14F-4D97-AF65-F5344CB8AC3E}">
        <p14:creationId xmlns:p14="http://schemas.microsoft.com/office/powerpoint/2010/main" val="972030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3x3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A2022E4-93C9-60CE-760E-3DB65C2009CD}"/>
              </a:ext>
            </a:extLst>
          </p:cNvPr>
          <p:cNvSpPr/>
          <p:nvPr/>
        </p:nvSpPr>
        <p:spPr>
          <a:xfrm>
            <a:off x="1613043" y="1185233"/>
            <a:ext cx="8697695" cy="49790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850054-19CE-CC46-0996-04A4F38A6CE4}"/>
              </a:ext>
            </a:extLst>
          </p:cNvPr>
          <p:cNvSpPr txBox="1"/>
          <p:nvPr/>
        </p:nvSpPr>
        <p:spPr>
          <a:xfrm>
            <a:off x="1659180" y="1221089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mac_array</a:t>
            </a:r>
            <a:endParaRPr kumimoji="1"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9C5820E-9103-81B7-6CDD-4DB37363FAB7}"/>
              </a:ext>
            </a:extLst>
          </p:cNvPr>
          <p:cNvGrpSpPr/>
          <p:nvPr/>
        </p:nvGrpSpPr>
        <p:grpSpPr>
          <a:xfrm>
            <a:off x="1913759" y="2976978"/>
            <a:ext cx="3639963" cy="2295221"/>
            <a:chOff x="1862389" y="2976978"/>
            <a:chExt cx="3639963" cy="2295221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CCE8B28-3DC5-16DC-BEB7-CDF59CB536A0}"/>
                </a:ext>
              </a:extLst>
            </p:cNvPr>
            <p:cNvGrpSpPr/>
            <p:nvPr/>
          </p:nvGrpSpPr>
          <p:grpSpPr>
            <a:xfrm>
              <a:off x="1862389" y="2976978"/>
              <a:ext cx="3157370" cy="2295221"/>
              <a:chOff x="1984460" y="3237026"/>
              <a:chExt cx="3157370" cy="2295221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38B8F020-D159-CB79-B6E6-8B26D54B7DCF}"/>
                  </a:ext>
                </a:extLst>
              </p:cNvPr>
              <p:cNvSpPr/>
              <p:nvPr/>
            </p:nvSpPr>
            <p:spPr>
              <a:xfrm>
                <a:off x="1984460" y="32370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C33ABB8-7C29-8E2C-1211-AB164E612FD3}"/>
                  </a:ext>
                </a:extLst>
              </p:cNvPr>
              <p:cNvSpPr/>
              <p:nvPr/>
            </p:nvSpPr>
            <p:spPr>
              <a:xfrm>
                <a:off x="2136860" y="3389426"/>
                <a:ext cx="1938170" cy="107602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B597D5B9-CCD1-BC62-D05E-31107544B50A}"/>
                  </a:ext>
                </a:extLst>
              </p:cNvPr>
              <p:cNvSpPr/>
              <p:nvPr/>
            </p:nvSpPr>
            <p:spPr>
              <a:xfrm>
                <a:off x="2289260" y="3541826"/>
                <a:ext cx="1938170" cy="1076021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668DF9E-A6D3-B2E5-ADC0-B9C0D8C647CB}"/>
                  </a:ext>
                </a:extLst>
              </p:cNvPr>
              <p:cNvSpPr/>
              <p:nvPr/>
            </p:nvSpPr>
            <p:spPr>
              <a:xfrm>
                <a:off x="2441660" y="3694226"/>
                <a:ext cx="1938170" cy="1076021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AAB57769-30D1-EBF4-7386-96B3FD908BFA}"/>
                  </a:ext>
                </a:extLst>
              </p:cNvPr>
              <p:cNvSpPr/>
              <p:nvPr/>
            </p:nvSpPr>
            <p:spPr>
              <a:xfrm>
                <a:off x="2594060" y="38466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20087EE-1C87-0325-EC6E-915CA1A4E7FB}"/>
                  </a:ext>
                </a:extLst>
              </p:cNvPr>
              <p:cNvSpPr/>
              <p:nvPr/>
            </p:nvSpPr>
            <p:spPr>
              <a:xfrm>
                <a:off x="2746460" y="3999026"/>
                <a:ext cx="1938170" cy="107602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383434B-9A90-6855-62C6-F6C152EED0EF}"/>
                  </a:ext>
                </a:extLst>
              </p:cNvPr>
              <p:cNvSpPr/>
              <p:nvPr/>
            </p:nvSpPr>
            <p:spPr>
              <a:xfrm>
                <a:off x="2898860" y="4151426"/>
                <a:ext cx="1938170" cy="1076021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660043F-5F1C-F330-8FD4-9E4262DC6035}"/>
                  </a:ext>
                </a:extLst>
              </p:cNvPr>
              <p:cNvSpPr/>
              <p:nvPr/>
            </p:nvSpPr>
            <p:spPr>
              <a:xfrm>
                <a:off x="3051260" y="4303826"/>
                <a:ext cx="1938170" cy="1076021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D146DF0-DFB9-6993-FCA2-557EB844FB40}"/>
                  </a:ext>
                </a:extLst>
              </p:cNvPr>
              <p:cNvSpPr/>
              <p:nvPr/>
            </p:nvSpPr>
            <p:spPr>
              <a:xfrm>
                <a:off x="3203660" y="44562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mac16</a:t>
                </a:r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" name="왼쪽 중괄호[L] 46">
              <a:extLst>
                <a:ext uri="{FF2B5EF4-FFF2-40B4-BE49-F238E27FC236}">
                  <a16:creationId xmlns:a16="http://schemas.microsoft.com/office/drawing/2014/main" id="{7EB7D1CC-D080-7086-BC52-7D7644EE98FA}"/>
                </a:ext>
              </a:extLst>
            </p:cNvPr>
            <p:cNvSpPr/>
            <p:nvPr/>
          </p:nvSpPr>
          <p:spPr>
            <a:xfrm rot="10800000">
              <a:off x="5094207" y="2988884"/>
              <a:ext cx="408145" cy="2271408"/>
            </a:xfrm>
            <a:prstGeom prst="leftBrace">
              <a:avLst>
                <a:gd name="adj1" fmla="val 8333"/>
                <a:gd name="adj2" fmla="val 5114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68AD21F-8580-7B69-E32E-5AF7EB9F5168}"/>
              </a:ext>
            </a:extLst>
          </p:cNvPr>
          <p:cNvSpPr txBox="1"/>
          <p:nvPr/>
        </p:nvSpPr>
        <p:spPr>
          <a:xfrm>
            <a:off x="1580481" y="1932509"/>
            <a:ext cx="2729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9 </a:t>
            </a:r>
            <a:r>
              <a:rPr kumimoji="1" lang="en-US" altLang="ko-KR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mac_module</a:t>
            </a:r>
            <a:r>
              <a:rPr kumimoji="1" lang="en-US" altLang="ko-KR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1"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kumimoji="1"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mac utilized for 3x3 CONV only!</a:t>
            </a:r>
            <a:endParaRPr kumimoji="1" lang="ko-KR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77EB8BF-3FAC-8926-1EF8-16019E9ED253}"/>
              </a:ext>
            </a:extLst>
          </p:cNvPr>
          <p:cNvCxnSpPr>
            <a:cxnSpLocks/>
          </p:cNvCxnSpPr>
          <p:nvPr/>
        </p:nvCxnSpPr>
        <p:spPr>
          <a:xfrm>
            <a:off x="5542970" y="4095153"/>
            <a:ext cx="3261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EB432CE-64D8-FD37-A029-A4F4A9117B04}"/>
              </a:ext>
            </a:extLst>
          </p:cNvPr>
          <p:cNvSpPr>
            <a:spLocks noChangeAspect="1"/>
          </p:cNvSpPr>
          <p:nvPr/>
        </p:nvSpPr>
        <p:spPr>
          <a:xfrm>
            <a:off x="6021467" y="3546530"/>
            <a:ext cx="718175" cy="70813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C3B7F32-8464-A090-6593-49872565145D}"/>
              </a:ext>
            </a:extLst>
          </p:cNvPr>
          <p:cNvSpPr>
            <a:spLocks noChangeAspect="1"/>
          </p:cNvSpPr>
          <p:nvPr/>
        </p:nvSpPr>
        <p:spPr>
          <a:xfrm>
            <a:off x="6173867" y="3698930"/>
            <a:ext cx="718175" cy="70813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E4BBE1D-1D4C-8A11-9547-7585F4A13237}"/>
              </a:ext>
            </a:extLst>
          </p:cNvPr>
          <p:cNvSpPr>
            <a:spLocks noChangeAspect="1"/>
          </p:cNvSpPr>
          <p:nvPr/>
        </p:nvSpPr>
        <p:spPr>
          <a:xfrm>
            <a:off x="6326267" y="3851330"/>
            <a:ext cx="718175" cy="708137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F9A46A-B39A-4506-C8AD-BB0347FA1298}"/>
              </a:ext>
            </a:extLst>
          </p:cNvPr>
          <p:cNvSpPr>
            <a:spLocks noChangeAspect="1"/>
          </p:cNvSpPr>
          <p:nvPr/>
        </p:nvSpPr>
        <p:spPr>
          <a:xfrm>
            <a:off x="6478667" y="4003730"/>
            <a:ext cx="718175" cy="70813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kumimoji="1" lang="ko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사다리꼴[T] 72">
            <a:extLst>
              <a:ext uri="{FF2B5EF4-FFF2-40B4-BE49-F238E27FC236}">
                <a16:creationId xmlns:a16="http://schemas.microsoft.com/office/drawing/2014/main" id="{4CE3AAB9-D1B9-DAC9-D794-93DD88423B73}"/>
              </a:ext>
            </a:extLst>
          </p:cNvPr>
          <p:cNvSpPr/>
          <p:nvPr/>
        </p:nvSpPr>
        <p:spPr>
          <a:xfrm rot="5400000">
            <a:off x="7445083" y="3439819"/>
            <a:ext cx="4673594" cy="469863"/>
          </a:xfrm>
          <a:prstGeom prst="trapezoid">
            <a:avLst>
              <a:gd name="adj" fmla="val 7754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MUX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F8CA2F6-F41E-1E8E-5323-BC6D1C41E30D}"/>
              </a:ext>
            </a:extLst>
          </p:cNvPr>
          <p:cNvCxnSpPr>
            <a:cxnSpLocks/>
          </p:cNvCxnSpPr>
          <p:nvPr/>
        </p:nvCxnSpPr>
        <p:spPr>
          <a:xfrm>
            <a:off x="7308021" y="4357799"/>
            <a:ext cx="2118258" cy="52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21E11AB-BC26-B362-4826-94DAB3C0F681}"/>
              </a:ext>
            </a:extLst>
          </p:cNvPr>
          <p:cNvSpPr txBox="1"/>
          <p:nvPr/>
        </p:nvSpPr>
        <p:spPr>
          <a:xfrm>
            <a:off x="8400220" y="3996123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1x1x4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56AB07A-1BA6-21A4-D113-2543E3140D7B}"/>
              </a:ext>
            </a:extLst>
          </p:cNvPr>
          <p:cNvSpPr txBox="1"/>
          <p:nvPr/>
        </p:nvSpPr>
        <p:spPr>
          <a:xfrm>
            <a:off x="8390985" y="4350785"/>
            <a:ext cx="1063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layer 0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80959CD9-184A-A5B0-B4C4-4E4AC5099F46}"/>
              </a:ext>
            </a:extLst>
          </p:cNvPr>
          <p:cNvCxnSpPr/>
          <p:nvPr/>
        </p:nvCxnSpPr>
        <p:spPr>
          <a:xfrm>
            <a:off x="5553728" y="4100439"/>
            <a:ext cx="0" cy="13585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9CCB7FA-BD61-96A1-2CB0-98B3D5CF1774}"/>
              </a:ext>
            </a:extLst>
          </p:cNvPr>
          <p:cNvCxnSpPr>
            <a:cxnSpLocks/>
          </p:cNvCxnSpPr>
          <p:nvPr/>
        </p:nvCxnSpPr>
        <p:spPr>
          <a:xfrm>
            <a:off x="5542970" y="5458968"/>
            <a:ext cx="3883309" cy="180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E50BCFE-44C9-2EA6-8FB4-067EC77E2ACF}"/>
              </a:ext>
            </a:extLst>
          </p:cNvPr>
          <p:cNvSpPr txBox="1"/>
          <p:nvPr/>
        </p:nvSpPr>
        <p:spPr>
          <a:xfrm>
            <a:off x="8401032" y="5067897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1x1x8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BCE0AB3-8FB7-C67B-3C3F-78729BA2B49B}"/>
              </a:ext>
            </a:extLst>
          </p:cNvPr>
          <p:cNvSpPr txBox="1"/>
          <p:nvPr/>
        </p:nvSpPr>
        <p:spPr>
          <a:xfrm>
            <a:off x="8249556" y="5449693"/>
            <a:ext cx="1241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conv 1x1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1D555225-5793-CA2B-683C-2DFFAC60EC18}"/>
              </a:ext>
            </a:extLst>
          </p:cNvPr>
          <p:cNvCxnSpPr>
            <a:cxnSpLocks/>
          </p:cNvCxnSpPr>
          <p:nvPr/>
        </p:nvCxnSpPr>
        <p:spPr>
          <a:xfrm>
            <a:off x="5553728" y="2962710"/>
            <a:ext cx="0" cy="11312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5A26195-7960-A5BC-DDE4-AAF46D54D0AA}"/>
              </a:ext>
            </a:extLst>
          </p:cNvPr>
          <p:cNvCxnSpPr>
            <a:cxnSpLocks/>
          </p:cNvCxnSpPr>
          <p:nvPr/>
        </p:nvCxnSpPr>
        <p:spPr>
          <a:xfrm>
            <a:off x="5542970" y="2962710"/>
            <a:ext cx="8375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1D3B07A-A222-F6D8-755A-450D8B06F7BE}"/>
              </a:ext>
            </a:extLst>
          </p:cNvPr>
          <p:cNvGrpSpPr/>
          <p:nvPr/>
        </p:nvGrpSpPr>
        <p:grpSpPr>
          <a:xfrm>
            <a:off x="5959965" y="1471133"/>
            <a:ext cx="1937375" cy="1927337"/>
            <a:chOff x="6231072" y="1753508"/>
            <a:chExt cx="1937375" cy="1927337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B9B32D6-BFE4-8A98-768D-8BB1728644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31072" y="1753508"/>
              <a:ext cx="718175" cy="70813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CC2F3C2-680E-5245-4E22-5B584A85D5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3472" y="1905908"/>
              <a:ext cx="718175" cy="70813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2FAA7390-E65A-9E2A-5E05-5B25C16C20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35872" y="2058308"/>
              <a:ext cx="718175" cy="708137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B97A437-F4FF-9F8A-51D4-1096CF77E5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8272" y="2210708"/>
              <a:ext cx="718175" cy="708137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955C240-30BC-D791-B64A-5DBAAC057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672" y="2363108"/>
              <a:ext cx="718175" cy="7081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106ACEC-6CF6-250D-750A-4E1EE6A60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93072" y="2515508"/>
              <a:ext cx="718175" cy="70813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79FBDA5A-CF54-67BC-D083-90CD10637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45472" y="2667908"/>
              <a:ext cx="718175" cy="708137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10DF8F9-2139-6DEC-A33B-98B23CBD01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7872" y="2820308"/>
              <a:ext cx="718175" cy="708137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A52C1EFB-EE0D-5F98-A9C0-4D37C7CA4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0272" y="2972708"/>
              <a:ext cx="718175" cy="7081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4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F348FE4-3FA6-4A6D-F694-F022EF075DB7}"/>
              </a:ext>
            </a:extLst>
          </p:cNvPr>
          <p:cNvCxnSpPr>
            <a:cxnSpLocks/>
          </p:cNvCxnSpPr>
          <p:nvPr/>
        </p:nvCxnSpPr>
        <p:spPr>
          <a:xfrm>
            <a:off x="8013115" y="3044401"/>
            <a:ext cx="14131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F98CB26-E101-60EF-D08D-9D85C4BF134B}"/>
              </a:ext>
            </a:extLst>
          </p:cNvPr>
          <p:cNvSpPr txBox="1"/>
          <p:nvPr/>
        </p:nvSpPr>
        <p:spPr>
          <a:xfrm>
            <a:off x="8237784" y="3028890"/>
            <a:ext cx="1241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 3x3</a:t>
            </a:r>
            <a:endParaRPr kumimoji="1" lang="ko-KR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1D15730-16EE-AA6C-150D-080888186B99}"/>
              </a:ext>
            </a:extLst>
          </p:cNvPr>
          <p:cNvSpPr txBox="1"/>
          <p:nvPr/>
        </p:nvSpPr>
        <p:spPr>
          <a:xfrm>
            <a:off x="8400221" y="2644291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1x1x1</a:t>
            </a:r>
            <a:endParaRPr kumimoji="1" lang="ko-KR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0BA4C9D-0D7D-5FA5-B5A2-17D51E033289}"/>
              </a:ext>
            </a:extLst>
          </p:cNvPr>
          <p:cNvSpPr txBox="1"/>
          <p:nvPr/>
        </p:nvSpPr>
        <p:spPr>
          <a:xfrm>
            <a:off x="334022" y="4779703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IFM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6490FD6-B5E4-5DD3-9101-6C1C9133FE84}"/>
              </a:ext>
            </a:extLst>
          </p:cNvPr>
          <p:cNvSpPr txBox="1"/>
          <p:nvPr/>
        </p:nvSpPr>
        <p:spPr>
          <a:xfrm>
            <a:off x="308930" y="5528648"/>
            <a:ext cx="1137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EC831442-5325-3DAC-AD67-081CEB3EA60B}"/>
              </a:ext>
            </a:extLst>
          </p:cNvPr>
          <p:cNvCxnSpPr>
            <a:cxnSpLocks/>
          </p:cNvCxnSpPr>
          <p:nvPr/>
        </p:nvCxnSpPr>
        <p:spPr>
          <a:xfrm>
            <a:off x="1375643" y="5759480"/>
            <a:ext cx="8429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30CB40A5-ED29-4C45-B03C-48DD61073189}"/>
              </a:ext>
            </a:extLst>
          </p:cNvPr>
          <p:cNvCxnSpPr>
            <a:cxnSpLocks/>
          </p:cNvCxnSpPr>
          <p:nvPr/>
        </p:nvCxnSpPr>
        <p:spPr>
          <a:xfrm>
            <a:off x="997373" y="5010535"/>
            <a:ext cx="12211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45CEA085-9846-E1CE-B224-617114E22063}"/>
              </a:ext>
            </a:extLst>
          </p:cNvPr>
          <p:cNvCxnSpPr>
            <a:cxnSpLocks/>
          </p:cNvCxnSpPr>
          <p:nvPr/>
        </p:nvCxnSpPr>
        <p:spPr>
          <a:xfrm>
            <a:off x="10016812" y="3732943"/>
            <a:ext cx="10144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B8C158A0-FE4F-2798-CB91-B68BD245A499}"/>
              </a:ext>
            </a:extLst>
          </p:cNvPr>
          <p:cNvSpPr txBox="1"/>
          <p:nvPr/>
        </p:nvSpPr>
        <p:spPr>
          <a:xfrm>
            <a:off x="10999194" y="3502110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OFM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A5774AA3-27FA-994E-8A47-DBD504BFFB54}"/>
              </a:ext>
            </a:extLst>
          </p:cNvPr>
          <p:cNvCxnSpPr>
            <a:cxnSpLocks/>
          </p:cNvCxnSpPr>
          <p:nvPr/>
        </p:nvCxnSpPr>
        <p:spPr>
          <a:xfrm>
            <a:off x="9785650" y="726174"/>
            <a:ext cx="6704" cy="7195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482D6801-4D9E-72EE-AD89-8F55632D9015}"/>
              </a:ext>
            </a:extLst>
          </p:cNvPr>
          <p:cNvSpPr txBox="1"/>
          <p:nvPr/>
        </p:nvSpPr>
        <p:spPr>
          <a:xfrm>
            <a:off x="8966986" y="304444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conv mode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018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547DE4-4B06-D6C9-55B2-EB151E88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98C710-A87D-CD47-1584-61F47387B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52" name="11 CuadroTexto">
            <a:extLst>
              <a:ext uri="{FF2B5EF4-FFF2-40B4-BE49-F238E27FC236}">
                <a16:creationId xmlns:a16="http://schemas.microsoft.com/office/drawing/2014/main" id="{A30253EF-4D7E-FC6F-3181-FA10EFA4196C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3x3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24FBB7-5D84-5F34-C6FD-5CA4A0BC36E4}"/>
              </a:ext>
            </a:extLst>
          </p:cNvPr>
          <p:cNvSpPr txBox="1">
            <a:spLocks noChangeArrowheads="1"/>
          </p:cNvSpPr>
          <p:nvPr/>
        </p:nvSpPr>
        <p:spPr>
          <a:xfrm>
            <a:off x="650522" y="1473197"/>
            <a:ext cx="10890956" cy="478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For all 3x3 conv layers except 13 are followed by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ReLU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and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maxpool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, which is the most common case in the model.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Bias addition,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ReLU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, quantization for the next layer, and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maxpool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operations are all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integrated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at the outputs of each </a:t>
            </a:r>
            <a:r>
              <a:rPr lang="en-US" altLang="ko-KR" i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!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Note that the </a:t>
            </a:r>
            <a:r>
              <a:rPr lang="en-US" altLang="ko-KR" sz="28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integration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is not applied to CONV10, which is followed by </a:t>
            </a:r>
            <a:r>
              <a:rPr lang="en-US" altLang="ko-KR" sz="28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maxpool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with stride of 1.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Same for CONV13, where </a:t>
            </a:r>
            <a:r>
              <a:rPr lang="en-US" altLang="ko-KR" sz="28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maxpool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is not followed. 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No additional modules, since all operations can be pipelined.</a:t>
            </a:r>
          </a:p>
        </p:txBody>
      </p:sp>
    </p:spTree>
    <p:extLst>
      <p:ext uri="{BB962C8B-B14F-4D97-AF65-F5344CB8AC3E}">
        <p14:creationId xmlns:p14="http://schemas.microsoft.com/office/powerpoint/2010/main" val="2045084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8EB8DFD-AFB1-43E3-867F-849B5E776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154" y="4073833"/>
            <a:ext cx="4591691" cy="226726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547DE4-4B06-D6C9-55B2-EB151E88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98C710-A87D-CD47-1584-61F47387B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52" name="11 CuadroTexto">
            <a:extLst>
              <a:ext uri="{FF2B5EF4-FFF2-40B4-BE49-F238E27FC236}">
                <a16:creationId xmlns:a16="http://schemas.microsoft.com/office/drawing/2014/main" id="{A30253EF-4D7E-FC6F-3181-FA10EFA4196C}"/>
              </a:ext>
            </a:extLst>
          </p:cNvPr>
          <p:cNvSpPr txBox="1"/>
          <p:nvPr/>
        </p:nvSpPr>
        <p:spPr>
          <a:xfrm>
            <a:off x="330200" y="166829"/>
            <a:ext cx="985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3x3 conv - Validation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24FBB7-5D84-5F34-C6FD-5CA4A0BC36E4}"/>
              </a:ext>
            </a:extLst>
          </p:cNvPr>
          <p:cNvSpPr txBox="1">
            <a:spLocks noChangeArrowheads="1"/>
          </p:cNvSpPr>
          <p:nvPr/>
        </p:nvSpPr>
        <p:spPr>
          <a:xfrm>
            <a:off x="650522" y="1397479"/>
            <a:ext cx="10890956" cy="41453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Verify the result with the 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next conv layer’s input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hex file.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Note that CONV10 and CONV13 are verified with the current layer’s output file.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All verification results are archived as an image file.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See ‘1_Code/4_Captured_Results (Waveforms, Utilization)/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ver_results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/’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FB22D3-AB0B-4203-B755-57E94AD60187}"/>
              </a:ext>
            </a:extLst>
          </p:cNvPr>
          <p:cNvSpPr/>
          <p:nvPr/>
        </p:nvSpPr>
        <p:spPr>
          <a:xfrm>
            <a:off x="3700732" y="5621523"/>
            <a:ext cx="1345720" cy="37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489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1x1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BFD1F1-5162-F544-48FA-A7A6431AED5D}"/>
              </a:ext>
            </a:extLst>
          </p:cNvPr>
          <p:cNvSpPr txBox="1">
            <a:spLocks noChangeArrowheads="1"/>
          </p:cNvSpPr>
          <p:nvPr/>
        </p:nvSpPr>
        <p:spPr>
          <a:xfrm>
            <a:off x="783644" y="1444733"/>
            <a:ext cx="10646356" cy="46103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 conv parameters:</a:t>
            </a:r>
          </a:p>
          <a:p>
            <a:pPr lvl="0"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Fx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, </a:t>
            </a:r>
            <a:r>
              <a:rPr lang="en-US" altLang="ko-KR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Fy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= 1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Tr, Tc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= 2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Ti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= 16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To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= 8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1A438F-4609-37E6-9ED3-C5A25214E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031" y="1345122"/>
            <a:ext cx="6531325" cy="48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2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2050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1. Outline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088BBFC-10CD-9E7D-84E5-BB29D67ACADF}"/>
              </a:ext>
            </a:extLst>
          </p:cNvPr>
          <p:cNvSpPr txBox="1">
            <a:spLocks noChangeArrowheads="1"/>
          </p:cNvSpPr>
          <p:nvPr/>
        </p:nvSpPr>
        <p:spPr>
          <a:xfrm>
            <a:off x="685799" y="1282472"/>
            <a:ext cx="10580511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Objective</a:t>
            </a:r>
          </a:p>
          <a:p>
            <a:pPr lvl="0"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Appropriately quantize the model so that all computations can be done in integer, without significant accuracy loss.</a:t>
            </a:r>
          </a:p>
          <a:p>
            <a:pPr lvl="0"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Design CNN inference accelerator</a:t>
            </a:r>
            <a:r>
              <a:rPr lang="ko-KR" altLang="en-US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considering</a:t>
            </a:r>
            <a:r>
              <a:rPr lang="ko-KR" altLang="en-US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accuracy,</a:t>
            </a:r>
            <a:r>
              <a:rPr lang="ko-KR" altLang="en-US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time,</a:t>
            </a:r>
            <a:r>
              <a:rPr lang="ko-KR" altLang="en-US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power, and resource utilization.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8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Implement the designed modules on actual HW, like FPGA.</a:t>
            </a:r>
          </a:p>
          <a:p>
            <a:pPr lvl="0"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457200" lvl="1" indent="0">
              <a:buNone/>
              <a:defRPr/>
            </a:pPr>
            <a:endParaRPr lang="en-US" altLang="ko-KR" sz="28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757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547DE4-4B06-D6C9-55B2-EB151E88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98C710-A87D-CD47-1584-61F47387B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52" name="11 CuadroTexto">
            <a:extLst>
              <a:ext uri="{FF2B5EF4-FFF2-40B4-BE49-F238E27FC236}">
                <a16:creationId xmlns:a16="http://schemas.microsoft.com/office/drawing/2014/main" id="{A30253EF-4D7E-FC6F-3181-FA10EFA4196C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1x1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76FED72C-7854-962D-B139-89836EDC1E04}"/>
              </a:ext>
            </a:extLst>
          </p:cNvPr>
          <p:cNvSpPr txBox="1">
            <a:spLocks noChangeArrowheads="1"/>
          </p:cNvSpPr>
          <p:nvPr/>
        </p:nvSpPr>
        <p:spPr>
          <a:xfrm>
            <a:off x="337595" y="887172"/>
            <a:ext cx="6253318" cy="26214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Data Processing of 1x1 conv</a:t>
            </a: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Every cycle, consumes 2x2x16 IFM (window) and produces 2x2x8 OFM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Each </a:t>
            </a:r>
            <a:r>
              <a:rPr lang="en-US" altLang="ko-KR" i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r>
              <a:rPr lang="en-US" altLang="ko-KR" i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using 8 </a:t>
            </a:r>
            <a:r>
              <a:rPr lang="en-US" altLang="ko-KR" i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mac_module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, each processing 1x1x16 dot product!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1D9CC0A-8BA1-23FF-F465-AABF126B2CCB}"/>
              </a:ext>
            </a:extLst>
          </p:cNvPr>
          <p:cNvSpPr txBox="1"/>
          <p:nvPr/>
        </p:nvSpPr>
        <p:spPr>
          <a:xfrm>
            <a:off x="1048856" y="3455969"/>
            <a:ext cx="260752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four 1x1x16 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in 2x2x16 window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2C87ABC-90B1-B1F6-E3A3-90475A139346}"/>
              </a:ext>
            </a:extLst>
          </p:cNvPr>
          <p:cNvSpPr txBox="1"/>
          <p:nvPr/>
        </p:nvSpPr>
        <p:spPr>
          <a:xfrm>
            <a:off x="3591848" y="5638610"/>
            <a:ext cx="39451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1x1x16x8 weight replicated in each </a:t>
            </a:r>
            <a:r>
              <a:rPr lang="en-US" altLang="ko-KR" sz="2400" i="1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endParaRPr lang="en-US" altLang="ko-KR" sz="2400" i="1" dirty="0"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49" name="정육면체 48">
            <a:extLst>
              <a:ext uri="{FF2B5EF4-FFF2-40B4-BE49-F238E27FC236}">
                <a16:creationId xmlns:a16="http://schemas.microsoft.com/office/drawing/2014/main" id="{D1AB92B1-0617-4F7C-9C36-A8981CE8CA3E}"/>
              </a:ext>
            </a:extLst>
          </p:cNvPr>
          <p:cNvSpPr/>
          <p:nvPr/>
        </p:nvSpPr>
        <p:spPr>
          <a:xfrm>
            <a:off x="4007705" y="3161119"/>
            <a:ext cx="607366" cy="599211"/>
          </a:xfrm>
          <a:prstGeom prst="cube">
            <a:avLst>
              <a:gd name="adj" fmla="val 60259"/>
            </a:avLst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정육면체 49">
            <a:extLst>
              <a:ext uri="{FF2B5EF4-FFF2-40B4-BE49-F238E27FC236}">
                <a16:creationId xmlns:a16="http://schemas.microsoft.com/office/drawing/2014/main" id="{DD6709CA-78C0-4F41-9FBB-EE6AA34F53A8}"/>
              </a:ext>
            </a:extLst>
          </p:cNvPr>
          <p:cNvSpPr/>
          <p:nvPr/>
        </p:nvSpPr>
        <p:spPr>
          <a:xfrm>
            <a:off x="3559684" y="3616244"/>
            <a:ext cx="607366" cy="599211"/>
          </a:xfrm>
          <a:prstGeom prst="cube">
            <a:avLst>
              <a:gd name="adj" fmla="val 60259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정육면체 50">
            <a:extLst>
              <a:ext uri="{FF2B5EF4-FFF2-40B4-BE49-F238E27FC236}">
                <a16:creationId xmlns:a16="http://schemas.microsoft.com/office/drawing/2014/main" id="{4C227CB7-C497-43E1-B077-875D468DD812}"/>
              </a:ext>
            </a:extLst>
          </p:cNvPr>
          <p:cNvSpPr/>
          <p:nvPr/>
        </p:nvSpPr>
        <p:spPr>
          <a:xfrm>
            <a:off x="3113461" y="4063160"/>
            <a:ext cx="607366" cy="599211"/>
          </a:xfrm>
          <a:prstGeom prst="cube">
            <a:avLst>
              <a:gd name="adj" fmla="val 60259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DEC4310-FFEB-4A09-8951-317AEA7A1EF5}"/>
              </a:ext>
            </a:extLst>
          </p:cNvPr>
          <p:cNvCxnSpPr/>
          <p:nvPr/>
        </p:nvCxnSpPr>
        <p:spPr>
          <a:xfrm flipV="1">
            <a:off x="7189660" y="3286600"/>
            <a:ext cx="2332453" cy="112443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정육면체 97">
            <a:extLst>
              <a:ext uri="{FF2B5EF4-FFF2-40B4-BE49-F238E27FC236}">
                <a16:creationId xmlns:a16="http://schemas.microsoft.com/office/drawing/2014/main" id="{58F4EE86-2298-4A35-9BB4-0458B233DBDA}"/>
              </a:ext>
            </a:extLst>
          </p:cNvPr>
          <p:cNvSpPr/>
          <p:nvPr/>
        </p:nvSpPr>
        <p:spPr>
          <a:xfrm>
            <a:off x="7847953" y="3442977"/>
            <a:ext cx="2620171" cy="2493817"/>
          </a:xfrm>
          <a:prstGeom prst="cube">
            <a:avLst>
              <a:gd name="adj" fmla="val 5647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정육면체 98">
            <a:extLst>
              <a:ext uri="{FF2B5EF4-FFF2-40B4-BE49-F238E27FC236}">
                <a16:creationId xmlns:a16="http://schemas.microsoft.com/office/drawing/2014/main" id="{8D868C25-12B1-47D6-82FC-DF976C3952B7}"/>
              </a:ext>
            </a:extLst>
          </p:cNvPr>
          <p:cNvSpPr/>
          <p:nvPr/>
        </p:nvSpPr>
        <p:spPr>
          <a:xfrm>
            <a:off x="8397597" y="4800959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정육면체 99">
            <a:extLst>
              <a:ext uri="{FF2B5EF4-FFF2-40B4-BE49-F238E27FC236}">
                <a16:creationId xmlns:a16="http://schemas.microsoft.com/office/drawing/2014/main" id="{54677FF0-09E2-40D4-BEBC-32EF9E8924AA}"/>
              </a:ext>
            </a:extLst>
          </p:cNvPr>
          <p:cNvSpPr/>
          <p:nvPr/>
        </p:nvSpPr>
        <p:spPr>
          <a:xfrm>
            <a:off x="8723575" y="4803936"/>
            <a:ext cx="697345" cy="692726"/>
          </a:xfrm>
          <a:prstGeom prst="cube">
            <a:avLst>
              <a:gd name="adj" fmla="val 5294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정육면체 100">
            <a:extLst>
              <a:ext uri="{FF2B5EF4-FFF2-40B4-BE49-F238E27FC236}">
                <a16:creationId xmlns:a16="http://schemas.microsoft.com/office/drawing/2014/main" id="{ACB3470E-5565-419B-9E2F-0038E6FBD734}"/>
              </a:ext>
            </a:extLst>
          </p:cNvPr>
          <p:cNvSpPr/>
          <p:nvPr/>
        </p:nvSpPr>
        <p:spPr>
          <a:xfrm>
            <a:off x="8397597" y="4479681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정육면체 101">
            <a:extLst>
              <a:ext uri="{FF2B5EF4-FFF2-40B4-BE49-F238E27FC236}">
                <a16:creationId xmlns:a16="http://schemas.microsoft.com/office/drawing/2014/main" id="{0C35D5EA-6283-456B-89B9-B21E431D66AA}"/>
              </a:ext>
            </a:extLst>
          </p:cNvPr>
          <p:cNvSpPr/>
          <p:nvPr/>
        </p:nvSpPr>
        <p:spPr>
          <a:xfrm>
            <a:off x="8724764" y="4482066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정육면체 102">
            <a:extLst>
              <a:ext uri="{FF2B5EF4-FFF2-40B4-BE49-F238E27FC236}">
                <a16:creationId xmlns:a16="http://schemas.microsoft.com/office/drawing/2014/main" id="{6155867E-F166-4D7F-88E9-8B68F71699FC}"/>
              </a:ext>
            </a:extLst>
          </p:cNvPr>
          <p:cNvSpPr/>
          <p:nvPr/>
        </p:nvSpPr>
        <p:spPr>
          <a:xfrm>
            <a:off x="6218704" y="3399938"/>
            <a:ext cx="1030502" cy="1023324"/>
          </a:xfrm>
          <a:prstGeom prst="cube">
            <a:avLst>
              <a:gd name="adj" fmla="val 7213"/>
            </a:avLst>
          </a:prstGeom>
          <a:solidFill>
            <a:srgbClr val="7030A0"/>
          </a:solidFill>
          <a:ln>
            <a:solidFill>
              <a:srgbClr val="3E1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정육면체 103">
            <a:extLst>
              <a:ext uri="{FF2B5EF4-FFF2-40B4-BE49-F238E27FC236}">
                <a16:creationId xmlns:a16="http://schemas.microsoft.com/office/drawing/2014/main" id="{295AD7BA-DD59-43F6-A818-10EAE7D2F7B7}"/>
              </a:ext>
            </a:extLst>
          </p:cNvPr>
          <p:cNvSpPr/>
          <p:nvPr/>
        </p:nvSpPr>
        <p:spPr>
          <a:xfrm>
            <a:off x="5814380" y="3787579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정육면체 104">
            <a:extLst>
              <a:ext uri="{FF2B5EF4-FFF2-40B4-BE49-F238E27FC236}">
                <a16:creationId xmlns:a16="http://schemas.microsoft.com/office/drawing/2014/main" id="{E16EEEE5-B01F-4F1E-A2A6-B523DB00AA11}"/>
              </a:ext>
            </a:extLst>
          </p:cNvPr>
          <p:cNvSpPr/>
          <p:nvPr/>
        </p:nvSpPr>
        <p:spPr>
          <a:xfrm>
            <a:off x="5363511" y="4215443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정육면체 105">
            <a:extLst>
              <a:ext uri="{FF2B5EF4-FFF2-40B4-BE49-F238E27FC236}">
                <a16:creationId xmlns:a16="http://schemas.microsoft.com/office/drawing/2014/main" id="{D4007D54-4615-4DC4-9AFD-8F546BFC1045}"/>
              </a:ext>
            </a:extLst>
          </p:cNvPr>
          <p:cNvSpPr/>
          <p:nvPr/>
        </p:nvSpPr>
        <p:spPr>
          <a:xfrm>
            <a:off x="8058340" y="1669413"/>
            <a:ext cx="1611229" cy="1617186"/>
          </a:xfrm>
          <a:prstGeom prst="cube">
            <a:avLst>
              <a:gd name="adj" fmla="val 7213"/>
            </a:avLst>
          </a:prstGeom>
          <a:solidFill>
            <a:srgbClr val="E1CC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35E158C-26FE-448E-80A6-AD43D99FAB4D}"/>
              </a:ext>
            </a:extLst>
          </p:cNvPr>
          <p:cNvSpPr/>
          <p:nvPr/>
        </p:nvSpPr>
        <p:spPr>
          <a:xfrm>
            <a:off x="8267927" y="1929969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378EAFD-927D-4023-B9F3-458A2DFD8011}"/>
              </a:ext>
            </a:extLst>
          </p:cNvPr>
          <p:cNvSpPr/>
          <p:nvPr/>
        </p:nvSpPr>
        <p:spPr>
          <a:xfrm>
            <a:off x="8134315" y="2055122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6246A62-C3ED-4C4F-8FEF-C7E9052DC0CA}"/>
              </a:ext>
            </a:extLst>
          </p:cNvPr>
          <p:cNvSpPr/>
          <p:nvPr/>
        </p:nvSpPr>
        <p:spPr>
          <a:xfrm>
            <a:off x="9011106" y="1928501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5A17BA3-15D6-44E9-8410-5AD673779ECF}"/>
              </a:ext>
            </a:extLst>
          </p:cNvPr>
          <p:cNvSpPr/>
          <p:nvPr/>
        </p:nvSpPr>
        <p:spPr>
          <a:xfrm>
            <a:off x="8877495" y="205365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9CAC004-DA4F-43F5-8B75-9CA0DE5BCB54}"/>
              </a:ext>
            </a:extLst>
          </p:cNvPr>
          <p:cNvSpPr/>
          <p:nvPr/>
        </p:nvSpPr>
        <p:spPr>
          <a:xfrm>
            <a:off x="8267927" y="268727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9A0BFD8-6E91-4198-9133-C69DC9157EB2}"/>
              </a:ext>
            </a:extLst>
          </p:cNvPr>
          <p:cNvSpPr/>
          <p:nvPr/>
        </p:nvSpPr>
        <p:spPr>
          <a:xfrm>
            <a:off x="8134315" y="2812426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D6DF015-B889-4C7C-9D8C-8A429809029F}"/>
              </a:ext>
            </a:extLst>
          </p:cNvPr>
          <p:cNvSpPr/>
          <p:nvPr/>
        </p:nvSpPr>
        <p:spPr>
          <a:xfrm>
            <a:off x="9011106" y="2685805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7EE9051-47B5-4F3D-B166-0A61C2DD2858}"/>
              </a:ext>
            </a:extLst>
          </p:cNvPr>
          <p:cNvSpPr/>
          <p:nvPr/>
        </p:nvSpPr>
        <p:spPr>
          <a:xfrm>
            <a:off x="8877495" y="2810957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F970E772-3E09-4F30-AE7A-43AC530B8055}"/>
              </a:ext>
            </a:extLst>
          </p:cNvPr>
          <p:cNvCxnSpPr/>
          <p:nvPr/>
        </p:nvCxnSpPr>
        <p:spPr>
          <a:xfrm flipV="1">
            <a:off x="6218704" y="1820793"/>
            <a:ext cx="1839636" cy="166405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정육면체 115">
            <a:extLst>
              <a:ext uri="{FF2B5EF4-FFF2-40B4-BE49-F238E27FC236}">
                <a16:creationId xmlns:a16="http://schemas.microsoft.com/office/drawing/2014/main" id="{22F9F9BE-D57C-438F-A951-3B3B39C53F7B}"/>
              </a:ext>
            </a:extLst>
          </p:cNvPr>
          <p:cNvSpPr/>
          <p:nvPr/>
        </p:nvSpPr>
        <p:spPr>
          <a:xfrm>
            <a:off x="4931626" y="4640875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정육면체 116">
            <a:extLst>
              <a:ext uri="{FF2B5EF4-FFF2-40B4-BE49-F238E27FC236}">
                <a16:creationId xmlns:a16="http://schemas.microsoft.com/office/drawing/2014/main" id="{5F027BB9-6363-454F-969B-9DD899432D2E}"/>
              </a:ext>
            </a:extLst>
          </p:cNvPr>
          <p:cNvSpPr/>
          <p:nvPr/>
        </p:nvSpPr>
        <p:spPr>
          <a:xfrm>
            <a:off x="2013929" y="4482067"/>
            <a:ext cx="1514764" cy="1454727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C27D56C-A5EF-4FDB-ACE1-F3A40FD0EF86}"/>
              </a:ext>
            </a:extLst>
          </p:cNvPr>
          <p:cNvSpPr/>
          <p:nvPr/>
        </p:nvSpPr>
        <p:spPr>
          <a:xfrm>
            <a:off x="2692404" y="4848887"/>
            <a:ext cx="244210" cy="237491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평행 사변형 87">
            <a:extLst>
              <a:ext uri="{FF2B5EF4-FFF2-40B4-BE49-F238E27FC236}">
                <a16:creationId xmlns:a16="http://schemas.microsoft.com/office/drawing/2014/main" id="{5D386C66-B0C0-42ED-A049-A098CB36E44E}"/>
              </a:ext>
            </a:extLst>
          </p:cNvPr>
          <p:cNvSpPr/>
          <p:nvPr/>
        </p:nvSpPr>
        <p:spPr>
          <a:xfrm>
            <a:off x="2690308" y="4482742"/>
            <a:ext cx="611486" cy="366146"/>
          </a:xfrm>
          <a:custGeom>
            <a:avLst/>
            <a:gdLst>
              <a:gd name="connsiteX0" fmla="*/ 0 w 710705"/>
              <a:gd name="connsiteY0" fmla="*/ 375671 h 375671"/>
              <a:gd name="connsiteX1" fmla="*/ 376490 w 710705"/>
              <a:gd name="connsiteY1" fmla="*/ 0 h 375671"/>
              <a:gd name="connsiteX2" fmla="*/ 710705 w 710705"/>
              <a:gd name="connsiteY2" fmla="*/ 0 h 375671"/>
              <a:gd name="connsiteX3" fmla="*/ 334215 w 710705"/>
              <a:gd name="connsiteY3" fmla="*/ 375671 h 375671"/>
              <a:gd name="connsiteX4" fmla="*/ 0 w 710705"/>
              <a:gd name="connsiteY4" fmla="*/ 375671 h 375671"/>
              <a:gd name="connsiteX0" fmla="*/ 0 w 698799"/>
              <a:gd name="connsiteY0" fmla="*/ 373290 h 375671"/>
              <a:gd name="connsiteX1" fmla="*/ 364584 w 698799"/>
              <a:gd name="connsiteY1" fmla="*/ 0 h 375671"/>
              <a:gd name="connsiteX2" fmla="*/ 698799 w 698799"/>
              <a:gd name="connsiteY2" fmla="*/ 0 h 375671"/>
              <a:gd name="connsiteX3" fmla="*/ 322309 w 698799"/>
              <a:gd name="connsiteY3" fmla="*/ 375671 h 375671"/>
              <a:gd name="connsiteX4" fmla="*/ 0 w 698799"/>
              <a:gd name="connsiteY4" fmla="*/ 373290 h 375671"/>
              <a:gd name="connsiteX0" fmla="*/ 0 w 698799"/>
              <a:gd name="connsiteY0" fmla="*/ 373290 h 373290"/>
              <a:gd name="connsiteX1" fmla="*/ 364584 w 698799"/>
              <a:gd name="connsiteY1" fmla="*/ 0 h 373290"/>
              <a:gd name="connsiteX2" fmla="*/ 698799 w 698799"/>
              <a:gd name="connsiteY2" fmla="*/ 0 h 373290"/>
              <a:gd name="connsiteX3" fmla="*/ 331834 w 698799"/>
              <a:gd name="connsiteY3" fmla="*/ 373290 h 373290"/>
              <a:gd name="connsiteX4" fmla="*/ 0 w 698799"/>
              <a:gd name="connsiteY4" fmla="*/ 373290 h 373290"/>
              <a:gd name="connsiteX0" fmla="*/ 0 w 698799"/>
              <a:gd name="connsiteY0" fmla="*/ 378052 h 378052"/>
              <a:gd name="connsiteX1" fmla="*/ 369347 w 698799"/>
              <a:gd name="connsiteY1" fmla="*/ 0 h 378052"/>
              <a:gd name="connsiteX2" fmla="*/ 698799 w 698799"/>
              <a:gd name="connsiteY2" fmla="*/ 4762 h 378052"/>
              <a:gd name="connsiteX3" fmla="*/ 331834 w 698799"/>
              <a:gd name="connsiteY3" fmla="*/ 378052 h 378052"/>
              <a:gd name="connsiteX4" fmla="*/ 0 w 698799"/>
              <a:gd name="connsiteY4" fmla="*/ 378052 h 378052"/>
              <a:gd name="connsiteX0" fmla="*/ 0 w 701180"/>
              <a:gd name="connsiteY0" fmla="*/ 378052 h 378052"/>
              <a:gd name="connsiteX1" fmla="*/ 371728 w 701180"/>
              <a:gd name="connsiteY1" fmla="*/ 0 h 378052"/>
              <a:gd name="connsiteX2" fmla="*/ 701180 w 701180"/>
              <a:gd name="connsiteY2" fmla="*/ 4762 h 378052"/>
              <a:gd name="connsiteX3" fmla="*/ 334215 w 701180"/>
              <a:gd name="connsiteY3" fmla="*/ 378052 h 378052"/>
              <a:gd name="connsiteX4" fmla="*/ 0 w 701180"/>
              <a:gd name="connsiteY4" fmla="*/ 378052 h 378052"/>
              <a:gd name="connsiteX0" fmla="*/ 0 w 696417"/>
              <a:gd name="connsiteY0" fmla="*/ 378052 h 378052"/>
              <a:gd name="connsiteX1" fmla="*/ 371728 w 696417"/>
              <a:gd name="connsiteY1" fmla="*/ 0 h 378052"/>
              <a:gd name="connsiteX2" fmla="*/ 696417 w 696417"/>
              <a:gd name="connsiteY2" fmla="*/ 9524 h 378052"/>
              <a:gd name="connsiteX3" fmla="*/ 334215 w 696417"/>
              <a:gd name="connsiteY3" fmla="*/ 378052 h 378052"/>
              <a:gd name="connsiteX4" fmla="*/ 0 w 696417"/>
              <a:gd name="connsiteY4" fmla="*/ 378052 h 378052"/>
              <a:gd name="connsiteX0" fmla="*/ 0 w 696417"/>
              <a:gd name="connsiteY0" fmla="*/ 368528 h 368528"/>
              <a:gd name="connsiteX1" fmla="*/ 369347 w 696417"/>
              <a:gd name="connsiteY1" fmla="*/ 1 h 368528"/>
              <a:gd name="connsiteX2" fmla="*/ 696417 w 696417"/>
              <a:gd name="connsiteY2" fmla="*/ 0 h 368528"/>
              <a:gd name="connsiteX3" fmla="*/ 334215 w 696417"/>
              <a:gd name="connsiteY3" fmla="*/ 368528 h 368528"/>
              <a:gd name="connsiteX4" fmla="*/ 0 w 696417"/>
              <a:gd name="connsiteY4" fmla="*/ 368528 h 368528"/>
              <a:gd name="connsiteX0" fmla="*/ 0 w 696417"/>
              <a:gd name="connsiteY0" fmla="*/ 368528 h 368528"/>
              <a:gd name="connsiteX1" fmla="*/ 359822 w 696417"/>
              <a:gd name="connsiteY1" fmla="*/ 2383 h 368528"/>
              <a:gd name="connsiteX2" fmla="*/ 696417 w 696417"/>
              <a:gd name="connsiteY2" fmla="*/ 0 h 368528"/>
              <a:gd name="connsiteX3" fmla="*/ 334215 w 696417"/>
              <a:gd name="connsiteY3" fmla="*/ 368528 h 368528"/>
              <a:gd name="connsiteX4" fmla="*/ 0 w 696417"/>
              <a:gd name="connsiteY4" fmla="*/ 368528 h 368528"/>
              <a:gd name="connsiteX0" fmla="*/ 0 w 698799"/>
              <a:gd name="connsiteY0" fmla="*/ 366145 h 366145"/>
              <a:gd name="connsiteX1" fmla="*/ 359822 w 698799"/>
              <a:gd name="connsiteY1" fmla="*/ 0 h 366145"/>
              <a:gd name="connsiteX2" fmla="*/ 698799 w 698799"/>
              <a:gd name="connsiteY2" fmla="*/ 2380 h 366145"/>
              <a:gd name="connsiteX3" fmla="*/ 334215 w 698799"/>
              <a:gd name="connsiteY3" fmla="*/ 366145 h 366145"/>
              <a:gd name="connsiteX4" fmla="*/ 0 w 698799"/>
              <a:gd name="connsiteY4" fmla="*/ 366145 h 366145"/>
              <a:gd name="connsiteX0" fmla="*/ 0 w 698799"/>
              <a:gd name="connsiteY0" fmla="*/ 366146 h 366146"/>
              <a:gd name="connsiteX1" fmla="*/ 359822 w 698799"/>
              <a:gd name="connsiteY1" fmla="*/ 1 h 366146"/>
              <a:gd name="connsiteX2" fmla="*/ 698799 w 698799"/>
              <a:gd name="connsiteY2" fmla="*/ 0 h 366146"/>
              <a:gd name="connsiteX3" fmla="*/ 334215 w 698799"/>
              <a:gd name="connsiteY3" fmla="*/ 366146 h 366146"/>
              <a:gd name="connsiteX4" fmla="*/ 0 w 698799"/>
              <a:gd name="connsiteY4" fmla="*/ 366146 h 366146"/>
              <a:gd name="connsiteX0" fmla="*/ 0 w 703561"/>
              <a:gd name="connsiteY0" fmla="*/ 366146 h 366146"/>
              <a:gd name="connsiteX1" fmla="*/ 364584 w 703561"/>
              <a:gd name="connsiteY1" fmla="*/ 1 h 366146"/>
              <a:gd name="connsiteX2" fmla="*/ 703561 w 703561"/>
              <a:gd name="connsiteY2" fmla="*/ 0 h 366146"/>
              <a:gd name="connsiteX3" fmla="*/ 338977 w 703561"/>
              <a:gd name="connsiteY3" fmla="*/ 366146 h 366146"/>
              <a:gd name="connsiteX4" fmla="*/ 0 w 703561"/>
              <a:gd name="connsiteY4" fmla="*/ 366146 h 366146"/>
              <a:gd name="connsiteX0" fmla="*/ 0 w 703561"/>
              <a:gd name="connsiteY0" fmla="*/ 366146 h 366146"/>
              <a:gd name="connsiteX1" fmla="*/ 364584 w 703561"/>
              <a:gd name="connsiteY1" fmla="*/ 1 h 366146"/>
              <a:gd name="connsiteX2" fmla="*/ 703561 w 703561"/>
              <a:gd name="connsiteY2" fmla="*/ 0 h 366146"/>
              <a:gd name="connsiteX3" fmla="*/ 246902 w 703561"/>
              <a:gd name="connsiteY3" fmla="*/ 359796 h 366146"/>
              <a:gd name="connsiteX4" fmla="*/ 0 w 703561"/>
              <a:gd name="connsiteY4" fmla="*/ 366146 h 366146"/>
              <a:gd name="connsiteX0" fmla="*/ 0 w 611486"/>
              <a:gd name="connsiteY0" fmla="*/ 366146 h 366146"/>
              <a:gd name="connsiteX1" fmla="*/ 364584 w 611486"/>
              <a:gd name="connsiteY1" fmla="*/ 1 h 366146"/>
              <a:gd name="connsiteX2" fmla="*/ 611486 w 611486"/>
              <a:gd name="connsiteY2" fmla="*/ 0 h 366146"/>
              <a:gd name="connsiteX3" fmla="*/ 246902 w 611486"/>
              <a:gd name="connsiteY3" fmla="*/ 359796 h 366146"/>
              <a:gd name="connsiteX4" fmla="*/ 0 w 611486"/>
              <a:gd name="connsiteY4" fmla="*/ 366146 h 36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486" h="366146">
                <a:moveTo>
                  <a:pt x="0" y="366146"/>
                </a:moveTo>
                <a:lnTo>
                  <a:pt x="364584" y="1"/>
                </a:lnTo>
                <a:lnTo>
                  <a:pt x="611486" y="0"/>
                </a:lnTo>
                <a:lnTo>
                  <a:pt x="246902" y="359796"/>
                </a:lnTo>
                <a:lnTo>
                  <a:pt x="0" y="366146"/>
                </a:lnTo>
                <a:close/>
              </a:path>
            </a:pathLst>
          </a:custGeom>
          <a:solidFill>
            <a:srgbClr val="F19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05D9EF91-93AF-465D-9FEE-D7EE92795856}"/>
              </a:ext>
            </a:extLst>
          </p:cNvPr>
          <p:cNvCxnSpPr>
            <a:cxnSpLocks/>
            <a:stCxn id="103" idx="4"/>
          </p:cNvCxnSpPr>
          <p:nvPr/>
        </p:nvCxnSpPr>
        <p:spPr>
          <a:xfrm flipV="1">
            <a:off x="7175393" y="3922628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232AA8ED-D846-4ED6-8BCD-3F1FE161C1DC}"/>
              </a:ext>
            </a:extLst>
          </p:cNvPr>
          <p:cNvCxnSpPr>
            <a:cxnSpLocks/>
            <a:stCxn id="104" idx="4"/>
          </p:cNvCxnSpPr>
          <p:nvPr/>
        </p:nvCxnSpPr>
        <p:spPr>
          <a:xfrm>
            <a:off x="6771069" y="4336147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C9BC4457-1190-4942-BBE1-727F8BC1366B}"/>
              </a:ext>
            </a:extLst>
          </p:cNvPr>
          <p:cNvCxnSpPr>
            <a:cxnSpLocks/>
            <a:stCxn id="105" idx="4"/>
          </p:cNvCxnSpPr>
          <p:nvPr/>
        </p:nvCxnSpPr>
        <p:spPr>
          <a:xfrm>
            <a:off x="6320201" y="4764011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4BCA7A7D-9A9D-49B3-9FA4-91986A2BFFBE}"/>
              </a:ext>
            </a:extLst>
          </p:cNvPr>
          <p:cNvCxnSpPr>
            <a:cxnSpLocks/>
            <a:stCxn id="116" idx="4"/>
          </p:cNvCxnSpPr>
          <p:nvPr/>
        </p:nvCxnSpPr>
        <p:spPr>
          <a:xfrm>
            <a:off x="5888316" y="5189443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F347489F-264D-408B-8BF0-CE1933312F94}"/>
              </a:ext>
            </a:extLst>
          </p:cNvPr>
          <p:cNvCxnSpPr>
            <a:cxnSpLocks/>
          </p:cNvCxnSpPr>
          <p:nvPr/>
        </p:nvCxnSpPr>
        <p:spPr>
          <a:xfrm flipV="1">
            <a:off x="6774604" y="3918002"/>
            <a:ext cx="1315516" cy="12778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자유형: 도형 124">
            <a:extLst>
              <a:ext uri="{FF2B5EF4-FFF2-40B4-BE49-F238E27FC236}">
                <a16:creationId xmlns:a16="http://schemas.microsoft.com/office/drawing/2014/main" id="{6990A1ED-647D-447B-AD95-F9AB14E59FCB}"/>
              </a:ext>
            </a:extLst>
          </p:cNvPr>
          <p:cNvSpPr/>
          <p:nvPr/>
        </p:nvSpPr>
        <p:spPr>
          <a:xfrm>
            <a:off x="7462295" y="4520670"/>
            <a:ext cx="1060450" cy="121718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0450" h="121718">
                <a:moveTo>
                  <a:pt x="0" y="7418"/>
                </a:moveTo>
                <a:cubicBezTo>
                  <a:pt x="804333" y="-24332"/>
                  <a:pt x="859367" y="51868"/>
                  <a:pt x="1060450" y="121718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자유형: 도형 125">
            <a:extLst>
              <a:ext uri="{FF2B5EF4-FFF2-40B4-BE49-F238E27FC236}">
                <a16:creationId xmlns:a16="http://schemas.microsoft.com/office/drawing/2014/main" id="{61107B25-B2E8-47E1-B119-5E3FA4C927DA}"/>
              </a:ext>
            </a:extLst>
          </p:cNvPr>
          <p:cNvSpPr/>
          <p:nvPr/>
        </p:nvSpPr>
        <p:spPr>
          <a:xfrm>
            <a:off x="4445000" y="3445179"/>
            <a:ext cx="1753125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자유형: 도형 126">
            <a:extLst>
              <a:ext uri="{FF2B5EF4-FFF2-40B4-BE49-F238E27FC236}">
                <a16:creationId xmlns:a16="http://schemas.microsoft.com/office/drawing/2014/main" id="{05C8AAB0-888C-4DE1-9505-6FBEBDCC55F1}"/>
              </a:ext>
            </a:extLst>
          </p:cNvPr>
          <p:cNvSpPr/>
          <p:nvPr/>
        </p:nvSpPr>
        <p:spPr>
          <a:xfrm>
            <a:off x="4013772" y="3890728"/>
            <a:ext cx="1753125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자유형: 도형 127">
            <a:extLst>
              <a:ext uri="{FF2B5EF4-FFF2-40B4-BE49-F238E27FC236}">
                <a16:creationId xmlns:a16="http://schemas.microsoft.com/office/drawing/2014/main" id="{523743C0-DA8E-452E-9F52-BB7420B8F2EB}"/>
              </a:ext>
            </a:extLst>
          </p:cNvPr>
          <p:cNvSpPr/>
          <p:nvPr/>
        </p:nvSpPr>
        <p:spPr>
          <a:xfrm>
            <a:off x="3564860" y="4358626"/>
            <a:ext cx="1753125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DB587AA5-D345-4F93-BF0C-056AC26C2B36}"/>
              </a:ext>
            </a:extLst>
          </p:cNvPr>
          <p:cNvCxnSpPr/>
          <p:nvPr/>
        </p:nvCxnSpPr>
        <p:spPr>
          <a:xfrm flipV="1">
            <a:off x="2933960" y="4712257"/>
            <a:ext cx="379134" cy="372817"/>
          </a:xfrm>
          <a:prstGeom prst="line">
            <a:avLst/>
          </a:prstGeom>
          <a:ln w="12700">
            <a:solidFill>
              <a:srgbClr val="BF642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자유형: 도형 129">
            <a:extLst>
              <a:ext uri="{FF2B5EF4-FFF2-40B4-BE49-F238E27FC236}">
                <a16:creationId xmlns:a16="http://schemas.microsoft.com/office/drawing/2014/main" id="{105C480B-FF2B-4857-9D45-C1C62F269D42}"/>
              </a:ext>
            </a:extLst>
          </p:cNvPr>
          <p:cNvSpPr/>
          <p:nvPr/>
        </p:nvSpPr>
        <p:spPr>
          <a:xfrm>
            <a:off x="3145228" y="4775438"/>
            <a:ext cx="1753125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BFD7029D-AD5E-4A1A-9CBB-982C3D272D88}"/>
              </a:ext>
            </a:extLst>
          </p:cNvPr>
          <p:cNvCxnSpPr>
            <a:cxnSpLocks/>
          </p:cNvCxnSpPr>
          <p:nvPr/>
        </p:nvCxnSpPr>
        <p:spPr>
          <a:xfrm flipV="1">
            <a:off x="3303829" y="4473984"/>
            <a:ext cx="0" cy="249656"/>
          </a:xfrm>
          <a:prstGeom prst="line">
            <a:avLst/>
          </a:prstGeom>
          <a:ln w="12700">
            <a:solidFill>
              <a:srgbClr val="BF642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2D509F5E-7F0D-4211-854A-DE3914DB2C14}"/>
              </a:ext>
            </a:extLst>
          </p:cNvPr>
          <p:cNvCxnSpPr>
            <a:cxnSpLocks/>
          </p:cNvCxnSpPr>
          <p:nvPr/>
        </p:nvCxnSpPr>
        <p:spPr>
          <a:xfrm flipV="1">
            <a:off x="2926660" y="4473984"/>
            <a:ext cx="379134" cy="372817"/>
          </a:xfrm>
          <a:prstGeom prst="line">
            <a:avLst/>
          </a:prstGeom>
          <a:ln w="12700">
            <a:solidFill>
              <a:srgbClr val="ED7D3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정육면체 132">
            <a:extLst>
              <a:ext uri="{FF2B5EF4-FFF2-40B4-BE49-F238E27FC236}">
                <a16:creationId xmlns:a16="http://schemas.microsoft.com/office/drawing/2014/main" id="{7A0721FD-AFBE-4EA3-85B7-49E787FADEB0}"/>
              </a:ext>
            </a:extLst>
          </p:cNvPr>
          <p:cNvSpPr>
            <a:spLocks noChangeAspect="1"/>
          </p:cNvSpPr>
          <p:nvPr/>
        </p:nvSpPr>
        <p:spPr>
          <a:xfrm>
            <a:off x="2694629" y="4484056"/>
            <a:ext cx="834063" cy="835905"/>
          </a:xfrm>
          <a:prstGeom prst="cube">
            <a:avLst>
              <a:gd name="adj" fmla="val 43172"/>
            </a:avLst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89DF3BA-2D64-433B-B237-C6BDC44B5319}"/>
              </a:ext>
            </a:extLst>
          </p:cNvPr>
          <p:cNvSpPr txBox="1"/>
          <p:nvPr/>
        </p:nvSpPr>
        <p:spPr>
          <a:xfrm>
            <a:off x="2143239" y="5294867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F640D0B-5EBF-477D-8273-CB1DA734BDBA}"/>
              </a:ext>
            </a:extLst>
          </p:cNvPr>
          <p:cNvSpPr txBox="1"/>
          <p:nvPr/>
        </p:nvSpPr>
        <p:spPr>
          <a:xfrm>
            <a:off x="7991119" y="5294866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</a:t>
            </a:r>
            <a:endParaRPr lang="ko-KR" altLang="en-US" sz="2000" b="1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5057A5B-6E2D-4A7A-B172-46D7CB032B87}"/>
              </a:ext>
            </a:extLst>
          </p:cNvPr>
          <p:cNvSpPr txBox="1"/>
          <p:nvPr/>
        </p:nvSpPr>
        <p:spPr>
          <a:xfrm rot="18955955">
            <a:off x="8802118" y="4727817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1x1x8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C1561F9-439C-42A6-B74B-E06D82F06F04}"/>
              </a:ext>
            </a:extLst>
          </p:cNvPr>
          <p:cNvSpPr txBox="1"/>
          <p:nvPr/>
        </p:nvSpPr>
        <p:spPr>
          <a:xfrm>
            <a:off x="2013929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 x W x Ni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F487DFF-AD63-4AB9-B7E8-BAC3763A5D4E}"/>
              </a:ext>
            </a:extLst>
          </p:cNvPr>
          <p:cNvSpPr txBox="1"/>
          <p:nvPr/>
        </p:nvSpPr>
        <p:spPr>
          <a:xfrm>
            <a:off x="7856560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 x W x No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4B7AB66-A7F4-4ECB-8E63-D1F8F7C5540B}"/>
              </a:ext>
            </a:extLst>
          </p:cNvPr>
          <p:cNvSpPr txBox="1"/>
          <p:nvPr/>
        </p:nvSpPr>
        <p:spPr>
          <a:xfrm rot="18955955">
            <a:off x="8799096" y="5048179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1x1x8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9473B76-E311-4280-AAE8-BE5826780970}"/>
              </a:ext>
            </a:extLst>
          </p:cNvPr>
          <p:cNvSpPr txBox="1"/>
          <p:nvPr/>
        </p:nvSpPr>
        <p:spPr>
          <a:xfrm rot="18895863">
            <a:off x="2515911" y="4601734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1x1x16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847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정육면체 121">
            <a:extLst>
              <a:ext uri="{FF2B5EF4-FFF2-40B4-BE49-F238E27FC236}">
                <a16:creationId xmlns:a16="http://schemas.microsoft.com/office/drawing/2014/main" id="{5FE7636E-A557-400A-AA6F-4BCA8D52721A}"/>
              </a:ext>
            </a:extLst>
          </p:cNvPr>
          <p:cNvSpPr/>
          <p:nvPr/>
        </p:nvSpPr>
        <p:spPr>
          <a:xfrm>
            <a:off x="4007705" y="3161119"/>
            <a:ext cx="607366" cy="599211"/>
          </a:xfrm>
          <a:prstGeom prst="cube">
            <a:avLst>
              <a:gd name="adj" fmla="val 60259"/>
            </a:avLst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정육면체 142">
            <a:extLst>
              <a:ext uri="{FF2B5EF4-FFF2-40B4-BE49-F238E27FC236}">
                <a16:creationId xmlns:a16="http://schemas.microsoft.com/office/drawing/2014/main" id="{855E1C93-6DEA-4122-A40C-C7F94E22B1B7}"/>
              </a:ext>
            </a:extLst>
          </p:cNvPr>
          <p:cNvSpPr/>
          <p:nvPr/>
        </p:nvSpPr>
        <p:spPr>
          <a:xfrm>
            <a:off x="3559684" y="3616244"/>
            <a:ext cx="607366" cy="599211"/>
          </a:xfrm>
          <a:prstGeom prst="cube">
            <a:avLst>
              <a:gd name="adj" fmla="val 60259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정육면체 143">
            <a:extLst>
              <a:ext uri="{FF2B5EF4-FFF2-40B4-BE49-F238E27FC236}">
                <a16:creationId xmlns:a16="http://schemas.microsoft.com/office/drawing/2014/main" id="{C3C99CBB-BA71-4795-BB11-22AD4291B8D5}"/>
              </a:ext>
            </a:extLst>
          </p:cNvPr>
          <p:cNvSpPr/>
          <p:nvPr/>
        </p:nvSpPr>
        <p:spPr>
          <a:xfrm>
            <a:off x="3113461" y="4063160"/>
            <a:ext cx="607366" cy="599211"/>
          </a:xfrm>
          <a:prstGeom prst="cube">
            <a:avLst>
              <a:gd name="adj" fmla="val 60259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547DE4-4B06-D6C9-55B2-EB151E88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98C710-A87D-CD47-1584-61F47387B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52" name="11 CuadroTexto">
            <a:extLst>
              <a:ext uri="{FF2B5EF4-FFF2-40B4-BE49-F238E27FC236}">
                <a16:creationId xmlns:a16="http://schemas.microsoft.com/office/drawing/2014/main" id="{A30253EF-4D7E-FC6F-3181-FA10EFA4196C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1x1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76FED72C-7854-962D-B139-89836EDC1E04}"/>
              </a:ext>
            </a:extLst>
          </p:cNvPr>
          <p:cNvSpPr txBox="1">
            <a:spLocks noChangeArrowheads="1"/>
          </p:cNvSpPr>
          <p:nvPr/>
        </p:nvSpPr>
        <p:spPr>
          <a:xfrm>
            <a:off x="337595" y="887172"/>
            <a:ext cx="6253318" cy="26214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PE utilization of 1x1 conv</a:t>
            </a: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1x1x16x8 =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128 computations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done in each </a:t>
            </a:r>
            <a:r>
              <a:rPr lang="en-US" altLang="ko-KR" i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endParaRPr lang="en-US" altLang="ko-KR" i="1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i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has 16x9 =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144 multipliers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PE utilization = 128/144 =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88.9%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1D9CC0A-8BA1-23FF-F465-AABF126B2CCB}"/>
              </a:ext>
            </a:extLst>
          </p:cNvPr>
          <p:cNvSpPr txBox="1"/>
          <p:nvPr/>
        </p:nvSpPr>
        <p:spPr>
          <a:xfrm>
            <a:off x="1048856" y="3455969"/>
            <a:ext cx="260752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four 1x1x16 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in 2x2x16 window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2C87ABC-90B1-B1F6-E3A3-90475A139346}"/>
              </a:ext>
            </a:extLst>
          </p:cNvPr>
          <p:cNvSpPr txBox="1"/>
          <p:nvPr/>
        </p:nvSpPr>
        <p:spPr>
          <a:xfrm>
            <a:off x="3591848" y="5638610"/>
            <a:ext cx="39451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1x1x16x8 weight replicated in each </a:t>
            </a:r>
            <a:r>
              <a:rPr lang="en-US" altLang="ko-KR" sz="2400" i="1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endParaRPr lang="en-US" altLang="ko-KR" sz="2400" i="1" dirty="0"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9E4C5DA-0BF3-45F5-8620-7C5682E73A79}"/>
              </a:ext>
            </a:extLst>
          </p:cNvPr>
          <p:cNvCxnSpPr/>
          <p:nvPr/>
        </p:nvCxnSpPr>
        <p:spPr>
          <a:xfrm flipV="1">
            <a:off x="7189660" y="3286600"/>
            <a:ext cx="2332453" cy="112443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정육면체 53">
            <a:extLst>
              <a:ext uri="{FF2B5EF4-FFF2-40B4-BE49-F238E27FC236}">
                <a16:creationId xmlns:a16="http://schemas.microsoft.com/office/drawing/2014/main" id="{06B84014-3EC3-47A0-A06F-93F4D3892E27}"/>
              </a:ext>
            </a:extLst>
          </p:cNvPr>
          <p:cNvSpPr/>
          <p:nvPr/>
        </p:nvSpPr>
        <p:spPr>
          <a:xfrm>
            <a:off x="7847953" y="3442977"/>
            <a:ext cx="2620171" cy="2493817"/>
          </a:xfrm>
          <a:prstGeom prst="cube">
            <a:avLst>
              <a:gd name="adj" fmla="val 5647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정육면체 97">
            <a:extLst>
              <a:ext uri="{FF2B5EF4-FFF2-40B4-BE49-F238E27FC236}">
                <a16:creationId xmlns:a16="http://schemas.microsoft.com/office/drawing/2014/main" id="{6982911F-3BE0-4019-9FC8-DA14B53C1CD9}"/>
              </a:ext>
            </a:extLst>
          </p:cNvPr>
          <p:cNvSpPr/>
          <p:nvPr/>
        </p:nvSpPr>
        <p:spPr>
          <a:xfrm>
            <a:off x="8397597" y="4800959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정육면체 98">
            <a:extLst>
              <a:ext uri="{FF2B5EF4-FFF2-40B4-BE49-F238E27FC236}">
                <a16:creationId xmlns:a16="http://schemas.microsoft.com/office/drawing/2014/main" id="{F3EC2ECB-C570-44E8-99B8-DACED7260B06}"/>
              </a:ext>
            </a:extLst>
          </p:cNvPr>
          <p:cNvSpPr/>
          <p:nvPr/>
        </p:nvSpPr>
        <p:spPr>
          <a:xfrm>
            <a:off x="8723575" y="4803936"/>
            <a:ext cx="697345" cy="692726"/>
          </a:xfrm>
          <a:prstGeom prst="cube">
            <a:avLst>
              <a:gd name="adj" fmla="val 5294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정육면체 99">
            <a:extLst>
              <a:ext uri="{FF2B5EF4-FFF2-40B4-BE49-F238E27FC236}">
                <a16:creationId xmlns:a16="http://schemas.microsoft.com/office/drawing/2014/main" id="{A479C9E2-BF72-4AE3-970F-B13361FD917C}"/>
              </a:ext>
            </a:extLst>
          </p:cNvPr>
          <p:cNvSpPr/>
          <p:nvPr/>
        </p:nvSpPr>
        <p:spPr>
          <a:xfrm>
            <a:off x="8397597" y="4479681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정육면체 100">
            <a:extLst>
              <a:ext uri="{FF2B5EF4-FFF2-40B4-BE49-F238E27FC236}">
                <a16:creationId xmlns:a16="http://schemas.microsoft.com/office/drawing/2014/main" id="{E898773C-6285-4830-89E2-C100C3DC573A}"/>
              </a:ext>
            </a:extLst>
          </p:cNvPr>
          <p:cNvSpPr/>
          <p:nvPr/>
        </p:nvSpPr>
        <p:spPr>
          <a:xfrm>
            <a:off x="8724764" y="4482066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정육면체 102">
            <a:extLst>
              <a:ext uri="{FF2B5EF4-FFF2-40B4-BE49-F238E27FC236}">
                <a16:creationId xmlns:a16="http://schemas.microsoft.com/office/drawing/2014/main" id="{6F9FFF18-06AC-452B-9FE7-18218B557F1C}"/>
              </a:ext>
            </a:extLst>
          </p:cNvPr>
          <p:cNvSpPr/>
          <p:nvPr/>
        </p:nvSpPr>
        <p:spPr>
          <a:xfrm>
            <a:off x="6218704" y="3399938"/>
            <a:ext cx="1030502" cy="1023324"/>
          </a:xfrm>
          <a:prstGeom prst="cube">
            <a:avLst>
              <a:gd name="adj" fmla="val 7213"/>
            </a:avLst>
          </a:prstGeom>
          <a:solidFill>
            <a:srgbClr val="7030A0"/>
          </a:solidFill>
          <a:ln>
            <a:solidFill>
              <a:srgbClr val="3E1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정육면체 103">
            <a:extLst>
              <a:ext uri="{FF2B5EF4-FFF2-40B4-BE49-F238E27FC236}">
                <a16:creationId xmlns:a16="http://schemas.microsoft.com/office/drawing/2014/main" id="{09EDF9D4-02BE-4994-9F16-BF06FAE5B3B4}"/>
              </a:ext>
            </a:extLst>
          </p:cNvPr>
          <p:cNvSpPr/>
          <p:nvPr/>
        </p:nvSpPr>
        <p:spPr>
          <a:xfrm>
            <a:off x="5814380" y="3787579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정육면체 104">
            <a:extLst>
              <a:ext uri="{FF2B5EF4-FFF2-40B4-BE49-F238E27FC236}">
                <a16:creationId xmlns:a16="http://schemas.microsoft.com/office/drawing/2014/main" id="{5C2D7DD3-441C-4078-B7C8-BEAABC603FFA}"/>
              </a:ext>
            </a:extLst>
          </p:cNvPr>
          <p:cNvSpPr/>
          <p:nvPr/>
        </p:nvSpPr>
        <p:spPr>
          <a:xfrm>
            <a:off x="5363511" y="4215443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정육면체 106">
            <a:extLst>
              <a:ext uri="{FF2B5EF4-FFF2-40B4-BE49-F238E27FC236}">
                <a16:creationId xmlns:a16="http://schemas.microsoft.com/office/drawing/2014/main" id="{D56666F4-E13D-4729-943D-CCE1BA7F62DD}"/>
              </a:ext>
            </a:extLst>
          </p:cNvPr>
          <p:cNvSpPr/>
          <p:nvPr/>
        </p:nvSpPr>
        <p:spPr>
          <a:xfrm>
            <a:off x="8058340" y="1669413"/>
            <a:ext cx="1611229" cy="1617186"/>
          </a:xfrm>
          <a:prstGeom prst="cube">
            <a:avLst>
              <a:gd name="adj" fmla="val 7213"/>
            </a:avLst>
          </a:prstGeom>
          <a:solidFill>
            <a:srgbClr val="E1CC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F732E09-1F0E-4440-814F-EC761572D860}"/>
              </a:ext>
            </a:extLst>
          </p:cNvPr>
          <p:cNvSpPr/>
          <p:nvPr/>
        </p:nvSpPr>
        <p:spPr>
          <a:xfrm>
            <a:off x="8267927" y="1929969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1BF382F-788F-4445-8AAC-D4050DA661BF}"/>
              </a:ext>
            </a:extLst>
          </p:cNvPr>
          <p:cNvSpPr/>
          <p:nvPr/>
        </p:nvSpPr>
        <p:spPr>
          <a:xfrm>
            <a:off x="8134315" y="2055122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6A7889B-140B-4EB6-8808-5F3B882BD05E}"/>
              </a:ext>
            </a:extLst>
          </p:cNvPr>
          <p:cNvSpPr/>
          <p:nvPr/>
        </p:nvSpPr>
        <p:spPr>
          <a:xfrm>
            <a:off x="9011106" y="1928501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5FED5F3-8E98-4E1D-929F-50B2DA79B6E5}"/>
              </a:ext>
            </a:extLst>
          </p:cNvPr>
          <p:cNvSpPr/>
          <p:nvPr/>
        </p:nvSpPr>
        <p:spPr>
          <a:xfrm>
            <a:off x="8877495" y="205365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F6A238F-C6D9-40C5-9B36-A5DCA1B9500C}"/>
              </a:ext>
            </a:extLst>
          </p:cNvPr>
          <p:cNvSpPr/>
          <p:nvPr/>
        </p:nvSpPr>
        <p:spPr>
          <a:xfrm>
            <a:off x="8267927" y="268727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675E04E-8991-4BDB-822B-40445DDD680A}"/>
              </a:ext>
            </a:extLst>
          </p:cNvPr>
          <p:cNvSpPr/>
          <p:nvPr/>
        </p:nvSpPr>
        <p:spPr>
          <a:xfrm>
            <a:off x="8134315" y="2812426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AD2913D-B447-4B11-B143-712659B5AD08}"/>
              </a:ext>
            </a:extLst>
          </p:cNvPr>
          <p:cNvSpPr/>
          <p:nvPr/>
        </p:nvSpPr>
        <p:spPr>
          <a:xfrm>
            <a:off x="9011106" y="2685805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3F7E9F8-5E7A-4644-A8EB-2768AF1553CB}"/>
              </a:ext>
            </a:extLst>
          </p:cNvPr>
          <p:cNvSpPr/>
          <p:nvPr/>
        </p:nvSpPr>
        <p:spPr>
          <a:xfrm>
            <a:off x="8877495" y="2810957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73F414A5-949C-4429-BE40-5CDF2DA2D61A}"/>
              </a:ext>
            </a:extLst>
          </p:cNvPr>
          <p:cNvCxnSpPr/>
          <p:nvPr/>
        </p:nvCxnSpPr>
        <p:spPr>
          <a:xfrm flipV="1">
            <a:off x="6218704" y="1820793"/>
            <a:ext cx="1839636" cy="166405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정육면체 116">
            <a:extLst>
              <a:ext uri="{FF2B5EF4-FFF2-40B4-BE49-F238E27FC236}">
                <a16:creationId xmlns:a16="http://schemas.microsoft.com/office/drawing/2014/main" id="{F9ECEEF5-D68A-4515-A483-01325432F07C}"/>
              </a:ext>
            </a:extLst>
          </p:cNvPr>
          <p:cNvSpPr/>
          <p:nvPr/>
        </p:nvSpPr>
        <p:spPr>
          <a:xfrm>
            <a:off x="4931626" y="4640875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정육면체 122">
            <a:extLst>
              <a:ext uri="{FF2B5EF4-FFF2-40B4-BE49-F238E27FC236}">
                <a16:creationId xmlns:a16="http://schemas.microsoft.com/office/drawing/2014/main" id="{E018630B-474B-4211-9194-FE3C436EFF26}"/>
              </a:ext>
            </a:extLst>
          </p:cNvPr>
          <p:cNvSpPr/>
          <p:nvPr/>
        </p:nvSpPr>
        <p:spPr>
          <a:xfrm>
            <a:off x="2013929" y="4482067"/>
            <a:ext cx="1514764" cy="1454727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AADD202D-F09E-4CFB-9CFF-DA8CD3F4FDE0}"/>
              </a:ext>
            </a:extLst>
          </p:cNvPr>
          <p:cNvSpPr/>
          <p:nvPr/>
        </p:nvSpPr>
        <p:spPr>
          <a:xfrm>
            <a:off x="2692404" y="4848887"/>
            <a:ext cx="244210" cy="237491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평행 사변형 87">
            <a:extLst>
              <a:ext uri="{FF2B5EF4-FFF2-40B4-BE49-F238E27FC236}">
                <a16:creationId xmlns:a16="http://schemas.microsoft.com/office/drawing/2014/main" id="{E12AE7FC-E3F2-43D1-B2EB-26F285196EEA}"/>
              </a:ext>
            </a:extLst>
          </p:cNvPr>
          <p:cNvSpPr/>
          <p:nvPr/>
        </p:nvSpPr>
        <p:spPr>
          <a:xfrm>
            <a:off x="2690308" y="4482742"/>
            <a:ext cx="611486" cy="366146"/>
          </a:xfrm>
          <a:custGeom>
            <a:avLst/>
            <a:gdLst>
              <a:gd name="connsiteX0" fmla="*/ 0 w 710705"/>
              <a:gd name="connsiteY0" fmla="*/ 375671 h 375671"/>
              <a:gd name="connsiteX1" fmla="*/ 376490 w 710705"/>
              <a:gd name="connsiteY1" fmla="*/ 0 h 375671"/>
              <a:gd name="connsiteX2" fmla="*/ 710705 w 710705"/>
              <a:gd name="connsiteY2" fmla="*/ 0 h 375671"/>
              <a:gd name="connsiteX3" fmla="*/ 334215 w 710705"/>
              <a:gd name="connsiteY3" fmla="*/ 375671 h 375671"/>
              <a:gd name="connsiteX4" fmla="*/ 0 w 710705"/>
              <a:gd name="connsiteY4" fmla="*/ 375671 h 375671"/>
              <a:gd name="connsiteX0" fmla="*/ 0 w 698799"/>
              <a:gd name="connsiteY0" fmla="*/ 373290 h 375671"/>
              <a:gd name="connsiteX1" fmla="*/ 364584 w 698799"/>
              <a:gd name="connsiteY1" fmla="*/ 0 h 375671"/>
              <a:gd name="connsiteX2" fmla="*/ 698799 w 698799"/>
              <a:gd name="connsiteY2" fmla="*/ 0 h 375671"/>
              <a:gd name="connsiteX3" fmla="*/ 322309 w 698799"/>
              <a:gd name="connsiteY3" fmla="*/ 375671 h 375671"/>
              <a:gd name="connsiteX4" fmla="*/ 0 w 698799"/>
              <a:gd name="connsiteY4" fmla="*/ 373290 h 375671"/>
              <a:gd name="connsiteX0" fmla="*/ 0 w 698799"/>
              <a:gd name="connsiteY0" fmla="*/ 373290 h 373290"/>
              <a:gd name="connsiteX1" fmla="*/ 364584 w 698799"/>
              <a:gd name="connsiteY1" fmla="*/ 0 h 373290"/>
              <a:gd name="connsiteX2" fmla="*/ 698799 w 698799"/>
              <a:gd name="connsiteY2" fmla="*/ 0 h 373290"/>
              <a:gd name="connsiteX3" fmla="*/ 331834 w 698799"/>
              <a:gd name="connsiteY3" fmla="*/ 373290 h 373290"/>
              <a:gd name="connsiteX4" fmla="*/ 0 w 698799"/>
              <a:gd name="connsiteY4" fmla="*/ 373290 h 373290"/>
              <a:gd name="connsiteX0" fmla="*/ 0 w 698799"/>
              <a:gd name="connsiteY0" fmla="*/ 378052 h 378052"/>
              <a:gd name="connsiteX1" fmla="*/ 369347 w 698799"/>
              <a:gd name="connsiteY1" fmla="*/ 0 h 378052"/>
              <a:gd name="connsiteX2" fmla="*/ 698799 w 698799"/>
              <a:gd name="connsiteY2" fmla="*/ 4762 h 378052"/>
              <a:gd name="connsiteX3" fmla="*/ 331834 w 698799"/>
              <a:gd name="connsiteY3" fmla="*/ 378052 h 378052"/>
              <a:gd name="connsiteX4" fmla="*/ 0 w 698799"/>
              <a:gd name="connsiteY4" fmla="*/ 378052 h 378052"/>
              <a:gd name="connsiteX0" fmla="*/ 0 w 701180"/>
              <a:gd name="connsiteY0" fmla="*/ 378052 h 378052"/>
              <a:gd name="connsiteX1" fmla="*/ 371728 w 701180"/>
              <a:gd name="connsiteY1" fmla="*/ 0 h 378052"/>
              <a:gd name="connsiteX2" fmla="*/ 701180 w 701180"/>
              <a:gd name="connsiteY2" fmla="*/ 4762 h 378052"/>
              <a:gd name="connsiteX3" fmla="*/ 334215 w 701180"/>
              <a:gd name="connsiteY3" fmla="*/ 378052 h 378052"/>
              <a:gd name="connsiteX4" fmla="*/ 0 w 701180"/>
              <a:gd name="connsiteY4" fmla="*/ 378052 h 378052"/>
              <a:gd name="connsiteX0" fmla="*/ 0 w 696417"/>
              <a:gd name="connsiteY0" fmla="*/ 378052 h 378052"/>
              <a:gd name="connsiteX1" fmla="*/ 371728 w 696417"/>
              <a:gd name="connsiteY1" fmla="*/ 0 h 378052"/>
              <a:gd name="connsiteX2" fmla="*/ 696417 w 696417"/>
              <a:gd name="connsiteY2" fmla="*/ 9524 h 378052"/>
              <a:gd name="connsiteX3" fmla="*/ 334215 w 696417"/>
              <a:gd name="connsiteY3" fmla="*/ 378052 h 378052"/>
              <a:gd name="connsiteX4" fmla="*/ 0 w 696417"/>
              <a:gd name="connsiteY4" fmla="*/ 378052 h 378052"/>
              <a:gd name="connsiteX0" fmla="*/ 0 w 696417"/>
              <a:gd name="connsiteY0" fmla="*/ 368528 h 368528"/>
              <a:gd name="connsiteX1" fmla="*/ 369347 w 696417"/>
              <a:gd name="connsiteY1" fmla="*/ 1 h 368528"/>
              <a:gd name="connsiteX2" fmla="*/ 696417 w 696417"/>
              <a:gd name="connsiteY2" fmla="*/ 0 h 368528"/>
              <a:gd name="connsiteX3" fmla="*/ 334215 w 696417"/>
              <a:gd name="connsiteY3" fmla="*/ 368528 h 368528"/>
              <a:gd name="connsiteX4" fmla="*/ 0 w 696417"/>
              <a:gd name="connsiteY4" fmla="*/ 368528 h 368528"/>
              <a:gd name="connsiteX0" fmla="*/ 0 w 696417"/>
              <a:gd name="connsiteY0" fmla="*/ 368528 h 368528"/>
              <a:gd name="connsiteX1" fmla="*/ 359822 w 696417"/>
              <a:gd name="connsiteY1" fmla="*/ 2383 h 368528"/>
              <a:gd name="connsiteX2" fmla="*/ 696417 w 696417"/>
              <a:gd name="connsiteY2" fmla="*/ 0 h 368528"/>
              <a:gd name="connsiteX3" fmla="*/ 334215 w 696417"/>
              <a:gd name="connsiteY3" fmla="*/ 368528 h 368528"/>
              <a:gd name="connsiteX4" fmla="*/ 0 w 696417"/>
              <a:gd name="connsiteY4" fmla="*/ 368528 h 368528"/>
              <a:gd name="connsiteX0" fmla="*/ 0 w 698799"/>
              <a:gd name="connsiteY0" fmla="*/ 366145 h 366145"/>
              <a:gd name="connsiteX1" fmla="*/ 359822 w 698799"/>
              <a:gd name="connsiteY1" fmla="*/ 0 h 366145"/>
              <a:gd name="connsiteX2" fmla="*/ 698799 w 698799"/>
              <a:gd name="connsiteY2" fmla="*/ 2380 h 366145"/>
              <a:gd name="connsiteX3" fmla="*/ 334215 w 698799"/>
              <a:gd name="connsiteY3" fmla="*/ 366145 h 366145"/>
              <a:gd name="connsiteX4" fmla="*/ 0 w 698799"/>
              <a:gd name="connsiteY4" fmla="*/ 366145 h 366145"/>
              <a:gd name="connsiteX0" fmla="*/ 0 w 698799"/>
              <a:gd name="connsiteY0" fmla="*/ 366146 h 366146"/>
              <a:gd name="connsiteX1" fmla="*/ 359822 w 698799"/>
              <a:gd name="connsiteY1" fmla="*/ 1 h 366146"/>
              <a:gd name="connsiteX2" fmla="*/ 698799 w 698799"/>
              <a:gd name="connsiteY2" fmla="*/ 0 h 366146"/>
              <a:gd name="connsiteX3" fmla="*/ 334215 w 698799"/>
              <a:gd name="connsiteY3" fmla="*/ 366146 h 366146"/>
              <a:gd name="connsiteX4" fmla="*/ 0 w 698799"/>
              <a:gd name="connsiteY4" fmla="*/ 366146 h 366146"/>
              <a:gd name="connsiteX0" fmla="*/ 0 w 703561"/>
              <a:gd name="connsiteY0" fmla="*/ 366146 h 366146"/>
              <a:gd name="connsiteX1" fmla="*/ 364584 w 703561"/>
              <a:gd name="connsiteY1" fmla="*/ 1 h 366146"/>
              <a:gd name="connsiteX2" fmla="*/ 703561 w 703561"/>
              <a:gd name="connsiteY2" fmla="*/ 0 h 366146"/>
              <a:gd name="connsiteX3" fmla="*/ 338977 w 703561"/>
              <a:gd name="connsiteY3" fmla="*/ 366146 h 366146"/>
              <a:gd name="connsiteX4" fmla="*/ 0 w 703561"/>
              <a:gd name="connsiteY4" fmla="*/ 366146 h 366146"/>
              <a:gd name="connsiteX0" fmla="*/ 0 w 703561"/>
              <a:gd name="connsiteY0" fmla="*/ 366146 h 366146"/>
              <a:gd name="connsiteX1" fmla="*/ 364584 w 703561"/>
              <a:gd name="connsiteY1" fmla="*/ 1 h 366146"/>
              <a:gd name="connsiteX2" fmla="*/ 703561 w 703561"/>
              <a:gd name="connsiteY2" fmla="*/ 0 h 366146"/>
              <a:gd name="connsiteX3" fmla="*/ 246902 w 703561"/>
              <a:gd name="connsiteY3" fmla="*/ 359796 h 366146"/>
              <a:gd name="connsiteX4" fmla="*/ 0 w 703561"/>
              <a:gd name="connsiteY4" fmla="*/ 366146 h 366146"/>
              <a:gd name="connsiteX0" fmla="*/ 0 w 611486"/>
              <a:gd name="connsiteY0" fmla="*/ 366146 h 366146"/>
              <a:gd name="connsiteX1" fmla="*/ 364584 w 611486"/>
              <a:gd name="connsiteY1" fmla="*/ 1 h 366146"/>
              <a:gd name="connsiteX2" fmla="*/ 611486 w 611486"/>
              <a:gd name="connsiteY2" fmla="*/ 0 h 366146"/>
              <a:gd name="connsiteX3" fmla="*/ 246902 w 611486"/>
              <a:gd name="connsiteY3" fmla="*/ 359796 h 366146"/>
              <a:gd name="connsiteX4" fmla="*/ 0 w 611486"/>
              <a:gd name="connsiteY4" fmla="*/ 366146 h 36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486" h="366146">
                <a:moveTo>
                  <a:pt x="0" y="366146"/>
                </a:moveTo>
                <a:lnTo>
                  <a:pt x="364584" y="1"/>
                </a:lnTo>
                <a:lnTo>
                  <a:pt x="611486" y="0"/>
                </a:lnTo>
                <a:lnTo>
                  <a:pt x="246902" y="359796"/>
                </a:lnTo>
                <a:lnTo>
                  <a:pt x="0" y="366146"/>
                </a:lnTo>
                <a:close/>
              </a:path>
            </a:pathLst>
          </a:custGeom>
          <a:solidFill>
            <a:srgbClr val="F19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F749D49F-2812-4B00-825A-BE9C963A7B8D}"/>
              </a:ext>
            </a:extLst>
          </p:cNvPr>
          <p:cNvCxnSpPr>
            <a:cxnSpLocks/>
            <a:stCxn id="103" idx="4"/>
          </p:cNvCxnSpPr>
          <p:nvPr/>
        </p:nvCxnSpPr>
        <p:spPr>
          <a:xfrm flipV="1">
            <a:off x="7175393" y="3922628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2F6D183F-AB62-497F-A310-CFF8017E5EBE}"/>
              </a:ext>
            </a:extLst>
          </p:cNvPr>
          <p:cNvCxnSpPr>
            <a:cxnSpLocks/>
            <a:stCxn id="104" idx="4"/>
          </p:cNvCxnSpPr>
          <p:nvPr/>
        </p:nvCxnSpPr>
        <p:spPr>
          <a:xfrm>
            <a:off x="6771069" y="4336147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83B485EA-E363-4E8D-9D8B-8818DCB9AD2F}"/>
              </a:ext>
            </a:extLst>
          </p:cNvPr>
          <p:cNvCxnSpPr>
            <a:cxnSpLocks/>
            <a:stCxn id="105" idx="4"/>
          </p:cNvCxnSpPr>
          <p:nvPr/>
        </p:nvCxnSpPr>
        <p:spPr>
          <a:xfrm>
            <a:off x="6320201" y="4764011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4B89FE62-F1E2-4BC3-A259-05ECF687BB1C}"/>
              </a:ext>
            </a:extLst>
          </p:cNvPr>
          <p:cNvCxnSpPr>
            <a:cxnSpLocks/>
            <a:stCxn id="117" idx="4"/>
          </p:cNvCxnSpPr>
          <p:nvPr/>
        </p:nvCxnSpPr>
        <p:spPr>
          <a:xfrm>
            <a:off x="5888316" y="5189443"/>
            <a:ext cx="9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F79414DA-6B9B-43FF-BD61-A7F1F6FB5761}"/>
              </a:ext>
            </a:extLst>
          </p:cNvPr>
          <p:cNvCxnSpPr>
            <a:cxnSpLocks/>
          </p:cNvCxnSpPr>
          <p:nvPr/>
        </p:nvCxnSpPr>
        <p:spPr>
          <a:xfrm flipV="1">
            <a:off x="6774604" y="3918002"/>
            <a:ext cx="1315516" cy="12778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자유형: 도형 133">
            <a:extLst>
              <a:ext uri="{FF2B5EF4-FFF2-40B4-BE49-F238E27FC236}">
                <a16:creationId xmlns:a16="http://schemas.microsoft.com/office/drawing/2014/main" id="{913E2258-89FF-4429-8F25-CD940A485A8F}"/>
              </a:ext>
            </a:extLst>
          </p:cNvPr>
          <p:cNvSpPr/>
          <p:nvPr/>
        </p:nvSpPr>
        <p:spPr>
          <a:xfrm>
            <a:off x="7462295" y="4520670"/>
            <a:ext cx="1060450" cy="121718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0450" h="121718">
                <a:moveTo>
                  <a:pt x="0" y="7418"/>
                </a:moveTo>
                <a:cubicBezTo>
                  <a:pt x="804333" y="-24332"/>
                  <a:pt x="859367" y="51868"/>
                  <a:pt x="1060450" y="121718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5A330FFF-E075-465C-AF7C-DA06BF625077}"/>
              </a:ext>
            </a:extLst>
          </p:cNvPr>
          <p:cNvSpPr/>
          <p:nvPr/>
        </p:nvSpPr>
        <p:spPr>
          <a:xfrm>
            <a:off x="4445000" y="3445179"/>
            <a:ext cx="1753125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1FDB07B6-47AA-4CAF-A1A6-689A4637846A}"/>
              </a:ext>
            </a:extLst>
          </p:cNvPr>
          <p:cNvSpPr/>
          <p:nvPr/>
        </p:nvSpPr>
        <p:spPr>
          <a:xfrm>
            <a:off x="4013772" y="3890728"/>
            <a:ext cx="1753125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자유형: 도형 136">
            <a:extLst>
              <a:ext uri="{FF2B5EF4-FFF2-40B4-BE49-F238E27FC236}">
                <a16:creationId xmlns:a16="http://schemas.microsoft.com/office/drawing/2014/main" id="{23729087-938B-4173-8F9D-4989FA8E9467}"/>
              </a:ext>
            </a:extLst>
          </p:cNvPr>
          <p:cNvSpPr/>
          <p:nvPr/>
        </p:nvSpPr>
        <p:spPr>
          <a:xfrm>
            <a:off x="3564860" y="4358626"/>
            <a:ext cx="1753125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FAC250D9-837F-4CC2-BF24-82497CD348C6}"/>
              </a:ext>
            </a:extLst>
          </p:cNvPr>
          <p:cNvCxnSpPr/>
          <p:nvPr/>
        </p:nvCxnSpPr>
        <p:spPr>
          <a:xfrm flipV="1">
            <a:off x="2933960" y="4712257"/>
            <a:ext cx="379134" cy="372817"/>
          </a:xfrm>
          <a:prstGeom prst="line">
            <a:avLst/>
          </a:prstGeom>
          <a:ln w="12700">
            <a:solidFill>
              <a:srgbClr val="BF642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자유형: 도형 138">
            <a:extLst>
              <a:ext uri="{FF2B5EF4-FFF2-40B4-BE49-F238E27FC236}">
                <a16:creationId xmlns:a16="http://schemas.microsoft.com/office/drawing/2014/main" id="{A919EF5D-6859-4C2C-9455-B954CAD1F75E}"/>
              </a:ext>
            </a:extLst>
          </p:cNvPr>
          <p:cNvSpPr/>
          <p:nvPr/>
        </p:nvSpPr>
        <p:spPr>
          <a:xfrm>
            <a:off x="3145228" y="4775438"/>
            <a:ext cx="1753125" cy="191083"/>
          </a:xfrm>
          <a:custGeom>
            <a:avLst/>
            <a:gdLst>
              <a:gd name="connsiteX0" fmla="*/ 0 w 1002854"/>
              <a:gd name="connsiteY0" fmla="*/ 2613 h 243913"/>
              <a:gd name="connsiteX1" fmla="*/ 863600 w 1002854"/>
              <a:gd name="connsiteY1" fmla="*/ 34363 h 243913"/>
              <a:gd name="connsiteX2" fmla="*/ 990600 w 1002854"/>
              <a:gd name="connsiteY2" fmla="*/ 243913 h 243913"/>
              <a:gd name="connsiteX0" fmla="*/ 0 w 990600"/>
              <a:gd name="connsiteY0" fmla="*/ 0 h 241300"/>
              <a:gd name="connsiteX1" fmla="*/ 990600 w 990600"/>
              <a:gd name="connsiteY1" fmla="*/ 241300 h 24130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0 h 285750"/>
              <a:gd name="connsiteX1" fmla="*/ 869950 w 869950"/>
              <a:gd name="connsiteY1" fmla="*/ 285750 h 285750"/>
              <a:gd name="connsiteX0" fmla="*/ 0 w 869950"/>
              <a:gd name="connsiteY0" fmla="*/ 10517 h 296267"/>
              <a:gd name="connsiteX1" fmla="*/ 869950 w 869950"/>
              <a:gd name="connsiteY1" fmla="*/ 296267 h 296267"/>
              <a:gd name="connsiteX0" fmla="*/ 0 w 869950"/>
              <a:gd name="connsiteY0" fmla="*/ 7946 h 293696"/>
              <a:gd name="connsiteX1" fmla="*/ 869950 w 869950"/>
              <a:gd name="connsiteY1" fmla="*/ 293696 h 293696"/>
              <a:gd name="connsiteX0" fmla="*/ 0 w 869950"/>
              <a:gd name="connsiteY0" fmla="*/ 5253 h 291003"/>
              <a:gd name="connsiteX1" fmla="*/ 869950 w 869950"/>
              <a:gd name="connsiteY1" fmla="*/ 291003 h 291003"/>
              <a:gd name="connsiteX0" fmla="*/ 0 w 1060450"/>
              <a:gd name="connsiteY0" fmla="*/ 32332 h 146632"/>
              <a:gd name="connsiteX1" fmla="*/ 1060450 w 1060450"/>
              <a:gd name="connsiteY1" fmla="*/ 146632 h 146632"/>
              <a:gd name="connsiteX0" fmla="*/ 0 w 1060450"/>
              <a:gd name="connsiteY0" fmla="*/ 22995 h 137295"/>
              <a:gd name="connsiteX1" fmla="*/ 1060450 w 1060450"/>
              <a:gd name="connsiteY1" fmla="*/ 137295 h 137295"/>
              <a:gd name="connsiteX0" fmla="*/ 0 w 1060450"/>
              <a:gd name="connsiteY0" fmla="*/ 13483 h 127783"/>
              <a:gd name="connsiteX1" fmla="*/ 1060450 w 1060450"/>
              <a:gd name="connsiteY1" fmla="*/ 127783 h 127783"/>
              <a:gd name="connsiteX0" fmla="*/ 0 w 1060450"/>
              <a:gd name="connsiteY0" fmla="*/ 7418 h 121718"/>
              <a:gd name="connsiteX1" fmla="*/ 1060450 w 1060450"/>
              <a:gd name="connsiteY1" fmla="*/ 121718 h 121718"/>
              <a:gd name="connsiteX0" fmla="*/ 0 w 1638300"/>
              <a:gd name="connsiteY0" fmla="*/ 4295 h 194795"/>
              <a:gd name="connsiteX1" fmla="*/ 1638300 w 1638300"/>
              <a:gd name="connsiteY1" fmla="*/ 194795 h 194795"/>
              <a:gd name="connsiteX0" fmla="*/ 0 w 1638300"/>
              <a:gd name="connsiteY0" fmla="*/ 7515 h 198015"/>
              <a:gd name="connsiteX1" fmla="*/ 1638300 w 1638300"/>
              <a:gd name="connsiteY1" fmla="*/ 198015 h 198015"/>
              <a:gd name="connsiteX0" fmla="*/ 0 w 1638300"/>
              <a:gd name="connsiteY0" fmla="*/ 583 h 191083"/>
              <a:gd name="connsiteX1" fmla="*/ 1638300 w 1638300"/>
              <a:gd name="connsiteY1" fmla="*/ 191083 h 19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300" h="191083">
                <a:moveTo>
                  <a:pt x="0" y="583"/>
                </a:moveTo>
                <a:cubicBezTo>
                  <a:pt x="988483" y="-5767"/>
                  <a:pt x="1456267" y="38683"/>
                  <a:pt x="1638300" y="1910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3739684D-DFDC-4751-B419-213A87F7233A}"/>
              </a:ext>
            </a:extLst>
          </p:cNvPr>
          <p:cNvCxnSpPr>
            <a:cxnSpLocks/>
          </p:cNvCxnSpPr>
          <p:nvPr/>
        </p:nvCxnSpPr>
        <p:spPr>
          <a:xfrm flipV="1">
            <a:off x="3303829" y="4473984"/>
            <a:ext cx="0" cy="249656"/>
          </a:xfrm>
          <a:prstGeom prst="line">
            <a:avLst/>
          </a:prstGeom>
          <a:ln w="12700">
            <a:solidFill>
              <a:srgbClr val="BF642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2CCD862-A226-4687-BF4A-D6FE251CA4D8}"/>
              </a:ext>
            </a:extLst>
          </p:cNvPr>
          <p:cNvCxnSpPr>
            <a:cxnSpLocks/>
          </p:cNvCxnSpPr>
          <p:nvPr/>
        </p:nvCxnSpPr>
        <p:spPr>
          <a:xfrm flipV="1">
            <a:off x="2926660" y="4473984"/>
            <a:ext cx="379134" cy="372817"/>
          </a:xfrm>
          <a:prstGeom prst="line">
            <a:avLst/>
          </a:prstGeom>
          <a:ln w="12700">
            <a:solidFill>
              <a:srgbClr val="ED7D3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정육면체 141">
            <a:extLst>
              <a:ext uri="{FF2B5EF4-FFF2-40B4-BE49-F238E27FC236}">
                <a16:creationId xmlns:a16="http://schemas.microsoft.com/office/drawing/2014/main" id="{F155C77D-08EA-413C-8738-CE792BC572C9}"/>
              </a:ext>
            </a:extLst>
          </p:cNvPr>
          <p:cNvSpPr>
            <a:spLocks noChangeAspect="1"/>
          </p:cNvSpPr>
          <p:nvPr/>
        </p:nvSpPr>
        <p:spPr>
          <a:xfrm>
            <a:off x="2694629" y="4484056"/>
            <a:ext cx="834063" cy="835905"/>
          </a:xfrm>
          <a:prstGeom prst="cube">
            <a:avLst>
              <a:gd name="adj" fmla="val 43172"/>
            </a:avLst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33FAFDB-A066-4BE7-8CA0-BFD150553368}"/>
              </a:ext>
            </a:extLst>
          </p:cNvPr>
          <p:cNvSpPr txBox="1"/>
          <p:nvPr/>
        </p:nvSpPr>
        <p:spPr>
          <a:xfrm>
            <a:off x="2143239" y="5294867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1280FE4-43CE-4FA3-A0D6-39AB8DBA7380}"/>
              </a:ext>
            </a:extLst>
          </p:cNvPr>
          <p:cNvSpPr txBox="1"/>
          <p:nvPr/>
        </p:nvSpPr>
        <p:spPr>
          <a:xfrm>
            <a:off x="7991119" y="5294866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</a:t>
            </a:r>
            <a:endParaRPr lang="ko-KR" altLang="en-US" sz="2000" b="1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7981CAB-CBA3-450E-AE20-CA33FE549962}"/>
              </a:ext>
            </a:extLst>
          </p:cNvPr>
          <p:cNvSpPr txBox="1"/>
          <p:nvPr/>
        </p:nvSpPr>
        <p:spPr>
          <a:xfrm rot="18955955">
            <a:off x="8802118" y="4727817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1x1x8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9A2B5D3-6C45-488A-877E-09E65FA8B226}"/>
              </a:ext>
            </a:extLst>
          </p:cNvPr>
          <p:cNvSpPr txBox="1"/>
          <p:nvPr/>
        </p:nvSpPr>
        <p:spPr>
          <a:xfrm>
            <a:off x="2013929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 x W x Ni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D88DDEE-6D23-4AC8-B224-9AD0ABF33785}"/>
              </a:ext>
            </a:extLst>
          </p:cNvPr>
          <p:cNvSpPr txBox="1"/>
          <p:nvPr/>
        </p:nvSpPr>
        <p:spPr>
          <a:xfrm>
            <a:off x="7856560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 x W x No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E8FB877-FB5F-4A3A-8968-DD1003B0F4E4}"/>
              </a:ext>
            </a:extLst>
          </p:cNvPr>
          <p:cNvSpPr txBox="1"/>
          <p:nvPr/>
        </p:nvSpPr>
        <p:spPr>
          <a:xfrm rot="18955955">
            <a:off x="8799096" y="5048179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1x1x8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5F0D785-BED7-415C-BC6E-104181E10A5E}"/>
              </a:ext>
            </a:extLst>
          </p:cNvPr>
          <p:cNvSpPr txBox="1"/>
          <p:nvPr/>
        </p:nvSpPr>
        <p:spPr>
          <a:xfrm rot="18895863">
            <a:off x="2515911" y="4601734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1x1x16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709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1x1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A2022E4-93C9-60CE-760E-3DB65C2009CD}"/>
              </a:ext>
            </a:extLst>
          </p:cNvPr>
          <p:cNvSpPr/>
          <p:nvPr/>
        </p:nvSpPr>
        <p:spPr>
          <a:xfrm>
            <a:off x="1613043" y="1185233"/>
            <a:ext cx="8697695" cy="49790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850054-19CE-CC46-0996-04A4F38A6CE4}"/>
              </a:ext>
            </a:extLst>
          </p:cNvPr>
          <p:cNvSpPr txBox="1"/>
          <p:nvPr/>
        </p:nvSpPr>
        <p:spPr>
          <a:xfrm>
            <a:off x="1659180" y="1221089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mac_array</a:t>
            </a:r>
            <a:endParaRPr kumimoji="1"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9C5820E-9103-81B7-6CDD-4DB37363FAB7}"/>
              </a:ext>
            </a:extLst>
          </p:cNvPr>
          <p:cNvGrpSpPr/>
          <p:nvPr/>
        </p:nvGrpSpPr>
        <p:grpSpPr>
          <a:xfrm>
            <a:off x="1913759" y="2976978"/>
            <a:ext cx="3639963" cy="2295221"/>
            <a:chOff x="1862389" y="2976978"/>
            <a:chExt cx="3639963" cy="2295221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CCE8B28-3DC5-16DC-BEB7-CDF59CB536A0}"/>
                </a:ext>
              </a:extLst>
            </p:cNvPr>
            <p:cNvGrpSpPr/>
            <p:nvPr/>
          </p:nvGrpSpPr>
          <p:grpSpPr>
            <a:xfrm>
              <a:off x="1862389" y="2976978"/>
              <a:ext cx="3157370" cy="2295221"/>
              <a:chOff x="1984460" y="3237026"/>
              <a:chExt cx="3157370" cy="2295221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38B8F020-D159-CB79-B6E6-8B26D54B7DCF}"/>
                  </a:ext>
                </a:extLst>
              </p:cNvPr>
              <p:cNvSpPr/>
              <p:nvPr/>
            </p:nvSpPr>
            <p:spPr>
              <a:xfrm>
                <a:off x="1984460" y="32370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C33ABB8-7C29-8E2C-1211-AB164E612FD3}"/>
                  </a:ext>
                </a:extLst>
              </p:cNvPr>
              <p:cNvSpPr/>
              <p:nvPr/>
            </p:nvSpPr>
            <p:spPr>
              <a:xfrm>
                <a:off x="2136860" y="3389426"/>
                <a:ext cx="1938170" cy="107602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B597D5B9-CCD1-BC62-D05E-31107544B50A}"/>
                  </a:ext>
                </a:extLst>
              </p:cNvPr>
              <p:cNvSpPr/>
              <p:nvPr/>
            </p:nvSpPr>
            <p:spPr>
              <a:xfrm>
                <a:off x="2289260" y="3541826"/>
                <a:ext cx="1938170" cy="1076021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668DF9E-A6D3-B2E5-ADC0-B9C0D8C647CB}"/>
                  </a:ext>
                </a:extLst>
              </p:cNvPr>
              <p:cNvSpPr/>
              <p:nvPr/>
            </p:nvSpPr>
            <p:spPr>
              <a:xfrm>
                <a:off x="2441660" y="3694226"/>
                <a:ext cx="1938170" cy="1076021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AAB57769-30D1-EBF4-7386-96B3FD908BFA}"/>
                  </a:ext>
                </a:extLst>
              </p:cNvPr>
              <p:cNvSpPr/>
              <p:nvPr/>
            </p:nvSpPr>
            <p:spPr>
              <a:xfrm>
                <a:off x="2594060" y="38466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20087EE-1C87-0325-EC6E-915CA1A4E7FB}"/>
                  </a:ext>
                </a:extLst>
              </p:cNvPr>
              <p:cNvSpPr/>
              <p:nvPr/>
            </p:nvSpPr>
            <p:spPr>
              <a:xfrm>
                <a:off x="2746460" y="3999026"/>
                <a:ext cx="1938170" cy="107602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383434B-9A90-6855-62C6-F6C152EED0EF}"/>
                  </a:ext>
                </a:extLst>
              </p:cNvPr>
              <p:cNvSpPr/>
              <p:nvPr/>
            </p:nvSpPr>
            <p:spPr>
              <a:xfrm>
                <a:off x="2898860" y="4151426"/>
                <a:ext cx="1938170" cy="1076021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660043F-5F1C-F330-8FD4-9E4262DC6035}"/>
                  </a:ext>
                </a:extLst>
              </p:cNvPr>
              <p:cNvSpPr/>
              <p:nvPr/>
            </p:nvSpPr>
            <p:spPr>
              <a:xfrm>
                <a:off x="3051260" y="4303826"/>
                <a:ext cx="1938170" cy="1076021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D146DF0-DFB9-6993-FCA2-557EB844FB40}"/>
                  </a:ext>
                </a:extLst>
              </p:cNvPr>
              <p:cNvSpPr/>
              <p:nvPr/>
            </p:nvSpPr>
            <p:spPr>
              <a:xfrm>
                <a:off x="3203660" y="44562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mac16</a:t>
                </a:r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" name="왼쪽 중괄호[L] 46">
              <a:extLst>
                <a:ext uri="{FF2B5EF4-FFF2-40B4-BE49-F238E27FC236}">
                  <a16:creationId xmlns:a16="http://schemas.microsoft.com/office/drawing/2014/main" id="{7EB7D1CC-D080-7086-BC52-7D7644EE98FA}"/>
                </a:ext>
              </a:extLst>
            </p:cNvPr>
            <p:cNvSpPr/>
            <p:nvPr/>
          </p:nvSpPr>
          <p:spPr>
            <a:xfrm rot="10800000">
              <a:off x="5094207" y="2988884"/>
              <a:ext cx="408145" cy="2271408"/>
            </a:xfrm>
            <a:prstGeom prst="leftBrace">
              <a:avLst>
                <a:gd name="adj1" fmla="val 8333"/>
                <a:gd name="adj2" fmla="val 5114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68AD21F-8580-7B69-E32E-5AF7EB9F5168}"/>
              </a:ext>
            </a:extLst>
          </p:cNvPr>
          <p:cNvSpPr txBox="1"/>
          <p:nvPr/>
        </p:nvSpPr>
        <p:spPr>
          <a:xfrm>
            <a:off x="1580481" y="1932509"/>
            <a:ext cx="2729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Total 9 </a:t>
            </a:r>
            <a:r>
              <a:rPr kumimoji="1"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mac_modules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Last mac utilized for 3x3 CONV only!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77EB8BF-3FAC-8926-1EF8-16019E9ED253}"/>
              </a:ext>
            </a:extLst>
          </p:cNvPr>
          <p:cNvCxnSpPr>
            <a:cxnSpLocks/>
          </p:cNvCxnSpPr>
          <p:nvPr/>
        </p:nvCxnSpPr>
        <p:spPr>
          <a:xfrm>
            <a:off x="5542970" y="4095153"/>
            <a:ext cx="3261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EB432CE-64D8-FD37-A029-A4F4A9117B04}"/>
              </a:ext>
            </a:extLst>
          </p:cNvPr>
          <p:cNvSpPr>
            <a:spLocks noChangeAspect="1"/>
          </p:cNvSpPr>
          <p:nvPr/>
        </p:nvSpPr>
        <p:spPr>
          <a:xfrm>
            <a:off x="6021467" y="3546530"/>
            <a:ext cx="718175" cy="70813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C3B7F32-8464-A090-6593-49872565145D}"/>
              </a:ext>
            </a:extLst>
          </p:cNvPr>
          <p:cNvSpPr>
            <a:spLocks noChangeAspect="1"/>
          </p:cNvSpPr>
          <p:nvPr/>
        </p:nvSpPr>
        <p:spPr>
          <a:xfrm>
            <a:off x="6173867" y="3698930"/>
            <a:ext cx="718175" cy="70813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E4BBE1D-1D4C-8A11-9547-7585F4A13237}"/>
              </a:ext>
            </a:extLst>
          </p:cNvPr>
          <p:cNvSpPr>
            <a:spLocks noChangeAspect="1"/>
          </p:cNvSpPr>
          <p:nvPr/>
        </p:nvSpPr>
        <p:spPr>
          <a:xfrm>
            <a:off x="6326267" y="3851330"/>
            <a:ext cx="718175" cy="708137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F9A46A-B39A-4506-C8AD-BB0347FA1298}"/>
              </a:ext>
            </a:extLst>
          </p:cNvPr>
          <p:cNvSpPr>
            <a:spLocks noChangeAspect="1"/>
          </p:cNvSpPr>
          <p:nvPr/>
        </p:nvSpPr>
        <p:spPr>
          <a:xfrm>
            <a:off x="6478667" y="4003730"/>
            <a:ext cx="718175" cy="70813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kumimoji="1" lang="ko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사다리꼴[T] 72">
            <a:extLst>
              <a:ext uri="{FF2B5EF4-FFF2-40B4-BE49-F238E27FC236}">
                <a16:creationId xmlns:a16="http://schemas.microsoft.com/office/drawing/2014/main" id="{4CE3AAB9-D1B9-DAC9-D794-93DD88423B73}"/>
              </a:ext>
            </a:extLst>
          </p:cNvPr>
          <p:cNvSpPr/>
          <p:nvPr/>
        </p:nvSpPr>
        <p:spPr>
          <a:xfrm rot="5400000">
            <a:off x="7445083" y="3439819"/>
            <a:ext cx="4673594" cy="469863"/>
          </a:xfrm>
          <a:prstGeom prst="trapezoid">
            <a:avLst>
              <a:gd name="adj" fmla="val 7754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MUX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F8CA2F6-F41E-1E8E-5323-BC6D1C41E30D}"/>
              </a:ext>
            </a:extLst>
          </p:cNvPr>
          <p:cNvCxnSpPr>
            <a:cxnSpLocks/>
          </p:cNvCxnSpPr>
          <p:nvPr/>
        </p:nvCxnSpPr>
        <p:spPr>
          <a:xfrm>
            <a:off x="7308021" y="4357799"/>
            <a:ext cx="2118258" cy="52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21E11AB-BC26-B362-4826-94DAB3C0F681}"/>
              </a:ext>
            </a:extLst>
          </p:cNvPr>
          <p:cNvSpPr txBox="1"/>
          <p:nvPr/>
        </p:nvSpPr>
        <p:spPr>
          <a:xfrm>
            <a:off x="8400220" y="3996123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1x1x4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56AB07A-1BA6-21A4-D113-2543E3140D7B}"/>
              </a:ext>
            </a:extLst>
          </p:cNvPr>
          <p:cNvSpPr txBox="1"/>
          <p:nvPr/>
        </p:nvSpPr>
        <p:spPr>
          <a:xfrm>
            <a:off x="8390985" y="4350785"/>
            <a:ext cx="1063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layer 0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80959CD9-184A-A5B0-B4C4-4E4AC5099F46}"/>
              </a:ext>
            </a:extLst>
          </p:cNvPr>
          <p:cNvCxnSpPr/>
          <p:nvPr/>
        </p:nvCxnSpPr>
        <p:spPr>
          <a:xfrm>
            <a:off x="5553728" y="4100439"/>
            <a:ext cx="0" cy="13585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9CCB7FA-BD61-96A1-2CB0-98B3D5CF1774}"/>
              </a:ext>
            </a:extLst>
          </p:cNvPr>
          <p:cNvCxnSpPr>
            <a:cxnSpLocks/>
          </p:cNvCxnSpPr>
          <p:nvPr/>
        </p:nvCxnSpPr>
        <p:spPr>
          <a:xfrm>
            <a:off x="5542970" y="5458968"/>
            <a:ext cx="3883309" cy="180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E50BCFE-44C9-2EA6-8FB4-067EC77E2ACF}"/>
              </a:ext>
            </a:extLst>
          </p:cNvPr>
          <p:cNvSpPr txBox="1"/>
          <p:nvPr/>
        </p:nvSpPr>
        <p:spPr>
          <a:xfrm>
            <a:off x="8401032" y="5067897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1x1x8</a:t>
            </a:r>
            <a:endParaRPr kumimoji="1" lang="ko-KR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BCE0AB3-8FB7-C67B-3C3F-78729BA2B49B}"/>
              </a:ext>
            </a:extLst>
          </p:cNvPr>
          <p:cNvSpPr txBox="1"/>
          <p:nvPr/>
        </p:nvSpPr>
        <p:spPr>
          <a:xfrm>
            <a:off x="8249556" y="5449693"/>
            <a:ext cx="1241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 1x1</a:t>
            </a:r>
            <a:endParaRPr kumimoji="1" lang="ko-KR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1D555225-5793-CA2B-683C-2DFFAC60EC18}"/>
              </a:ext>
            </a:extLst>
          </p:cNvPr>
          <p:cNvCxnSpPr>
            <a:cxnSpLocks/>
          </p:cNvCxnSpPr>
          <p:nvPr/>
        </p:nvCxnSpPr>
        <p:spPr>
          <a:xfrm>
            <a:off x="5553728" y="2962710"/>
            <a:ext cx="0" cy="11312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5A26195-7960-A5BC-DDE4-AAF46D54D0AA}"/>
              </a:ext>
            </a:extLst>
          </p:cNvPr>
          <p:cNvCxnSpPr>
            <a:cxnSpLocks/>
          </p:cNvCxnSpPr>
          <p:nvPr/>
        </p:nvCxnSpPr>
        <p:spPr>
          <a:xfrm>
            <a:off x="5542970" y="2962710"/>
            <a:ext cx="8375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1D3B07A-A222-F6D8-755A-450D8B06F7BE}"/>
              </a:ext>
            </a:extLst>
          </p:cNvPr>
          <p:cNvGrpSpPr/>
          <p:nvPr/>
        </p:nvGrpSpPr>
        <p:grpSpPr>
          <a:xfrm>
            <a:off x="5959965" y="1471133"/>
            <a:ext cx="1937375" cy="1927337"/>
            <a:chOff x="6231072" y="1753508"/>
            <a:chExt cx="1937375" cy="1927337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B9B32D6-BFE4-8A98-768D-8BB1728644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31072" y="1753508"/>
              <a:ext cx="718175" cy="70813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CC2F3C2-680E-5245-4E22-5B584A85D5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3472" y="1905908"/>
              <a:ext cx="718175" cy="70813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2FAA7390-E65A-9E2A-5E05-5B25C16C20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35872" y="2058308"/>
              <a:ext cx="718175" cy="708137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B97A437-F4FF-9F8A-51D4-1096CF77E5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8272" y="2210708"/>
              <a:ext cx="718175" cy="708137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955C240-30BC-D791-B64A-5DBAAC057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672" y="2363108"/>
              <a:ext cx="718175" cy="7081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106ACEC-6CF6-250D-750A-4E1EE6A60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93072" y="2515508"/>
              <a:ext cx="718175" cy="70813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79FBDA5A-CF54-67BC-D083-90CD10637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45472" y="2667908"/>
              <a:ext cx="718175" cy="708137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10DF8F9-2139-6DEC-A33B-98B23CBD01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7872" y="2820308"/>
              <a:ext cx="718175" cy="708137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A52C1EFB-EE0D-5F98-A9C0-4D37C7CA4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0272" y="2972708"/>
              <a:ext cx="718175" cy="7081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4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F348FE4-3FA6-4A6D-F694-F022EF075DB7}"/>
              </a:ext>
            </a:extLst>
          </p:cNvPr>
          <p:cNvCxnSpPr>
            <a:cxnSpLocks/>
          </p:cNvCxnSpPr>
          <p:nvPr/>
        </p:nvCxnSpPr>
        <p:spPr>
          <a:xfrm>
            <a:off x="8013115" y="3044401"/>
            <a:ext cx="14131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F98CB26-E101-60EF-D08D-9D85C4BF134B}"/>
              </a:ext>
            </a:extLst>
          </p:cNvPr>
          <p:cNvSpPr txBox="1"/>
          <p:nvPr/>
        </p:nvSpPr>
        <p:spPr>
          <a:xfrm>
            <a:off x="8237784" y="3028890"/>
            <a:ext cx="1241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conv 3x3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1D15730-16EE-AA6C-150D-080888186B99}"/>
              </a:ext>
            </a:extLst>
          </p:cNvPr>
          <p:cNvSpPr txBox="1"/>
          <p:nvPr/>
        </p:nvSpPr>
        <p:spPr>
          <a:xfrm>
            <a:off x="8400221" y="2644291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1x1x1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0BA4C9D-0D7D-5FA5-B5A2-17D51E033289}"/>
              </a:ext>
            </a:extLst>
          </p:cNvPr>
          <p:cNvSpPr txBox="1"/>
          <p:nvPr/>
        </p:nvSpPr>
        <p:spPr>
          <a:xfrm>
            <a:off x="334022" y="4779703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IFM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6490FD6-B5E4-5DD3-9101-6C1C9133FE84}"/>
              </a:ext>
            </a:extLst>
          </p:cNvPr>
          <p:cNvSpPr txBox="1"/>
          <p:nvPr/>
        </p:nvSpPr>
        <p:spPr>
          <a:xfrm>
            <a:off x="308930" y="5528648"/>
            <a:ext cx="1137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EC831442-5325-3DAC-AD67-081CEB3EA60B}"/>
              </a:ext>
            </a:extLst>
          </p:cNvPr>
          <p:cNvCxnSpPr>
            <a:cxnSpLocks/>
          </p:cNvCxnSpPr>
          <p:nvPr/>
        </p:nvCxnSpPr>
        <p:spPr>
          <a:xfrm>
            <a:off x="1375643" y="5759480"/>
            <a:ext cx="8429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30CB40A5-ED29-4C45-B03C-48DD61073189}"/>
              </a:ext>
            </a:extLst>
          </p:cNvPr>
          <p:cNvCxnSpPr>
            <a:cxnSpLocks/>
          </p:cNvCxnSpPr>
          <p:nvPr/>
        </p:nvCxnSpPr>
        <p:spPr>
          <a:xfrm>
            <a:off x="997373" y="5010535"/>
            <a:ext cx="12211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45CEA085-9846-E1CE-B224-617114E22063}"/>
              </a:ext>
            </a:extLst>
          </p:cNvPr>
          <p:cNvCxnSpPr>
            <a:cxnSpLocks/>
          </p:cNvCxnSpPr>
          <p:nvPr/>
        </p:nvCxnSpPr>
        <p:spPr>
          <a:xfrm>
            <a:off x="10016812" y="3732943"/>
            <a:ext cx="10144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B8C158A0-FE4F-2798-CB91-B68BD245A499}"/>
              </a:ext>
            </a:extLst>
          </p:cNvPr>
          <p:cNvSpPr txBox="1"/>
          <p:nvPr/>
        </p:nvSpPr>
        <p:spPr>
          <a:xfrm>
            <a:off x="10999194" y="3502110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OFM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A5774AA3-27FA-994E-8A47-DBD504BFFB54}"/>
              </a:ext>
            </a:extLst>
          </p:cNvPr>
          <p:cNvCxnSpPr>
            <a:cxnSpLocks/>
          </p:cNvCxnSpPr>
          <p:nvPr/>
        </p:nvCxnSpPr>
        <p:spPr>
          <a:xfrm>
            <a:off x="9785650" y="726174"/>
            <a:ext cx="6704" cy="7195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482D6801-4D9E-72EE-AD89-8F55632D9015}"/>
              </a:ext>
            </a:extLst>
          </p:cNvPr>
          <p:cNvSpPr txBox="1"/>
          <p:nvPr/>
        </p:nvSpPr>
        <p:spPr>
          <a:xfrm>
            <a:off x="8966986" y="304444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conv mode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7334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547DE4-4B06-D6C9-55B2-EB151E88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98C710-A87D-CD47-1584-61F47387B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52" name="11 CuadroTexto">
            <a:extLst>
              <a:ext uri="{FF2B5EF4-FFF2-40B4-BE49-F238E27FC236}">
                <a16:creationId xmlns:a16="http://schemas.microsoft.com/office/drawing/2014/main" id="{A30253EF-4D7E-FC6F-3181-FA10EFA4196C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1x1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31E16DA-5DA0-4C60-8EA2-DEA2441097CC}"/>
              </a:ext>
            </a:extLst>
          </p:cNvPr>
          <p:cNvSpPr txBox="1">
            <a:spLocks noChangeArrowheads="1"/>
          </p:cNvSpPr>
          <p:nvPr/>
        </p:nvSpPr>
        <p:spPr>
          <a:xfrm>
            <a:off x="650522" y="1397479"/>
            <a:ext cx="10890956" cy="41453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Verify the result with the layer output hex file.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All verification results are archived as an image file.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See ‘1_Code/4_Captured_Results (Waveforms, Utilization)/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ver_results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/’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B648EE-1A7C-428F-4A96-110D2829B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971" y="3716076"/>
            <a:ext cx="9000057" cy="227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52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96CB7A29-2452-372B-FA6B-F4C94009DED3}"/>
              </a:ext>
            </a:extLst>
          </p:cNvPr>
          <p:cNvSpPr txBox="1"/>
          <p:nvPr/>
        </p:nvSpPr>
        <p:spPr>
          <a:xfrm>
            <a:off x="330199" y="166829"/>
            <a:ext cx="8956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1x1</a:t>
            </a:r>
            <a:r>
              <a:rPr lang="ko-KR" altLang="en-US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conv - Validation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D4A03DFF-A570-4A37-BCBF-19514674110B}"/>
              </a:ext>
            </a:extLst>
          </p:cNvPr>
          <p:cNvSpPr txBox="1">
            <a:spLocks noChangeArrowheads="1"/>
          </p:cNvSpPr>
          <p:nvPr/>
        </p:nvSpPr>
        <p:spPr>
          <a:xfrm>
            <a:off x="5956183" y="4358653"/>
            <a:ext cx="5869736" cy="22592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kumimoji="1"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Note that the layer 14 and layer 20 has </a:t>
            </a:r>
            <a:r>
              <a:rPr kumimoji="1" lang="en-US" altLang="ko-KR" sz="24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no following </a:t>
            </a:r>
            <a:r>
              <a:rPr kumimoji="1" lang="en-US" altLang="ko-KR" sz="2400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ReLU</a:t>
            </a:r>
            <a:endParaRPr kumimoji="1"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Tolerate the difference of 1 when the output is negative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Considering the quantization policy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6EA60C-347C-4440-B3F2-B8DC14E46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49" y="1879264"/>
            <a:ext cx="5551434" cy="30994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85679C9-E9E1-48D4-8835-470B200F57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796" y="1004660"/>
            <a:ext cx="5680443" cy="309947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0C6C9A3-9CC0-445F-BC95-F86B0669752C}"/>
              </a:ext>
            </a:extLst>
          </p:cNvPr>
          <p:cNvSpPr/>
          <p:nvPr/>
        </p:nvSpPr>
        <p:spPr>
          <a:xfrm>
            <a:off x="6141432" y="3307980"/>
            <a:ext cx="1415068" cy="362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0CC2F5-A819-4083-9628-F9DAB3AB6A1C}"/>
              </a:ext>
            </a:extLst>
          </p:cNvPr>
          <p:cNvSpPr/>
          <p:nvPr/>
        </p:nvSpPr>
        <p:spPr>
          <a:xfrm>
            <a:off x="404749" y="4988344"/>
            <a:ext cx="5551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Validation code for layer 14 and layer 20</a:t>
            </a:r>
          </a:p>
        </p:txBody>
      </p:sp>
    </p:spTree>
    <p:extLst>
      <p:ext uri="{BB962C8B-B14F-4D97-AF65-F5344CB8AC3E}">
        <p14:creationId xmlns:p14="http://schemas.microsoft.com/office/powerpoint/2010/main" val="1902641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547DE4-4B06-D6C9-55B2-EB151E88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98C710-A87D-CD47-1584-61F47387B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52" name="11 CuadroTexto">
            <a:extLst>
              <a:ext uri="{FF2B5EF4-FFF2-40B4-BE49-F238E27FC236}">
                <a16:creationId xmlns:a16="http://schemas.microsoft.com/office/drawing/2014/main" id="{A30253EF-4D7E-FC6F-3181-FA10EFA4196C}"/>
              </a:ext>
            </a:extLst>
          </p:cNvPr>
          <p:cNvSpPr txBox="1"/>
          <p:nvPr/>
        </p:nvSpPr>
        <p:spPr>
          <a:xfrm>
            <a:off x="330200" y="166829"/>
            <a:ext cx="9753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3x3 conv with IFM tile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31E16DA-5DA0-4C60-8EA2-DEA2441097CC}"/>
              </a:ext>
            </a:extLst>
          </p:cNvPr>
          <p:cNvSpPr txBox="1">
            <a:spLocks noChangeArrowheads="1"/>
          </p:cNvSpPr>
          <p:nvPr/>
        </p:nvSpPr>
        <p:spPr>
          <a:xfrm>
            <a:off x="650522" y="1397479"/>
            <a:ext cx="10003496" cy="41453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Having all IFMs and weights of the layer within the module is 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NOT practical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Leverage 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 tile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and 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streaming weights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Do not have to store incoming weights.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Since our convolution model is input stationary.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552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4E9C0D-6D5D-D4E4-2FF1-2D42EB6DBC5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950775"/>
            <a:ext cx="6450295" cy="54913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Module FSM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 buffer contains </a:t>
            </a:r>
            <a:r>
              <a:rPr lang="en-US" altLang="ko-KR" sz="24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4x4xNi 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data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Computing with </a:t>
            </a:r>
            <a:r>
              <a:rPr lang="en-US" altLang="ko-KR" sz="24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streaming weights 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performs better than store-then-load style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442C9A0-8558-4D43-986B-2F9CBFDDD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495" y="1136487"/>
            <a:ext cx="3748410" cy="4999037"/>
          </a:xfrm>
          <a:prstGeom prst="rect">
            <a:avLst/>
          </a:prstGeom>
        </p:spPr>
      </p:pic>
      <p:sp>
        <p:nvSpPr>
          <p:cNvPr id="9" name="11 CuadroTexto">
            <a:extLst>
              <a:ext uri="{FF2B5EF4-FFF2-40B4-BE49-F238E27FC236}">
                <a16:creationId xmlns:a16="http://schemas.microsoft.com/office/drawing/2014/main" id="{39155558-C5BF-4C71-9ACE-21BBF490A16C}"/>
              </a:ext>
            </a:extLst>
          </p:cNvPr>
          <p:cNvSpPr txBox="1"/>
          <p:nvPr/>
        </p:nvSpPr>
        <p:spPr>
          <a:xfrm>
            <a:off x="330200" y="166829"/>
            <a:ext cx="9753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3x3 conv with IFM tile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0629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9" name="11 CuadroTexto">
            <a:extLst>
              <a:ext uri="{FF2B5EF4-FFF2-40B4-BE49-F238E27FC236}">
                <a16:creationId xmlns:a16="http://schemas.microsoft.com/office/drawing/2014/main" id="{39155558-C5BF-4C71-9ACE-21BBF490A16C}"/>
              </a:ext>
            </a:extLst>
          </p:cNvPr>
          <p:cNvSpPr txBox="1"/>
          <p:nvPr/>
        </p:nvSpPr>
        <p:spPr>
          <a:xfrm>
            <a:off x="330200" y="166829"/>
            <a:ext cx="11531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3x3 conv with IFM tile – Validation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ACD58E0-E2EB-4185-BA70-9DC425407990}"/>
              </a:ext>
            </a:extLst>
          </p:cNvPr>
          <p:cNvSpPr txBox="1">
            <a:spLocks noChangeArrowheads="1"/>
          </p:cNvSpPr>
          <p:nvPr/>
        </p:nvSpPr>
        <p:spPr>
          <a:xfrm>
            <a:off x="650522" y="1397479"/>
            <a:ext cx="10890956" cy="41453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Verify 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layer 06’s result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with the 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layer08’s input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hex file.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Vivado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project and the validation results are archived.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‘1_Code/2_RTL_Simulation/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tile_tb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’ 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‘1_Code/4_Captured_Results (Waveforms, Utilization)/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tiling_results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/’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9C0B74-01FC-4B71-2C93-709D5BB11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961" y="3993444"/>
            <a:ext cx="6592077" cy="212471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FB3A513-72EC-AAB9-78E8-2EEC08A1E12B}"/>
              </a:ext>
            </a:extLst>
          </p:cNvPr>
          <p:cNvSpPr/>
          <p:nvPr/>
        </p:nvSpPr>
        <p:spPr>
          <a:xfrm>
            <a:off x="2799960" y="5205924"/>
            <a:ext cx="1645039" cy="362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8750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8204F3-7495-764F-F5E2-34CD1EAC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2D9F20-B074-F3CC-3369-129485AD9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4" name="11 CuadroTexto">
            <a:extLst>
              <a:ext uri="{FF2B5EF4-FFF2-40B4-BE49-F238E27FC236}">
                <a16:creationId xmlns:a16="http://schemas.microsoft.com/office/drawing/2014/main" id="{4CABD89F-EE34-4B7F-1B35-E7DD35BF3CCF}"/>
              </a:ext>
            </a:extLst>
          </p:cNvPr>
          <p:cNvSpPr txBox="1"/>
          <p:nvPr/>
        </p:nvSpPr>
        <p:spPr>
          <a:xfrm>
            <a:off x="330200" y="166829"/>
            <a:ext cx="11531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4. Team Plan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C513EAB4-05B6-BC8C-E205-DA46A2438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772127"/>
              </p:ext>
            </p:extLst>
          </p:nvPr>
        </p:nvGraphicFramePr>
        <p:xfrm>
          <a:off x="1534315" y="1841430"/>
          <a:ext cx="9123370" cy="3505200"/>
        </p:xfrm>
        <a:graphic>
          <a:graphicData uri="http://schemas.openxmlformats.org/drawingml/2006/table">
            <a:tbl>
              <a:tblPr/>
              <a:tblGrid>
                <a:gridCol w="2064470">
                  <a:extLst>
                    <a:ext uri="{9D8B030D-6E8A-4147-A177-3AD203B41FA5}">
                      <a16:colId xmlns:a16="http://schemas.microsoft.com/office/drawing/2014/main" val="717838880"/>
                    </a:ext>
                  </a:extLst>
                </a:gridCol>
                <a:gridCol w="2064470">
                  <a:extLst>
                    <a:ext uri="{9D8B030D-6E8A-4147-A177-3AD203B41FA5}">
                      <a16:colId xmlns:a16="http://schemas.microsoft.com/office/drawing/2014/main" val="2692410054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4284911000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906100293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3581238000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1693544570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3672962302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3256619020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2585039604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3039165599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4193691118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2291090714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3897003212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684022352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2309679556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1865999859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2488533360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3009803219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71263076"/>
                    </a:ext>
                  </a:extLst>
                </a:gridCol>
              </a:tblGrid>
              <a:tr h="14345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Category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Item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February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March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April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095790"/>
                  </a:ext>
                </a:extLst>
              </a:tr>
              <a:tr h="1434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664839"/>
                  </a:ext>
                </a:extLst>
              </a:tr>
              <a:tr h="10042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Study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가속기 관련 논문 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Study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764074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07046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999450"/>
                  </a:ext>
                </a:extLst>
              </a:tr>
              <a:tr h="100421">
                <a:tc rowSpan="9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Algorithm</a:t>
                      </a:r>
                      <a:endParaRPr lang="en-US" sz="1200" b="1" i="0" u="none" strike="noStrike" baseline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 및 평가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Quantization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방법 결정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668439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827373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751982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quantization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74505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394262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106712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 Reordering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196343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659106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090404"/>
                  </a:ext>
                </a:extLst>
              </a:tr>
              <a:tr h="100421">
                <a:tc rowSpan="6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Test Bench</a:t>
                      </a: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 및 검증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single/multi layer TB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761067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80849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677362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TB update 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w/ fixed C-model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929104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012854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817461"/>
                  </a:ext>
                </a:extLst>
              </a:tr>
              <a:tr h="100421">
                <a:tc rowSpan="1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H/W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 및</a:t>
                      </a:r>
                      <a:endParaRPr lang="en-US" altLang="ko-KR" sz="1200" b="1" i="0" u="none" strike="noStrike" baseline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FPGA </a:t>
                      </a:r>
                      <a:r>
                        <a:rPr lang="ko-KR" alt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Block Diagram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859345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043128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097217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Shared global buffer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feasibility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확인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5575995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361632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063609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RTL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57393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452527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498617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RTL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검증 및</a:t>
                      </a:r>
                      <a:b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FPGA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최적화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784675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469287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024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030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2D2B9-2768-7542-CB38-F4FFF46C9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3263"/>
            <a:ext cx="9144000" cy="2387600"/>
          </a:xfrm>
        </p:spPr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More about Dataflow</a:t>
            </a:r>
            <a:endParaRPr lang="en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24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2050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1. Outline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5D5D16E-B0FF-8310-A87E-ABDB859F0C70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Final Result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8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Quantization (</a:t>
            </a:r>
            <a:r>
              <a:rPr lang="en-US" altLang="ko-KR" sz="28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mAP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)</a:t>
            </a:r>
            <a:r>
              <a:rPr lang="ko-KR" altLang="en-US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:</a:t>
            </a:r>
            <a:r>
              <a:rPr lang="ko-KR" altLang="en-US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81.10%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8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8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8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8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8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Original : 81.76%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B1D8B09C-CF9F-2D4C-EF1E-593BD8A42C6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20" r="19986"/>
          <a:stretch/>
        </p:blipFill>
        <p:spPr>
          <a:xfrm>
            <a:off x="806468" y="2863059"/>
            <a:ext cx="6145428" cy="16305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F75A92-FED7-884E-684A-CB3E2652E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564" y="950885"/>
            <a:ext cx="4785442" cy="27274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8797619-BDB8-B469-EA66-80571D2B2B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2564" y="3687832"/>
            <a:ext cx="4785442" cy="274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136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C7E0-3078-89EB-BC58-BB6FE72CB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BRAM Resources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947D5-3331-35E5-4800-BC9134568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4,860 Kbits in total</a:t>
            </a:r>
          </a:p>
          <a:p>
            <a:r>
              <a:rPr lang="en-KR" dirty="0"/>
              <a:t>8.192 Kbits for yolo_engine.v</a:t>
            </a:r>
          </a:p>
          <a:p>
            <a:r>
              <a:rPr lang="en-KR" dirty="0"/>
              <a:t>Can utilize approximately 4,850 Kbits </a:t>
            </a:r>
            <a:r>
              <a:rPr lang="en-US" dirty="0"/>
              <a:t>for </a:t>
            </a:r>
            <a:r>
              <a:rPr lang="en-US" dirty="0" err="1"/>
              <a:t>BRAM_top.v</a:t>
            </a:r>
            <a:endParaRPr lang="en-US" dirty="0"/>
          </a:p>
          <a:p>
            <a:endParaRPr lang="en-US" dirty="0"/>
          </a:p>
          <a:p>
            <a:r>
              <a:rPr lang="en-US" dirty="0"/>
              <a:t>BRAM0, BRAM1 : 1152*2080 each -&gt; 2,396,160 bits *2 </a:t>
            </a:r>
          </a:p>
          <a:p>
            <a:r>
              <a:rPr lang="en-US" dirty="0"/>
              <a:t>BIAS_BRAM : 32*384  -&gt; 8,192 bits</a:t>
            </a:r>
          </a:p>
          <a:p>
            <a:endParaRPr lang="en-US" dirty="0"/>
          </a:p>
          <a:p>
            <a:r>
              <a:rPr lang="en-US" dirty="0"/>
              <a:t>4,800.512 Kbits used in </a:t>
            </a:r>
            <a:r>
              <a:rPr lang="en-US" dirty="0" err="1"/>
              <a:t>BRAM_top.v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1392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2C96BA-3DD0-0E9C-7F63-39DF24A4B622}"/>
              </a:ext>
            </a:extLst>
          </p:cNvPr>
          <p:cNvSpPr/>
          <p:nvPr/>
        </p:nvSpPr>
        <p:spPr>
          <a:xfrm>
            <a:off x="2851254" y="1072858"/>
            <a:ext cx="2543505" cy="45669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0AE0E-1AE8-4002-4C34-5FC82215F3F2}"/>
              </a:ext>
            </a:extLst>
          </p:cNvPr>
          <p:cNvSpPr txBox="1"/>
          <p:nvPr/>
        </p:nvSpPr>
        <p:spPr>
          <a:xfrm>
            <a:off x="3653551" y="694290"/>
            <a:ext cx="10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BRAM_0</a:t>
            </a:r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C4544C-9BD9-002C-1E33-50A4DBA64DCB}"/>
              </a:ext>
            </a:extLst>
          </p:cNvPr>
          <p:cNvSpPr txBox="1"/>
          <p:nvPr/>
        </p:nvSpPr>
        <p:spPr>
          <a:xfrm>
            <a:off x="6842148" y="711172"/>
            <a:ext cx="163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BRAM_1</a:t>
            </a:r>
            <a:endParaRPr lang="en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5661B8-FA87-A598-5B3B-CCDBD5203302}"/>
              </a:ext>
            </a:extLst>
          </p:cNvPr>
          <p:cNvSpPr txBox="1"/>
          <p:nvPr/>
        </p:nvSpPr>
        <p:spPr>
          <a:xfrm>
            <a:off x="-1" y="6374930"/>
            <a:ext cx="346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Word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1152(144</a:t>
            </a:r>
            <a:r>
              <a:rPr lang="ko-KR" altLang="en-US" dirty="0"/>
              <a:t>*</a:t>
            </a:r>
            <a:r>
              <a:rPr lang="en-US" altLang="ko-KR" dirty="0"/>
              <a:t>8bits)</a:t>
            </a:r>
            <a:endParaRPr lang="en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67F374-D4DE-F9EC-D2BB-3E8B54699E45}"/>
              </a:ext>
            </a:extLst>
          </p:cNvPr>
          <p:cNvSpPr txBox="1"/>
          <p:nvPr/>
        </p:nvSpPr>
        <p:spPr>
          <a:xfrm>
            <a:off x="-1" y="6041607"/>
            <a:ext cx="2531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Address size : 2,080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0A107A-5AF8-6835-B084-4C98D27AA0F2}"/>
              </a:ext>
            </a:extLst>
          </p:cNvPr>
          <p:cNvSpPr txBox="1"/>
          <p:nvPr/>
        </p:nvSpPr>
        <p:spPr>
          <a:xfrm>
            <a:off x="128751" y="254189"/>
            <a:ext cx="3205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Layer00</a:t>
            </a:r>
            <a:endParaRPr lang="en-KR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967580-2D0A-545F-7094-1CBAED175D3D}"/>
              </a:ext>
            </a:extLst>
          </p:cNvPr>
          <p:cNvSpPr txBox="1"/>
          <p:nvPr/>
        </p:nvSpPr>
        <p:spPr>
          <a:xfrm>
            <a:off x="11748" y="4328785"/>
            <a:ext cx="2848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600" dirty="0">
                <a:solidFill>
                  <a:srgbClr val="FF0000"/>
                </a:solidFill>
              </a:rPr>
              <a:t>DMA works only for weight/bias</a:t>
            </a:r>
          </a:p>
          <a:p>
            <a:r>
              <a:rPr lang="en-KR" sz="1600" dirty="0">
                <a:solidFill>
                  <a:srgbClr val="FF0000"/>
                </a:solidFill>
              </a:rPr>
              <a:t>= No need to offload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ifm</a:t>
            </a:r>
            <a:r>
              <a:rPr lang="en-US" sz="1600" dirty="0">
                <a:solidFill>
                  <a:srgbClr val="FF0000"/>
                </a:solidFill>
              </a:rPr>
              <a:t> to DRAM</a:t>
            </a:r>
            <a:endParaRPr lang="en-KR" sz="16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80EDB-BA06-FB87-B6FE-AF86170F2E67}"/>
              </a:ext>
            </a:extLst>
          </p:cNvPr>
          <p:cNvSpPr txBox="1"/>
          <p:nvPr/>
        </p:nvSpPr>
        <p:spPr>
          <a:xfrm>
            <a:off x="48629" y="1397675"/>
            <a:ext cx="27247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&lt;layer signals&gt;</a:t>
            </a:r>
          </a:p>
          <a:p>
            <a:r>
              <a:rPr lang="en-US" sz="1400" dirty="0" err="1"/>
              <a:t>weight_i_start_addr</a:t>
            </a:r>
            <a:r>
              <a:rPr lang="en-US" sz="1400" dirty="0"/>
              <a:t> = 2,048 </a:t>
            </a:r>
          </a:p>
          <a:p>
            <a:r>
              <a:rPr lang="en-US" sz="1400" dirty="0" err="1"/>
              <a:t>bias_i_start_addr</a:t>
            </a:r>
            <a:r>
              <a:rPr lang="en-US" sz="1400" dirty="0"/>
              <a:t> = 8</a:t>
            </a:r>
          </a:p>
          <a:p>
            <a:r>
              <a:rPr lang="en-US" sz="1400" dirty="0" err="1"/>
              <a:t>Ifm_i_start_addr</a:t>
            </a:r>
            <a:r>
              <a:rPr lang="en-US" sz="1400" dirty="0"/>
              <a:t> = 4</a:t>
            </a:r>
          </a:p>
          <a:p>
            <a:r>
              <a:rPr lang="en-US" sz="1400" dirty="0" err="1"/>
              <a:t>weight_i_which_bram</a:t>
            </a:r>
            <a:r>
              <a:rPr lang="en-US" sz="1400" dirty="0"/>
              <a:t> = 0</a:t>
            </a:r>
          </a:p>
          <a:p>
            <a:r>
              <a:rPr lang="en-US" sz="1400" dirty="0" err="1"/>
              <a:t>Ifm_i_which_bram</a:t>
            </a:r>
            <a:r>
              <a:rPr lang="en-US" sz="1400" dirty="0"/>
              <a:t> = 1</a:t>
            </a:r>
          </a:p>
          <a:p>
            <a:endParaRPr lang="en-US" sz="1400" dirty="0"/>
          </a:p>
          <a:p>
            <a:r>
              <a:rPr lang="en-US" sz="1400" dirty="0" err="1"/>
              <a:t>weight_o_start_addr</a:t>
            </a:r>
            <a:r>
              <a:rPr lang="en-US" sz="1400" dirty="0"/>
              <a:t> = 0</a:t>
            </a:r>
          </a:p>
          <a:p>
            <a:r>
              <a:rPr lang="en-US" sz="1400" dirty="0" err="1"/>
              <a:t>bias_o_start_addr</a:t>
            </a:r>
            <a:r>
              <a:rPr lang="en-US" sz="1400" dirty="0"/>
              <a:t> = 0</a:t>
            </a:r>
          </a:p>
          <a:p>
            <a:r>
              <a:rPr lang="en-US" sz="1400" dirty="0" err="1"/>
              <a:t>Ifm_o_start_addr</a:t>
            </a:r>
            <a:r>
              <a:rPr lang="en-US" sz="1400" dirty="0"/>
              <a:t> = 0</a:t>
            </a:r>
          </a:p>
          <a:p>
            <a:r>
              <a:rPr lang="en-US" sz="1400" dirty="0"/>
              <a:t>w</a:t>
            </a:r>
            <a:r>
              <a:rPr lang="en-KR" sz="1400" dirty="0"/>
              <a:t>eight_o_which_bram = 1</a:t>
            </a:r>
          </a:p>
          <a:p>
            <a:r>
              <a:rPr lang="en-KR" sz="1400" dirty="0"/>
              <a:t>Ifm_o_which_bram = 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DFEF40-CF3C-85D7-3FE2-F642FBEAEE04}"/>
              </a:ext>
            </a:extLst>
          </p:cNvPr>
          <p:cNvCxnSpPr>
            <a:cxnSpLocks/>
          </p:cNvCxnSpPr>
          <p:nvPr/>
        </p:nvCxnSpPr>
        <p:spPr>
          <a:xfrm>
            <a:off x="2475335" y="1334666"/>
            <a:ext cx="349629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214E460-FD3F-09E9-18F6-33A197912CA2}"/>
              </a:ext>
            </a:extLst>
          </p:cNvPr>
          <p:cNvSpPr txBox="1"/>
          <p:nvPr/>
        </p:nvSpPr>
        <p:spPr>
          <a:xfrm>
            <a:off x="1971009" y="580416"/>
            <a:ext cx="1905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</a:t>
            </a:r>
            <a:r>
              <a:rPr lang="en-KR" sz="1200" dirty="0"/>
              <a:t>nput channel = 4</a:t>
            </a:r>
          </a:p>
          <a:p>
            <a:r>
              <a:rPr lang="en-KR" sz="1200" dirty="0"/>
              <a:t>(R,G,B,0 - zero padding)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C200F6-9F84-96E9-6337-CC7A70506A60}"/>
              </a:ext>
            </a:extLst>
          </p:cNvPr>
          <p:cNvSpPr/>
          <p:nvPr/>
        </p:nvSpPr>
        <p:spPr>
          <a:xfrm>
            <a:off x="6025653" y="1072857"/>
            <a:ext cx="2543505" cy="45669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D3C246-115D-389E-16DB-DEAED1E5390E}"/>
              </a:ext>
            </a:extLst>
          </p:cNvPr>
          <p:cNvSpPr/>
          <p:nvPr/>
        </p:nvSpPr>
        <p:spPr>
          <a:xfrm>
            <a:off x="9200053" y="4202545"/>
            <a:ext cx="2300584" cy="14320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77F21D-7859-5F18-9D8C-46BA14D9D45E}"/>
              </a:ext>
            </a:extLst>
          </p:cNvPr>
          <p:cNvSpPr txBox="1"/>
          <p:nvPr/>
        </p:nvSpPr>
        <p:spPr>
          <a:xfrm>
            <a:off x="9676296" y="3833213"/>
            <a:ext cx="163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BIAS_BRAM</a:t>
            </a:r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4F2AAD-FC0B-42FE-A9FE-0B2C7A03CF70}"/>
              </a:ext>
            </a:extLst>
          </p:cNvPr>
          <p:cNvSpPr txBox="1"/>
          <p:nvPr/>
        </p:nvSpPr>
        <p:spPr>
          <a:xfrm>
            <a:off x="9329203" y="6118551"/>
            <a:ext cx="3463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Address size : 384</a:t>
            </a:r>
          </a:p>
          <a:p>
            <a:r>
              <a:rPr lang="en-US" altLang="ko-KR" dirty="0"/>
              <a:t>Word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1152(144</a:t>
            </a:r>
            <a:r>
              <a:rPr lang="ko-KR" altLang="en-US" dirty="0"/>
              <a:t>*</a:t>
            </a:r>
            <a:r>
              <a:rPr lang="en-US" altLang="ko-KR" dirty="0"/>
              <a:t>8bits)</a:t>
            </a:r>
            <a:endParaRPr lang="en-K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0579B1-53BC-290F-3907-86E548E7ACEA}"/>
              </a:ext>
            </a:extLst>
          </p:cNvPr>
          <p:cNvSpPr/>
          <p:nvPr/>
        </p:nvSpPr>
        <p:spPr>
          <a:xfrm>
            <a:off x="2856645" y="1080504"/>
            <a:ext cx="2288002" cy="43227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</a:t>
            </a:r>
            <a:r>
              <a:rPr lang="en-KR" sz="1400" dirty="0"/>
              <a:t>ayer0</a:t>
            </a:r>
            <a:r>
              <a:rPr lang="en-US" altLang="ko-KR" sz="1400" dirty="0"/>
              <a:t>0</a:t>
            </a:r>
            <a:r>
              <a:rPr lang="en-KR" sz="1400" dirty="0"/>
              <a:t> ifm</a:t>
            </a:r>
          </a:p>
          <a:p>
            <a:pPr algn="ctr"/>
            <a:r>
              <a:rPr lang="en-KR" sz="1400" dirty="0"/>
              <a:t>(</a:t>
            </a:r>
            <a:r>
              <a:rPr lang="en-US" altLang="ko-KR" sz="1400" dirty="0"/>
              <a:t>0</a:t>
            </a:r>
            <a:r>
              <a:rPr lang="en-KR" sz="1400" dirty="0"/>
              <a:t>~</a:t>
            </a:r>
            <a:r>
              <a:rPr lang="en-US" altLang="ko-KR" sz="1400" dirty="0"/>
              <a:t>2,047</a:t>
            </a:r>
            <a:r>
              <a:rPr lang="en-KR" sz="1400" dirty="0"/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5255CDA-17C5-8977-9DA3-77E6DB091114}"/>
              </a:ext>
            </a:extLst>
          </p:cNvPr>
          <p:cNvCxnSpPr/>
          <p:nvPr/>
        </p:nvCxnSpPr>
        <p:spPr>
          <a:xfrm>
            <a:off x="2483019" y="1032497"/>
            <a:ext cx="0" cy="3021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426B7-8EF4-38A7-DBDB-7875EC4CE949}"/>
              </a:ext>
            </a:extLst>
          </p:cNvPr>
          <p:cNvSpPr/>
          <p:nvPr/>
        </p:nvSpPr>
        <p:spPr>
          <a:xfrm>
            <a:off x="6025653" y="1080504"/>
            <a:ext cx="2543505" cy="4804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</a:t>
            </a:r>
            <a:r>
              <a:rPr lang="en-KR" sz="1400" dirty="0"/>
              <a:t>ayer00 weight</a:t>
            </a:r>
          </a:p>
          <a:p>
            <a:pPr algn="ctr"/>
            <a:r>
              <a:rPr lang="en-KR" sz="1400" dirty="0"/>
              <a:t>(0~3)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7DBA2-C462-FD0F-0CC8-D2AF2D8D1094}"/>
              </a:ext>
            </a:extLst>
          </p:cNvPr>
          <p:cNvSpPr/>
          <p:nvPr/>
        </p:nvSpPr>
        <p:spPr>
          <a:xfrm>
            <a:off x="9200053" y="4202546"/>
            <a:ext cx="2300584" cy="3976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</a:t>
            </a:r>
            <a:r>
              <a:rPr lang="en-KR" sz="1400" dirty="0"/>
              <a:t>ayer00 bias</a:t>
            </a:r>
          </a:p>
          <a:p>
            <a:pPr algn="ctr"/>
            <a:r>
              <a:rPr lang="en-KR" sz="1400" dirty="0"/>
              <a:t>(0~7)</a:t>
            </a:r>
          </a:p>
        </p:txBody>
      </p:sp>
    </p:spTree>
    <p:extLst>
      <p:ext uri="{BB962C8B-B14F-4D97-AF65-F5344CB8AC3E}">
        <p14:creationId xmlns:p14="http://schemas.microsoft.com/office/powerpoint/2010/main" val="11741860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2C96BA-3DD0-0E9C-7F63-39DF24A4B622}"/>
              </a:ext>
            </a:extLst>
          </p:cNvPr>
          <p:cNvSpPr/>
          <p:nvPr/>
        </p:nvSpPr>
        <p:spPr>
          <a:xfrm>
            <a:off x="2851254" y="1072858"/>
            <a:ext cx="2543505" cy="45669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0AE0E-1AE8-4002-4C34-5FC82215F3F2}"/>
              </a:ext>
            </a:extLst>
          </p:cNvPr>
          <p:cNvSpPr txBox="1"/>
          <p:nvPr/>
        </p:nvSpPr>
        <p:spPr>
          <a:xfrm>
            <a:off x="3653551" y="694290"/>
            <a:ext cx="10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BRAM_0</a:t>
            </a:r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C4544C-9BD9-002C-1E33-50A4DBA64DCB}"/>
              </a:ext>
            </a:extLst>
          </p:cNvPr>
          <p:cNvSpPr txBox="1"/>
          <p:nvPr/>
        </p:nvSpPr>
        <p:spPr>
          <a:xfrm>
            <a:off x="6842148" y="711172"/>
            <a:ext cx="163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BRAM_1</a:t>
            </a:r>
            <a:endParaRPr lang="en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5661B8-FA87-A598-5B3B-CCDBD5203302}"/>
              </a:ext>
            </a:extLst>
          </p:cNvPr>
          <p:cNvSpPr txBox="1"/>
          <p:nvPr/>
        </p:nvSpPr>
        <p:spPr>
          <a:xfrm>
            <a:off x="-1" y="6374930"/>
            <a:ext cx="346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Word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1152(144</a:t>
            </a:r>
            <a:r>
              <a:rPr lang="ko-KR" altLang="en-US" dirty="0"/>
              <a:t>*</a:t>
            </a:r>
            <a:r>
              <a:rPr lang="en-US" altLang="ko-KR" dirty="0"/>
              <a:t>8bits)</a:t>
            </a:r>
            <a:endParaRPr lang="en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67F374-D4DE-F9EC-D2BB-3E8B54699E45}"/>
              </a:ext>
            </a:extLst>
          </p:cNvPr>
          <p:cNvSpPr txBox="1"/>
          <p:nvPr/>
        </p:nvSpPr>
        <p:spPr>
          <a:xfrm>
            <a:off x="-1" y="6041607"/>
            <a:ext cx="2531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Address size : 2,080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0A107A-5AF8-6835-B084-4C98D27AA0F2}"/>
              </a:ext>
            </a:extLst>
          </p:cNvPr>
          <p:cNvSpPr txBox="1"/>
          <p:nvPr/>
        </p:nvSpPr>
        <p:spPr>
          <a:xfrm>
            <a:off x="128751" y="254189"/>
            <a:ext cx="3205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Layer02</a:t>
            </a:r>
            <a:endParaRPr lang="en-KR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967580-2D0A-545F-7094-1CBAED175D3D}"/>
              </a:ext>
            </a:extLst>
          </p:cNvPr>
          <p:cNvSpPr txBox="1"/>
          <p:nvPr/>
        </p:nvSpPr>
        <p:spPr>
          <a:xfrm>
            <a:off x="11748" y="4328785"/>
            <a:ext cx="2848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Can not overlap weight read, weight write and </a:t>
            </a:r>
            <a:r>
              <a:rPr lang="en-US" sz="1600" dirty="0" err="1">
                <a:solidFill>
                  <a:srgbClr val="FF0000"/>
                </a:solidFill>
              </a:rPr>
              <a:t>ofm</a:t>
            </a:r>
            <a:r>
              <a:rPr lang="en-US" sz="1600" dirty="0">
                <a:solidFill>
                  <a:srgbClr val="FF0000"/>
                </a:solidFill>
              </a:rPr>
              <a:t> write (have only 2 ports in BRAM0)</a:t>
            </a:r>
            <a:endParaRPr lang="en-KR" sz="16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80EDB-BA06-FB87-B6FE-AF86170F2E67}"/>
              </a:ext>
            </a:extLst>
          </p:cNvPr>
          <p:cNvSpPr txBox="1"/>
          <p:nvPr/>
        </p:nvSpPr>
        <p:spPr>
          <a:xfrm>
            <a:off x="48629" y="1397675"/>
            <a:ext cx="27247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&lt;layer signals&gt;</a:t>
            </a:r>
          </a:p>
          <a:p>
            <a:r>
              <a:rPr lang="en-US" sz="1400" dirty="0" err="1"/>
              <a:t>weight_i_start_addr</a:t>
            </a:r>
            <a:r>
              <a:rPr lang="en-US" sz="1400" dirty="0"/>
              <a:t> = 1,024</a:t>
            </a:r>
          </a:p>
          <a:p>
            <a:r>
              <a:rPr lang="en-US" sz="1400" dirty="0" err="1"/>
              <a:t>bias_i_start_addr</a:t>
            </a:r>
            <a:r>
              <a:rPr lang="en-US" sz="1400" dirty="0"/>
              <a:t> = 24</a:t>
            </a:r>
          </a:p>
          <a:p>
            <a:r>
              <a:rPr lang="en-US" sz="1400" dirty="0" err="1"/>
              <a:t>Ifm_i_start_addr</a:t>
            </a:r>
            <a:r>
              <a:rPr lang="en-US" sz="1400" dirty="0"/>
              <a:t> = 0</a:t>
            </a:r>
          </a:p>
          <a:p>
            <a:r>
              <a:rPr lang="en-US" sz="1400" dirty="0" err="1"/>
              <a:t>weight_i_which_bram</a:t>
            </a:r>
            <a:r>
              <a:rPr lang="en-US" sz="1400" dirty="0"/>
              <a:t> = 0</a:t>
            </a:r>
          </a:p>
          <a:p>
            <a:r>
              <a:rPr lang="en-US" sz="1400" dirty="0" err="1"/>
              <a:t>Ifm_i_which_bram</a:t>
            </a:r>
            <a:r>
              <a:rPr lang="en-US" sz="1400" dirty="0"/>
              <a:t> = 0</a:t>
            </a:r>
          </a:p>
          <a:p>
            <a:endParaRPr lang="en-US" sz="1400" dirty="0"/>
          </a:p>
          <a:p>
            <a:r>
              <a:rPr lang="en-US" sz="1400" dirty="0" err="1"/>
              <a:t>weight_o_start_addr</a:t>
            </a:r>
            <a:r>
              <a:rPr lang="en-US" sz="1400" dirty="0"/>
              <a:t> = 2,048</a:t>
            </a:r>
          </a:p>
          <a:p>
            <a:r>
              <a:rPr lang="en-US" sz="1400" dirty="0" err="1"/>
              <a:t>bias_o_start_addr</a:t>
            </a:r>
            <a:r>
              <a:rPr lang="en-US" sz="1400" dirty="0"/>
              <a:t> = 8</a:t>
            </a:r>
          </a:p>
          <a:p>
            <a:r>
              <a:rPr lang="en-US" sz="1400" dirty="0" err="1"/>
              <a:t>Ifm_o_start_addr</a:t>
            </a:r>
            <a:r>
              <a:rPr lang="en-US" sz="1400" dirty="0"/>
              <a:t> = 4</a:t>
            </a:r>
          </a:p>
          <a:p>
            <a:r>
              <a:rPr lang="en-US" sz="1400" dirty="0"/>
              <a:t>w</a:t>
            </a:r>
            <a:r>
              <a:rPr lang="en-KR" sz="1400" dirty="0"/>
              <a:t>eight_o_which_bram = 0</a:t>
            </a:r>
          </a:p>
          <a:p>
            <a:r>
              <a:rPr lang="en-KR" sz="1400" dirty="0"/>
              <a:t>Ifm_o_which_bram =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C200F6-9F84-96E9-6337-CC7A70506A60}"/>
              </a:ext>
            </a:extLst>
          </p:cNvPr>
          <p:cNvSpPr/>
          <p:nvPr/>
        </p:nvSpPr>
        <p:spPr>
          <a:xfrm>
            <a:off x="6025653" y="1072857"/>
            <a:ext cx="2543505" cy="45669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D3C246-115D-389E-16DB-DEAED1E5390E}"/>
              </a:ext>
            </a:extLst>
          </p:cNvPr>
          <p:cNvSpPr/>
          <p:nvPr/>
        </p:nvSpPr>
        <p:spPr>
          <a:xfrm>
            <a:off x="9200053" y="4202545"/>
            <a:ext cx="2300584" cy="14320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77F21D-7859-5F18-9D8C-46BA14D9D45E}"/>
              </a:ext>
            </a:extLst>
          </p:cNvPr>
          <p:cNvSpPr txBox="1"/>
          <p:nvPr/>
        </p:nvSpPr>
        <p:spPr>
          <a:xfrm>
            <a:off x="9676296" y="3833213"/>
            <a:ext cx="163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BIAS_BRAM</a:t>
            </a:r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4F2AAD-FC0B-42FE-A9FE-0B2C7A03CF70}"/>
              </a:ext>
            </a:extLst>
          </p:cNvPr>
          <p:cNvSpPr txBox="1"/>
          <p:nvPr/>
        </p:nvSpPr>
        <p:spPr>
          <a:xfrm>
            <a:off x="9329203" y="6118551"/>
            <a:ext cx="3463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Address size : 384</a:t>
            </a:r>
          </a:p>
          <a:p>
            <a:r>
              <a:rPr lang="en-US" altLang="ko-KR" dirty="0"/>
              <a:t>Word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1152(144</a:t>
            </a:r>
            <a:r>
              <a:rPr lang="ko-KR" altLang="en-US" dirty="0"/>
              <a:t>*</a:t>
            </a:r>
            <a:r>
              <a:rPr lang="en-US" altLang="ko-KR" dirty="0"/>
              <a:t>8bits)</a:t>
            </a:r>
            <a:endParaRPr lang="en-K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0579B1-53BC-290F-3907-86E548E7ACEA}"/>
              </a:ext>
            </a:extLst>
          </p:cNvPr>
          <p:cNvSpPr/>
          <p:nvPr/>
        </p:nvSpPr>
        <p:spPr>
          <a:xfrm>
            <a:off x="6034412" y="1268418"/>
            <a:ext cx="2218325" cy="41256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</a:t>
            </a:r>
            <a:r>
              <a:rPr lang="en-KR" sz="1400" dirty="0"/>
              <a:t>ayer0</a:t>
            </a:r>
            <a:r>
              <a:rPr lang="en-US" sz="1400" dirty="0"/>
              <a:t>2</a:t>
            </a:r>
            <a:r>
              <a:rPr lang="en-KR" sz="1400" dirty="0"/>
              <a:t> ifm</a:t>
            </a:r>
          </a:p>
          <a:p>
            <a:pPr algn="ctr"/>
            <a:r>
              <a:rPr lang="en-KR" sz="1400" dirty="0"/>
              <a:t>(</a:t>
            </a:r>
            <a:r>
              <a:rPr lang="en-US" sz="1400" dirty="0"/>
              <a:t>4</a:t>
            </a:r>
            <a:r>
              <a:rPr lang="en-KR" sz="1400" dirty="0"/>
              <a:t>~</a:t>
            </a:r>
            <a:r>
              <a:rPr lang="en-US" altLang="ko-KR" sz="1400" dirty="0"/>
              <a:t>2,051</a:t>
            </a:r>
            <a:r>
              <a:rPr lang="en-KR" sz="1400" dirty="0"/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426B7-8EF4-38A7-DBDB-7875EC4CE949}"/>
              </a:ext>
            </a:extLst>
          </p:cNvPr>
          <p:cNvSpPr/>
          <p:nvPr/>
        </p:nvSpPr>
        <p:spPr>
          <a:xfrm>
            <a:off x="2856500" y="5154119"/>
            <a:ext cx="2543505" cy="4804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</a:t>
            </a:r>
            <a:r>
              <a:rPr lang="en-KR" sz="1400" dirty="0"/>
              <a:t>ayer02 weight</a:t>
            </a:r>
          </a:p>
          <a:p>
            <a:pPr algn="ctr"/>
            <a:r>
              <a:rPr lang="en-KR" sz="1400" dirty="0"/>
              <a:t>(2,048~2,079)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7DBA2-C462-FD0F-0CC8-D2AF2D8D1094}"/>
              </a:ext>
            </a:extLst>
          </p:cNvPr>
          <p:cNvSpPr/>
          <p:nvPr/>
        </p:nvSpPr>
        <p:spPr>
          <a:xfrm>
            <a:off x="9204042" y="4378020"/>
            <a:ext cx="2300584" cy="3976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</a:t>
            </a:r>
            <a:r>
              <a:rPr lang="en-KR" sz="1400" dirty="0"/>
              <a:t>ayer02 bias</a:t>
            </a:r>
          </a:p>
          <a:p>
            <a:pPr algn="ctr"/>
            <a:r>
              <a:rPr lang="en-KR" sz="1400" dirty="0"/>
              <a:t>(8~23)</a:t>
            </a:r>
          </a:p>
        </p:txBody>
      </p:sp>
    </p:spTree>
    <p:extLst>
      <p:ext uri="{BB962C8B-B14F-4D97-AF65-F5344CB8AC3E}">
        <p14:creationId xmlns:p14="http://schemas.microsoft.com/office/powerpoint/2010/main" val="1193825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2C96BA-3DD0-0E9C-7F63-39DF24A4B622}"/>
              </a:ext>
            </a:extLst>
          </p:cNvPr>
          <p:cNvSpPr/>
          <p:nvPr/>
        </p:nvSpPr>
        <p:spPr>
          <a:xfrm>
            <a:off x="2851254" y="1072858"/>
            <a:ext cx="2543505" cy="45669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0AE0E-1AE8-4002-4C34-5FC82215F3F2}"/>
              </a:ext>
            </a:extLst>
          </p:cNvPr>
          <p:cNvSpPr txBox="1"/>
          <p:nvPr/>
        </p:nvSpPr>
        <p:spPr>
          <a:xfrm>
            <a:off x="3653551" y="694290"/>
            <a:ext cx="10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BRAM_0</a:t>
            </a:r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C4544C-9BD9-002C-1E33-50A4DBA64DCB}"/>
              </a:ext>
            </a:extLst>
          </p:cNvPr>
          <p:cNvSpPr txBox="1"/>
          <p:nvPr/>
        </p:nvSpPr>
        <p:spPr>
          <a:xfrm>
            <a:off x="6842148" y="711172"/>
            <a:ext cx="163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BRAM_1</a:t>
            </a:r>
            <a:endParaRPr lang="en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5661B8-FA87-A598-5B3B-CCDBD5203302}"/>
              </a:ext>
            </a:extLst>
          </p:cNvPr>
          <p:cNvSpPr txBox="1"/>
          <p:nvPr/>
        </p:nvSpPr>
        <p:spPr>
          <a:xfrm>
            <a:off x="-1" y="6374930"/>
            <a:ext cx="346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Word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1152(144</a:t>
            </a:r>
            <a:r>
              <a:rPr lang="ko-KR" altLang="en-US" dirty="0"/>
              <a:t>*</a:t>
            </a:r>
            <a:r>
              <a:rPr lang="en-US" altLang="ko-KR" dirty="0"/>
              <a:t>8bits)</a:t>
            </a:r>
            <a:endParaRPr lang="en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67F374-D4DE-F9EC-D2BB-3E8B54699E45}"/>
              </a:ext>
            </a:extLst>
          </p:cNvPr>
          <p:cNvSpPr txBox="1"/>
          <p:nvPr/>
        </p:nvSpPr>
        <p:spPr>
          <a:xfrm>
            <a:off x="-1" y="6041607"/>
            <a:ext cx="2531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Address size : 2,080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0A107A-5AF8-6835-B084-4C98D27AA0F2}"/>
              </a:ext>
            </a:extLst>
          </p:cNvPr>
          <p:cNvSpPr txBox="1"/>
          <p:nvPr/>
        </p:nvSpPr>
        <p:spPr>
          <a:xfrm>
            <a:off x="128751" y="254189"/>
            <a:ext cx="3205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Layer04</a:t>
            </a:r>
            <a:endParaRPr lang="en-KR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967580-2D0A-545F-7094-1CBAED175D3D}"/>
              </a:ext>
            </a:extLst>
          </p:cNvPr>
          <p:cNvSpPr txBox="1"/>
          <p:nvPr/>
        </p:nvSpPr>
        <p:spPr>
          <a:xfrm>
            <a:off x="11748" y="4328785"/>
            <a:ext cx="2848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Can not overlap weight read, </a:t>
            </a:r>
            <a:r>
              <a:rPr lang="en-US" sz="1600" dirty="0" err="1">
                <a:solidFill>
                  <a:srgbClr val="FF0000"/>
                </a:solidFill>
              </a:rPr>
              <a:t>ifm</a:t>
            </a:r>
            <a:r>
              <a:rPr lang="en-US" sz="1600" dirty="0">
                <a:solidFill>
                  <a:srgbClr val="FF0000"/>
                </a:solidFill>
              </a:rPr>
              <a:t> read, weight load (have only 2 ports in BRAM1)</a:t>
            </a:r>
            <a:endParaRPr lang="en-KR" sz="16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80EDB-BA06-FB87-B6FE-AF86170F2E67}"/>
              </a:ext>
            </a:extLst>
          </p:cNvPr>
          <p:cNvSpPr txBox="1"/>
          <p:nvPr/>
        </p:nvSpPr>
        <p:spPr>
          <a:xfrm>
            <a:off x="48629" y="1397675"/>
            <a:ext cx="27247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&lt;layer signals&gt;</a:t>
            </a:r>
          </a:p>
          <a:p>
            <a:r>
              <a:rPr lang="en-US" sz="1400" dirty="0" err="1"/>
              <a:t>weight_i_start_addr</a:t>
            </a:r>
            <a:r>
              <a:rPr lang="en-US" sz="1400" dirty="0"/>
              <a:t> = 1,568</a:t>
            </a:r>
          </a:p>
          <a:p>
            <a:r>
              <a:rPr lang="en-US" sz="1400" dirty="0" err="1"/>
              <a:t>bias_i_start_addr</a:t>
            </a:r>
            <a:r>
              <a:rPr lang="en-US" sz="1400" dirty="0"/>
              <a:t> = 56</a:t>
            </a:r>
          </a:p>
          <a:p>
            <a:r>
              <a:rPr lang="en-US" sz="1400" dirty="0" err="1"/>
              <a:t>Ifm_i_start_addr</a:t>
            </a:r>
            <a:r>
              <a:rPr lang="en-US" sz="1400" dirty="0"/>
              <a:t> = 0</a:t>
            </a:r>
          </a:p>
          <a:p>
            <a:r>
              <a:rPr lang="en-US" sz="1400" dirty="0" err="1"/>
              <a:t>weight_i_which_bram</a:t>
            </a:r>
            <a:r>
              <a:rPr lang="en-US" sz="1400" dirty="0"/>
              <a:t> = 0</a:t>
            </a:r>
          </a:p>
          <a:p>
            <a:r>
              <a:rPr lang="en-US" sz="1400" dirty="0" err="1"/>
              <a:t>Ifm_i_which_bram</a:t>
            </a:r>
            <a:r>
              <a:rPr lang="en-US" sz="1400" dirty="0"/>
              <a:t> = 1</a:t>
            </a:r>
          </a:p>
          <a:p>
            <a:endParaRPr lang="en-US" sz="1400" dirty="0"/>
          </a:p>
          <a:p>
            <a:r>
              <a:rPr lang="en-US" sz="1400" dirty="0" err="1"/>
              <a:t>weight_o_start_addr</a:t>
            </a:r>
            <a:r>
              <a:rPr lang="en-US" sz="1400" dirty="0"/>
              <a:t> = 1,024</a:t>
            </a:r>
          </a:p>
          <a:p>
            <a:r>
              <a:rPr lang="en-US" sz="1400" dirty="0" err="1"/>
              <a:t>bias_o_start_addr</a:t>
            </a:r>
            <a:r>
              <a:rPr lang="en-US" sz="1400" dirty="0"/>
              <a:t> = 24</a:t>
            </a:r>
          </a:p>
          <a:p>
            <a:r>
              <a:rPr lang="en-US" sz="1400" dirty="0" err="1"/>
              <a:t>Ifm_o_start_addr</a:t>
            </a:r>
            <a:r>
              <a:rPr lang="en-US" sz="1400" dirty="0"/>
              <a:t> = 0</a:t>
            </a:r>
          </a:p>
          <a:p>
            <a:r>
              <a:rPr lang="en-US" sz="1400" dirty="0"/>
              <a:t>w</a:t>
            </a:r>
            <a:r>
              <a:rPr lang="en-KR" sz="1400" dirty="0"/>
              <a:t>eight_o_which_bram = 0</a:t>
            </a:r>
          </a:p>
          <a:p>
            <a:r>
              <a:rPr lang="en-US" sz="1400" dirty="0" err="1"/>
              <a:t>Ifm_o_which_bram</a:t>
            </a:r>
            <a:r>
              <a:rPr lang="en-US" sz="1400" dirty="0"/>
              <a:t> = 0</a:t>
            </a:r>
            <a:endParaRPr lang="en-KR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C200F6-9F84-96E9-6337-CC7A70506A60}"/>
              </a:ext>
            </a:extLst>
          </p:cNvPr>
          <p:cNvSpPr/>
          <p:nvPr/>
        </p:nvSpPr>
        <p:spPr>
          <a:xfrm>
            <a:off x="6025653" y="1072857"/>
            <a:ext cx="2543505" cy="45669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D3C246-115D-389E-16DB-DEAED1E5390E}"/>
              </a:ext>
            </a:extLst>
          </p:cNvPr>
          <p:cNvSpPr/>
          <p:nvPr/>
        </p:nvSpPr>
        <p:spPr>
          <a:xfrm>
            <a:off x="9200053" y="4202545"/>
            <a:ext cx="2300584" cy="14320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77F21D-7859-5F18-9D8C-46BA14D9D45E}"/>
              </a:ext>
            </a:extLst>
          </p:cNvPr>
          <p:cNvSpPr txBox="1"/>
          <p:nvPr/>
        </p:nvSpPr>
        <p:spPr>
          <a:xfrm>
            <a:off x="9676296" y="3833213"/>
            <a:ext cx="163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BIAS_BRAM</a:t>
            </a:r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4F2AAD-FC0B-42FE-A9FE-0B2C7A03CF70}"/>
              </a:ext>
            </a:extLst>
          </p:cNvPr>
          <p:cNvSpPr txBox="1"/>
          <p:nvPr/>
        </p:nvSpPr>
        <p:spPr>
          <a:xfrm>
            <a:off x="9329203" y="6118551"/>
            <a:ext cx="3463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Address size : 384</a:t>
            </a:r>
          </a:p>
          <a:p>
            <a:r>
              <a:rPr lang="en-US" altLang="ko-KR" dirty="0"/>
              <a:t>Word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1152(144</a:t>
            </a:r>
            <a:r>
              <a:rPr lang="ko-KR" altLang="en-US" dirty="0"/>
              <a:t>*</a:t>
            </a:r>
            <a:r>
              <a:rPr lang="en-US" altLang="ko-KR" dirty="0"/>
              <a:t>8bits)</a:t>
            </a:r>
            <a:endParaRPr lang="en-K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0579B1-53BC-290F-3907-86E548E7ACEA}"/>
              </a:ext>
            </a:extLst>
          </p:cNvPr>
          <p:cNvSpPr/>
          <p:nvPr/>
        </p:nvSpPr>
        <p:spPr>
          <a:xfrm>
            <a:off x="2860051" y="1080503"/>
            <a:ext cx="2218325" cy="24477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</a:t>
            </a:r>
            <a:r>
              <a:rPr lang="en-KR" sz="1400" dirty="0"/>
              <a:t>ayer0</a:t>
            </a:r>
            <a:r>
              <a:rPr lang="en-US" sz="1400" dirty="0"/>
              <a:t>4</a:t>
            </a:r>
            <a:r>
              <a:rPr lang="en-KR" sz="1400" dirty="0"/>
              <a:t> ifm</a:t>
            </a:r>
          </a:p>
          <a:p>
            <a:pPr algn="ctr"/>
            <a:r>
              <a:rPr lang="en-KR" sz="1400" dirty="0"/>
              <a:t>(</a:t>
            </a:r>
            <a:r>
              <a:rPr lang="en-US" sz="1400" dirty="0"/>
              <a:t>0</a:t>
            </a:r>
            <a:r>
              <a:rPr lang="en-KR" sz="1400" dirty="0"/>
              <a:t>~</a:t>
            </a:r>
            <a:r>
              <a:rPr lang="en-US" sz="1400" dirty="0"/>
              <a:t>1,023</a:t>
            </a:r>
            <a:r>
              <a:rPr lang="en-KR" sz="1400" dirty="0"/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426B7-8EF4-38A7-DBDB-7875EC4CE949}"/>
              </a:ext>
            </a:extLst>
          </p:cNvPr>
          <p:cNvSpPr/>
          <p:nvPr/>
        </p:nvSpPr>
        <p:spPr>
          <a:xfrm>
            <a:off x="2860051" y="3522813"/>
            <a:ext cx="2543505" cy="4804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</a:t>
            </a:r>
            <a:r>
              <a:rPr lang="en-KR" sz="1400" dirty="0"/>
              <a:t>ayer04 weight</a:t>
            </a:r>
          </a:p>
          <a:p>
            <a:pPr algn="ctr"/>
            <a:r>
              <a:rPr lang="en-KR" sz="1400" dirty="0"/>
              <a:t>(1,024~1,151)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7DBA2-C462-FD0F-0CC8-D2AF2D8D1094}"/>
              </a:ext>
            </a:extLst>
          </p:cNvPr>
          <p:cNvSpPr/>
          <p:nvPr/>
        </p:nvSpPr>
        <p:spPr>
          <a:xfrm>
            <a:off x="9204042" y="4562746"/>
            <a:ext cx="2300584" cy="3976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</a:t>
            </a:r>
            <a:r>
              <a:rPr lang="en-KR" sz="1400" dirty="0"/>
              <a:t>ayer04 bias</a:t>
            </a:r>
          </a:p>
          <a:p>
            <a:pPr algn="ctr"/>
            <a:r>
              <a:rPr lang="en-KR" sz="1400" dirty="0"/>
              <a:t>(24~55)</a:t>
            </a:r>
          </a:p>
        </p:txBody>
      </p:sp>
    </p:spTree>
    <p:extLst>
      <p:ext uri="{BB962C8B-B14F-4D97-AF65-F5344CB8AC3E}">
        <p14:creationId xmlns:p14="http://schemas.microsoft.com/office/powerpoint/2010/main" val="37783744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2C96BA-3DD0-0E9C-7F63-39DF24A4B622}"/>
              </a:ext>
            </a:extLst>
          </p:cNvPr>
          <p:cNvSpPr/>
          <p:nvPr/>
        </p:nvSpPr>
        <p:spPr>
          <a:xfrm>
            <a:off x="2851254" y="1072858"/>
            <a:ext cx="2543505" cy="45669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0AE0E-1AE8-4002-4C34-5FC82215F3F2}"/>
              </a:ext>
            </a:extLst>
          </p:cNvPr>
          <p:cNvSpPr txBox="1"/>
          <p:nvPr/>
        </p:nvSpPr>
        <p:spPr>
          <a:xfrm>
            <a:off x="3653551" y="694290"/>
            <a:ext cx="10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BRAM_0</a:t>
            </a:r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C4544C-9BD9-002C-1E33-50A4DBA64DCB}"/>
              </a:ext>
            </a:extLst>
          </p:cNvPr>
          <p:cNvSpPr txBox="1"/>
          <p:nvPr/>
        </p:nvSpPr>
        <p:spPr>
          <a:xfrm>
            <a:off x="6842148" y="711172"/>
            <a:ext cx="163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BRAM_1</a:t>
            </a:r>
            <a:endParaRPr lang="en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5661B8-FA87-A598-5B3B-CCDBD5203302}"/>
              </a:ext>
            </a:extLst>
          </p:cNvPr>
          <p:cNvSpPr txBox="1"/>
          <p:nvPr/>
        </p:nvSpPr>
        <p:spPr>
          <a:xfrm>
            <a:off x="-1" y="6374930"/>
            <a:ext cx="346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Word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1152(144</a:t>
            </a:r>
            <a:r>
              <a:rPr lang="ko-KR" altLang="en-US" dirty="0"/>
              <a:t>*</a:t>
            </a:r>
            <a:r>
              <a:rPr lang="en-US" altLang="ko-KR" dirty="0"/>
              <a:t>8bits)</a:t>
            </a:r>
            <a:endParaRPr lang="en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67F374-D4DE-F9EC-D2BB-3E8B54699E45}"/>
              </a:ext>
            </a:extLst>
          </p:cNvPr>
          <p:cNvSpPr txBox="1"/>
          <p:nvPr/>
        </p:nvSpPr>
        <p:spPr>
          <a:xfrm>
            <a:off x="-1" y="6041607"/>
            <a:ext cx="2531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Address size : 2,080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0A107A-5AF8-6835-B084-4C98D27AA0F2}"/>
              </a:ext>
            </a:extLst>
          </p:cNvPr>
          <p:cNvSpPr txBox="1"/>
          <p:nvPr/>
        </p:nvSpPr>
        <p:spPr>
          <a:xfrm>
            <a:off x="128751" y="254189"/>
            <a:ext cx="3205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Layer06</a:t>
            </a:r>
            <a:endParaRPr lang="en-KR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80EDB-BA06-FB87-B6FE-AF86170F2E67}"/>
              </a:ext>
            </a:extLst>
          </p:cNvPr>
          <p:cNvSpPr txBox="1"/>
          <p:nvPr/>
        </p:nvSpPr>
        <p:spPr>
          <a:xfrm>
            <a:off x="48629" y="1397675"/>
            <a:ext cx="27247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&lt;layer signals&gt;</a:t>
            </a:r>
          </a:p>
          <a:p>
            <a:r>
              <a:rPr lang="en-US" sz="1400" dirty="0" err="1"/>
              <a:t>weight_i_start_addr</a:t>
            </a:r>
            <a:r>
              <a:rPr lang="en-US" sz="1400" dirty="0"/>
              <a:t> = 0</a:t>
            </a:r>
          </a:p>
          <a:p>
            <a:r>
              <a:rPr lang="en-US" sz="1400" dirty="0" err="1"/>
              <a:t>bias_i_start_addr</a:t>
            </a:r>
            <a:r>
              <a:rPr lang="en-US" sz="1400" dirty="0"/>
              <a:t> = 120</a:t>
            </a:r>
          </a:p>
          <a:p>
            <a:r>
              <a:rPr lang="en-US" sz="1400" dirty="0" err="1"/>
              <a:t>Ifm_i_start_addr</a:t>
            </a:r>
            <a:r>
              <a:rPr lang="en-US" sz="1400" dirty="0"/>
              <a:t> = 1,825</a:t>
            </a:r>
          </a:p>
          <a:p>
            <a:r>
              <a:rPr lang="en-US" sz="1400" dirty="0" err="1"/>
              <a:t>weight_i_which_bram</a:t>
            </a:r>
            <a:r>
              <a:rPr lang="en-US" sz="1400" dirty="0"/>
              <a:t> = 0</a:t>
            </a:r>
          </a:p>
          <a:p>
            <a:r>
              <a:rPr lang="en-US" sz="1400" dirty="0" err="1"/>
              <a:t>Ifm_i_which_bram</a:t>
            </a:r>
            <a:r>
              <a:rPr lang="en-US" sz="1400" dirty="0"/>
              <a:t> = 1</a:t>
            </a:r>
          </a:p>
          <a:p>
            <a:endParaRPr lang="en-US" sz="1400" dirty="0"/>
          </a:p>
          <a:p>
            <a:r>
              <a:rPr lang="en-US" sz="1400" dirty="0" err="1"/>
              <a:t>weight_o_start_addr</a:t>
            </a:r>
            <a:r>
              <a:rPr lang="en-US" sz="1400" dirty="0"/>
              <a:t> = 1,568</a:t>
            </a:r>
          </a:p>
          <a:p>
            <a:r>
              <a:rPr lang="en-US" sz="1400" dirty="0" err="1"/>
              <a:t>bias_o_start_addr</a:t>
            </a:r>
            <a:r>
              <a:rPr lang="en-US" sz="1400" dirty="0"/>
              <a:t> = 56</a:t>
            </a:r>
          </a:p>
          <a:p>
            <a:r>
              <a:rPr lang="en-US" sz="1400" dirty="0" err="1"/>
              <a:t>Ifm_o_start_addr</a:t>
            </a:r>
            <a:r>
              <a:rPr lang="en-US" sz="1400" dirty="0"/>
              <a:t> = 0</a:t>
            </a:r>
          </a:p>
          <a:p>
            <a:r>
              <a:rPr lang="en-US" sz="1400" dirty="0"/>
              <a:t>w</a:t>
            </a:r>
            <a:r>
              <a:rPr lang="en-KR" sz="1400" dirty="0"/>
              <a:t>eight_o_which_bram = 0</a:t>
            </a:r>
          </a:p>
          <a:p>
            <a:r>
              <a:rPr lang="en-KR" sz="1400" dirty="0"/>
              <a:t>Ifm_o_which_bram =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C200F6-9F84-96E9-6337-CC7A70506A60}"/>
              </a:ext>
            </a:extLst>
          </p:cNvPr>
          <p:cNvSpPr/>
          <p:nvPr/>
        </p:nvSpPr>
        <p:spPr>
          <a:xfrm>
            <a:off x="6025653" y="1072857"/>
            <a:ext cx="2543505" cy="45669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D3C246-115D-389E-16DB-DEAED1E5390E}"/>
              </a:ext>
            </a:extLst>
          </p:cNvPr>
          <p:cNvSpPr/>
          <p:nvPr/>
        </p:nvSpPr>
        <p:spPr>
          <a:xfrm>
            <a:off x="9200053" y="4202545"/>
            <a:ext cx="2300584" cy="14320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77F21D-7859-5F18-9D8C-46BA14D9D45E}"/>
              </a:ext>
            </a:extLst>
          </p:cNvPr>
          <p:cNvSpPr txBox="1"/>
          <p:nvPr/>
        </p:nvSpPr>
        <p:spPr>
          <a:xfrm>
            <a:off x="9676296" y="3833213"/>
            <a:ext cx="163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BIAS_BRAM</a:t>
            </a:r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4F2AAD-FC0B-42FE-A9FE-0B2C7A03CF70}"/>
              </a:ext>
            </a:extLst>
          </p:cNvPr>
          <p:cNvSpPr txBox="1"/>
          <p:nvPr/>
        </p:nvSpPr>
        <p:spPr>
          <a:xfrm>
            <a:off x="9329203" y="6118551"/>
            <a:ext cx="3463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Address size : 384</a:t>
            </a:r>
          </a:p>
          <a:p>
            <a:r>
              <a:rPr lang="en-US" altLang="ko-KR" dirty="0"/>
              <a:t>Word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1152(144</a:t>
            </a:r>
            <a:r>
              <a:rPr lang="ko-KR" altLang="en-US" dirty="0"/>
              <a:t>*</a:t>
            </a:r>
            <a:r>
              <a:rPr lang="en-US" altLang="ko-KR" dirty="0"/>
              <a:t>8bits)</a:t>
            </a:r>
            <a:endParaRPr lang="en-K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0579B1-53BC-290F-3907-86E548E7ACEA}"/>
              </a:ext>
            </a:extLst>
          </p:cNvPr>
          <p:cNvSpPr/>
          <p:nvPr/>
        </p:nvSpPr>
        <p:spPr>
          <a:xfrm>
            <a:off x="6035328" y="1080505"/>
            <a:ext cx="2218325" cy="14502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</a:t>
            </a:r>
            <a:r>
              <a:rPr lang="en-KR" sz="1400" dirty="0"/>
              <a:t>ayer0</a:t>
            </a:r>
            <a:r>
              <a:rPr lang="en-US" sz="1400" dirty="0"/>
              <a:t>6</a:t>
            </a:r>
            <a:r>
              <a:rPr lang="en-KR" sz="1400" dirty="0"/>
              <a:t> ifm</a:t>
            </a:r>
          </a:p>
          <a:p>
            <a:pPr algn="ctr"/>
            <a:r>
              <a:rPr lang="en-KR" sz="1400" dirty="0"/>
              <a:t>(</a:t>
            </a:r>
            <a:r>
              <a:rPr lang="en-US" sz="1400" dirty="0"/>
              <a:t>0</a:t>
            </a:r>
            <a:r>
              <a:rPr lang="en-KR" sz="1400" dirty="0"/>
              <a:t>~</a:t>
            </a:r>
            <a:r>
              <a:rPr lang="en-US" sz="1400" dirty="0"/>
              <a:t>511</a:t>
            </a:r>
            <a:r>
              <a:rPr lang="en-KR" sz="1400" dirty="0"/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426B7-8EF4-38A7-DBDB-7875EC4CE949}"/>
              </a:ext>
            </a:extLst>
          </p:cNvPr>
          <p:cNvSpPr/>
          <p:nvPr/>
        </p:nvSpPr>
        <p:spPr>
          <a:xfrm>
            <a:off x="2847265" y="4614998"/>
            <a:ext cx="2543505" cy="10195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</a:t>
            </a:r>
            <a:r>
              <a:rPr lang="en-KR" sz="1400" dirty="0"/>
              <a:t>ayer06 weight</a:t>
            </a:r>
          </a:p>
          <a:p>
            <a:pPr algn="ctr"/>
            <a:r>
              <a:rPr lang="en-KR" sz="1400" dirty="0"/>
              <a:t>(1,568~2,079)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7DBA2-C462-FD0F-0CC8-D2AF2D8D1094}"/>
              </a:ext>
            </a:extLst>
          </p:cNvPr>
          <p:cNvSpPr/>
          <p:nvPr/>
        </p:nvSpPr>
        <p:spPr>
          <a:xfrm>
            <a:off x="9204042" y="4762110"/>
            <a:ext cx="2300584" cy="3976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</a:t>
            </a:r>
            <a:r>
              <a:rPr lang="en-KR" sz="1400" dirty="0"/>
              <a:t>ayer06 bias</a:t>
            </a:r>
          </a:p>
          <a:p>
            <a:pPr algn="ctr"/>
            <a:r>
              <a:rPr lang="en-KR" sz="1400" dirty="0"/>
              <a:t>(56~119)</a:t>
            </a:r>
          </a:p>
        </p:txBody>
      </p:sp>
    </p:spTree>
    <p:extLst>
      <p:ext uri="{BB962C8B-B14F-4D97-AF65-F5344CB8AC3E}">
        <p14:creationId xmlns:p14="http://schemas.microsoft.com/office/powerpoint/2010/main" val="7871902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2C96BA-3DD0-0E9C-7F63-39DF24A4B622}"/>
              </a:ext>
            </a:extLst>
          </p:cNvPr>
          <p:cNvSpPr/>
          <p:nvPr/>
        </p:nvSpPr>
        <p:spPr>
          <a:xfrm>
            <a:off x="2851254" y="1072858"/>
            <a:ext cx="2543505" cy="45669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0AE0E-1AE8-4002-4C34-5FC82215F3F2}"/>
              </a:ext>
            </a:extLst>
          </p:cNvPr>
          <p:cNvSpPr txBox="1"/>
          <p:nvPr/>
        </p:nvSpPr>
        <p:spPr>
          <a:xfrm>
            <a:off x="3653551" y="694290"/>
            <a:ext cx="10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BRAM_0</a:t>
            </a:r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C4544C-9BD9-002C-1E33-50A4DBA64DCB}"/>
              </a:ext>
            </a:extLst>
          </p:cNvPr>
          <p:cNvSpPr txBox="1"/>
          <p:nvPr/>
        </p:nvSpPr>
        <p:spPr>
          <a:xfrm>
            <a:off x="6842148" y="711172"/>
            <a:ext cx="163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BRAM_1</a:t>
            </a:r>
            <a:endParaRPr lang="en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5661B8-FA87-A598-5B3B-CCDBD5203302}"/>
              </a:ext>
            </a:extLst>
          </p:cNvPr>
          <p:cNvSpPr txBox="1"/>
          <p:nvPr/>
        </p:nvSpPr>
        <p:spPr>
          <a:xfrm>
            <a:off x="-1" y="6374930"/>
            <a:ext cx="346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Word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1152(144</a:t>
            </a:r>
            <a:r>
              <a:rPr lang="ko-KR" altLang="en-US" dirty="0"/>
              <a:t>*</a:t>
            </a:r>
            <a:r>
              <a:rPr lang="en-US" altLang="ko-KR" dirty="0"/>
              <a:t>8bits)</a:t>
            </a:r>
            <a:endParaRPr lang="en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67F374-D4DE-F9EC-D2BB-3E8B54699E45}"/>
              </a:ext>
            </a:extLst>
          </p:cNvPr>
          <p:cNvSpPr txBox="1"/>
          <p:nvPr/>
        </p:nvSpPr>
        <p:spPr>
          <a:xfrm>
            <a:off x="-1" y="6041607"/>
            <a:ext cx="2531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Address size : 2,080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0A107A-5AF8-6835-B084-4C98D27AA0F2}"/>
              </a:ext>
            </a:extLst>
          </p:cNvPr>
          <p:cNvSpPr txBox="1"/>
          <p:nvPr/>
        </p:nvSpPr>
        <p:spPr>
          <a:xfrm>
            <a:off x="128751" y="254189"/>
            <a:ext cx="3205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Layer08</a:t>
            </a:r>
            <a:endParaRPr lang="en-KR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967580-2D0A-545F-7094-1CBAED175D3D}"/>
              </a:ext>
            </a:extLst>
          </p:cNvPr>
          <p:cNvSpPr txBox="1"/>
          <p:nvPr/>
        </p:nvSpPr>
        <p:spPr>
          <a:xfrm>
            <a:off x="11748" y="4310313"/>
            <a:ext cx="2848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Before start, need to wait for weight 08</a:t>
            </a:r>
            <a:endParaRPr lang="en-KR" sz="16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80EDB-BA06-FB87-B6FE-AF86170F2E67}"/>
              </a:ext>
            </a:extLst>
          </p:cNvPr>
          <p:cNvSpPr txBox="1"/>
          <p:nvPr/>
        </p:nvSpPr>
        <p:spPr>
          <a:xfrm>
            <a:off x="48629" y="1397675"/>
            <a:ext cx="281142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&lt;layer signals&gt;</a:t>
            </a:r>
          </a:p>
          <a:p>
            <a:r>
              <a:rPr lang="en-US" sz="1400" dirty="0" err="1"/>
              <a:t>weight_i_start_addr</a:t>
            </a:r>
            <a:r>
              <a:rPr lang="en-US" sz="1400" dirty="0"/>
              <a:t> = 0(after conv)</a:t>
            </a:r>
          </a:p>
          <a:p>
            <a:r>
              <a:rPr lang="en-US" sz="1400" dirty="0" err="1"/>
              <a:t>bias_i_start_addr</a:t>
            </a:r>
            <a:r>
              <a:rPr lang="en-US" sz="1400" dirty="0"/>
              <a:t> = 0</a:t>
            </a:r>
          </a:p>
          <a:p>
            <a:r>
              <a:rPr lang="en-US" sz="1400" dirty="0" err="1"/>
              <a:t>Ifm_i_start_addr</a:t>
            </a:r>
            <a:r>
              <a:rPr lang="en-US" sz="1400" dirty="0"/>
              <a:t> = 0</a:t>
            </a:r>
          </a:p>
          <a:p>
            <a:r>
              <a:rPr lang="en-US" sz="1400" dirty="0" err="1"/>
              <a:t>weight_i_which_bram</a:t>
            </a:r>
            <a:r>
              <a:rPr lang="en-US" sz="1400" dirty="0"/>
              <a:t> = 0(after conv)</a:t>
            </a:r>
          </a:p>
          <a:p>
            <a:r>
              <a:rPr lang="en-US" sz="1400" dirty="0" err="1"/>
              <a:t>Ifm_i_which_bram</a:t>
            </a:r>
            <a:r>
              <a:rPr lang="en-US" sz="1400" dirty="0"/>
              <a:t> = 1</a:t>
            </a:r>
          </a:p>
          <a:p>
            <a:endParaRPr lang="en-US" sz="1400" dirty="0"/>
          </a:p>
          <a:p>
            <a:r>
              <a:rPr lang="en-US" sz="1400" dirty="0" err="1"/>
              <a:t>weight_o_start_addr</a:t>
            </a:r>
            <a:r>
              <a:rPr lang="en-US" sz="1400" dirty="0"/>
              <a:t> = 0</a:t>
            </a:r>
          </a:p>
          <a:p>
            <a:r>
              <a:rPr lang="en-US" sz="1400" dirty="0" err="1"/>
              <a:t>Bias_o_start_addr</a:t>
            </a:r>
            <a:r>
              <a:rPr lang="en-US" sz="1400" dirty="0"/>
              <a:t> = </a:t>
            </a:r>
            <a:r>
              <a:rPr lang="en-US" altLang="ko-KR" sz="1400" dirty="0"/>
              <a:t>120</a:t>
            </a:r>
            <a:endParaRPr lang="en-US" sz="1400" dirty="0"/>
          </a:p>
          <a:p>
            <a:r>
              <a:rPr lang="en-US" sz="1400" dirty="0" err="1"/>
              <a:t>Ifm_o_start_addr</a:t>
            </a:r>
            <a:r>
              <a:rPr lang="en-US" sz="1400" dirty="0"/>
              <a:t> = </a:t>
            </a:r>
            <a:r>
              <a:rPr lang="en-US" altLang="ko-KR" sz="1400" dirty="0"/>
              <a:t>1,825</a:t>
            </a:r>
            <a:endParaRPr lang="en-US" sz="1400" dirty="0"/>
          </a:p>
          <a:p>
            <a:r>
              <a:rPr lang="en-US" sz="1400" dirty="0"/>
              <a:t>w</a:t>
            </a:r>
            <a:r>
              <a:rPr lang="en-KR" sz="1400" dirty="0"/>
              <a:t>eight_o_which_bram = 0</a:t>
            </a:r>
          </a:p>
          <a:p>
            <a:r>
              <a:rPr lang="en-KR" sz="1400" dirty="0"/>
              <a:t>Ifm_o_which_bram =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C200F6-9F84-96E9-6337-CC7A70506A60}"/>
              </a:ext>
            </a:extLst>
          </p:cNvPr>
          <p:cNvSpPr/>
          <p:nvPr/>
        </p:nvSpPr>
        <p:spPr>
          <a:xfrm>
            <a:off x="6025653" y="1072857"/>
            <a:ext cx="2543505" cy="45669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D3C246-115D-389E-16DB-DEAED1E5390E}"/>
              </a:ext>
            </a:extLst>
          </p:cNvPr>
          <p:cNvSpPr/>
          <p:nvPr/>
        </p:nvSpPr>
        <p:spPr>
          <a:xfrm>
            <a:off x="9200053" y="4202545"/>
            <a:ext cx="2300584" cy="14320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77F21D-7859-5F18-9D8C-46BA14D9D45E}"/>
              </a:ext>
            </a:extLst>
          </p:cNvPr>
          <p:cNvSpPr txBox="1"/>
          <p:nvPr/>
        </p:nvSpPr>
        <p:spPr>
          <a:xfrm>
            <a:off x="9676296" y="3833213"/>
            <a:ext cx="163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BIAS_BRAM</a:t>
            </a:r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4F2AAD-FC0B-42FE-A9FE-0B2C7A03CF70}"/>
              </a:ext>
            </a:extLst>
          </p:cNvPr>
          <p:cNvSpPr txBox="1"/>
          <p:nvPr/>
        </p:nvSpPr>
        <p:spPr>
          <a:xfrm>
            <a:off x="9329203" y="6118551"/>
            <a:ext cx="3463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Address size : 384</a:t>
            </a:r>
          </a:p>
          <a:p>
            <a:r>
              <a:rPr lang="en-US" altLang="ko-KR" dirty="0"/>
              <a:t>Word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1152(144</a:t>
            </a:r>
            <a:r>
              <a:rPr lang="ko-KR" altLang="en-US" dirty="0"/>
              <a:t>*</a:t>
            </a:r>
            <a:r>
              <a:rPr lang="en-US" altLang="ko-KR" dirty="0"/>
              <a:t>8bits)</a:t>
            </a:r>
            <a:endParaRPr lang="en-K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0579B1-53BC-290F-3907-86E548E7ACEA}"/>
              </a:ext>
            </a:extLst>
          </p:cNvPr>
          <p:cNvSpPr/>
          <p:nvPr/>
        </p:nvSpPr>
        <p:spPr>
          <a:xfrm>
            <a:off x="6029771" y="4906833"/>
            <a:ext cx="2218325" cy="7277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</a:t>
            </a:r>
            <a:r>
              <a:rPr lang="en-KR" sz="1400" dirty="0"/>
              <a:t>ayer0</a:t>
            </a:r>
            <a:r>
              <a:rPr lang="en-US" sz="1400" dirty="0"/>
              <a:t>8</a:t>
            </a:r>
            <a:r>
              <a:rPr lang="en-KR" sz="1400" dirty="0"/>
              <a:t> ifm</a:t>
            </a:r>
          </a:p>
          <a:p>
            <a:pPr algn="ctr"/>
            <a:r>
              <a:rPr lang="en-KR" sz="1400" dirty="0"/>
              <a:t>(</a:t>
            </a:r>
            <a:r>
              <a:rPr lang="en-US" sz="1400" dirty="0"/>
              <a:t>1,825</a:t>
            </a:r>
            <a:r>
              <a:rPr lang="en-KR" sz="1400" dirty="0"/>
              <a:t>~2,079)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426B7-8EF4-38A7-DBDB-7875EC4CE949}"/>
              </a:ext>
            </a:extLst>
          </p:cNvPr>
          <p:cNvSpPr/>
          <p:nvPr/>
        </p:nvSpPr>
        <p:spPr>
          <a:xfrm>
            <a:off x="2850815" y="1081051"/>
            <a:ext cx="2543505" cy="4322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</a:t>
            </a:r>
            <a:r>
              <a:rPr lang="en-KR" sz="1400" dirty="0"/>
              <a:t>ayer08 weight</a:t>
            </a:r>
          </a:p>
          <a:p>
            <a:pPr algn="ctr"/>
            <a:r>
              <a:rPr lang="en-KR" sz="1400" dirty="0"/>
              <a:t>(0~2,047)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7DBA2-C462-FD0F-0CC8-D2AF2D8D1094}"/>
              </a:ext>
            </a:extLst>
          </p:cNvPr>
          <p:cNvSpPr/>
          <p:nvPr/>
        </p:nvSpPr>
        <p:spPr>
          <a:xfrm>
            <a:off x="9204042" y="4765964"/>
            <a:ext cx="2300584" cy="4886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</a:t>
            </a:r>
            <a:r>
              <a:rPr lang="en-KR" sz="1400" dirty="0"/>
              <a:t>ayer08 bias</a:t>
            </a:r>
          </a:p>
          <a:p>
            <a:pPr algn="ctr"/>
            <a:r>
              <a:rPr lang="en-KR" sz="1400" dirty="0"/>
              <a:t>(120~247)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2DFCD-F891-E07D-639B-0E1D707AA60B}"/>
              </a:ext>
            </a:extLst>
          </p:cNvPr>
          <p:cNvSpPr txBox="1"/>
          <p:nvPr/>
        </p:nvSpPr>
        <p:spPr>
          <a:xfrm>
            <a:off x="-3990" y="5307640"/>
            <a:ext cx="2848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After conv, load weight 10 (partial weight of layer 10, it’s size is too large)</a:t>
            </a:r>
            <a:endParaRPr lang="en-KR" sz="16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43489-7193-819A-6CD9-F34ED7E7DC1E}"/>
              </a:ext>
            </a:extLst>
          </p:cNvPr>
          <p:cNvSpPr txBox="1"/>
          <p:nvPr/>
        </p:nvSpPr>
        <p:spPr>
          <a:xfrm>
            <a:off x="0" y="4916069"/>
            <a:ext cx="2848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Store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layer08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</a:rPr>
              <a:t>ofm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for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route</a:t>
            </a:r>
            <a:endParaRPr lang="en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6674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2C96BA-3DD0-0E9C-7F63-39DF24A4B622}"/>
              </a:ext>
            </a:extLst>
          </p:cNvPr>
          <p:cNvSpPr/>
          <p:nvPr/>
        </p:nvSpPr>
        <p:spPr>
          <a:xfrm>
            <a:off x="2851254" y="1072858"/>
            <a:ext cx="2543505" cy="45669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0AE0E-1AE8-4002-4C34-5FC82215F3F2}"/>
              </a:ext>
            </a:extLst>
          </p:cNvPr>
          <p:cNvSpPr txBox="1"/>
          <p:nvPr/>
        </p:nvSpPr>
        <p:spPr>
          <a:xfrm>
            <a:off x="3653551" y="694290"/>
            <a:ext cx="10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BRAM_0</a:t>
            </a:r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C4544C-9BD9-002C-1E33-50A4DBA64DCB}"/>
              </a:ext>
            </a:extLst>
          </p:cNvPr>
          <p:cNvSpPr txBox="1"/>
          <p:nvPr/>
        </p:nvSpPr>
        <p:spPr>
          <a:xfrm>
            <a:off x="6842148" y="711172"/>
            <a:ext cx="163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BRAM_1</a:t>
            </a:r>
            <a:endParaRPr lang="en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5661B8-FA87-A598-5B3B-CCDBD5203302}"/>
              </a:ext>
            </a:extLst>
          </p:cNvPr>
          <p:cNvSpPr txBox="1"/>
          <p:nvPr/>
        </p:nvSpPr>
        <p:spPr>
          <a:xfrm>
            <a:off x="-1" y="6374930"/>
            <a:ext cx="346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Word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1152(144</a:t>
            </a:r>
            <a:r>
              <a:rPr lang="ko-KR" altLang="en-US" dirty="0"/>
              <a:t>*</a:t>
            </a:r>
            <a:r>
              <a:rPr lang="en-US" altLang="ko-KR" dirty="0"/>
              <a:t>8bits)</a:t>
            </a:r>
            <a:endParaRPr lang="en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67F374-D4DE-F9EC-D2BB-3E8B54699E45}"/>
              </a:ext>
            </a:extLst>
          </p:cNvPr>
          <p:cNvSpPr txBox="1"/>
          <p:nvPr/>
        </p:nvSpPr>
        <p:spPr>
          <a:xfrm>
            <a:off x="-1" y="6041607"/>
            <a:ext cx="2531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Address size : 2,080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0A107A-5AF8-6835-B084-4C98D27AA0F2}"/>
              </a:ext>
            </a:extLst>
          </p:cNvPr>
          <p:cNvSpPr txBox="1"/>
          <p:nvPr/>
        </p:nvSpPr>
        <p:spPr>
          <a:xfrm>
            <a:off x="128750" y="254189"/>
            <a:ext cx="7131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Layer</a:t>
            </a:r>
            <a:r>
              <a:rPr lang="en-US" altLang="ko-KR" sz="2800" dirty="0"/>
              <a:t>10</a:t>
            </a:r>
            <a:endParaRPr lang="en-KR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80EDB-BA06-FB87-B6FE-AF86170F2E67}"/>
              </a:ext>
            </a:extLst>
          </p:cNvPr>
          <p:cNvSpPr txBox="1"/>
          <p:nvPr/>
        </p:nvSpPr>
        <p:spPr>
          <a:xfrm>
            <a:off x="48629" y="1397675"/>
            <a:ext cx="281142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&lt;layer signals&gt;</a:t>
            </a:r>
          </a:p>
          <a:p>
            <a:r>
              <a:rPr lang="en-US" sz="1400" dirty="0" err="1"/>
              <a:t>weight_i_start_addr</a:t>
            </a:r>
            <a:r>
              <a:rPr lang="en-US" sz="1400" dirty="0"/>
              <a:t> = 0</a:t>
            </a:r>
            <a:r>
              <a:rPr lang="ko-KR" altLang="en-US" sz="1400" dirty="0"/>
              <a:t> </a:t>
            </a:r>
            <a:r>
              <a:rPr lang="en-US" altLang="ko-KR" sz="1400" dirty="0"/>
              <a:t>(after 4iters)</a:t>
            </a:r>
            <a:endParaRPr lang="en-US" sz="1400" dirty="0"/>
          </a:p>
          <a:p>
            <a:r>
              <a:rPr lang="en-US" sz="1400" dirty="0" err="1"/>
              <a:t>bias_i_start_addr</a:t>
            </a:r>
            <a:r>
              <a:rPr lang="en-US" sz="1400" dirty="0"/>
              <a:t> = 256</a:t>
            </a:r>
          </a:p>
          <a:p>
            <a:r>
              <a:rPr lang="en-US" sz="1400" dirty="0" err="1"/>
              <a:t>Ifm_i_start_addr</a:t>
            </a:r>
            <a:r>
              <a:rPr lang="en-US" sz="1400" dirty="0"/>
              <a:t> = 256</a:t>
            </a:r>
          </a:p>
          <a:p>
            <a:r>
              <a:rPr lang="en-US" sz="1400" dirty="0" err="1"/>
              <a:t>weight_i_which_bram</a:t>
            </a:r>
            <a:r>
              <a:rPr lang="en-US" sz="1400" dirty="0"/>
              <a:t> = 0</a:t>
            </a:r>
            <a:r>
              <a:rPr lang="ko-KR" altLang="en-US" sz="1400" dirty="0"/>
              <a:t> </a:t>
            </a:r>
            <a:r>
              <a:rPr lang="en-US" sz="1400" dirty="0"/>
              <a:t>(after </a:t>
            </a:r>
            <a:r>
              <a:rPr lang="en-US" altLang="ko-KR" sz="1400" dirty="0"/>
              <a:t>4 </a:t>
            </a:r>
            <a:r>
              <a:rPr lang="en-US" altLang="ko-KR" sz="1400" dirty="0" err="1"/>
              <a:t>iters</a:t>
            </a:r>
            <a:r>
              <a:rPr lang="en-US" sz="1400" dirty="0"/>
              <a:t>)</a:t>
            </a:r>
          </a:p>
          <a:p>
            <a:r>
              <a:rPr lang="en-US" sz="1400" dirty="0" err="1"/>
              <a:t>Ifm_i_which_bram</a:t>
            </a:r>
            <a:r>
              <a:rPr lang="en-US" sz="1400" dirty="0"/>
              <a:t> = 1</a:t>
            </a:r>
          </a:p>
          <a:p>
            <a:endParaRPr lang="en-US" sz="1400" dirty="0"/>
          </a:p>
          <a:p>
            <a:r>
              <a:rPr lang="en-US" sz="1400" dirty="0" err="1"/>
              <a:t>weight_o_start_addr</a:t>
            </a:r>
            <a:r>
              <a:rPr lang="en-US" sz="1400" dirty="0"/>
              <a:t> = 0</a:t>
            </a:r>
          </a:p>
          <a:p>
            <a:r>
              <a:rPr lang="en-US" sz="1400" dirty="0" err="1"/>
              <a:t>Bias_o_start_addr</a:t>
            </a:r>
            <a:r>
              <a:rPr lang="en-US" sz="1400" dirty="0"/>
              <a:t> = </a:t>
            </a:r>
            <a:r>
              <a:rPr lang="en-US" altLang="ko-KR" sz="1400" dirty="0"/>
              <a:t>0</a:t>
            </a:r>
            <a:endParaRPr lang="en-US" sz="1400" dirty="0"/>
          </a:p>
          <a:p>
            <a:r>
              <a:rPr lang="en-US" sz="1400" dirty="0" err="1"/>
              <a:t>Ifm_o_start_addr</a:t>
            </a:r>
            <a:r>
              <a:rPr lang="en-US" sz="1400" dirty="0"/>
              <a:t> = </a:t>
            </a:r>
            <a:r>
              <a:rPr lang="en-US" altLang="ko-KR" sz="1400" dirty="0"/>
              <a:t>0</a:t>
            </a:r>
            <a:endParaRPr lang="en-US" sz="1400" dirty="0"/>
          </a:p>
          <a:p>
            <a:r>
              <a:rPr lang="en-US" sz="1400" dirty="0"/>
              <a:t>w</a:t>
            </a:r>
            <a:r>
              <a:rPr lang="en-KR" sz="1400" dirty="0"/>
              <a:t>eight_o_which_bram = 0</a:t>
            </a:r>
          </a:p>
          <a:p>
            <a:r>
              <a:rPr lang="en-KR" sz="1400" dirty="0"/>
              <a:t>Ifm_o_which_bram =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C200F6-9F84-96E9-6337-CC7A70506A60}"/>
              </a:ext>
            </a:extLst>
          </p:cNvPr>
          <p:cNvSpPr/>
          <p:nvPr/>
        </p:nvSpPr>
        <p:spPr>
          <a:xfrm>
            <a:off x="6025653" y="1072857"/>
            <a:ext cx="2543505" cy="45669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D3C246-115D-389E-16DB-DEAED1E5390E}"/>
              </a:ext>
            </a:extLst>
          </p:cNvPr>
          <p:cNvSpPr/>
          <p:nvPr/>
        </p:nvSpPr>
        <p:spPr>
          <a:xfrm>
            <a:off x="9200053" y="4202545"/>
            <a:ext cx="2300584" cy="14320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77F21D-7859-5F18-9D8C-46BA14D9D45E}"/>
              </a:ext>
            </a:extLst>
          </p:cNvPr>
          <p:cNvSpPr txBox="1"/>
          <p:nvPr/>
        </p:nvSpPr>
        <p:spPr>
          <a:xfrm>
            <a:off x="9676296" y="3833213"/>
            <a:ext cx="163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BIAS_BRAM</a:t>
            </a:r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4F2AAD-FC0B-42FE-A9FE-0B2C7A03CF70}"/>
              </a:ext>
            </a:extLst>
          </p:cNvPr>
          <p:cNvSpPr txBox="1"/>
          <p:nvPr/>
        </p:nvSpPr>
        <p:spPr>
          <a:xfrm>
            <a:off x="9329203" y="6118551"/>
            <a:ext cx="3463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Address size : 384</a:t>
            </a:r>
          </a:p>
          <a:p>
            <a:r>
              <a:rPr lang="en-US" altLang="ko-KR" dirty="0"/>
              <a:t>Word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1152(144</a:t>
            </a:r>
            <a:r>
              <a:rPr lang="ko-KR" altLang="en-US" dirty="0"/>
              <a:t>*</a:t>
            </a:r>
            <a:r>
              <a:rPr lang="en-US" altLang="ko-KR" dirty="0"/>
              <a:t>8bits)</a:t>
            </a:r>
            <a:endParaRPr lang="en-K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0579B1-53BC-290F-3907-86E548E7ACEA}"/>
              </a:ext>
            </a:extLst>
          </p:cNvPr>
          <p:cNvSpPr/>
          <p:nvPr/>
        </p:nvSpPr>
        <p:spPr>
          <a:xfrm>
            <a:off x="6029771" y="1082093"/>
            <a:ext cx="2218325" cy="7277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</a:t>
            </a:r>
            <a:r>
              <a:rPr lang="en-KR" sz="1400" dirty="0"/>
              <a:t>ayer</a:t>
            </a:r>
            <a:r>
              <a:rPr lang="en-US" altLang="ko-KR" sz="1400" dirty="0"/>
              <a:t>10</a:t>
            </a:r>
            <a:r>
              <a:rPr lang="en-KR" sz="1400" dirty="0"/>
              <a:t> ifm</a:t>
            </a:r>
          </a:p>
          <a:p>
            <a:pPr algn="ctr"/>
            <a:r>
              <a:rPr lang="en-KR" sz="1400" dirty="0"/>
              <a:t>(</a:t>
            </a:r>
            <a:r>
              <a:rPr lang="en-US" altLang="ko-KR" sz="1400" dirty="0"/>
              <a:t>0</a:t>
            </a:r>
            <a:r>
              <a:rPr lang="en-KR" sz="1400" dirty="0"/>
              <a:t>~</a:t>
            </a:r>
            <a:r>
              <a:rPr lang="en-US" altLang="ko-KR" sz="1400" dirty="0"/>
              <a:t>255</a:t>
            </a:r>
            <a:r>
              <a:rPr lang="en-KR" sz="1400" dirty="0"/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426B7-8EF4-38A7-DBDB-7875EC4CE949}"/>
              </a:ext>
            </a:extLst>
          </p:cNvPr>
          <p:cNvSpPr/>
          <p:nvPr/>
        </p:nvSpPr>
        <p:spPr>
          <a:xfrm>
            <a:off x="2850815" y="1081051"/>
            <a:ext cx="2543505" cy="455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</a:t>
            </a:r>
            <a:r>
              <a:rPr lang="en-KR" sz="1400" dirty="0"/>
              <a:t>ayer</a:t>
            </a:r>
            <a:r>
              <a:rPr lang="en-US" altLang="ko-KR" sz="1400" dirty="0"/>
              <a:t>10</a:t>
            </a:r>
            <a:r>
              <a:rPr lang="en-KR" sz="1400" dirty="0"/>
              <a:t> weight</a:t>
            </a:r>
          </a:p>
          <a:p>
            <a:pPr algn="ctr"/>
            <a:r>
              <a:rPr lang="en-KR" sz="1400" dirty="0"/>
              <a:t>(0~2,0</a:t>
            </a:r>
            <a:r>
              <a:rPr lang="en-US" altLang="ko-KR" sz="1400" dirty="0"/>
              <a:t>79</a:t>
            </a:r>
            <a:r>
              <a:rPr lang="en-KR" sz="1400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7DBA2-C462-FD0F-0CC8-D2AF2D8D1094}"/>
              </a:ext>
            </a:extLst>
          </p:cNvPr>
          <p:cNvSpPr/>
          <p:nvPr/>
        </p:nvSpPr>
        <p:spPr>
          <a:xfrm>
            <a:off x="9192179" y="4200508"/>
            <a:ext cx="2300584" cy="8610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</a:t>
            </a:r>
            <a:r>
              <a:rPr lang="en-KR" sz="1400" dirty="0"/>
              <a:t>ayer</a:t>
            </a:r>
            <a:r>
              <a:rPr lang="en-US" altLang="ko-KR" sz="1400" dirty="0"/>
              <a:t>10</a:t>
            </a:r>
            <a:r>
              <a:rPr lang="en-KR" sz="1400" dirty="0"/>
              <a:t> bias</a:t>
            </a:r>
          </a:p>
          <a:p>
            <a:pPr algn="ctr"/>
            <a:r>
              <a:rPr lang="en-KR" sz="1400" dirty="0"/>
              <a:t>(0~</a:t>
            </a:r>
            <a:r>
              <a:rPr lang="en-US" sz="1400" dirty="0"/>
              <a:t>255</a:t>
            </a:r>
            <a:r>
              <a:rPr lang="en-KR" sz="14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2DFCD-F891-E07D-639B-0E1D707AA60B}"/>
              </a:ext>
            </a:extLst>
          </p:cNvPr>
          <p:cNvSpPr txBox="1"/>
          <p:nvPr/>
        </p:nvSpPr>
        <p:spPr>
          <a:xfrm>
            <a:off x="11748" y="4370780"/>
            <a:ext cx="2848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Iterate 4 times</a:t>
            </a:r>
          </a:p>
          <a:p>
            <a:r>
              <a:rPr lang="en-KR" sz="1600" dirty="0">
                <a:solidFill>
                  <a:srgbClr val="FF0000"/>
                </a:solidFill>
              </a:rPr>
              <a:t>2,080 * 4 &gt; 8,192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880DD0-22A9-B19C-20A8-B9A49367DFEC}"/>
              </a:ext>
            </a:extLst>
          </p:cNvPr>
          <p:cNvSpPr/>
          <p:nvPr/>
        </p:nvSpPr>
        <p:spPr>
          <a:xfrm>
            <a:off x="6029771" y="3833213"/>
            <a:ext cx="2218325" cy="13523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</a:t>
            </a:r>
            <a:r>
              <a:rPr lang="en-KR" sz="1400" dirty="0"/>
              <a:t>ayer</a:t>
            </a:r>
            <a:r>
              <a:rPr lang="en-US" altLang="ko-KR" sz="1400" dirty="0"/>
              <a:t>08</a:t>
            </a:r>
            <a:r>
              <a:rPr lang="en-KR" sz="1400" dirty="0"/>
              <a:t> </a:t>
            </a:r>
            <a:r>
              <a:rPr lang="en-US" sz="1400" dirty="0"/>
              <a:t>o</a:t>
            </a:r>
            <a:r>
              <a:rPr lang="en-KR" sz="1400" dirty="0"/>
              <a:t>fm</a:t>
            </a:r>
          </a:p>
          <a:p>
            <a:pPr algn="ctr"/>
            <a:r>
              <a:rPr lang="en-KR" sz="1400" dirty="0"/>
              <a:t>(1,312~</a:t>
            </a:r>
            <a:r>
              <a:rPr lang="en-US" sz="1400" dirty="0"/>
              <a:t>1,951</a:t>
            </a:r>
            <a:r>
              <a:rPr lang="en-KR" sz="1400" dirty="0"/>
              <a:t>)</a:t>
            </a:r>
          </a:p>
          <a:p>
            <a:pPr algn="ctr"/>
            <a:r>
              <a:rPr lang="en-KR" sz="1400" dirty="0"/>
              <a:t>Allocate larger size than layer08 ofm for channel-wise concat with layer18 ofm</a:t>
            </a:r>
          </a:p>
        </p:txBody>
      </p:sp>
    </p:spTree>
    <p:extLst>
      <p:ext uri="{BB962C8B-B14F-4D97-AF65-F5344CB8AC3E}">
        <p14:creationId xmlns:p14="http://schemas.microsoft.com/office/powerpoint/2010/main" val="26552252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2C96BA-3DD0-0E9C-7F63-39DF24A4B622}"/>
              </a:ext>
            </a:extLst>
          </p:cNvPr>
          <p:cNvSpPr/>
          <p:nvPr/>
        </p:nvSpPr>
        <p:spPr>
          <a:xfrm>
            <a:off x="2851254" y="1072858"/>
            <a:ext cx="2543505" cy="45669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0AE0E-1AE8-4002-4C34-5FC82215F3F2}"/>
              </a:ext>
            </a:extLst>
          </p:cNvPr>
          <p:cNvSpPr txBox="1"/>
          <p:nvPr/>
        </p:nvSpPr>
        <p:spPr>
          <a:xfrm>
            <a:off x="3653551" y="694290"/>
            <a:ext cx="10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BRAM_0</a:t>
            </a:r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C4544C-9BD9-002C-1E33-50A4DBA64DCB}"/>
              </a:ext>
            </a:extLst>
          </p:cNvPr>
          <p:cNvSpPr txBox="1"/>
          <p:nvPr/>
        </p:nvSpPr>
        <p:spPr>
          <a:xfrm>
            <a:off x="6842148" y="711172"/>
            <a:ext cx="163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BRAM_1</a:t>
            </a:r>
            <a:endParaRPr lang="en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5661B8-FA87-A598-5B3B-CCDBD5203302}"/>
              </a:ext>
            </a:extLst>
          </p:cNvPr>
          <p:cNvSpPr txBox="1"/>
          <p:nvPr/>
        </p:nvSpPr>
        <p:spPr>
          <a:xfrm>
            <a:off x="-1" y="6374930"/>
            <a:ext cx="346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Word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1152(144</a:t>
            </a:r>
            <a:r>
              <a:rPr lang="ko-KR" altLang="en-US" dirty="0"/>
              <a:t>*</a:t>
            </a:r>
            <a:r>
              <a:rPr lang="en-US" altLang="ko-KR" dirty="0"/>
              <a:t>8bits)</a:t>
            </a:r>
            <a:endParaRPr lang="en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67F374-D4DE-F9EC-D2BB-3E8B54699E45}"/>
              </a:ext>
            </a:extLst>
          </p:cNvPr>
          <p:cNvSpPr txBox="1"/>
          <p:nvPr/>
        </p:nvSpPr>
        <p:spPr>
          <a:xfrm>
            <a:off x="-1" y="6041607"/>
            <a:ext cx="2531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Address size : 2,080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0A107A-5AF8-6835-B084-4C98D27AA0F2}"/>
              </a:ext>
            </a:extLst>
          </p:cNvPr>
          <p:cNvSpPr txBox="1"/>
          <p:nvPr/>
        </p:nvSpPr>
        <p:spPr>
          <a:xfrm>
            <a:off x="128750" y="254189"/>
            <a:ext cx="7131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Layer</a:t>
            </a:r>
            <a:r>
              <a:rPr lang="en-US" altLang="ko-KR" sz="2800" dirty="0"/>
              <a:t>12</a:t>
            </a:r>
            <a:endParaRPr lang="en-KR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80EDB-BA06-FB87-B6FE-AF86170F2E67}"/>
              </a:ext>
            </a:extLst>
          </p:cNvPr>
          <p:cNvSpPr txBox="1"/>
          <p:nvPr/>
        </p:nvSpPr>
        <p:spPr>
          <a:xfrm>
            <a:off x="48629" y="1397675"/>
            <a:ext cx="28114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&lt;layer signals&gt;</a:t>
            </a:r>
          </a:p>
          <a:p>
            <a:r>
              <a:rPr lang="en-US" sz="1400" dirty="0" err="1"/>
              <a:t>weight_i_start_addr</a:t>
            </a:r>
            <a:r>
              <a:rPr lang="en-US" sz="1400" dirty="0"/>
              <a:t> = 0</a:t>
            </a:r>
            <a:r>
              <a:rPr lang="ko-KR" altLang="en-US" sz="1400" dirty="0"/>
              <a:t> </a:t>
            </a:r>
            <a:r>
              <a:rPr lang="en-US" sz="1400" dirty="0" err="1"/>
              <a:t>bias_i_start_addr</a:t>
            </a:r>
            <a:r>
              <a:rPr lang="en-US" sz="1400" dirty="0"/>
              <a:t> = 0</a:t>
            </a:r>
          </a:p>
          <a:p>
            <a:r>
              <a:rPr lang="en-US" sz="1400" dirty="0" err="1"/>
              <a:t>Ifm_i_start_addr</a:t>
            </a:r>
            <a:r>
              <a:rPr lang="en-US" sz="1400" dirty="0"/>
              <a:t> = 512</a:t>
            </a:r>
          </a:p>
          <a:p>
            <a:r>
              <a:rPr lang="en-US" sz="1400" dirty="0" err="1"/>
              <a:t>weight_i_which_bram</a:t>
            </a:r>
            <a:r>
              <a:rPr lang="en-US" sz="1400" dirty="0"/>
              <a:t> = 0</a:t>
            </a:r>
          </a:p>
          <a:p>
            <a:r>
              <a:rPr lang="en-US" sz="1400" dirty="0" err="1"/>
              <a:t>Ifm_i_which_bram</a:t>
            </a:r>
            <a:r>
              <a:rPr lang="en-US" sz="1400" dirty="0"/>
              <a:t> = 1</a:t>
            </a:r>
          </a:p>
          <a:p>
            <a:endParaRPr lang="en-US" sz="1400" dirty="0"/>
          </a:p>
          <a:p>
            <a:r>
              <a:rPr lang="en-US" sz="1400" dirty="0" err="1"/>
              <a:t>weight_o_start_addr</a:t>
            </a:r>
            <a:r>
              <a:rPr lang="en-US" sz="1400" dirty="0"/>
              <a:t> = 0</a:t>
            </a:r>
          </a:p>
          <a:p>
            <a:r>
              <a:rPr lang="en-US" sz="1400" dirty="0" err="1"/>
              <a:t>Bias_o_start_addr</a:t>
            </a:r>
            <a:r>
              <a:rPr lang="en-US" sz="1400" dirty="0"/>
              <a:t> = 256</a:t>
            </a:r>
          </a:p>
          <a:p>
            <a:r>
              <a:rPr lang="en-US" sz="1400" dirty="0" err="1"/>
              <a:t>Ifm_o_start_addr</a:t>
            </a:r>
            <a:r>
              <a:rPr lang="en-US" sz="1400" dirty="0"/>
              <a:t> = 256</a:t>
            </a:r>
          </a:p>
          <a:p>
            <a:r>
              <a:rPr lang="en-US" sz="1400" dirty="0"/>
              <a:t>w</a:t>
            </a:r>
            <a:r>
              <a:rPr lang="en-KR" sz="1400" dirty="0"/>
              <a:t>eight_o_which_bram = 0</a:t>
            </a:r>
          </a:p>
          <a:p>
            <a:r>
              <a:rPr lang="en-KR" sz="1400" dirty="0"/>
              <a:t>Ifm_o_which_bram =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C200F6-9F84-96E9-6337-CC7A70506A60}"/>
              </a:ext>
            </a:extLst>
          </p:cNvPr>
          <p:cNvSpPr/>
          <p:nvPr/>
        </p:nvSpPr>
        <p:spPr>
          <a:xfrm>
            <a:off x="6025653" y="1072857"/>
            <a:ext cx="2543505" cy="45669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D3C246-115D-389E-16DB-DEAED1E5390E}"/>
              </a:ext>
            </a:extLst>
          </p:cNvPr>
          <p:cNvSpPr/>
          <p:nvPr/>
        </p:nvSpPr>
        <p:spPr>
          <a:xfrm>
            <a:off x="9200053" y="4202545"/>
            <a:ext cx="2300584" cy="14320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77F21D-7859-5F18-9D8C-46BA14D9D45E}"/>
              </a:ext>
            </a:extLst>
          </p:cNvPr>
          <p:cNvSpPr txBox="1"/>
          <p:nvPr/>
        </p:nvSpPr>
        <p:spPr>
          <a:xfrm>
            <a:off x="9676296" y="3833213"/>
            <a:ext cx="163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BIAS_BRAM</a:t>
            </a:r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4F2AAD-FC0B-42FE-A9FE-0B2C7A03CF70}"/>
              </a:ext>
            </a:extLst>
          </p:cNvPr>
          <p:cNvSpPr txBox="1"/>
          <p:nvPr/>
        </p:nvSpPr>
        <p:spPr>
          <a:xfrm>
            <a:off x="9329203" y="6118551"/>
            <a:ext cx="3463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Address size : 384</a:t>
            </a:r>
          </a:p>
          <a:p>
            <a:r>
              <a:rPr lang="en-US" altLang="ko-KR" dirty="0"/>
              <a:t>Word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1152(144</a:t>
            </a:r>
            <a:r>
              <a:rPr lang="ko-KR" altLang="en-US" dirty="0"/>
              <a:t>*</a:t>
            </a:r>
            <a:r>
              <a:rPr lang="en-US" altLang="ko-KR" dirty="0"/>
              <a:t>8bits)</a:t>
            </a:r>
            <a:endParaRPr lang="en-K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0579B1-53BC-290F-3907-86E548E7ACEA}"/>
              </a:ext>
            </a:extLst>
          </p:cNvPr>
          <p:cNvSpPr/>
          <p:nvPr/>
        </p:nvSpPr>
        <p:spPr>
          <a:xfrm>
            <a:off x="6029771" y="1838235"/>
            <a:ext cx="2218325" cy="7277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</a:t>
            </a:r>
            <a:r>
              <a:rPr lang="en-KR" sz="1400" dirty="0"/>
              <a:t>ayer</a:t>
            </a:r>
            <a:r>
              <a:rPr lang="en-US" altLang="ko-KR" sz="1400" dirty="0"/>
              <a:t>12</a:t>
            </a:r>
            <a:r>
              <a:rPr lang="en-KR" sz="1400" dirty="0"/>
              <a:t> ifm</a:t>
            </a:r>
          </a:p>
          <a:p>
            <a:pPr algn="ctr"/>
            <a:r>
              <a:rPr lang="en-KR" sz="1400" dirty="0"/>
              <a:t>(</a:t>
            </a:r>
            <a:r>
              <a:rPr lang="en-US" sz="1400" dirty="0"/>
              <a:t>256~511</a:t>
            </a:r>
            <a:r>
              <a:rPr lang="en-KR" sz="1400" dirty="0"/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426B7-8EF4-38A7-DBDB-7875EC4CE949}"/>
              </a:ext>
            </a:extLst>
          </p:cNvPr>
          <p:cNvSpPr/>
          <p:nvPr/>
        </p:nvSpPr>
        <p:spPr>
          <a:xfrm>
            <a:off x="2850815" y="1081051"/>
            <a:ext cx="2543505" cy="15513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</a:t>
            </a:r>
            <a:r>
              <a:rPr lang="en-KR" sz="1400" dirty="0"/>
              <a:t>ayer</a:t>
            </a:r>
            <a:r>
              <a:rPr lang="en-US" altLang="ko-KR" sz="1400" dirty="0"/>
              <a:t>12</a:t>
            </a:r>
            <a:r>
              <a:rPr lang="en-KR" sz="1400" dirty="0"/>
              <a:t> weight</a:t>
            </a:r>
          </a:p>
          <a:p>
            <a:pPr algn="ctr"/>
            <a:r>
              <a:rPr lang="en-KR" sz="1400" dirty="0"/>
              <a:t>(0~910)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7DBA2-C462-FD0F-0CC8-D2AF2D8D1094}"/>
              </a:ext>
            </a:extLst>
          </p:cNvPr>
          <p:cNvSpPr/>
          <p:nvPr/>
        </p:nvSpPr>
        <p:spPr>
          <a:xfrm>
            <a:off x="9200052" y="4997782"/>
            <a:ext cx="2300584" cy="636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</a:t>
            </a:r>
            <a:r>
              <a:rPr lang="en-KR" sz="1400" dirty="0"/>
              <a:t>ayer</a:t>
            </a:r>
            <a:r>
              <a:rPr lang="en-US" altLang="ko-KR" sz="1400" dirty="0"/>
              <a:t>12</a:t>
            </a:r>
            <a:r>
              <a:rPr lang="en-KR" sz="1400" dirty="0"/>
              <a:t> bias</a:t>
            </a:r>
          </a:p>
          <a:p>
            <a:pPr algn="ctr"/>
            <a:r>
              <a:rPr lang="en-KR" sz="1400" dirty="0"/>
              <a:t>(256~</a:t>
            </a:r>
            <a:r>
              <a:rPr lang="en-US" sz="1400" dirty="0"/>
              <a:t>383</a:t>
            </a:r>
            <a:r>
              <a:rPr lang="en-KR" sz="1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BB0CBF-9E80-5412-1987-4982C4A46BDA}"/>
              </a:ext>
            </a:extLst>
          </p:cNvPr>
          <p:cNvSpPr txBox="1"/>
          <p:nvPr/>
        </p:nvSpPr>
        <p:spPr>
          <a:xfrm>
            <a:off x="11748" y="4328785"/>
            <a:ext cx="2848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Load layer13 weight after layer12 done</a:t>
            </a:r>
            <a:endParaRPr lang="en-KR" sz="16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DC82C0-C1B2-5E66-6546-445A93342D3E}"/>
              </a:ext>
            </a:extLst>
          </p:cNvPr>
          <p:cNvSpPr txBox="1"/>
          <p:nvPr/>
        </p:nvSpPr>
        <p:spPr>
          <a:xfrm>
            <a:off x="30188" y="4997783"/>
            <a:ext cx="2848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Store layer12 </a:t>
            </a:r>
            <a:r>
              <a:rPr lang="en-US" sz="1600" dirty="0" err="1">
                <a:solidFill>
                  <a:srgbClr val="FF0000"/>
                </a:solidFill>
              </a:rPr>
              <a:t>ofm</a:t>
            </a:r>
            <a:r>
              <a:rPr lang="en-US" sz="1600" dirty="0">
                <a:solidFill>
                  <a:srgbClr val="FF0000"/>
                </a:solidFill>
              </a:rPr>
              <a:t> for route</a:t>
            </a:r>
            <a:endParaRPr lang="en-KR" sz="1600" dirty="0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C657C6-4E8B-0F18-3688-E1B4276111E5}"/>
              </a:ext>
            </a:extLst>
          </p:cNvPr>
          <p:cNvSpPr/>
          <p:nvPr/>
        </p:nvSpPr>
        <p:spPr>
          <a:xfrm>
            <a:off x="6029771" y="3833213"/>
            <a:ext cx="2218325" cy="13523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</a:t>
            </a:r>
            <a:r>
              <a:rPr lang="en-KR" sz="1400" dirty="0"/>
              <a:t>ayer</a:t>
            </a:r>
            <a:r>
              <a:rPr lang="en-US" altLang="ko-KR" sz="1400" dirty="0"/>
              <a:t>08</a:t>
            </a:r>
            <a:r>
              <a:rPr lang="en-KR" sz="1400" dirty="0"/>
              <a:t> </a:t>
            </a:r>
            <a:r>
              <a:rPr lang="en-US" sz="1400" dirty="0"/>
              <a:t>o</a:t>
            </a:r>
            <a:r>
              <a:rPr lang="en-KR" sz="1400" dirty="0"/>
              <a:t>fm</a:t>
            </a:r>
          </a:p>
          <a:p>
            <a:pPr algn="ctr"/>
            <a:r>
              <a:rPr lang="en-KR" sz="1400" dirty="0"/>
              <a:t>(1,312~</a:t>
            </a:r>
            <a:r>
              <a:rPr lang="en-US" sz="1400" dirty="0"/>
              <a:t>1,951</a:t>
            </a:r>
            <a:r>
              <a:rPr lang="en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90762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2C96BA-3DD0-0E9C-7F63-39DF24A4B622}"/>
              </a:ext>
            </a:extLst>
          </p:cNvPr>
          <p:cNvSpPr/>
          <p:nvPr/>
        </p:nvSpPr>
        <p:spPr>
          <a:xfrm>
            <a:off x="2851254" y="1072858"/>
            <a:ext cx="2543505" cy="45669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0AE0E-1AE8-4002-4C34-5FC82215F3F2}"/>
              </a:ext>
            </a:extLst>
          </p:cNvPr>
          <p:cNvSpPr txBox="1"/>
          <p:nvPr/>
        </p:nvSpPr>
        <p:spPr>
          <a:xfrm>
            <a:off x="3653551" y="694290"/>
            <a:ext cx="10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BRAM_0</a:t>
            </a:r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C4544C-9BD9-002C-1E33-50A4DBA64DCB}"/>
              </a:ext>
            </a:extLst>
          </p:cNvPr>
          <p:cNvSpPr txBox="1"/>
          <p:nvPr/>
        </p:nvSpPr>
        <p:spPr>
          <a:xfrm>
            <a:off x="6842148" y="711172"/>
            <a:ext cx="163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BRAM_1</a:t>
            </a:r>
            <a:endParaRPr lang="en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5661B8-FA87-A598-5B3B-CCDBD5203302}"/>
              </a:ext>
            </a:extLst>
          </p:cNvPr>
          <p:cNvSpPr txBox="1"/>
          <p:nvPr/>
        </p:nvSpPr>
        <p:spPr>
          <a:xfrm>
            <a:off x="-1" y="6374930"/>
            <a:ext cx="346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Word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1152(144</a:t>
            </a:r>
            <a:r>
              <a:rPr lang="ko-KR" altLang="en-US" dirty="0"/>
              <a:t>*</a:t>
            </a:r>
            <a:r>
              <a:rPr lang="en-US" altLang="ko-KR" dirty="0"/>
              <a:t>8bits)</a:t>
            </a:r>
            <a:endParaRPr lang="en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67F374-D4DE-F9EC-D2BB-3E8B54699E45}"/>
              </a:ext>
            </a:extLst>
          </p:cNvPr>
          <p:cNvSpPr txBox="1"/>
          <p:nvPr/>
        </p:nvSpPr>
        <p:spPr>
          <a:xfrm>
            <a:off x="-1" y="6041607"/>
            <a:ext cx="2531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Address size : 2,080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0A107A-5AF8-6835-B084-4C98D27AA0F2}"/>
              </a:ext>
            </a:extLst>
          </p:cNvPr>
          <p:cNvSpPr txBox="1"/>
          <p:nvPr/>
        </p:nvSpPr>
        <p:spPr>
          <a:xfrm>
            <a:off x="128750" y="254189"/>
            <a:ext cx="7131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Layer</a:t>
            </a:r>
            <a:r>
              <a:rPr lang="en-US" altLang="ko-KR" sz="2800" dirty="0"/>
              <a:t>13</a:t>
            </a:r>
            <a:endParaRPr lang="en-KR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80EDB-BA06-FB87-B6FE-AF86170F2E67}"/>
              </a:ext>
            </a:extLst>
          </p:cNvPr>
          <p:cNvSpPr txBox="1"/>
          <p:nvPr/>
        </p:nvSpPr>
        <p:spPr>
          <a:xfrm>
            <a:off x="48629" y="1397675"/>
            <a:ext cx="28114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&lt;layer signals&gt;</a:t>
            </a:r>
          </a:p>
          <a:p>
            <a:r>
              <a:rPr lang="en-US" sz="1400" dirty="0" err="1"/>
              <a:t>weight_i_start_addr</a:t>
            </a:r>
            <a:r>
              <a:rPr lang="en-US" sz="1400" dirty="0"/>
              <a:t> = 0</a:t>
            </a:r>
            <a:r>
              <a:rPr lang="ko-KR" altLang="en-US" sz="1400" dirty="0"/>
              <a:t>  </a:t>
            </a:r>
            <a:r>
              <a:rPr lang="en-US" altLang="ko-KR" sz="1400" dirty="0"/>
              <a:t>(4 </a:t>
            </a:r>
            <a:r>
              <a:rPr lang="en-US" altLang="ko-KR" sz="1400" dirty="0" err="1"/>
              <a:t>iters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sz="1400" dirty="0" err="1"/>
              <a:t>bias_i_start_addr</a:t>
            </a:r>
            <a:r>
              <a:rPr lang="en-US" sz="1400" dirty="0"/>
              <a:t> = 256</a:t>
            </a:r>
          </a:p>
          <a:p>
            <a:r>
              <a:rPr lang="en-US" sz="1400" dirty="0" err="1"/>
              <a:t>Ifm_i_start_addr</a:t>
            </a:r>
            <a:r>
              <a:rPr lang="en-US" sz="1400" dirty="0"/>
              <a:t> = 0</a:t>
            </a:r>
          </a:p>
          <a:p>
            <a:r>
              <a:rPr lang="en-US" sz="1400" dirty="0" err="1"/>
              <a:t>weight_i_which_bram</a:t>
            </a:r>
            <a:r>
              <a:rPr lang="en-US" sz="1400" dirty="0"/>
              <a:t> = 0 (4 </a:t>
            </a:r>
            <a:r>
              <a:rPr lang="en-US" sz="1400" dirty="0" err="1"/>
              <a:t>iters</a:t>
            </a:r>
            <a:r>
              <a:rPr lang="en-US" sz="1400" dirty="0"/>
              <a:t>)</a:t>
            </a:r>
          </a:p>
          <a:p>
            <a:r>
              <a:rPr lang="en-US" sz="1400" dirty="0" err="1"/>
              <a:t>Ifm_i_which_bram</a:t>
            </a:r>
            <a:r>
              <a:rPr lang="en-US" sz="1400" dirty="0"/>
              <a:t> = 1</a:t>
            </a:r>
          </a:p>
          <a:p>
            <a:endParaRPr lang="en-US" sz="1400" dirty="0"/>
          </a:p>
          <a:p>
            <a:r>
              <a:rPr lang="en-US" sz="1400" dirty="0" err="1"/>
              <a:t>weight_o_start_addr</a:t>
            </a:r>
            <a:r>
              <a:rPr lang="en-US" sz="1400" dirty="0"/>
              <a:t> = 0</a:t>
            </a:r>
          </a:p>
          <a:p>
            <a:r>
              <a:rPr lang="en-US" sz="1400" dirty="0" err="1"/>
              <a:t>Bias_o_start_addr</a:t>
            </a:r>
            <a:r>
              <a:rPr lang="en-US" sz="1400" dirty="0"/>
              <a:t> = 0</a:t>
            </a:r>
          </a:p>
          <a:p>
            <a:r>
              <a:rPr lang="en-US" sz="1400" dirty="0" err="1"/>
              <a:t>Ifm_o_start_addr</a:t>
            </a:r>
            <a:r>
              <a:rPr lang="en-US" sz="1400" dirty="0"/>
              <a:t> = 512</a:t>
            </a:r>
          </a:p>
          <a:p>
            <a:r>
              <a:rPr lang="en-US" sz="1400" dirty="0"/>
              <a:t>w</a:t>
            </a:r>
            <a:r>
              <a:rPr lang="en-KR" sz="1400" dirty="0"/>
              <a:t>eight_o_which_bram = 0</a:t>
            </a:r>
          </a:p>
          <a:p>
            <a:r>
              <a:rPr lang="en-KR" sz="1400" dirty="0"/>
              <a:t>Ifm_o_which_bram =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C200F6-9F84-96E9-6337-CC7A70506A60}"/>
              </a:ext>
            </a:extLst>
          </p:cNvPr>
          <p:cNvSpPr/>
          <p:nvPr/>
        </p:nvSpPr>
        <p:spPr>
          <a:xfrm>
            <a:off x="6025653" y="1072857"/>
            <a:ext cx="2543505" cy="45669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D3C246-115D-389E-16DB-DEAED1E5390E}"/>
              </a:ext>
            </a:extLst>
          </p:cNvPr>
          <p:cNvSpPr/>
          <p:nvPr/>
        </p:nvSpPr>
        <p:spPr>
          <a:xfrm>
            <a:off x="9200053" y="4202545"/>
            <a:ext cx="2300584" cy="14320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77F21D-7859-5F18-9D8C-46BA14D9D45E}"/>
              </a:ext>
            </a:extLst>
          </p:cNvPr>
          <p:cNvSpPr txBox="1"/>
          <p:nvPr/>
        </p:nvSpPr>
        <p:spPr>
          <a:xfrm>
            <a:off x="9676296" y="3833213"/>
            <a:ext cx="163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BIAS_BRAM</a:t>
            </a:r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4F2AAD-FC0B-42FE-A9FE-0B2C7A03CF70}"/>
              </a:ext>
            </a:extLst>
          </p:cNvPr>
          <p:cNvSpPr txBox="1"/>
          <p:nvPr/>
        </p:nvSpPr>
        <p:spPr>
          <a:xfrm>
            <a:off x="9329203" y="6118551"/>
            <a:ext cx="3463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Address size : 384</a:t>
            </a:r>
          </a:p>
          <a:p>
            <a:r>
              <a:rPr lang="en-US" altLang="ko-KR" dirty="0"/>
              <a:t>Word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1152(144</a:t>
            </a:r>
            <a:r>
              <a:rPr lang="ko-KR" altLang="en-US" dirty="0"/>
              <a:t>*</a:t>
            </a:r>
            <a:r>
              <a:rPr lang="en-US" altLang="ko-KR" dirty="0"/>
              <a:t>8bits)</a:t>
            </a:r>
            <a:endParaRPr lang="en-K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0579B1-53BC-290F-3907-86E548E7ACEA}"/>
              </a:ext>
            </a:extLst>
          </p:cNvPr>
          <p:cNvSpPr/>
          <p:nvPr/>
        </p:nvSpPr>
        <p:spPr>
          <a:xfrm>
            <a:off x="6029771" y="2620547"/>
            <a:ext cx="2218325" cy="6029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</a:t>
            </a:r>
            <a:r>
              <a:rPr lang="en-KR" sz="1400" dirty="0"/>
              <a:t>ayer</a:t>
            </a:r>
            <a:r>
              <a:rPr lang="en-US" altLang="ko-KR" sz="1400" dirty="0"/>
              <a:t>13</a:t>
            </a:r>
            <a:r>
              <a:rPr lang="en-KR" sz="1400" dirty="0"/>
              <a:t> ifm</a:t>
            </a:r>
          </a:p>
          <a:p>
            <a:pPr algn="ctr"/>
            <a:r>
              <a:rPr lang="en-KR" sz="1400" dirty="0"/>
              <a:t>(</a:t>
            </a:r>
            <a:r>
              <a:rPr lang="en-US" sz="1400" dirty="0"/>
              <a:t>512</a:t>
            </a:r>
            <a:r>
              <a:rPr lang="en-KR" sz="1400" dirty="0"/>
              <a:t>~</a:t>
            </a:r>
            <a:r>
              <a:rPr lang="en-US" sz="1400" dirty="0"/>
              <a:t>639</a:t>
            </a:r>
            <a:r>
              <a:rPr lang="en-KR" sz="1400" dirty="0"/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426B7-8EF4-38A7-DBDB-7875EC4CE949}"/>
              </a:ext>
            </a:extLst>
          </p:cNvPr>
          <p:cNvSpPr/>
          <p:nvPr/>
        </p:nvSpPr>
        <p:spPr>
          <a:xfrm>
            <a:off x="2860051" y="1079382"/>
            <a:ext cx="2543505" cy="45551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</a:t>
            </a:r>
            <a:r>
              <a:rPr lang="en-KR" sz="1400" dirty="0"/>
              <a:t>ayer</a:t>
            </a:r>
            <a:r>
              <a:rPr lang="en-US" altLang="ko-KR" sz="1400" dirty="0"/>
              <a:t>13</a:t>
            </a:r>
            <a:r>
              <a:rPr lang="en-KR" sz="1400" dirty="0"/>
              <a:t> weight</a:t>
            </a:r>
          </a:p>
          <a:p>
            <a:pPr algn="ctr"/>
            <a:r>
              <a:rPr lang="en-KR" sz="1400" dirty="0"/>
              <a:t>(0~</a:t>
            </a:r>
            <a:r>
              <a:rPr lang="en-US" altLang="ko-KR" sz="1400" dirty="0"/>
              <a:t>2,079</a:t>
            </a:r>
            <a:r>
              <a:rPr lang="en-KR" sz="1400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7DBA2-C462-FD0F-0CC8-D2AF2D8D1094}"/>
              </a:ext>
            </a:extLst>
          </p:cNvPr>
          <p:cNvSpPr/>
          <p:nvPr/>
        </p:nvSpPr>
        <p:spPr>
          <a:xfrm>
            <a:off x="9200052" y="4195633"/>
            <a:ext cx="2300584" cy="9899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</a:t>
            </a:r>
            <a:r>
              <a:rPr lang="en-KR" sz="1400" dirty="0"/>
              <a:t>ayer</a:t>
            </a:r>
            <a:r>
              <a:rPr lang="en-US" altLang="ko-KR" sz="1400" dirty="0"/>
              <a:t>13</a:t>
            </a:r>
            <a:r>
              <a:rPr lang="en-KR" sz="1400" dirty="0"/>
              <a:t> bias</a:t>
            </a:r>
          </a:p>
          <a:p>
            <a:pPr algn="ctr"/>
            <a:r>
              <a:rPr lang="en-KR" sz="1400" dirty="0"/>
              <a:t>(</a:t>
            </a:r>
            <a:r>
              <a:rPr lang="en-US" altLang="ko-KR" sz="1400" dirty="0"/>
              <a:t>0~255</a:t>
            </a:r>
            <a:r>
              <a:rPr lang="en-KR" sz="14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9ADA47-0371-8D81-F874-1D3FFF2A9FF0}"/>
              </a:ext>
            </a:extLst>
          </p:cNvPr>
          <p:cNvSpPr txBox="1"/>
          <p:nvPr/>
        </p:nvSpPr>
        <p:spPr>
          <a:xfrm>
            <a:off x="11748" y="4328785"/>
            <a:ext cx="2848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iterate 4 times</a:t>
            </a:r>
            <a:endParaRPr lang="en-KR" sz="16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3A1195-E27F-79D7-45EE-40E075FF809A}"/>
              </a:ext>
            </a:extLst>
          </p:cNvPr>
          <p:cNvSpPr/>
          <p:nvPr/>
        </p:nvSpPr>
        <p:spPr>
          <a:xfrm>
            <a:off x="6029771" y="5190839"/>
            <a:ext cx="2218325" cy="4437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Layer12</a:t>
            </a:r>
            <a:r>
              <a:rPr lang="en-KR" sz="1400" dirty="0"/>
              <a:t> </a:t>
            </a:r>
            <a:r>
              <a:rPr lang="en-US" sz="1400" dirty="0"/>
              <a:t>o</a:t>
            </a:r>
            <a:r>
              <a:rPr lang="en-KR" sz="1400" dirty="0"/>
              <a:t>fm</a:t>
            </a:r>
          </a:p>
          <a:p>
            <a:pPr algn="ctr"/>
            <a:r>
              <a:rPr lang="en-KR" sz="1400" dirty="0"/>
              <a:t>(1,952~</a:t>
            </a:r>
            <a:r>
              <a:rPr lang="en-US" sz="1400" dirty="0"/>
              <a:t>2,079</a:t>
            </a:r>
            <a:r>
              <a:rPr lang="en-KR" sz="1400" dirty="0"/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CBD686-8398-D3B6-CD91-981289483B6B}"/>
              </a:ext>
            </a:extLst>
          </p:cNvPr>
          <p:cNvSpPr/>
          <p:nvPr/>
        </p:nvSpPr>
        <p:spPr>
          <a:xfrm>
            <a:off x="6029771" y="3833213"/>
            <a:ext cx="2218325" cy="13523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</a:t>
            </a:r>
            <a:r>
              <a:rPr lang="en-KR" sz="1400" dirty="0"/>
              <a:t>ayer</a:t>
            </a:r>
            <a:r>
              <a:rPr lang="en-US" altLang="ko-KR" sz="1400" dirty="0"/>
              <a:t>08</a:t>
            </a:r>
            <a:r>
              <a:rPr lang="en-KR" sz="1400" dirty="0"/>
              <a:t> </a:t>
            </a:r>
            <a:r>
              <a:rPr lang="en-US" sz="1400" dirty="0"/>
              <a:t>o</a:t>
            </a:r>
            <a:r>
              <a:rPr lang="en-KR" sz="1400" dirty="0"/>
              <a:t>fm</a:t>
            </a:r>
          </a:p>
          <a:p>
            <a:pPr algn="ctr"/>
            <a:r>
              <a:rPr lang="en-KR" sz="1400" dirty="0"/>
              <a:t>(1,312~</a:t>
            </a:r>
            <a:r>
              <a:rPr lang="en-US" sz="1400" dirty="0"/>
              <a:t>1,951</a:t>
            </a:r>
            <a:r>
              <a:rPr lang="en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95310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2C96BA-3DD0-0E9C-7F63-39DF24A4B622}"/>
              </a:ext>
            </a:extLst>
          </p:cNvPr>
          <p:cNvSpPr/>
          <p:nvPr/>
        </p:nvSpPr>
        <p:spPr>
          <a:xfrm>
            <a:off x="2851254" y="1072858"/>
            <a:ext cx="2543505" cy="45669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0AE0E-1AE8-4002-4C34-5FC82215F3F2}"/>
              </a:ext>
            </a:extLst>
          </p:cNvPr>
          <p:cNvSpPr txBox="1"/>
          <p:nvPr/>
        </p:nvSpPr>
        <p:spPr>
          <a:xfrm>
            <a:off x="3653551" y="694290"/>
            <a:ext cx="10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BRAM_0</a:t>
            </a:r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C4544C-9BD9-002C-1E33-50A4DBA64DCB}"/>
              </a:ext>
            </a:extLst>
          </p:cNvPr>
          <p:cNvSpPr txBox="1"/>
          <p:nvPr/>
        </p:nvSpPr>
        <p:spPr>
          <a:xfrm>
            <a:off x="6842148" y="711172"/>
            <a:ext cx="163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BRAM_1</a:t>
            </a:r>
            <a:endParaRPr lang="en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5661B8-FA87-A598-5B3B-CCDBD5203302}"/>
              </a:ext>
            </a:extLst>
          </p:cNvPr>
          <p:cNvSpPr txBox="1"/>
          <p:nvPr/>
        </p:nvSpPr>
        <p:spPr>
          <a:xfrm>
            <a:off x="-1" y="6374930"/>
            <a:ext cx="346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Word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1152(144</a:t>
            </a:r>
            <a:r>
              <a:rPr lang="ko-KR" altLang="en-US" dirty="0"/>
              <a:t>*</a:t>
            </a:r>
            <a:r>
              <a:rPr lang="en-US" altLang="ko-KR" dirty="0"/>
              <a:t>8bits)</a:t>
            </a:r>
            <a:endParaRPr lang="en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67F374-D4DE-F9EC-D2BB-3E8B54699E45}"/>
              </a:ext>
            </a:extLst>
          </p:cNvPr>
          <p:cNvSpPr txBox="1"/>
          <p:nvPr/>
        </p:nvSpPr>
        <p:spPr>
          <a:xfrm>
            <a:off x="-1" y="6041607"/>
            <a:ext cx="2531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Address size : 2,080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0A107A-5AF8-6835-B084-4C98D27AA0F2}"/>
              </a:ext>
            </a:extLst>
          </p:cNvPr>
          <p:cNvSpPr txBox="1"/>
          <p:nvPr/>
        </p:nvSpPr>
        <p:spPr>
          <a:xfrm>
            <a:off x="128750" y="254189"/>
            <a:ext cx="7131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Layer</a:t>
            </a:r>
            <a:r>
              <a:rPr lang="en-US" altLang="ko-KR" sz="2800" dirty="0"/>
              <a:t>14</a:t>
            </a:r>
            <a:endParaRPr lang="en-KR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80EDB-BA06-FB87-B6FE-AF86170F2E67}"/>
              </a:ext>
            </a:extLst>
          </p:cNvPr>
          <p:cNvSpPr txBox="1"/>
          <p:nvPr/>
        </p:nvSpPr>
        <p:spPr>
          <a:xfrm>
            <a:off x="48629" y="1397675"/>
            <a:ext cx="28114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&lt;layer signals&gt;</a:t>
            </a:r>
          </a:p>
          <a:p>
            <a:r>
              <a:rPr lang="en-US" sz="1400" dirty="0" err="1"/>
              <a:t>weight_i_start_addr</a:t>
            </a:r>
            <a:r>
              <a:rPr lang="en-US" sz="1400" dirty="0"/>
              <a:t> = 694</a:t>
            </a:r>
            <a:r>
              <a:rPr lang="ko-KR" altLang="en-US" sz="1400" dirty="0"/>
              <a:t> </a:t>
            </a:r>
            <a:r>
              <a:rPr lang="en-US" sz="1400" dirty="0" err="1"/>
              <a:t>bias_i_start_addr</a:t>
            </a:r>
            <a:r>
              <a:rPr lang="en-US" sz="1400" dirty="0"/>
              <a:t> = 0</a:t>
            </a:r>
          </a:p>
          <a:p>
            <a:r>
              <a:rPr lang="en-US" sz="1400" dirty="0" err="1"/>
              <a:t>Ifm_i_start_addr</a:t>
            </a:r>
            <a:r>
              <a:rPr lang="en-US" sz="1400" dirty="0"/>
              <a:t> = 256</a:t>
            </a:r>
          </a:p>
          <a:p>
            <a:r>
              <a:rPr lang="en-US" sz="1400" dirty="0" err="1"/>
              <a:t>weight_i_which_bram</a:t>
            </a:r>
            <a:r>
              <a:rPr lang="en-US" sz="1400" dirty="0"/>
              <a:t> = 0</a:t>
            </a:r>
          </a:p>
          <a:p>
            <a:r>
              <a:rPr lang="en-US" sz="1400" dirty="0" err="1"/>
              <a:t>Ifm_i_which_bram</a:t>
            </a:r>
            <a:r>
              <a:rPr lang="en-US" sz="1400" dirty="0"/>
              <a:t> = 1</a:t>
            </a:r>
          </a:p>
          <a:p>
            <a:endParaRPr lang="en-US" sz="1400" dirty="0"/>
          </a:p>
          <a:p>
            <a:r>
              <a:rPr lang="en-US" sz="1400" dirty="0" err="1"/>
              <a:t>weight_o_start_addr</a:t>
            </a:r>
            <a:r>
              <a:rPr lang="en-US" sz="1400" dirty="0"/>
              <a:t> = 0</a:t>
            </a:r>
          </a:p>
          <a:p>
            <a:r>
              <a:rPr lang="en-US" sz="1400" dirty="0" err="1"/>
              <a:t>Bias_o_start_addr</a:t>
            </a:r>
            <a:r>
              <a:rPr lang="en-US" sz="1400" dirty="0"/>
              <a:t> = 256</a:t>
            </a:r>
          </a:p>
          <a:p>
            <a:r>
              <a:rPr lang="en-US" sz="1400" dirty="0" err="1"/>
              <a:t>Ifm_o_start_addr</a:t>
            </a:r>
            <a:r>
              <a:rPr lang="en-US" sz="1400" dirty="0"/>
              <a:t> = 0</a:t>
            </a:r>
          </a:p>
          <a:p>
            <a:r>
              <a:rPr lang="en-US" sz="1400" dirty="0"/>
              <a:t>w</a:t>
            </a:r>
            <a:r>
              <a:rPr lang="en-KR" sz="1400" dirty="0"/>
              <a:t>eight_o_which_bram = 0</a:t>
            </a:r>
          </a:p>
          <a:p>
            <a:r>
              <a:rPr lang="en-KR" sz="1400" dirty="0"/>
              <a:t>Ifm_o_which_bram =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C200F6-9F84-96E9-6337-CC7A70506A60}"/>
              </a:ext>
            </a:extLst>
          </p:cNvPr>
          <p:cNvSpPr/>
          <p:nvPr/>
        </p:nvSpPr>
        <p:spPr>
          <a:xfrm>
            <a:off x="6025653" y="1072857"/>
            <a:ext cx="2543505" cy="45669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D3C246-115D-389E-16DB-DEAED1E5390E}"/>
              </a:ext>
            </a:extLst>
          </p:cNvPr>
          <p:cNvSpPr/>
          <p:nvPr/>
        </p:nvSpPr>
        <p:spPr>
          <a:xfrm>
            <a:off x="9200053" y="4202545"/>
            <a:ext cx="2300584" cy="14320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77F21D-7859-5F18-9D8C-46BA14D9D45E}"/>
              </a:ext>
            </a:extLst>
          </p:cNvPr>
          <p:cNvSpPr txBox="1"/>
          <p:nvPr/>
        </p:nvSpPr>
        <p:spPr>
          <a:xfrm>
            <a:off x="9676296" y="3833213"/>
            <a:ext cx="163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BIAS_BRAM</a:t>
            </a:r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4F2AAD-FC0B-42FE-A9FE-0B2C7A03CF70}"/>
              </a:ext>
            </a:extLst>
          </p:cNvPr>
          <p:cNvSpPr txBox="1"/>
          <p:nvPr/>
        </p:nvSpPr>
        <p:spPr>
          <a:xfrm>
            <a:off x="9329203" y="6118551"/>
            <a:ext cx="3463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Address size : 384</a:t>
            </a:r>
          </a:p>
          <a:p>
            <a:r>
              <a:rPr lang="en-US" altLang="ko-KR" dirty="0"/>
              <a:t>Word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1152(144</a:t>
            </a:r>
            <a:r>
              <a:rPr lang="ko-KR" altLang="en-US" dirty="0"/>
              <a:t>*</a:t>
            </a:r>
            <a:r>
              <a:rPr lang="en-US" altLang="ko-KR" dirty="0"/>
              <a:t>8bits)</a:t>
            </a:r>
            <a:endParaRPr lang="en-K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0579B1-53BC-290F-3907-86E548E7ACEA}"/>
              </a:ext>
            </a:extLst>
          </p:cNvPr>
          <p:cNvSpPr/>
          <p:nvPr/>
        </p:nvSpPr>
        <p:spPr>
          <a:xfrm>
            <a:off x="6040491" y="1075187"/>
            <a:ext cx="2218325" cy="9615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</a:t>
            </a:r>
            <a:r>
              <a:rPr lang="en-KR" sz="1400" dirty="0"/>
              <a:t>ayer</a:t>
            </a:r>
            <a:r>
              <a:rPr lang="en-US" altLang="ko-KR" sz="1400" dirty="0"/>
              <a:t>14</a:t>
            </a:r>
            <a:r>
              <a:rPr lang="en-KR" sz="1400" dirty="0"/>
              <a:t> ifm</a:t>
            </a:r>
          </a:p>
          <a:p>
            <a:pPr algn="ctr"/>
            <a:r>
              <a:rPr lang="en-KR" sz="1400" dirty="0"/>
              <a:t>(</a:t>
            </a:r>
            <a:r>
              <a:rPr lang="en-US" sz="1400" dirty="0"/>
              <a:t>0</a:t>
            </a:r>
            <a:r>
              <a:rPr lang="en-KR" sz="1400" dirty="0"/>
              <a:t>~</a:t>
            </a:r>
            <a:r>
              <a:rPr lang="en-US" sz="1400" dirty="0"/>
              <a:t>255</a:t>
            </a:r>
            <a:r>
              <a:rPr lang="en-KR" sz="1400" dirty="0"/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426B7-8EF4-38A7-DBDB-7875EC4CE949}"/>
              </a:ext>
            </a:extLst>
          </p:cNvPr>
          <p:cNvSpPr/>
          <p:nvPr/>
        </p:nvSpPr>
        <p:spPr>
          <a:xfrm>
            <a:off x="2856856" y="1079382"/>
            <a:ext cx="2543505" cy="14456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</a:t>
            </a:r>
            <a:r>
              <a:rPr lang="en-KR" sz="1400" dirty="0"/>
              <a:t>ayer</a:t>
            </a:r>
            <a:r>
              <a:rPr lang="en-US" altLang="ko-KR" sz="1400" dirty="0"/>
              <a:t>14</a:t>
            </a:r>
            <a:r>
              <a:rPr lang="en-KR" sz="1400" dirty="0"/>
              <a:t> weight</a:t>
            </a:r>
          </a:p>
          <a:p>
            <a:pPr algn="ctr"/>
            <a:r>
              <a:rPr lang="en-KR" sz="1400" dirty="0"/>
              <a:t>(0~</a:t>
            </a:r>
            <a:r>
              <a:rPr lang="en-US" sz="1400" dirty="0"/>
              <a:t>693</a:t>
            </a:r>
            <a:r>
              <a:rPr lang="en-KR" sz="1400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7DBA2-C462-FD0F-0CC8-D2AF2D8D1094}"/>
              </a:ext>
            </a:extLst>
          </p:cNvPr>
          <p:cNvSpPr/>
          <p:nvPr/>
        </p:nvSpPr>
        <p:spPr>
          <a:xfrm>
            <a:off x="9200053" y="4988229"/>
            <a:ext cx="2300584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</a:t>
            </a:r>
            <a:r>
              <a:rPr lang="en-KR" sz="1400" dirty="0"/>
              <a:t>ayer</a:t>
            </a:r>
            <a:r>
              <a:rPr lang="en-US" altLang="ko-KR" sz="1400" dirty="0"/>
              <a:t>14</a:t>
            </a:r>
            <a:r>
              <a:rPr lang="en-KR" sz="1400" dirty="0"/>
              <a:t> bias</a:t>
            </a:r>
          </a:p>
          <a:p>
            <a:pPr algn="ctr"/>
            <a:r>
              <a:rPr lang="en-KR" sz="1400" dirty="0"/>
              <a:t>(</a:t>
            </a:r>
            <a:r>
              <a:rPr lang="en-US" sz="1400" dirty="0"/>
              <a:t>256</a:t>
            </a:r>
            <a:r>
              <a:rPr lang="en-US" altLang="ko-KR" sz="1400" dirty="0"/>
              <a:t>~353</a:t>
            </a:r>
            <a:r>
              <a:rPr lang="en-KR" sz="1400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7A8C26-88C8-7458-1C8C-E62D72F211DF}"/>
              </a:ext>
            </a:extLst>
          </p:cNvPr>
          <p:cNvSpPr/>
          <p:nvPr/>
        </p:nvSpPr>
        <p:spPr>
          <a:xfrm>
            <a:off x="6029771" y="3833213"/>
            <a:ext cx="2218325" cy="13523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</a:t>
            </a:r>
            <a:r>
              <a:rPr lang="en-KR" sz="1400" dirty="0"/>
              <a:t>ayer</a:t>
            </a:r>
            <a:r>
              <a:rPr lang="en-US" altLang="ko-KR" sz="1400" dirty="0"/>
              <a:t>08</a:t>
            </a:r>
            <a:r>
              <a:rPr lang="en-KR" sz="1400" dirty="0"/>
              <a:t> </a:t>
            </a:r>
            <a:r>
              <a:rPr lang="en-US" sz="1400" dirty="0"/>
              <a:t>o</a:t>
            </a:r>
            <a:r>
              <a:rPr lang="en-KR" sz="1400" dirty="0"/>
              <a:t>fm</a:t>
            </a:r>
          </a:p>
          <a:p>
            <a:pPr algn="ctr"/>
            <a:r>
              <a:rPr lang="en-KR" sz="1400" dirty="0"/>
              <a:t>(1,312~</a:t>
            </a:r>
            <a:r>
              <a:rPr lang="en-US" sz="1400" dirty="0"/>
              <a:t>1,951)</a:t>
            </a:r>
            <a:endParaRPr lang="en-KR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4F02A3-48EB-68EE-A6B4-03CCC37CB060}"/>
              </a:ext>
            </a:extLst>
          </p:cNvPr>
          <p:cNvSpPr/>
          <p:nvPr/>
        </p:nvSpPr>
        <p:spPr>
          <a:xfrm>
            <a:off x="6029771" y="5190839"/>
            <a:ext cx="2218325" cy="4437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Layer12</a:t>
            </a:r>
            <a:r>
              <a:rPr lang="en-KR" sz="1400" dirty="0"/>
              <a:t> </a:t>
            </a:r>
            <a:r>
              <a:rPr lang="en-US" sz="1400" dirty="0"/>
              <a:t>o</a:t>
            </a:r>
            <a:r>
              <a:rPr lang="en-KR" sz="1400" dirty="0"/>
              <a:t>fm</a:t>
            </a:r>
          </a:p>
          <a:p>
            <a:pPr algn="ctr"/>
            <a:r>
              <a:rPr lang="en-KR" sz="1400" dirty="0"/>
              <a:t>(1,952~</a:t>
            </a:r>
            <a:r>
              <a:rPr lang="en-US" sz="1400" dirty="0"/>
              <a:t>2,079</a:t>
            </a:r>
            <a:r>
              <a:rPr lang="en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5516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2050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1. Outline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5D5D16E-B0FF-8310-A87E-ABDB859F0C70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749844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Final Result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8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Simulation completed for all layers (conv0 ~ conv20)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US" altLang="ko-KR" sz="28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This was implemented only with regs, and assuming all </a:t>
            </a:r>
            <a:r>
              <a:rPr lang="en-US" altLang="ko-KR" sz="28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ifmaps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/weights for each layer can fit into the regs. (Impractical on HW)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US" altLang="ko-KR" sz="28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Therefore, </a:t>
            </a:r>
            <a:r>
              <a:rPr lang="en-US" altLang="ko-KR" sz="28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ifmap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tiling was implemented to put practical sizes of data can fit into the limited reg/</a:t>
            </a:r>
            <a:r>
              <a:rPr lang="en-US" altLang="ko-KR" sz="28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bram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of FPGA.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US" altLang="ko-KR" sz="28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1868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2C96BA-3DD0-0E9C-7F63-39DF24A4B622}"/>
              </a:ext>
            </a:extLst>
          </p:cNvPr>
          <p:cNvSpPr/>
          <p:nvPr/>
        </p:nvSpPr>
        <p:spPr>
          <a:xfrm>
            <a:off x="2851254" y="1072858"/>
            <a:ext cx="2543505" cy="45669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0AE0E-1AE8-4002-4C34-5FC82215F3F2}"/>
              </a:ext>
            </a:extLst>
          </p:cNvPr>
          <p:cNvSpPr txBox="1"/>
          <p:nvPr/>
        </p:nvSpPr>
        <p:spPr>
          <a:xfrm>
            <a:off x="3653551" y="694290"/>
            <a:ext cx="10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BRAM_0</a:t>
            </a:r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C4544C-9BD9-002C-1E33-50A4DBA64DCB}"/>
              </a:ext>
            </a:extLst>
          </p:cNvPr>
          <p:cNvSpPr txBox="1"/>
          <p:nvPr/>
        </p:nvSpPr>
        <p:spPr>
          <a:xfrm>
            <a:off x="6842148" y="711172"/>
            <a:ext cx="163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BRAM_1</a:t>
            </a:r>
            <a:endParaRPr lang="en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5661B8-FA87-A598-5B3B-CCDBD5203302}"/>
              </a:ext>
            </a:extLst>
          </p:cNvPr>
          <p:cNvSpPr txBox="1"/>
          <p:nvPr/>
        </p:nvSpPr>
        <p:spPr>
          <a:xfrm>
            <a:off x="-1" y="6374930"/>
            <a:ext cx="346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Word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1152(144</a:t>
            </a:r>
            <a:r>
              <a:rPr lang="ko-KR" altLang="en-US" dirty="0"/>
              <a:t>*</a:t>
            </a:r>
            <a:r>
              <a:rPr lang="en-US" altLang="ko-KR" dirty="0"/>
              <a:t>8bits)</a:t>
            </a:r>
            <a:endParaRPr lang="en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67F374-D4DE-F9EC-D2BB-3E8B54699E45}"/>
              </a:ext>
            </a:extLst>
          </p:cNvPr>
          <p:cNvSpPr txBox="1"/>
          <p:nvPr/>
        </p:nvSpPr>
        <p:spPr>
          <a:xfrm>
            <a:off x="-1" y="6041607"/>
            <a:ext cx="2531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Address size : 2,080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0A107A-5AF8-6835-B084-4C98D27AA0F2}"/>
              </a:ext>
            </a:extLst>
          </p:cNvPr>
          <p:cNvSpPr txBox="1"/>
          <p:nvPr/>
        </p:nvSpPr>
        <p:spPr>
          <a:xfrm>
            <a:off x="128750" y="254189"/>
            <a:ext cx="7131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Layer</a:t>
            </a:r>
            <a:r>
              <a:rPr lang="en-US" altLang="ko-KR" sz="2800" dirty="0"/>
              <a:t>17</a:t>
            </a:r>
            <a:endParaRPr lang="en-KR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80EDB-BA06-FB87-B6FE-AF86170F2E67}"/>
              </a:ext>
            </a:extLst>
          </p:cNvPr>
          <p:cNvSpPr txBox="1"/>
          <p:nvPr/>
        </p:nvSpPr>
        <p:spPr>
          <a:xfrm>
            <a:off x="48629" y="1397675"/>
            <a:ext cx="28114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&lt;layer signals&gt;</a:t>
            </a:r>
          </a:p>
          <a:p>
            <a:r>
              <a:rPr lang="en-US" sz="1400" dirty="0" err="1"/>
              <a:t>weight_i_start_addr</a:t>
            </a:r>
            <a:r>
              <a:rPr lang="en-US" sz="1400" dirty="0"/>
              <a:t> = 922</a:t>
            </a:r>
            <a:r>
              <a:rPr lang="ko-KR" altLang="en-US" sz="1400" dirty="0"/>
              <a:t> </a:t>
            </a:r>
            <a:r>
              <a:rPr lang="en-US" sz="1400" dirty="0" err="1"/>
              <a:t>bias_i_start_addr</a:t>
            </a:r>
            <a:r>
              <a:rPr lang="en-US" sz="1400" dirty="0"/>
              <a:t> = 64</a:t>
            </a:r>
          </a:p>
          <a:p>
            <a:r>
              <a:rPr lang="en-US" sz="1400" dirty="0" err="1"/>
              <a:t>Ifm_i_start_addr</a:t>
            </a:r>
            <a:r>
              <a:rPr lang="en-US" sz="1400" dirty="0"/>
              <a:t> = 0</a:t>
            </a:r>
          </a:p>
          <a:p>
            <a:r>
              <a:rPr lang="en-US" sz="1400" dirty="0" err="1"/>
              <a:t>weight_i_which_bram</a:t>
            </a:r>
            <a:r>
              <a:rPr lang="en-US" sz="1400" dirty="0"/>
              <a:t> = 0</a:t>
            </a:r>
          </a:p>
          <a:p>
            <a:r>
              <a:rPr lang="en-US" sz="1400" dirty="0" err="1"/>
              <a:t>Ifm_i_which_bram</a:t>
            </a:r>
            <a:r>
              <a:rPr lang="en-US" sz="1400" dirty="0"/>
              <a:t> = 1</a:t>
            </a:r>
          </a:p>
          <a:p>
            <a:endParaRPr lang="en-US" sz="1400" dirty="0"/>
          </a:p>
          <a:p>
            <a:r>
              <a:rPr lang="en-US" sz="1400" dirty="0" err="1"/>
              <a:t>weight_o_start_addr</a:t>
            </a:r>
            <a:r>
              <a:rPr lang="en-US" sz="1400" dirty="0"/>
              <a:t> = 0</a:t>
            </a:r>
          </a:p>
          <a:p>
            <a:r>
              <a:rPr lang="en-US" sz="1400" dirty="0" err="1"/>
              <a:t>Bias_o_start_addr</a:t>
            </a:r>
            <a:r>
              <a:rPr lang="en-US" sz="1400" dirty="0"/>
              <a:t> = 0</a:t>
            </a:r>
          </a:p>
          <a:p>
            <a:r>
              <a:rPr lang="en-US" sz="1400" dirty="0" err="1"/>
              <a:t>Ifm_o_start_addr</a:t>
            </a:r>
            <a:r>
              <a:rPr lang="en-US" sz="1400" dirty="0"/>
              <a:t> = 1,952</a:t>
            </a:r>
          </a:p>
          <a:p>
            <a:r>
              <a:rPr lang="en-US" sz="1400" dirty="0"/>
              <a:t>w</a:t>
            </a:r>
            <a:r>
              <a:rPr lang="en-KR" sz="1400" dirty="0"/>
              <a:t>eight_o_which_bram = 0</a:t>
            </a:r>
          </a:p>
          <a:p>
            <a:r>
              <a:rPr lang="en-KR" sz="1400" dirty="0"/>
              <a:t>Ifm_o_which_bram =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C200F6-9F84-96E9-6337-CC7A70506A60}"/>
              </a:ext>
            </a:extLst>
          </p:cNvPr>
          <p:cNvSpPr/>
          <p:nvPr/>
        </p:nvSpPr>
        <p:spPr>
          <a:xfrm>
            <a:off x="6025653" y="1072857"/>
            <a:ext cx="2543505" cy="45669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D3C246-115D-389E-16DB-DEAED1E5390E}"/>
              </a:ext>
            </a:extLst>
          </p:cNvPr>
          <p:cNvSpPr/>
          <p:nvPr/>
        </p:nvSpPr>
        <p:spPr>
          <a:xfrm>
            <a:off x="9200053" y="4202545"/>
            <a:ext cx="2300584" cy="14320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77F21D-7859-5F18-9D8C-46BA14D9D45E}"/>
              </a:ext>
            </a:extLst>
          </p:cNvPr>
          <p:cNvSpPr txBox="1"/>
          <p:nvPr/>
        </p:nvSpPr>
        <p:spPr>
          <a:xfrm>
            <a:off x="9676296" y="3833213"/>
            <a:ext cx="163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BIAS_BRAM</a:t>
            </a:r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4F2AAD-FC0B-42FE-A9FE-0B2C7A03CF70}"/>
              </a:ext>
            </a:extLst>
          </p:cNvPr>
          <p:cNvSpPr txBox="1"/>
          <p:nvPr/>
        </p:nvSpPr>
        <p:spPr>
          <a:xfrm>
            <a:off x="9329203" y="6118551"/>
            <a:ext cx="3463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Address size : 384</a:t>
            </a:r>
          </a:p>
          <a:p>
            <a:r>
              <a:rPr lang="en-US" altLang="ko-KR" dirty="0"/>
              <a:t>Word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1152(144</a:t>
            </a:r>
            <a:r>
              <a:rPr lang="ko-KR" altLang="en-US" dirty="0"/>
              <a:t>*</a:t>
            </a:r>
            <a:r>
              <a:rPr lang="en-US" altLang="ko-KR" dirty="0"/>
              <a:t>8bits)</a:t>
            </a:r>
            <a:endParaRPr lang="en-K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426B7-8EF4-38A7-DBDB-7875EC4CE949}"/>
              </a:ext>
            </a:extLst>
          </p:cNvPr>
          <p:cNvSpPr/>
          <p:nvPr/>
        </p:nvSpPr>
        <p:spPr>
          <a:xfrm>
            <a:off x="2860051" y="2387603"/>
            <a:ext cx="2543505" cy="8081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</a:t>
            </a:r>
            <a:r>
              <a:rPr lang="en-KR" sz="1400" dirty="0"/>
              <a:t>ayer</a:t>
            </a:r>
            <a:r>
              <a:rPr lang="en-US" altLang="ko-KR" sz="1400" dirty="0"/>
              <a:t>17</a:t>
            </a:r>
            <a:r>
              <a:rPr lang="en-KR" sz="1400" dirty="0"/>
              <a:t> weight</a:t>
            </a:r>
          </a:p>
          <a:p>
            <a:pPr algn="ctr"/>
            <a:r>
              <a:rPr lang="en-KR" sz="1400" dirty="0"/>
              <a:t>(694~</a:t>
            </a:r>
            <a:r>
              <a:rPr lang="en-US" sz="1400" dirty="0"/>
              <a:t>921</a:t>
            </a:r>
            <a:r>
              <a:rPr lang="en-KR" sz="1400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7DBA2-C462-FD0F-0CC8-D2AF2D8D1094}"/>
              </a:ext>
            </a:extLst>
          </p:cNvPr>
          <p:cNvSpPr/>
          <p:nvPr/>
        </p:nvSpPr>
        <p:spPr>
          <a:xfrm>
            <a:off x="9200053" y="4203046"/>
            <a:ext cx="2300584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</a:t>
            </a:r>
            <a:r>
              <a:rPr lang="en-KR" sz="1400" dirty="0"/>
              <a:t>ayer</a:t>
            </a:r>
            <a:r>
              <a:rPr lang="en-US" altLang="ko-KR" sz="1400" dirty="0"/>
              <a:t>17</a:t>
            </a:r>
            <a:r>
              <a:rPr lang="en-KR" sz="1400" dirty="0"/>
              <a:t> bias</a:t>
            </a:r>
          </a:p>
          <a:p>
            <a:pPr algn="ctr"/>
            <a:r>
              <a:rPr lang="en-KR" sz="1400" dirty="0"/>
              <a:t>(</a:t>
            </a:r>
            <a:r>
              <a:rPr lang="en-US" sz="1400" dirty="0"/>
              <a:t>0</a:t>
            </a:r>
            <a:r>
              <a:rPr lang="en-US" altLang="ko-KR" sz="1400" dirty="0"/>
              <a:t>~63</a:t>
            </a:r>
            <a:r>
              <a:rPr lang="en-KR" sz="1400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7A8C26-88C8-7458-1C8C-E62D72F211DF}"/>
              </a:ext>
            </a:extLst>
          </p:cNvPr>
          <p:cNvSpPr/>
          <p:nvPr/>
        </p:nvSpPr>
        <p:spPr>
          <a:xfrm>
            <a:off x="6029771" y="3833213"/>
            <a:ext cx="2218325" cy="13523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</a:t>
            </a:r>
            <a:r>
              <a:rPr lang="en-KR" sz="1400" dirty="0"/>
              <a:t>ayer</a:t>
            </a:r>
            <a:r>
              <a:rPr lang="en-US" altLang="ko-KR" sz="1400" dirty="0"/>
              <a:t>08</a:t>
            </a:r>
            <a:r>
              <a:rPr lang="en-KR" sz="1400" dirty="0"/>
              <a:t> </a:t>
            </a:r>
            <a:r>
              <a:rPr lang="en-US" sz="1400" dirty="0"/>
              <a:t>o</a:t>
            </a:r>
            <a:r>
              <a:rPr lang="en-KR" sz="1400" dirty="0"/>
              <a:t>fm</a:t>
            </a:r>
          </a:p>
          <a:p>
            <a:pPr algn="ctr"/>
            <a:r>
              <a:rPr lang="en-KR" sz="1400" dirty="0"/>
              <a:t>(1,312~</a:t>
            </a:r>
            <a:r>
              <a:rPr lang="en-US" sz="1400" dirty="0"/>
              <a:t>1,951)</a:t>
            </a:r>
            <a:endParaRPr lang="en-KR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4F02A3-48EB-68EE-A6B4-03CCC37CB060}"/>
              </a:ext>
            </a:extLst>
          </p:cNvPr>
          <p:cNvSpPr/>
          <p:nvPr/>
        </p:nvSpPr>
        <p:spPr>
          <a:xfrm>
            <a:off x="6029771" y="5190839"/>
            <a:ext cx="2218325" cy="4437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Layer17</a:t>
            </a:r>
            <a:r>
              <a:rPr lang="en-KR" sz="1400" dirty="0"/>
              <a:t> </a:t>
            </a:r>
            <a:r>
              <a:rPr lang="en-US" sz="1400" dirty="0"/>
              <a:t>i</a:t>
            </a:r>
            <a:r>
              <a:rPr lang="en-KR" sz="1400" dirty="0"/>
              <a:t>fm</a:t>
            </a:r>
          </a:p>
          <a:p>
            <a:pPr algn="ctr"/>
            <a:r>
              <a:rPr lang="en-KR" sz="1400" dirty="0"/>
              <a:t>(1,952~</a:t>
            </a:r>
            <a:r>
              <a:rPr lang="en-US" sz="1400" dirty="0"/>
              <a:t>2,079</a:t>
            </a:r>
            <a:r>
              <a:rPr lang="en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20674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2C96BA-3DD0-0E9C-7F63-39DF24A4B622}"/>
              </a:ext>
            </a:extLst>
          </p:cNvPr>
          <p:cNvSpPr/>
          <p:nvPr/>
        </p:nvSpPr>
        <p:spPr>
          <a:xfrm>
            <a:off x="2851254" y="1072858"/>
            <a:ext cx="2543505" cy="45669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0AE0E-1AE8-4002-4C34-5FC82215F3F2}"/>
              </a:ext>
            </a:extLst>
          </p:cNvPr>
          <p:cNvSpPr txBox="1"/>
          <p:nvPr/>
        </p:nvSpPr>
        <p:spPr>
          <a:xfrm>
            <a:off x="3653551" y="694290"/>
            <a:ext cx="10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BRAM_0</a:t>
            </a:r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C4544C-9BD9-002C-1E33-50A4DBA64DCB}"/>
              </a:ext>
            </a:extLst>
          </p:cNvPr>
          <p:cNvSpPr txBox="1"/>
          <p:nvPr/>
        </p:nvSpPr>
        <p:spPr>
          <a:xfrm>
            <a:off x="6842148" y="711172"/>
            <a:ext cx="163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BRAM_1</a:t>
            </a:r>
            <a:endParaRPr lang="en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5661B8-FA87-A598-5B3B-CCDBD5203302}"/>
              </a:ext>
            </a:extLst>
          </p:cNvPr>
          <p:cNvSpPr txBox="1"/>
          <p:nvPr/>
        </p:nvSpPr>
        <p:spPr>
          <a:xfrm>
            <a:off x="-1" y="6374930"/>
            <a:ext cx="346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Word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1152(144</a:t>
            </a:r>
            <a:r>
              <a:rPr lang="ko-KR" altLang="en-US" dirty="0"/>
              <a:t>*</a:t>
            </a:r>
            <a:r>
              <a:rPr lang="en-US" altLang="ko-KR" dirty="0"/>
              <a:t>8bits)</a:t>
            </a:r>
            <a:endParaRPr lang="en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67F374-D4DE-F9EC-D2BB-3E8B54699E45}"/>
              </a:ext>
            </a:extLst>
          </p:cNvPr>
          <p:cNvSpPr txBox="1"/>
          <p:nvPr/>
        </p:nvSpPr>
        <p:spPr>
          <a:xfrm>
            <a:off x="-1" y="6041607"/>
            <a:ext cx="2531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Address size : 2,080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0A107A-5AF8-6835-B084-4C98D27AA0F2}"/>
              </a:ext>
            </a:extLst>
          </p:cNvPr>
          <p:cNvSpPr txBox="1"/>
          <p:nvPr/>
        </p:nvSpPr>
        <p:spPr>
          <a:xfrm>
            <a:off x="128750" y="254189"/>
            <a:ext cx="7131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Layer</a:t>
            </a:r>
            <a:r>
              <a:rPr lang="en-US" altLang="ko-KR" sz="2800" dirty="0"/>
              <a:t>18 - </a:t>
            </a:r>
            <a:r>
              <a:rPr lang="en-US" altLang="ko-KR" sz="2800" dirty="0" err="1"/>
              <a:t>Upsampling</a:t>
            </a:r>
            <a:endParaRPr lang="en-KR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80EDB-BA06-FB87-B6FE-AF86170F2E67}"/>
              </a:ext>
            </a:extLst>
          </p:cNvPr>
          <p:cNvSpPr txBox="1"/>
          <p:nvPr/>
        </p:nvSpPr>
        <p:spPr>
          <a:xfrm>
            <a:off x="48629" y="1397675"/>
            <a:ext cx="28114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&lt;layer signals&gt;</a:t>
            </a:r>
          </a:p>
          <a:p>
            <a:r>
              <a:rPr lang="en-US" sz="1400" dirty="0" err="1"/>
              <a:t>weight_i_start_addr</a:t>
            </a:r>
            <a:r>
              <a:rPr lang="en-US" sz="1400" dirty="0"/>
              <a:t> = x</a:t>
            </a:r>
            <a:r>
              <a:rPr lang="ko-KR" altLang="en-US" sz="1400" dirty="0"/>
              <a:t> </a:t>
            </a:r>
            <a:r>
              <a:rPr lang="en-US" sz="1400" dirty="0" err="1"/>
              <a:t>bias_i_start_addr</a:t>
            </a:r>
            <a:r>
              <a:rPr lang="en-US" sz="1400" dirty="0"/>
              <a:t> = x</a:t>
            </a:r>
          </a:p>
          <a:p>
            <a:r>
              <a:rPr lang="en-US" sz="1400" dirty="0" err="1"/>
              <a:t>Ifm_i_start_addr</a:t>
            </a:r>
            <a:r>
              <a:rPr lang="en-US" sz="1400" dirty="0"/>
              <a:t> = 1,312</a:t>
            </a:r>
          </a:p>
          <a:p>
            <a:r>
              <a:rPr lang="en-US" sz="1400" dirty="0" err="1"/>
              <a:t>weight_i_which_bram</a:t>
            </a:r>
            <a:r>
              <a:rPr lang="en-US" sz="1400" dirty="0"/>
              <a:t> = x</a:t>
            </a:r>
          </a:p>
          <a:p>
            <a:r>
              <a:rPr lang="en-US" sz="1400" dirty="0" err="1"/>
              <a:t>Ifm_i_which_bram</a:t>
            </a:r>
            <a:r>
              <a:rPr lang="en-US" sz="1400" dirty="0"/>
              <a:t> = 1</a:t>
            </a:r>
          </a:p>
          <a:p>
            <a:endParaRPr lang="en-US" sz="1400" dirty="0"/>
          </a:p>
          <a:p>
            <a:r>
              <a:rPr lang="en-US" sz="1400" dirty="0" err="1"/>
              <a:t>weight_o_start_addr</a:t>
            </a:r>
            <a:r>
              <a:rPr lang="en-US" sz="1400" dirty="0"/>
              <a:t> = x</a:t>
            </a:r>
          </a:p>
          <a:p>
            <a:r>
              <a:rPr lang="en-US" sz="1400" dirty="0" err="1"/>
              <a:t>Bias_o_start_addr</a:t>
            </a:r>
            <a:r>
              <a:rPr lang="en-US" sz="1400" dirty="0"/>
              <a:t> = x</a:t>
            </a:r>
          </a:p>
          <a:p>
            <a:r>
              <a:rPr lang="en-US" sz="1400" dirty="0" err="1"/>
              <a:t>Ifm_o_start_addr</a:t>
            </a:r>
            <a:r>
              <a:rPr lang="en-US" sz="1400" dirty="0"/>
              <a:t> = 0</a:t>
            </a:r>
          </a:p>
          <a:p>
            <a:r>
              <a:rPr lang="en-US" sz="1400" dirty="0"/>
              <a:t>w</a:t>
            </a:r>
            <a:r>
              <a:rPr lang="en-KR" sz="1400" dirty="0"/>
              <a:t>eight_o_which_bram = x</a:t>
            </a:r>
          </a:p>
          <a:p>
            <a:r>
              <a:rPr lang="en-KR" sz="1400" dirty="0"/>
              <a:t>Ifm_o_which_bram =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C200F6-9F84-96E9-6337-CC7A70506A60}"/>
              </a:ext>
            </a:extLst>
          </p:cNvPr>
          <p:cNvSpPr/>
          <p:nvPr/>
        </p:nvSpPr>
        <p:spPr>
          <a:xfrm>
            <a:off x="6025653" y="1072857"/>
            <a:ext cx="2543505" cy="45669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D3C246-115D-389E-16DB-DEAED1E5390E}"/>
              </a:ext>
            </a:extLst>
          </p:cNvPr>
          <p:cNvSpPr/>
          <p:nvPr/>
        </p:nvSpPr>
        <p:spPr>
          <a:xfrm>
            <a:off x="9200053" y="4202545"/>
            <a:ext cx="2300584" cy="14320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77F21D-7859-5F18-9D8C-46BA14D9D45E}"/>
              </a:ext>
            </a:extLst>
          </p:cNvPr>
          <p:cNvSpPr txBox="1"/>
          <p:nvPr/>
        </p:nvSpPr>
        <p:spPr>
          <a:xfrm>
            <a:off x="9676296" y="3833213"/>
            <a:ext cx="163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BIAS_BRAM</a:t>
            </a:r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4F2AAD-FC0B-42FE-A9FE-0B2C7A03CF70}"/>
              </a:ext>
            </a:extLst>
          </p:cNvPr>
          <p:cNvSpPr txBox="1"/>
          <p:nvPr/>
        </p:nvSpPr>
        <p:spPr>
          <a:xfrm>
            <a:off x="9329203" y="6118551"/>
            <a:ext cx="3463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Address size : 384</a:t>
            </a:r>
          </a:p>
          <a:p>
            <a:r>
              <a:rPr lang="en-US" altLang="ko-KR" dirty="0"/>
              <a:t>Word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1152(144</a:t>
            </a:r>
            <a:r>
              <a:rPr lang="ko-KR" altLang="en-US" dirty="0"/>
              <a:t>*</a:t>
            </a:r>
            <a:r>
              <a:rPr lang="en-US" altLang="ko-KR" dirty="0"/>
              <a:t>8bits)</a:t>
            </a:r>
            <a:endParaRPr lang="en-K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7DBA2-C462-FD0F-0CC8-D2AF2D8D1094}"/>
              </a:ext>
            </a:extLst>
          </p:cNvPr>
          <p:cNvSpPr/>
          <p:nvPr/>
        </p:nvSpPr>
        <p:spPr>
          <a:xfrm>
            <a:off x="9200052" y="4686536"/>
            <a:ext cx="2300584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</a:t>
            </a:r>
            <a:r>
              <a:rPr lang="en-KR" sz="1400" dirty="0"/>
              <a:t>ayer</a:t>
            </a:r>
            <a:r>
              <a:rPr lang="en-US" sz="1400" dirty="0"/>
              <a:t>20</a:t>
            </a:r>
            <a:r>
              <a:rPr lang="en-KR" sz="1400" dirty="0"/>
              <a:t> bias</a:t>
            </a:r>
          </a:p>
          <a:p>
            <a:pPr algn="ctr"/>
            <a:r>
              <a:rPr lang="en-KR" sz="1400" dirty="0"/>
              <a:t>(</a:t>
            </a:r>
            <a:r>
              <a:rPr lang="en-US" sz="1400" dirty="0"/>
              <a:t>64~161</a:t>
            </a:r>
            <a:r>
              <a:rPr lang="en-KR" sz="1400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7A8C26-88C8-7458-1C8C-E62D72F211DF}"/>
              </a:ext>
            </a:extLst>
          </p:cNvPr>
          <p:cNvSpPr/>
          <p:nvPr/>
        </p:nvSpPr>
        <p:spPr>
          <a:xfrm>
            <a:off x="6029771" y="3833213"/>
            <a:ext cx="2218325" cy="13523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</a:t>
            </a:r>
            <a:r>
              <a:rPr lang="en-KR" sz="1400" dirty="0"/>
              <a:t>ayer</a:t>
            </a:r>
            <a:r>
              <a:rPr lang="en-US" altLang="ko-KR" sz="1400" dirty="0"/>
              <a:t>08</a:t>
            </a:r>
            <a:r>
              <a:rPr lang="en-KR" sz="1400" dirty="0"/>
              <a:t> </a:t>
            </a:r>
            <a:r>
              <a:rPr lang="en-US" sz="1400" dirty="0"/>
              <a:t>o</a:t>
            </a:r>
            <a:r>
              <a:rPr lang="en-KR" sz="1400" dirty="0"/>
              <a:t>fm</a:t>
            </a:r>
          </a:p>
          <a:p>
            <a:pPr algn="ctr"/>
            <a:r>
              <a:rPr lang="en-KR" sz="1400" dirty="0"/>
              <a:t>(1,312~</a:t>
            </a:r>
            <a:r>
              <a:rPr lang="en-US" sz="1400" dirty="0"/>
              <a:t>1,951)</a:t>
            </a:r>
            <a:endParaRPr lang="en-KR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4F02A3-48EB-68EE-A6B4-03CCC37CB060}"/>
              </a:ext>
            </a:extLst>
          </p:cNvPr>
          <p:cNvSpPr/>
          <p:nvPr/>
        </p:nvSpPr>
        <p:spPr>
          <a:xfrm>
            <a:off x="6029771" y="1075295"/>
            <a:ext cx="2218325" cy="4437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Layer18</a:t>
            </a:r>
            <a:r>
              <a:rPr lang="en-KR" sz="1400" dirty="0"/>
              <a:t> </a:t>
            </a:r>
            <a:r>
              <a:rPr lang="en-US" sz="1400" dirty="0"/>
              <a:t>i</a:t>
            </a:r>
            <a:r>
              <a:rPr lang="en-KR" sz="1400" dirty="0"/>
              <a:t>fm</a:t>
            </a:r>
          </a:p>
          <a:p>
            <a:pPr algn="ctr"/>
            <a:r>
              <a:rPr lang="en-KR" sz="1400" dirty="0"/>
              <a:t>(0~</a:t>
            </a:r>
            <a:r>
              <a:rPr lang="en-US" sz="1400" dirty="0"/>
              <a:t>63</a:t>
            </a:r>
            <a:r>
              <a:rPr lang="en-KR" sz="1400" dirty="0"/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209E75-2DEE-F8EE-E0F5-7EEB0580567E}"/>
              </a:ext>
            </a:extLst>
          </p:cNvPr>
          <p:cNvSpPr/>
          <p:nvPr/>
        </p:nvSpPr>
        <p:spPr>
          <a:xfrm>
            <a:off x="2851253" y="2943030"/>
            <a:ext cx="2543505" cy="1141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</a:t>
            </a:r>
            <a:r>
              <a:rPr lang="en-KR" sz="1400" dirty="0"/>
              <a:t>ayer</a:t>
            </a:r>
            <a:r>
              <a:rPr lang="en-US" sz="1400" dirty="0"/>
              <a:t>20</a:t>
            </a:r>
            <a:r>
              <a:rPr lang="en-KR" sz="1400" dirty="0"/>
              <a:t> weight</a:t>
            </a:r>
          </a:p>
          <a:p>
            <a:pPr algn="ctr"/>
            <a:r>
              <a:rPr lang="en-KR" sz="1400" dirty="0"/>
              <a:t>(922~1,441)</a:t>
            </a:r>
          </a:p>
        </p:txBody>
      </p:sp>
    </p:spTree>
    <p:extLst>
      <p:ext uri="{BB962C8B-B14F-4D97-AF65-F5344CB8AC3E}">
        <p14:creationId xmlns:p14="http://schemas.microsoft.com/office/powerpoint/2010/main" val="32524917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2C96BA-3DD0-0E9C-7F63-39DF24A4B622}"/>
              </a:ext>
            </a:extLst>
          </p:cNvPr>
          <p:cNvSpPr/>
          <p:nvPr/>
        </p:nvSpPr>
        <p:spPr>
          <a:xfrm>
            <a:off x="2851254" y="1072858"/>
            <a:ext cx="2543505" cy="45669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0AE0E-1AE8-4002-4C34-5FC82215F3F2}"/>
              </a:ext>
            </a:extLst>
          </p:cNvPr>
          <p:cNvSpPr txBox="1"/>
          <p:nvPr/>
        </p:nvSpPr>
        <p:spPr>
          <a:xfrm>
            <a:off x="3653551" y="694290"/>
            <a:ext cx="10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BRAM_0</a:t>
            </a:r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C4544C-9BD9-002C-1E33-50A4DBA64DCB}"/>
              </a:ext>
            </a:extLst>
          </p:cNvPr>
          <p:cNvSpPr txBox="1"/>
          <p:nvPr/>
        </p:nvSpPr>
        <p:spPr>
          <a:xfrm>
            <a:off x="6842148" y="711172"/>
            <a:ext cx="163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BRAM_1</a:t>
            </a:r>
            <a:endParaRPr lang="en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5661B8-FA87-A598-5B3B-CCDBD5203302}"/>
              </a:ext>
            </a:extLst>
          </p:cNvPr>
          <p:cNvSpPr txBox="1"/>
          <p:nvPr/>
        </p:nvSpPr>
        <p:spPr>
          <a:xfrm>
            <a:off x="-1" y="6374930"/>
            <a:ext cx="346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Word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1152(144</a:t>
            </a:r>
            <a:r>
              <a:rPr lang="ko-KR" altLang="en-US" dirty="0"/>
              <a:t>*</a:t>
            </a:r>
            <a:r>
              <a:rPr lang="en-US" altLang="ko-KR" dirty="0"/>
              <a:t>8bits)</a:t>
            </a:r>
            <a:endParaRPr lang="en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67F374-D4DE-F9EC-D2BB-3E8B54699E45}"/>
              </a:ext>
            </a:extLst>
          </p:cNvPr>
          <p:cNvSpPr txBox="1"/>
          <p:nvPr/>
        </p:nvSpPr>
        <p:spPr>
          <a:xfrm>
            <a:off x="-1" y="6041607"/>
            <a:ext cx="2531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Address size : 2,080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0A107A-5AF8-6835-B084-4C98D27AA0F2}"/>
              </a:ext>
            </a:extLst>
          </p:cNvPr>
          <p:cNvSpPr txBox="1"/>
          <p:nvPr/>
        </p:nvSpPr>
        <p:spPr>
          <a:xfrm>
            <a:off x="128750" y="254189"/>
            <a:ext cx="7131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Layer</a:t>
            </a:r>
            <a:r>
              <a:rPr lang="en-US" altLang="ko-KR" sz="2800" dirty="0"/>
              <a:t>20</a:t>
            </a:r>
            <a:endParaRPr lang="en-KR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80EDB-BA06-FB87-B6FE-AF86170F2E67}"/>
              </a:ext>
            </a:extLst>
          </p:cNvPr>
          <p:cNvSpPr txBox="1"/>
          <p:nvPr/>
        </p:nvSpPr>
        <p:spPr>
          <a:xfrm>
            <a:off x="48629" y="1397675"/>
            <a:ext cx="28114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&lt;layer signals&gt;</a:t>
            </a:r>
          </a:p>
          <a:p>
            <a:r>
              <a:rPr lang="en-US" sz="1400" dirty="0" err="1"/>
              <a:t>weight_i_start_addr</a:t>
            </a:r>
            <a:r>
              <a:rPr lang="en-US" sz="1400" dirty="0"/>
              <a:t> = x</a:t>
            </a:r>
            <a:r>
              <a:rPr lang="ko-KR" altLang="en-US" sz="1400" dirty="0"/>
              <a:t> </a:t>
            </a:r>
            <a:r>
              <a:rPr lang="en-US" sz="1400" dirty="0" err="1"/>
              <a:t>bias_i_start_addr</a:t>
            </a:r>
            <a:r>
              <a:rPr lang="en-US" sz="1400" dirty="0"/>
              <a:t> = x</a:t>
            </a:r>
          </a:p>
          <a:p>
            <a:r>
              <a:rPr lang="en-US" sz="1400" dirty="0" err="1"/>
              <a:t>Ifm_i_start_addr</a:t>
            </a:r>
            <a:r>
              <a:rPr lang="en-US" sz="1400" dirty="0"/>
              <a:t> = 1</a:t>
            </a:r>
          </a:p>
          <a:p>
            <a:r>
              <a:rPr lang="en-US" sz="1400" dirty="0" err="1"/>
              <a:t>weight_i_which_bram</a:t>
            </a:r>
            <a:r>
              <a:rPr lang="en-US" sz="1400" dirty="0"/>
              <a:t> = x</a:t>
            </a:r>
          </a:p>
          <a:p>
            <a:r>
              <a:rPr lang="en-US" sz="1400" dirty="0" err="1"/>
              <a:t>Ifm_i_which_bram</a:t>
            </a:r>
            <a:r>
              <a:rPr lang="en-US" sz="1400" dirty="0"/>
              <a:t> = 1</a:t>
            </a:r>
          </a:p>
          <a:p>
            <a:endParaRPr lang="en-US" sz="1400" dirty="0"/>
          </a:p>
          <a:p>
            <a:r>
              <a:rPr lang="en-US" sz="1400" dirty="0" err="1"/>
              <a:t>weight_o_start_addr</a:t>
            </a:r>
            <a:r>
              <a:rPr lang="en-US" sz="1400" dirty="0"/>
              <a:t> = 922</a:t>
            </a:r>
          </a:p>
          <a:p>
            <a:r>
              <a:rPr lang="en-US" sz="1400" dirty="0" err="1"/>
              <a:t>Bias_o_start_addr</a:t>
            </a:r>
            <a:r>
              <a:rPr lang="en-US" sz="1400" dirty="0"/>
              <a:t> = 64</a:t>
            </a:r>
          </a:p>
          <a:p>
            <a:r>
              <a:rPr lang="en-US" sz="1400" dirty="0" err="1"/>
              <a:t>Ifm_o_start_addr</a:t>
            </a:r>
            <a:r>
              <a:rPr lang="en-US" sz="1400" dirty="0"/>
              <a:t> = 1,312</a:t>
            </a:r>
          </a:p>
          <a:p>
            <a:r>
              <a:rPr lang="en-US" sz="1400" dirty="0"/>
              <a:t>w</a:t>
            </a:r>
            <a:r>
              <a:rPr lang="en-KR" sz="1400" dirty="0"/>
              <a:t>eight_o_which_bram = 0</a:t>
            </a:r>
          </a:p>
          <a:p>
            <a:r>
              <a:rPr lang="en-KR" sz="1400" dirty="0"/>
              <a:t>Ifm_o_which_bram =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C200F6-9F84-96E9-6337-CC7A70506A60}"/>
              </a:ext>
            </a:extLst>
          </p:cNvPr>
          <p:cNvSpPr/>
          <p:nvPr/>
        </p:nvSpPr>
        <p:spPr>
          <a:xfrm>
            <a:off x="6025653" y="1072857"/>
            <a:ext cx="2543505" cy="45669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D3C246-115D-389E-16DB-DEAED1E5390E}"/>
              </a:ext>
            </a:extLst>
          </p:cNvPr>
          <p:cNvSpPr/>
          <p:nvPr/>
        </p:nvSpPr>
        <p:spPr>
          <a:xfrm>
            <a:off x="9200053" y="4202545"/>
            <a:ext cx="2300584" cy="14320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77F21D-7859-5F18-9D8C-46BA14D9D45E}"/>
              </a:ext>
            </a:extLst>
          </p:cNvPr>
          <p:cNvSpPr txBox="1"/>
          <p:nvPr/>
        </p:nvSpPr>
        <p:spPr>
          <a:xfrm>
            <a:off x="9676296" y="3833213"/>
            <a:ext cx="163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BIAS_BRAM</a:t>
            </a:r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4F2AAD-FC0B-42FE-A9FE-0B2C7A03CF70}"/>
              </a:ext>
            </a:extLst>
          </p:cNvPr>
          <p:cNvSpPr txBox="1"/>
          <p:nvPr/>
        </p:nvSpPr>
        <p:spPr>
          <a:xfrm>
            <a:off x="9329203" y="6118551"/>
            <a:ext cx="3463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Address size : 384</a:t>
            </a:r>
          </a:p>
          <a:p>
            <a:r>
              <a:rPr lang="en-US" altLang="ko-KR" dirty="0"/>
              <a:t>Word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1152(144</a:t>
            </a:r>
            <a:r>
              <a:rPr lang="ko-KR" altLang="en-US" dirty="0"/>
              <a:t>*</a:t>
            </a:r>
            <a:r>
              <a:rPr lang="en-US" altLang="ko-KR" dirty="0"/>
              <a:t>8bits)</a:t>
            </a:r>
            <a:endParaRPr lang="en-K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7DBA2-C462-FD0F-0CC8-D2AF2D8D1094}"/>
              </a:ext>
            </a:extLst>
          </p:cNvPr>
          <p:cNvSpPr/>
          <p:nvPr/>
        </p:nvSpPr>
        <p:spPr>
          <a:xfrm>
            <a:off x="9200052" y="4686536"/>
            <a:ext cx="2300584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</a:t>
            </a:r>
            <a:r>
              <a:rPr lang="en-KR" sz="1400" dirty="0"/>
              <a:t>ayer</a:t>
            </a:r>
            <a:r>
              <a:rPr lang="en-US" sz="1400" dirty="0"/>
              <a:t>20</a:t>
            </a:r>
            <a:r>
              <a:rPr lang="en-KR" sz="1400" dirty="0"/>
              <a:t> bias</a:t>
            </a:r>
          </a:p>
          <a:p>
            <a:pPr algn="ctr"/>
            <a:r>
              <a:rPr lang="en-KR" sz="1400" dirty="0"/>
              <a:t>(</a:t>
            </a:r>
            <a:r>
              <a:rPr lang="en-US" sz="1400" dirty="0"/>
              <a:t>64~161</a:t>
            </a:r>
            <a:r>
              <a:rPr lang="en-KR" sz="1400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7A8C26-88C8-7458-1C8C-E62D72F211DF}"/>
              </a:ext>
            </a:extLst>
          </p:cNvPr>
          <p:cNvSpPr/>
          <p:nvPr/>
        </p:nvSpPr>
        <p:spPr>
          <a:xfrm>
            <a:off x="6029771" y="3833213"/>
            <a:ext cx="2218325" cy="13523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</a:t>
            </a:r>
            <a:r>
              <a:rPr lang="en-KR" sz="1400" dirty="0"/>
              <a:t>ayer</a:t>
            </a:r>
            <a:r>
              <a:rPr lang="en-US" altLang="ko-KR" sz="1400" dirty="0"/>
              <a:t>08, Layer18</a:t>
            </a:r>
            <a:r>
              <a:rPr lang="en-KR" sz="1400" dirty="0"/>
              <a:t> </a:t>
            </a:r>
            <a:r>
              <a:rPr lang="en-US" sz="1400" dirty="0"/>
              <a:t>o</a:t>
            </a:r>
            <a:r>
              <a:rPr lang="en-KR" sz="1400" dirty="0"/>
              <a:t>fm</a:t>
            </a:r>
          </a:p>
          <a:p>
            <a:pPr algn="ctr"/>
            <a:r>
              <a:rPr lang="en-KR" sz="1400" dirty="0"/>
              <a:t>(1,312~</a:t>
            </a:r>
            <a:r>
              <a:rPr lang="en-US" sz="1400" dirty="0"/>
              <a:t>1,951)</a:t>
            </a:r>
            <a:endParaRPr lang="en-KR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209E75-2DEE-F8EE-E0F5-7EEB0580567E}"/>
              </a:ext>
            </a:extLst>
          </p:cNvPr>
          <p:cNvSpPr/>
          <p:nvPr/>
        </p:nvSpPr>
        <p:spPr>
          <a:xfrm>
            <a:off x="2851253" y="2943030"/>
            <a:ext cx="2543505" cy="1141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</a:t>
            </a:r>
            <a:r>
              <a:rPr lang="en-KR" sz="1400" dirty="0"/>
              <a:t>ayer</a:t>
            </a:r>
            <a:r>
              <a:rPr lang="en-US" sz="1400" dirty="0"/>
              <a:t>20</a:t>
            </a:r>
            <a:r>
              <a:rPr lang="en-KR" sz="1400" dirty="0"/>
              <a:t> weight</a:t>
            </a:r>
          </a:p>
          <a:p>
            <a:pPr algn="ctr"/>
            <a:r>
              <a:rPr lang="en-KR" sz="1400" dirty="0"/>
              <a:t>(922~1,441)</a:t>
            </a:r>
          </a:p>
        </p:txBody>
      </p:sp>
    </p:spTree>
    <p:extLst>
      <p:ext uri="{BB962C8B-B14F-4D97-AF65-F5344CB8AC3E}">
        <p14:creationId xmlns:p14="http://schemas.microsoft.com/office/powerpoint/2010/main" val="2202252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16E9D6F-D38F-D6A8-685A-168CA995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021655-B946-216D-9E25-784F7B27E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866AA-EA7F-CB7D-B42B-D65FBD6D0EB2}"/>
              </a:ext>
            </a:extLst>
          </p:cNvPr>
          <p:cNvSpPr txBox="1"/>
          <p:nvPr/>
        </p:nvSpPr>
        <p:spPr>
          <a:xfrm>
            <a:off x="2056208" y="2497976"/>
            <a:ext cx="807958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500" b="1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kumimoji="1" lang="ko-KR" altLang="en-US" sz="1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67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4" name="11 CuadroTexto">
            <a:extLst>
              <a:ext uri="{FF2B5EF4-FFF2-40B4-BE49-F238E27FC236}">
                <a16:creationId xmlns:a16="http://schemas.microsoft.com/office/drawing/2014/main" id="{7F96D7DC-BE0E-15CD-A206-9ECBCC828402}"/>
              </a:ext>
            </a:extLst>
          </p:cNvPr>
          <p:cNvSpPr txBox="1"/>
          <p:nvPr/>
        </p:nvSpPr>
        <p:spPr>
          <a:xfrm>
            <a:off x="330200" y="166829"/>
            <a:ext cx="8193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Idea and Novelty: Quantization Method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6140242-86FE-21F7-6F82-601043EF71DF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434872"/>
            <a:ext cx="4114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Weight Distribution</a:t>
            </a:r>
          </a:p>
          <a:p>
            <a:pPr lvl="0"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Overall layer-wise view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Min/Max ranges are quite limited!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AC44AF-67D6-B9C1-D9EA-300F4A05C3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36" t="8871" r="8552" b="5412"/>
          <a:stretch/>
        </p:blipFill>
        <p:spPr>
          <a:xfrm>
            <a:off x="4818576" y="1434872"/>
            <a:ext cx="6949123" cy="477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1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Deep Learning Hardware </a:t>
            </a:r>
            <a:r>
              <a:rPr lang="ko-KR" altLang="en-US" b="1" dirty="0"/>
              <a:t>설계 경진대회</a:t>
            </a:r>
          </a:p>
        </p:txBody>
      </p:sp>
      <p:sp>
        <p:nvSpPr>
          <p:cNvPr id="4" name="11 CuadroTexto">
            <a:extLst>
              <a:ext uri="{FF2B5EF4-FFF2-40B4-BE49-F238E27FC236}">
                <a16:creationId xmlns:a16="http://schemas.microsoft.com/office/drawing/2014/main" id="{7F96D7DC-BE0E-15CD-A206-9ECBCC828402}"/>
              </a:ext>
            </a:extLst>
          </p:cNvPr>
          <p:cNvSpPr txBox="1"/>
          <p:nvPr/>
        </p:nvSpPr>
        <p:spPr>
          <a:xfrm>
            <a:off x="330200" y="166829"/>
            <a:ext cx="8193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Idea and Novelty: Quantization Method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31DD6E4-C9D1-D81A-67F1-0F688A967C1D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4348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Weight Distribution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Extracted weight values to get the best scaling factor empirically 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5" name="그림 14" descr="도표, 그래프, 라인, 스크린샷이(가) 표시된 사진&#10;&#10;자동 생성된 설명">
            <a:extLst>
              <a:ext uri="{FF2B5EF4-FFF2-40B4-BE49-F238E27FC236}">
                <a16:creationId xmlns:a16="http://schemas.microsoft.com/office/drawing/2014/main" id="{D155966D-9E3D-5384-0A65-D6C65E1995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76" y="2256739"/>
            <a:ext cx="3105034" cy="1863021"/>
          </a:xfrm>
          <a:prstGeom prst="rect">
            <a:avLst/>
          </a:prstGeom>
        </p:spPr>
      </p:pic>
      <p:pic>
        <p:nvPicPr>
          <p:cNvPr id="16" name="그림 15" descr="도표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20FF8C72-FFE3-1411-1D4E-E7E25BC04A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745" y="2256739"/>
            <a:ext cx="3105034" cy="1863021"/>
          </a:xfrm>
          <a:prstGeom prst="rect">
            <a:avLst/>
          </a:prstGeom>
        </p:spPr>
      </p:pic>
      <p:pic>
        <p:nvPicPr>
          <p:cNvPr id="17" name="그림 16" descr="도표, 스크린샷, 그래프, 라인이(가) 표시된 사진&#10;&#10;자동 생성된 설명">
            <a:extLst>
              <a:ext uri="{FF2B5EF4-FFF2-40B4-BE49-F238E27FC236}">
                <a16:creationId xmlns:a16="http://schemas.microsoft.com/office/drawing/2014/main" id="{79A2D168-1581-A389-3773-67B475C176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467" y="2256739"/>
            <a:ext cx="3105036" cy="1863022"/>
          </a:xfrm>
          <a:prstGeom prst="rect">
            <a:avLst/>
          </a:prstGeom>
        </p:spPr>
      </p:pic>
      <p:pic>
        <p:nvPicPr>
          <p:cNvPr id="18" name="그림 17" descr="도표, 스크린샷, 그래프, 라인이(가) 표시된 사진&#10;&#10;자동 생성된 설명">
            <a:extLst>
              <a:ext uri="{FF2B5EF4-FFF2-40B4-BE49-F238E27FC236}">
                <a16:creationId xmlns:a16="http://schemas.microsoft.com/office/drawing/2014/main" id="{B940BC30-736C-5A4B-2C09-376B0D2666D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745" y="4279717"/>
            <a:ext cx="3105035" cy="186302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7878583-9B90-35B0-F94E-D1A2A2B781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1467" y="4279031"/>
            <a:ext cx="3105034" cy="1863021"/>
          </a:xfrm>
          <a:prstGeom prst="rect">
            <a:avLst/>
          </a:prstGeom>
        </p:spPr>
      </p:pic>
      <p:pic>
        <p:nvPicPr>
          <p:cNvPr id="20" name="그림 19" descr="스크린샷, 도표, 그래프, 라인이(가) 표시된 사진&#10;&#10;자동 생성된 설명">
            <a:extLst>
              <a:ext uri="{FF2B5EF4-FFF2-40B4-BE49-F238E27FC236}">
                <a16:creationId xmlns:a16="http://schemas.microsoft.com/office/drawing/2014/main" id="{0F545B1D-AA05-93B2-D950-A6DA03069FB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76" y="4279031"/>
            <a:ext cx="3105034" cy="186302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B5F05AF-49D5-AD8F-0FF7-EF0D085304E9}"/>
              </a:ext>
            </a:extLst>
          </p:cNvPr>
          <p:cNvSpPr txBox="1"/>
          <p:nvPr/>
        </p:nvSpPr>
        <p:spPr>
          <a:xfrm>
            <a:off x="2158255" y="3958118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Layer 0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E7ACFC-B87D-9875-4ABC-0D97599D0D01}"/>
              </a:ext>
            </a:extLst>
          </p:cNvPr>
          <p:cNvSpPr txBox="1"/>
          <p:nvPr/>
        </p:nvSpPr>
        <p:spPr>
          <a:xfrm>
            <a:off x="5358082" y="3957030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Layer 2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9B74E6-949E-FE9B-67A7-E63F1E4290AF}"/>
              </a:ext>
            </a:extLst>
          </p:cNvPr>
          <p:cNvSpPr txBox="1"/>
          <p:nvPr/>
        </p:nvSpPr>
        <p:spPr>
          <a:xfrm>
            <a:off x="8762973" y="3977040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Layer 4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A489B5-4351-FFAE-1860-2B6486EC897A}"/>
              </a:ext>
            </a:extLst>
          </p:cNvPr>
          <p:cNvSpPr txBox="1"/>
          <p:nvPr/>
        </p:nvSpPr>
        <p:spPr>
          <a:xfrm>
            <a:off x="2155713" y="6051818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Layer 14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18431B-04F9-580B-2F77-552D90BDED62}"/>
              </a:ext>
            </a:extLst>
          </p:cNvPr>
          <p:cNvSpPr txBox="1"/>
          <p:nvPr/>
        </p:nvSpPr>
        <p:spPr>
          <a:xfrm>
            <a:off x="5315602" y="6075590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Layer 17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08953F-9A79-8C2A-7B15-B1BA18833EED}"/>
              </a:ext>
            </a:extLst>
          </p:cNvPr>
          <p:cNvSpPr txBox="1"/>
          <p:nvPr/>
        </p:nvSpPr>
        <p:spPr>
          <a:xfrm>
            <a:off x="8738870" y="6081413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Layer 20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39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B032A5F-1530-8004-4A81-CCA73749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4" name="그림 3" descr="도표, 그래프, 라인, 스크린샷이(가) 표시된 사진&#10;&#10;자동 생성된 설명">
            <a:extLst>
              <a:ext uri="{FF2B5EF4-FFF2-40B4-BE49-F238E27FC236}">
                <a16:creationId xmlns:a16="http://schemas.microsoft.com/office/drawing/2014/main" id="{12E41D9B-2714-A753-3C8C-082EE5546E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88" y="3548992"/>
            <a:ext cx="2038057" cy="1222835"/>
          </a:xfrm>
          <a:prstGeom prst="rect">
            <a:avLst/>
          </a:prstGeom>
        </p:spPr>
      </p:pic>
      <p:pic>
        <p:nvPicPr>
          <p:cNvPr id="5" name="그림 4" descr="도표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62BF8876-64F1-BEEB-748F-E3C964F401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621" y="3548991"/>
            <a:ext cx="2038057" cy="1222835"/>
          </a:xfrm>
          <a:prstGeom prst="rect">
            <a:avLst/>
          </a:prstGeom>
        </p:spPr>
      </p:pic>
      <p:pic>
        <p:nvPicPr>
          <p:cNvPr id="6" name="그림 5" descr="도표, 스크린샷, 그래프, 라인이(가) 표시된 사진&#10;&#10;자동 생성된 설명">
            <a:extLst>
              <a:ext uri="{FF2B5EF4-FFF2-40B4-BE49-F238E27FC236}">
                <a16:creationId xmlns:a16="http://schemas.microsoft.com/office/drawing/2014/main" id="{CBF7EDF3-C07D-5D3F-2941-BC0F66622E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05" y="3548992"/>
            <a:ext cx="2038060" cy="1222836"/>
          </a:xfrm>
          <a:prstGeom prst="rect">
            <a:avLst/>
          </a:prstGeom>
        </p:spPr>
      </p:pic>
      <p:pic>
        <p:nvPicPr>
          <p:cNvPr id="7" name="그림 6" descr="도표, 스크린샷, 그래프, 라인이(가) 표시된 사진&#10;&#10;자동 생성된 설명">
            <a:extLst>
              <a:ext uri="{FF2B5EF4-FFF2-40B4-BE49-F238E27FC236}">
                <a16:creationId xmlns:a16="http://schemas.microsoft.com/office/drawing/2014/main" id="{8641B196-E994-B54F-BB16-DBB88493832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622" y="4696070"/>
            <a:ext cx="2038059" cy="12228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70FA20D-26E0-079C-9B44-6E4E32A743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9817" y="4695385"/>
            <a:ext cx="2038057" cy="1222835"/>
          </a:xfrm>
          <a:prstGeom prst="rect">
            <a:avLst/>
          </a:prstGeom>
        </p:spPr>
      </p:pic>
      <p:pic>
        <p:nvPicPr>
          <p:cNvPr id="9" name="그림 8" descr="스크린샷, 도표, 그래프, 라인이(가) 표시된 사진&#10;&#10;자동 생성된 설명">
            <a:extLst>
              <a:ext uri="{FF2B5EF4-FFF2-40B4-BE49-F238E27FC236}">
                <a16:creationId xmlns:a16="http://schemas.microsoft.com/office/drawing/2014/main" id="{E71E6177-5E48-A547-1D67-2E334C145B5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88" y="4695385"/>
            <a:ext cx="2038057" cy="1222835"/>
          </a:xfrm>
          <a:prstGeom prst="rect">
            <a:avLst/>
          </a:prstGeom>
        </p:spPr>
      </p:pic>
      <p:sp>
        <p:nvSpPr>
          <p:cNvPr id="16" name="11 CuadroTexto">
            <a:extLst>
              <a:ext uri="{FF2B5EF4-FFF2-40B4-BE49-F238E27FC236}">
                <a16:creationId xmlns:a16="http://schemas.microsoft.com/office/drawing/2014/main" id="{D0CAC203-BABA-CBA9-2417-3AE20635B582}"/>
              </a:ext>
            </a:extLst>
          </p:cNvPr>
          <p:cNvSpPr txBox="1"/>
          <p:nvPr/>
        </p:nvSpPr>
        <p:spPr>
          <a:xfrm>
            <a:off x="330200" y="166829"/>
            <a:ext cx="8193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Idea and Novelty: Quantization Method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1EE1C-5DF4-4C31-AB91-B63F35A91D58}"/>
              </a:ext>
            </a:extLst>
          </p:cNvPr>
          <p:cNvSpPr txBox="1"/>
          <p:nvPr/>
        </p:nvSpPr>
        <p:spPr>
          <a:xfrm>
            <a:off x="702644" y="1276552"/>
            <a:ext cx="6102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18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3">
                <a:extLst>
                  <a:ext uri="{FF2B5EF4-FFF2-40B4-BE49-F238E27FC236}">
                    <a16:creationId xmlns:a16="http://schemas.microsoft.com/office/drawing/2014/main" id="{BBBC9CA2-ADD7-FA68-ABF9-E7AFD010087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79248" y="1027682"/>
                <a:ext cx="6902836" cy="264622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sz="2400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Weight Distribution</a:t>
                </a:r>
              </a:p>
              <a:p>
                <a:pPr lvl="1"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From this result, get best scaling factor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𝑠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which minimizes our metric: Mean Squared Error (MSE)</a:t>
                </a:r>
                <a:r>
                  <a:rPr lang="en-US" altLang="ko-KR" baseline="30000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[1]</a:t>
                </a:r>
              </a:p>
              <a:p>
                <a:pPr lvl="1">
                  <a:buFont typeface="Wingdings" panose="05000000000000000000" pitchFamily="2" charset="2"/>
                  <a:buChar char="§"/>
                  <a:defRPr/>
                </a:pPr>
                <a:endParaRPr lang="en-US" altLang="ko-KR" dirty="0">
                  <a:solidFill>
                    <a:prstClr val="black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Also,</a:t>
                </a:r>
                <a:r>
                  <a:rPr lang="ko-KR" altLang="en-US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we</a:t>
                </a:r>
                <a:r>
                  <a:rPr lang="ko-KR" altLang="en-US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observed</a:t>
                </a:r>
                <a:r>
                  <a:rPr lang="ko-KR" altLang="en-US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distribution</a:t>
                </a:r>
                <a:r>
                  <a:rPr lang="ko-KR" altLang="en-US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mean</a:t>
                </a:r>
                <a:r>
                  <a:rPr lang="ko-KR" altLang="en-US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≈</m:t>
                    </m:r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0</m:t>
                    </m:r>
                  </m:oMath>
                </a14:m>
                <a:r>
                  <a:rPr lang="ko-KR" altLang="en-US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and</a:t>
                </a:r>
                <a:r>
                  <a:rPr lang="ko-KR" altLang="en-US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accepted symmetric</a:t>
                </a:r>
                <a:r>
                  <a:rPr lang="ko-KR" altLang="en-US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scheme</a:t>
                </a:r>
              </a:p>
              <a:p>
                <a:pPr>
                  <a:buFont typeface="Wingdings" panose="05000000000000000000" pitchFamily="2" charset="2"/>
                  <a:buChar char="§"/>
                  <a:defRPr/>
                </a:pPr>
                <a:endParaRPr lang="en-US" altLang="ko-KR" sz="2400" dirty="0">
                  <a:solidFill>
                    <a:prstClr val="black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Rectangle 3">
                <a:extLst>
                  <a:ext uri="{FF2B5EF4-FFF2-40B4-BE49-F238E27FC236}">
                    <a16:creationId xmlns:a16="http://schemas.microsoft.com/office/drawing/2014/main" id="{BBBC9CA2-ADD7-FA68-ABF9-E7AFD0100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48" y="1027682"/>
                <a:ext cx="6902836" cy="2646228"/>
              </a:xfrm>
              <a:prstGeom prst="rect">
                <a:avLst/>
              </a:prstGeom>
              <a:blipFill>
                <a:blip r:embed="rId9"/>
                <a:stretch>
                  <a:fillRect l="-1101" t="-3828" b="-28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그림 19" descr="도표, 그래프, 라인, 스크린샷이(가) 표시된 사진&#10;&#10;자동 생성된 설명">
            <a:extLst>
              <a:ext uri="{FF2B5EF4-FFF2-40B4-BE49-F238E27FC236}">
                <a16:creationId xmlns:a16="http://schemas.microsoft.com/office/drawing/2014/main" id="{62006C84-222A-FE27-F897-DB3EAA21206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1"/>
          <a:stretch/>
        </p:blipFill>
        <p:spPr>
          <a:xfrm>
            <a:off x="7866078" y="1696472"/>
            <a:ext cx="2840563" cy="1832627"/>
          </a:xfrm>
          <a:prstGeom prst="rect">
            <a:avLst/>
          </a:prstGeom>
        </p:spPr>
      </p:pic>
      <p:sp>
        <p:nvSpPr>
          <p:cNvPr id="21" name="위쪽 화살표[U] 20">
            <a:extLst>
              <a:ext uri="{FF2B5EF4-FFF2-40B4-BE49-F238E27FC236}">
                <a16:creationId xmlns:a16="http://schemas.microsoft.com/office/drawing/2014/main" id="{EA7236BD-0835-01D6-24DE-039E5091818C}"/>
              </a:ext>
            </a:extLst>
          </p:cNvPr>
          <p:cNvSpPr/>
          <p:nvPr/>
        </p:nvSpPr>
        <p:spPr>
          <a:xfrm>
            <a:off x="8062371" y="344487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위쪽 화살표[U] 21">
            <a:extLst>
              <a:ext uri="{FF2B5EF4-FFF2-40B4-BE49-F238E27FC236}">
                <a16:creationId xmlns:a16="http://schemas.microsoft.com/office/drawing/2014/main" id="{BCF661A3-7C66-BAA4-4C01-17F1D66706AC}"/>
              </a:ext>
            </a:extLst>
          </p:cNvPr>
          <p:cNvSpPr/>
          <p:nvPr/>
        </p:nvSpPr>
        <p:spPr>
          <a:xfrm>
            <a:off x="8266679" y="344487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위쪽 화살표[U] 22">
            <a:extLst>
              <a:ext uri="{FF2B5EF4-FFF2-40B4-BE49-F238E27FC236}">
                <a16:creationId xmlns:a16="http://schemas.microsoft.com/office/drawing/2014/main" id="{11B37CB1-8652-0864-57AF-73E6BA250D5C}"/>
              </a:ext>
            </a:extLst>
          </p:cNvPr>
          <p:cNvSpPr/>
          <p:nvPr/>
        </p:nvSpPr>
        <p:spPr>
          <a:xfrm>
            <a:off x="8470987" y="344487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위쪽 화살표[U] 23">
            <a:extLst>
              <a:ext uri="{FF2B5EF4-FFF2-40B4-BE49-F238E27FC236}">
                <a16:creationId xmlns:a16="http://schemas.microsoft.com/office/drawing/2014/main" id="{9CAD718D-A07F-AA28-CB93-3E15E870D950}"/>
              </a:ext>
            </a:extLst>
          </p:cNvPr>
          <p:cNvSpPr/>
          <p:nvPr/>
        </p:nvSpPr>
        <p:spPr>
          <a:xfrm>
            <a:off x="8675295" y="344487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위쪽 화살표[U] 24">
            <a:extLst>
              <a:ext uri="{FF2B5EF4-FFF2-40B4-BE49-F238E27FC236}">
                <a16:creationId xmlns:a16="http://schemas.microsoft.com/office/drawing/2014/main" id="{631466B5-FE7D-C95F-B0EB-7C2F09E7307E}"/>
              </a:ext>
            </a:extLst>
          </p:cNvPr>
          <p:cNvSpPr/>
          <p:nvPr/>
        </p:nvSpPr>
        <p:spPr>
          <a:xfrm>
            <a:off x="8853643" y="344487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위쪽 화살표[U] 25">
            <a:extLst>
              <a:ext uri="{FF2B5EF4-FFF2-40B4-BE49-F238E27FC236}">
                <a16:creationId xmlns:a16="http://schemas.microsoft.com/office/drawing/2014/main" id="{77F4C3D3-C08D-553A-BC06-CE91F24272EF}"/>
              </a:ext>
            </a:extLst>
          </p:cNvPr>
          <p:cNvSpPr/>
          <p:nvPr/>
        </p:nvSpPr>
        <p:spPr>
          <a:xfrm>
            <a:off x="9057951" y="344487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위쪽 화살표[U] 26">
            <a:extLst>
              <a:ext uri="{FF2B5EF4-FFF2-40B4-BE49-F238E27FC236}">
                <a16:creationId xmlns:a16="http://schemas.microsoft.com/office/drawing/2014/main" id="{A0FB9E8C-724C-87F4-7F83-C812E9A211C4}"/>
              </a:ext>
            </a:extLst>
          </p:cNvPr>
          <p:cNvSpPr/>
          <p:nvPr/>
        </p:nvSpPr>
        <p:spPr>
          <a:xfrm>
            <a:off x="9257849" y="345303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위쪽 화살표[U] 27">
            <a:extLst>
              <a:ext uri="{FF2B5EF4-FFF2-40B4-BE49-F238E27FC236}">
                <a16:creationId xmlns:a16="http://schemas.microsoft.com/office/drawing/2014/main" id="{3C8A1968-54C2-2E67-E00B-5A6628306BA7}"/>
              </a:ext>
            </a:extLst>
          </p:cNvPr>
          <p:cNvSpPr/>
          <p:nvPr/>
        </p:nvSpPr>
        <p:spPr>
          <a:xfrm>
            <a:off x="9462157" y="345303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위쪽 화살표[U] 28">
            <a:extLst>
              <a:ext uri="{FF2B5EF4-FFF2-40B4-BE49-F238E27FC236}">
                <a16:creationId xmlns:a16="http://schemas.microsoft.com/office/drawing/2014/main" id="{74E73110-B6F6-9F47-B75C-8C880F723A32}"/>
              </a:ext>
            </a:extLst>
          </p:cNvPr>
          <p:cNvSpPr/>
          <p:nvPr/>
        </p:nvSpPr>
        <p:spPr>
          <a:xfrm>
            <a:off x="9661215" y="345303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위쪽 화살표[U] 29">
            <a:extLst>
              <a:ext uri="{FF2B5EF4-FFF2-40B4-BE49-F238E27FC236}">
                <a16:creationId xmlns:a16="http://schemas.microsoft.com/office/drawing/2014/main" id="{558231BF-62B6-F31C-4E40-A1A4EF19BC5F}"/>
              </a:ext>
            </a:extLst>
          </p:cNvPr>
          <p:cNvSpPr/>
          <p:nvPr/>
        </p:nvSpPr>
        <p:spPr>
          <a:xfrm>
            <a:off x="9865523" y="345303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위쪽 화살표[U] 30">
            <a:extLst>
              <a:ext uri="{FF2B5EF4-FFF2-40B4-BE49-F238E27FC236}">
                <a16:creationId xmlns:a16="http://schemas.microsoft.com/office/drawing/2014/main" id="{1EB38849-917C-DDD1-D5FB-24BBD8FE8904}"/>
              </a:ext>
            </a:extLst>
          </p:cNvPr>
          <p:cNvSpPr/>
          <p:nvPr/>
        </p:nvSpPr>
        <p:spPr>
          <a:xfrm>
            <a:off x="10074445" y="345303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위쪽 화살표[U] 31">
            <a:extLst>
              <a:ext uri="{FF2B5EF4-FFF2-40B4-BE49-F238E27FC236}">
                <a16:creationId xmlns:a16="http://schemas.microsoft.com/office/drawing/2014/main" id="{CFD3BD04-2120-F917-FC72-4CCA84D67C51}"/>
              </a:ext>
            </a:extLst>
          </p:cNvPr>
          <p:cNvSpPr/>
          <p:nvPr/>
        </p:nvSpPr>
        <p:spPr>
          <a:xfrm>
            <a:off x="10278753" y="345303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9" name="그림 38" descr="도표, 그래프, 라인, 스크린샷이(가) 표시된 사진&#10;&#10;자동 생성된 설명">
            <a:extLst>
              <a:ext uri="{FF2B5EF4-FFF2-40B4-BE49-F238E27FC236}">
                <a16:creationId xmlns:a16="http://schemas.microsoft.com/office/drawing/2014/main" id="{FFEAB837-D2BE-5D04-634F-8599B33C1EC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64" y="3775992"/>
            <a:ext cx="3054377" cy="1832627"/>
          </a:xfrm>
          <a:prstGeom prst="rect">
            <a:avLst/>
          </a:prstGeom>
        </p:spPr>
      </p:pic>
      <p:sp>
        <p:nvSpPr>
          <p:cNvPr id="40" name="위쪽 화살표[U] 39">
            <a:extLst>
              <a:ext uri="{FF2B5EF4-FFF2-40B4-BE49-F238E27FC236}">
                <a16:creationId xmlns:a16="http://schemas.microsoft.com/office/drawing/2014/main" id="{1DC34541-E754-9F3D-13FF-6A0CDE18EF33}"/>
              </a:ext>
            </a:extLst>
          </p:cNvPr>
          <p:cNvSpPr/>
          <p:nvPr/>
        </p:nvSpPr>
        <p:spPr>
          <a:xfrm>
            <a:off x="8389241" y="5532550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위쪽 화살표[U] 40">
            <a:extLst>
              <a:ext uri="{FF2B5EF4-FFF2-40B4-BE49-F238E27FC236}">
                <a16:creationId xmlns:a16="http://schemas.microsoft.com/office/drawing/2014/main" id="{3601164C-3000-9CC4-A998-F7F09D42D4A4}"/>
              </a:ext>
            </a:extLst>
          </p:cNvPr>
          <p:cNvSpPr/>
          <p:nvPr/>
        </p:nvSpPr>
        <p:spPr>
          <a:xfrm>
            <a:off x="8483083" y="5532550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위쪽 화살표[U] 51">
            <a:extLst>
              <a:ext uri="{FF2B5EF4-FFF2-40B4-BE49-F238E27FC236}">
                <a16:creationId xmlns:a16="http://schemas.microsoft.com/office/drawing/2014/main" id="{FE345E33-BA28-B004-108A-0D7FCD14F0E2}"/>
              </a:ext>
            </a:extLst>
          </p:cNvPr>
          <p:cNvSpPr/>
          <p:nvPr/>
        </p:nvSpPr>
        <p:spPr>
          <a:xfrm>
            <a:off x="8574521" y="5532549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위쪽 화살표[U] 52">
            <a:extLst>
              <a:ext uri="{FF2B5EF4-FFF2-40B4-BE49-F238E27FC236}">
                <a16:creationId xmlns:a16="http://schemas.microsoft.com/office/drawing/2014/main" id="{D4E988CF-67D5-A75A-3BF3-BD71D0D199E4}"/>
              </a:ext>
            </a:extLst>
          </p:cNvPr>
          <p:cNvSpPr/>
          <p:nvPr/>
        </p:nvSpPr>
        <p:spPr>
          <a:xfrm>
            <a:off x="8669969" y="5532548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위쪽 화살표[U] 53">
            <a:extLst>
              <a:ext uri="{FF2B5EF4-FFF2-40B4-BE49-F238E27FC236}">
                <a16:creationId xmlns:a16="http://schemas.microsoft.com/office/drawing/2014/main" id="{8F5004D5-73F5-CFCC-B852-280238EFCCAA}"/>
              </a:ext>
            </a:extLst>
          </p:cNvPr>
          <p:cNvSpPr/>
          <p:nvPr/>
        </p:nvSpPr>
        <p:spPr>
          <a:xfrm>
            <a:off x="8759801" y="5532550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5" name="위쪽 화살표[U] 54">
            <a:extLst>
              <a:ext uri="{FF2B5EF4-FFF2-40B4-BE49-F238E27FC236}">
                <a16:creationId xmlns:a16="http://schemas.microsoft.com/office/drawing/2014/main" id="{82EF5DBE-8655-907E-E0CF-B0D7E4DE6B10}"/>
              </a:ext>
            </a:extLst>
          </p:cNvPr>
          <p:cNvSpPr/>
          <p:nvPr/>
        </p:nvSpPr>
        <p:spPr>
          <a:xfrm>
            <a:off x="8853643" y="5532550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6" name="위쪽 화살표[U] 55">
            <a:extLst>
              <a:ext uri="{FF2B5EF4-FFF2-40B4-BE49-F238E27FC236}">
                <a16:creationId xmlns:a16="http://schemas.microsoft.com/office/drawing/2014/main" id="{CC6A1B1E-1AB0-C767-E36E-2BE71313757F}"/>
              </a:ext>
            </a:extLst>
          </p:cNvPr>
          <p:cNvSpPr/>
          <p:nvPr/>
        </p:nvSpPr>
        <p:spPr>
          <a:xfrm>
            <a:off x="8945081" y="5532549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7" name="위쪽 화살표[U] 56">
            <a:extLst>
              <a:ext uri="{FF2B5EF4-FFF2-40B4-BE49-F238E27FC236}">
                <a16:creationId xmlns:a16="http://schemas.microsoft.com/office/drawing/2014/main" id="{8F32424F-47F1-6FD6-F294-D56578DAAC62}"/>
              </a:ext>
            </a:extLst>
          </p:cNvPr>
          <p:cNvSpPr/>
          <p:nvPr/>
        </p:nvSpPr>
        <p:spPr>
          <a:xfrm>
            <a:off x="9040529" y="5532548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8" name="위쪽 화살표[U] 57">
            <a:extLst>
              <a:ext uri="{FF2B5EF4-FFF2-40B4-BE49-F238E27FC236}">
                <a16:creationId xmlns:a16="http://schemas.microsoft.com/office/drawing/2014/main" id="{42EEF503-73FD-3554-F460-DE2342A7B0FB}"/>
              </a:ext>
            </a:extLst>
          </p:cNvPr>
          <p:cNvSpPr/>
          <p:nvPr/>
        </p:nvSpPr>
        <p:spPr>
          <a:xfrm>
            <a:off x="9133880" y="5532550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9" name="위쪽 화살표[U] 58">
            <a:extLst>
              <a:ext uri="{FF2B5EF4-FFF2-40B4-BE49-F238E27FC236}">
                <a16:creationId xmlns:a16="http://schemas.microsoft.com/office/drawing/2014/main" id="{7FA185C6-1597-C857-A35A-22D57E1593AC}"/>
              </a:ext>
            </a:extLst>
          </p:cNvPr>
          <p:cNvSpPr/>
          <p:nvPr/>
        </p:nvSpPr>
        <p:spPr>
          <a:xfrm>
            <a:off x="9227722" y="5532550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0" name="위쪽 화살표[U] 59">
            <a:extLst>
              <a:ext uri="{FF2B5EF4-FFF2-40B4-BE49-F238E27FC236}">
                <a16:creationId xmlns:a16="http://schemas.microsoft.com/office/drawing/2014/main" id="{A40AE177-1A14-186B-7139-5B4C2188CCA8}"/>
              </a:ext>
            </a:extLst>
          </p:cNvPr>
          <p:cNvSpPr/>
          <p:nvPr/>
        </p:nvSpPr>
        <p:spPr>
          <a:xfrm>
            <a:off x="9319160" y="5532549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1" name="위쪽 화살표[U] 60">
            <a:extLst>
              <a:ext uri="{FF2B5EF4-FFF2-40B4-BE49-F238E27FC236}">
                <a16:creationId xmlns:a16="http://schemas.microsoft.com/office/drawing/2014/main" id="{A1CF4CFB-38FF-690F-2593-707369880026}"/>
              </a:ext>
            </a:extLst>
          </p:cNvPr>
          <p:cNvSpPr/>
          <p:nvPr/>
        </p:nvSpPr>
        <p:spPr>
          <a:xfrm>
            <a:off x="9414608" y="5532548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2" name="위쪽 화살표[U] 61">
            <a:extLst>
              <a:ext uri="{FF2B5EF4-FFF2-40B4-BE49-F238E27FC236}">
                <a16:creationId xmlns:a16="http://schemas.microsoft.com/office/drawing/2014/main" id="{417A6E91-7D51-0A80-BCBD-0CB6EFE85731}"/>
              </a:ext>
            </a:extLst>
          </p:cNvPr>
          <p:cNvSpPr/>
          <p:nvPr/>
        </p:nvSpPr>
        <p:spPr>
          <a:xfrm>
            <a:off x="9521817" y="5532550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3" name="위쪽 화살표[U] 62">
            <a:extLst>
              <a:ext uri="{FF2B5EF4-FFF2-40B4-BE49-F238E27FC236}">
                <a16:creationId xmlns:a16="http://schemas.microsoft.com/office/drawing/2014/main" id="{BAD04547-00A1-53F0-2312-C9F588F8D8E7}"/>
              </a:ext>
            </a:extLst>
          </p:cNvPr>
          <p:cNvSpPr/>
          <p:nvPr/>
        </p:nvSpPr>
        <p:spPr>
          <a:xfrm>
            <a:off x="9615659" y="5532550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4" name="위쪽 화살표[U] 63">
            <a:extLst>
              <a:ext uri="{FF2B5EF4-FFF2-40B4-BE49-F238E27FC236}">
                <a16:creationId xmlns:a16="http://schemas.microsoft.com/office/drawing/2014/main" id="{4801F5A5-69D4-B34D-A588-A53A610B05C4}"/>
              </a:ext>
            </a:extLst>
          </p:cNvPr>
          <p:cNvSpPr/>
          <p:nvPr/>
        </p:nvSpPr>
        <p:spPr>
          <a:xfrm>
            <a:off x="9707097" y="5532549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5" name="위쪽 화살표[U] 64">
            <a:extLst>
              <a:ext uri="{FF2B5EF4-FFF2-40B4-BE49-F238E27FC236}">
                <a16:creationId xmlns:a16="http://schemas.microsoft.com/office/drawing/2014/main" id="{4CBBB0B1-AFA6-A5E2-D328-81BF90FAE7B2}"/>
              </a:ext>
            </a:extLst>
          </p:cNvPr>
          <p:cNvSpPr/>
          <p:nvPr/>
        </p:nvSpPr>
        <p:spPr>
          <a:xfrm>
            <a:off x="9802545" y="5532548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6" name="위쪽 화살표[U] 65">
            <a:extLst>
              <a:ext uri="{FF2B5EF4-FFF2-40B4-BE49-F238E27FC236}">
                <a16:creationId xmlns:a16="http://schemas.microsoft.com/office/drawing/2014/main" id="{540B4936-3B8F-5D0B-4F5C-4C84B2BE0758}"/>
              </a:ext>
            </a:extLst>
          </p:cNvPr>
          <p:cNvSpPr/>
          <p:nvPr/>
        </p:nvSpPr>
        <p:spPr>
          <a:xfrm>
            <a:off x="9907723" y="5532549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7" name="위쪽 화살표[U] 66">
            <a:extLst>
              <a:ext uri="{FF2B5EF4-FFF2-40B4-BE49-F238E27FC236}">
                <a16:creationId xmlns:a16="http://schemas.microsoft.com/office/drawing/2014/main" id="{9E485419-9D40-FEE5-1BD9-AC3B07F412D8}"/>
              </a:ext>
            </a:extLst>
          </p:cNvPr>
          <p:cNvSpPr/>
          <p:nvPr/>
        </p:nvSpPr>
        <p:spPr>
          <a:xfrm>
            <a:off x="10003171" y="5532548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오른쪽 화살표[R] 67">
            <a:extLst>
              <a:ext uri="{FF2B5EF4-FFF2-40B4-BE49-F238E27FC236}">
                <a16:creationId xmlns:a16="http://schemas.microsoft.com/office/drawing/2014/main" id="{D060EDF1-EAD5-1765-73CD-0478D7EEA9CB}"/>
              </a:ext>
            </a:extLst>
          </p:cNvPr>
          <p:cNvSpPr/>
          <p:nvPr/>
        </p:nvSpPr>
        <p:spPr>
          <a:xfrm>
            <a:off x="6609634" y="3949989"/>
            <a:ext cx="604007" cy="2378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3131CF9-4A38-78A8-F04A-C78ABE381782}"/>
                  </a:ext>
                </a:extLst>
              </p:cNvPr>
              <p:cNvSpPr txBox="1"/>
              <p:nvPr/>
            </p:nvSpPr>
            <p:spPr>
              <a:xfrm>
                <a:off x="5988147" y="4187871"/>
                <a:ext cx="184698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𝑠</m:t>
                    </m:r>
                  </m:oMath>
                </a14:m>
                <a:r>
                  <a:rPr lang="en-US" altLang="ko-KR" sz="2400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gives </a:t>
                </a:r>
              </a:p>
              <a:p>
                <a:pPr algn="ctr"/>
                <a:r>
                  <a:rPr kumimoji="1" lang="en-US" altLang="ko-KR" sz="2400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quantization</a:t>
                </a:r>
              </a:p>
              <a:p>
                <a:pPr algn="ctr"/>
                <a:r>
                  <a:rPr kumimoji="1" lang="en-US" altLang="ko-KR" sz="2400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standpoints</a:t>
                </a:r>
                <a:endParaRPr kumimoji="1" lang="ko-KR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3131CF9-4A38-78A8-F04A-C78ABE381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147" y="4187871"/>
                <a:ext cx="1846980" cy="1200329"/>
              </a:xfrm>
              <a:prstGeom prst="rect">
                <a:avLst/>
              </a:prstGeom>
              <a:blipFill>
                <a:blip r:embed="rId11"/>
                <a:stretch>
                  <a:fillRect l="-4795" t="-4167" r="-4795"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311922A-3118-4E8F-558E-AFC104F0973C}"/>
                  </a:ext>
                </a:extLst>
              </p:cNvPr>
              <p:cNvSpPr txBox="1"/>
              <p:nvPr/>
            </p:nvSpPr>
            <p:spPr>
              <a:xfrm>
                <a:off x="10528508" y="2258842"/>
                <a:ext cx="136071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𝑠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2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altLang="ko-KR" sz="2400" b="0" dirty="0">
                  <a:solidFill>
                    <a:prstClr val="black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  <a:p>
                <a:r>
                  <a:rPr kumimoji="1" lang="en-US" altLang="ko-K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MSE=0.919  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311922A-3118-4E8F-558E-AFC104F09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508" y="2258842"/>
                <a:ext cx="1360717" cy="707886"/>
              </a:xfrm>
              <a:prstGeom prst="rect">
                <a:avLst/>
              </a:prstGeom>
              <a:blipFill>
                <a:blip r:embed="rId12"/>
                <a:stretch>
                  <a:fillRect l="-1835" r="-1835" b="-10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2D26381-7DE6-04D7-1D76-9DAE0635D480}"/>
                  </a:ext>
                </a:extLst>
              </p:cNvPr>
              <p:cNvSpPr txBox="1"/>
              <p:nvPr/>
            </p:nvSpPr>
            <p:spPr>
              <a:xfrm>
                <a:off x="10440275" y="4338362"/>
                <a:ext cx="15371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𝑠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2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altLang="ko-KR" sz="2400" b="0" dirty="0">
                  <a:solidFill>
                    <a:prstClr val="black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  <a:p>
                <a:r>
                  <a:rPr kumimoji="1" lang="en-US" altLang="ko-K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MSE=0.00031  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2D26381-7DE6-04D7-1D76-9DAE0635D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0275" y="4338362"/>
                <a:ext cx="1537185" cy="707886"/>
              </a:xfrm>
              <a:prstGeom prst="rect">
                <a:avLst/>
              </a:prstGeom>
              <a:blipFill>
                <a:blip r:embed="rId13"/>
                <a:stretch>
                  <a:fillRect l="-2459" r="-4918" b="-87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75673" y="6057688"/>
            <a:ext cx="11296072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[1]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Minsik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Kim,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Kyoungseok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Oh,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Youngmock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Cho,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Hojin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Seo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Xuan Truong Nguyen, and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Hyuk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-Jae Lee. 2024. A Low-Latency FPGA Accelerator for YOLOv3-Tiny With Flexible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Layerwise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Mapping and Dataflow. IEEE Transactions on Circuits and Systems I: Regular Papers 71, 3 (2024), 1158-1171.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DOI:https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://doi.org/10.1109/tcsi.2023.3335949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D0B022E-2FCB-C0A1-EF2F-4889D1229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200" y="6447695"/>
            <a:ext cx="4114800" cy="365125"/>
          </a:xfrm>
        </p:spPr>
        <p:txBody>
          <a:bodyPr/>
          <a:lstStyle/>
          <a:p>
            <a:r>
              <a:rPr lang="en-US" b="1" dirty="0"/>
              <a:t>Deep Learning Hardware </a:t>
            </a:r>
            <a:r>
              <a:rPr lang="ko-KR" altLang="en-US" b="1" dirty="0"/>
              <a:t>설계 경진대회</a:t>
            </a:r>
          </a:p>
        </p:txBody>
      </p:sp>
    </p:spTree>
    <p:extLst>
      <p:ext uri="{BB962C8B-B14F-4D97-AF65-F5344CB8AC3E}">
        <p14:creationId xmlns:p14="http://schemas.microsoft.com/office/powerpoint/2010/main" val="1988687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4" name="11 CuadroTexto">
            <a:extLst>
              <a:ext uri="{FF2B5EF4-FFF2-40B4-BE49-F238E27FC236}">
                <a16:creationId xmlns:a16="http://schemas.microsoft.com/office/drawing/2014/main" id="{7F96D7DC-BE0E-15CD-A206-9ECBCC828402}"/>
              </a:ext>
            </a:extLst>
          </p:cNvPr>
          <p:cNvSpPr txBox="1"/>
          <p:nvPr/>
        </p:nvSpPr>
        <p:spPr>
          <a:xfrm>
            <a:off x="330200" y="166829"/>
            <a:ext cx="8193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Idea and Novelty: Quantization Method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C880C3BF-AEDD-194E-FA8B-3ECA1F63B7E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85234" y="1361782"/>
                <a:ext cx="11421532" cy="446449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Power-of-two quantizer</a:t>
                </a:r>
              </a:p>
              <a:p>
                <a:pPr>
                  <a:buFont typeface="Wingdings" panose="05000000000000000000" pitchFamily="2" charset="2"/>
                  <a:buChar char="§"/>
                  <a:defRPr/>
                </a:pPr>
                <a:endParaRPr lang="en-US" altLang="ko-KR" dirty="0">
                  <a:solidFill>
                    <a:prstClr val="black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sz="2800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In the previous setting, we measure MSE of 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𝑠</m:t>
                    </m:r>
                  </m:oMath>
                </a14:m>
                <a:r>
                  <a:rPr lang="en-US" altLang="ko-KR" sz="2800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only by </a:t>
                </a:r>
                <a:r>
                  <a:rPr lang="en-US" altLang="ko-KR" sz="2800" i="1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power-of-two</a:t>
                </a:r>
              </a:p>
              <a:p>
                <a:pPr lvl="1">
                  <a:buFont typeface="Wingdings" panose="05000000000000000000" pitchFamily="2" charset="2"/>
                  <a:buChar char="§"/>
                  <a:defRPr/>
                </a:pPr>
                <a:endParaRPr lang="en-US" altLang="ko-KR" sz="2800" i="1" dirty="0">
                  <a:solidFill>
                    <a:prstClr val="black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sz="2800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This choice can bring hardware efficiencies as scaling with s corresponds to </a:t>
                </a:r>
                <a:r>
                  <a:rPr lang="en-US" altLang="ko-KR" sz="2800" i="1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simple bit-shift</a:t>
                </a:r>
              </a:p>
              <a:p>
                <a:pPr lvl="1">
                  <a:buFont typeface="Wingdings" panose="05000000000000000000" pitchFamily="2" charset="2"/>
                  <a:buChar char="§"/>
                  <a:defRPr/>
                </a:pPr>
                <a:endParaRPr lang="en-US" altLang="ko-KR" sz="2800" i="1" dirty="0">
                  <a:solidFill>
                    <a:prstClr val="black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sz="2800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The restricted expressiveness of the scale factor </a:t>
                </a:r>
                <a14:m>
                  <m:oMath xmlns:m="http://schemas.openxmlformats.org/officeDocument/2006/math">
                    <m:r>
                      <a:rPr lang="en-US" altLang="ko-KR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𝑠</m:t>
                    </m:r>
                    <m:r>
                      <a:rPr lang="en-US" altLang="ko-KR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 </m:t>
                    </m:r>
                  </m:oMath>
                </a14:m>
                <a:r>
                  <a:rPr lang="en-US" altLang="ko-KR" sz="2800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can complicate the trade-off between the rounding and clipping error</a:t>
                </a:r>
              </a:p>
              <a:p>
                <a:pPr lvl="1">
                  <a:buFont typeface="Wingdings" panose="05000000000000000000" pitchFamily="2" charset="2"/>
                  <a:buChar char="§"/>
                  <a:defRPr/>
                </a:pPr>
                <a:endParaRPr lang="en-US" altLang="ko-KR" sz="2800" i="1" dirty="0">
                  <a:solidFill>
                    <a:prstClr val="black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C880C3BF-AEDD-194E-FA8B-3ECA1F63B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34" y="1361782"/>
                <a:ext cx="11421532" cy="4464496"/>
              </a:xfrm>
              <a:prstGeom prst="rect">
                <a:avLst/>
              </a:prstGeom>
              <a:blipFill>
                <a:blip r:embed="rId3"/>
                <a:stretch>
                  <a:fillRect l="-1000" t="-2557" r="-1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332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</TotalTime>
  <Words>7146</Words>
  <Application>Microsoft Macintosh PowerPoint</Application>
  <PresentationFormat>와이드스크린</PresentationFormat>
  <Paragraphs>1402</Paragraphs>
  <Slides>53</Slides>
  <Notes>53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0" baseType="lpstr">
      <vt:lpstr>나눔바른고딕</vt:lpstr>
      <vt:lpstr>맑은 고딕</vt:lpstr>
      <vt:lpstr>Arial</vt:lpstr>
      <vt:lpstr>Cambria Math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More about Dataflow</vt:lpstr>
      <vt:lpstr>BRAM Resources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Inyoub Kim</dc:creator>
  <cp:lastModifiedBy>한동민</cp:lastModifiedBy>
  <cp:revision>458</cp:revision>
  <dcterms:created xsi:type="dcterms:W3CDTF">2021-03-04T02:28:42Z</dcterms:created>
  <dcterms:modified xsi:type="dcterms:W3CDTF">2024-05-31T12:30:29Z</dcterms:modified>
</cp:coreProperties>
</file>