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9" r:id="rId2"/>
    <p:sldId id="276" r:id="rId3"/>
    <p:sldId id="294" r:id="rId4"/>
    <p:sldId id="303" r:id="rId5"/>
    <p:sldId id="304" r:id="rId6"/>
    <p:sldId id="306" r:id="rId7"/>
    <p:sldId id="307" r:id="rId8"/>
    <p:sldId id="308" r:id="rId9"/>
    <p:sldId id="309" r:id="rId10"/>
    <p:sldId id="305" r:id="rId11"/>
    <p:sldId id="311" r:id="rId12"/>
    <p:sldId id="312" r:id="rId13"/>
    <p:sldId id="313" r:id="rId14"/>
    <p:sldId id="314" r:id="rId15"/>
    <p:sldId id="316" r:id="rId16"/>
    <p:sldId id="317" r:id="rId17"/>
    <p:sldId id="335" r:id="rId18"/>
    <p:sldId id="318" r:id="rId19"/>
    <p:sldId id="310" r:id="rId20"/>
    <p:sldId id="319" r:id="rId21"/>
    <p:sldId id="324" r:id="rId22"/>
    <p:sldId id="315" r:id="rId23"/>
    <p:sldId id="320" r:id="rId24"/>
    <p:sldId id="327" r:id="rId25"/>
    <p:sldId id="330" r:id="rId26"/>
    <p:sldId id="328" r:id="rId27"/>
    <p:sldId id="331" r:id="rId28"/>
    <p:sldId id="332" r:id="rId29"/>
    <p:sldId id="321" r:id="rId30"/>
    <p:sldId id="323" r:id="rId31"/>
    <p:sldId id="326" r:id="rId32"/>
    <p:sldId id="325" r:id="rId33"/>
    <p:sldId id="329" r:id="rId34"/>
    <p:sldId id="339" r:id="rId35"/>
    <p:sldId id="334" r:id="rId36"/>
    <p:sldId id="337" r:id="rId37"/>
    <p:sldId id="338" r:id="rId38"/>
    <p:sldId id="340" r:id="rId39"/>
    <p:sldId id="341" r:id="rId40"/>
    <p:sldId id="295" r:id="rId41"/>
    <p:sldId id="296" r:id="rId42"/>
    <p:sldId id="298" r:id="rId43"/>
    <p:sldId id="299" r:id="rId44"/>
    <p:sldId id="300" r:id="rId45"/>
    <p:sldId id="302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BF6427"/>
    <a:srgbClr val="3E1B59"/>
    <a:srgbClr val="F19659"/>
    <a:srgbClr val="009644"/>
    <a:srgbClr val="5B9BD5"/>
    <a:srgbClr val="36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4" autoAdjust="0"/>
    <p:restoredTop sz="85234" autoAdjust="0"/>
  </p:normalViewPr>
  <p:slideViewPr>
    <p:cSldViewPr snapToGrid="0" showGuides="1">
      <p:cViewPr>
        <p:scale>
          <a:sx n="100" d="100"/>
          <a:sy n="100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2024. 5. 31.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안녕하십니까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딥러닝 하드웨어 설계 경진대회에 참가한 서울대학교 </a:t>
            </a:r>
            <a:r>
              <a:rPr kumimoji="1" lang="en-US" altLang="ko-KR" dirty="0"/>
              <a:t>Chip Champs </a:t>
            </a:r>
            <a:r>
              <a:rPr kumimoji="1" lang="ko-KR" altLang="en-US" dirty="0"/>
              <a:t>팀입니다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Final presentation</a:t>
            </a:r>
            <a:r>
              <a:rPr kumimoji="1" lang="ko-KR" altLang="en-US" dirty="0"/>
              <a:t>을 시작하도록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0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Quantization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per layer, per channel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 </a:t>
            </a:r>
            <a:r>
              <a:rPr kumimoji="1" lang="ko-KR" altLang="en-US" dirty="0"/>
              <a:t>다양한 </a:t>
            </a:r>
            <a:r>
              <a:rPr kumimoji="1" lang="en-US" altLang="ko-KR" dirty="0"/>
              <a:t>dimension</a:t>
            </a:r>
            <a:r>
              <a:rPr kumimoji="1" lang="ko-KR" altLang="en-US" dirty="0"/>
              <a:t>에서 구현할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본 대회의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per layer</a:t>
            </a:r>
            <a:r>
              <a:rPr kumimoji="1" lang="ko-KR" altLang="en-US" dirty="0"/>
              <a:t>로 공유되어 있기 때문에</a:t>
            </a:r>
            <a:r>
              <a:rPr kumimoji="1" lang="en-US" altLang="ko-KR" dirty="0"/>
              <a:t>, per layer quantization</a:t>
            </a:r>
            <a:r>
              <a:rPr kumimoji="1" lang="ko-KR" altLang="en-US" dirty="0"/>
              <a:t>을 구현하였습니다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7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convolution layer</a:t>
            </a:r>
            <a:r>
              <a:rPr kumimoji="1" lang="ko-KR" altLang="en-US" dirty="0"/>
              <a:t>들에 대한 </a:t>
            </a:r>
            <a:r>
              <a:rPr kumimoji="1" lang="en-US" altLang="ko-KR" dirty="0"/>
              <a:t>computation 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우선 </a:t>
            </a:r>
            <a:r>
              <a:rPr kumimoji="1" lang="en-US" altLang="ko-KR" dirty="0"/>
              <a:t>conv layer</a:t>
            </a:r>
            <a:r>
              <a:rPr kumimoji="1" lang="ko-KR" altLang="en-US" dirty="0"/>
              <a:t>들을 크게 </a:t>
            </a:r>
            <a:r>
              <a:rPr kumimoji="1" lang="en-US" altLang="ko-KR" dirty="0"/>
              <a:t>CONV00, 3x3, 1x1</a:t>
            </a:r>
            <a:r>
              <a:rPr kumimoji="1" lang="ko-KR" altLang="en-US" dirty="0"/>
              <a:t>의 세개의 범주로 나눌 수 있습니다</a:t>
            </a:r>
            <a:r>
              <a:rPr kumimoji="1" lang="en-US" altLang="ko-KR" dirty="0"/>
              <a:t>. CONV00</a:t>
            </a:r>
            <a:r>
              <a:rPr kumimoji="1" lang="ko-KR" altLang="en-US" dirty="0"/>
              <a:t>을 먼저 </a:t>
            </a:r>
            <a:r>
              <a:rPr kumimoji="1" lang="ko-KR" altLang="en-US" dirty="0" err="1"/>
              <a:t>설명드리면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channel</a:t>
            </a:r>
            <a:r>
              <a:rPr kumimoji="1" lang="ko-KR" altLang="en-US" dirty="0"/>
              <a:t> 크기가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인 유일한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이기 때문에 일반적인 </a:t>
            </a:r>
            <a:r>
              <a:rPr kumimoji="1" lang="en-US" altLang="ko-KR" dirty="0"/>
              <a:t>3x3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conv</a:t>
            </a:r>
            <a:r>
              <a:rPr kumimoji="1" lang="ko-KR" altLang="en-US" dirty="0"/>
              <a:t>와는 다르게 취급할 필요가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0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CONV00</a:t>
            </a:r>
            <a:r>
              <a:rPr kumimoji="1" lang="ko-KR" altLang="en-US" dirty="0"/>
              <a:t>을 제외한 </a:t>
            </a:r>
            <a:r>
              <a:rPr kumimoji="1" lang="en-US" altLang="ko-KR" dirty="0"/>
              <a:t>3x3 conv</a:t>
            </a:r>
            <a:r>
              <a:rPr kumimoji="1" lang="ko-KR" altLang="en-US" dirty="0"/>
              <a:t>는 모든 채널들이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의 배수로 이루어져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CONV13</a:t>
            </a:r>
            <a:r>
              <a:rPr kumimoji="1" lang="ko-KR" altLang="en-US" dirty="0"/>
              <a:t>을 제외한 모든 </a:t>
            </a:r>
            <a:r>
              <a:rPr kumimoji="1" lang="en-US" altLang="ko-KR" dirty="0"/>
              <a:t>3x3 layer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이 따라오도록 구현되어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저희는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layer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끝에 통합하여 별개의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로 고려하지 않고 한번에 처리될 수 있도록 구현하였습니다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87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1x1 conv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CONV14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CONV20</a:t>
            </a:r>
            <a:r>
              <a:rPr kumimoji="1" lang="ko-KR" altLang="en-US" dirty="0"/>
              <a:t>을 제외한 모든 </a:t>
            </a:r>
            <a:r>
              <a:rPr kumimoji="1" lang="en-US" altLang="ko-KR" dirty="0" err="1"/>
              <a:t>ofmap</a:t>
            </a:r>
            <a:r>
              <a:rPr kumimoji="1" lang="en-US" altLang="ko-KR" dirty="0"/>
              <a:t> channel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의 배수입니다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이들은 개별적으로 고려할 필요가 있었습니다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CONV14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CONV20</a:t>
            </a:r>
            <a:r>
              <a:rPr kumimoji="1" lang="ko-KR" altLang="en-US" dirty="0"/>
              <a:t>을 제외한 모든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가 따라오고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은 모두 적용되어 있지 않습니다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3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Layer</a:t>
            </a:r>
            <a:r>
              <a:rPr kumimoji="1" lang="ko-KR" altLang="en-US" dirty="0"/>
              <a:t>들에 대한 설명을 모두 마치고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이제 </a:t>
            </a:r>
            <a:r>
              <a:rPr kumimoji="1" lang="en-US" altLang="ko-KR" dirty="0"/>
              <a:t>hardware design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있어 사용할 용어들에 대해 말씀드리도록 하겠습니다</a:t>
            </a:r>
            <a:r>
              <a:rPr kumimoji="1" lang="en-US" altLang="ko-KR" dirty="0"/>
              <a:t>. Ni, No, </a:t>
            </a:r>
            <a:r>
              <a:rPr kumimoji="1" lang="en-US" altLang="ko-KR" dirty="0" err="1"/>
              <a:t>Fx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Fy</a:t>
            </a:r>
            <a:r>
              <a:rPr kumimoji="1" lang="ko-KR" altLang="en-US" dirty="0"/>
              <a:t>는 각각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channel, </a:t>
            </a:r>
            <a:r>
              <a:rPr kumimoji="1" lang="en-US" altLang="ko-KR" dirty="0" err="1"/>
              <a:t>ofmap</a:t>
            </a:r>
            <a:r>
              <a:rPr kumimoji="1" lang="en-US" altLang="ko-KR" dirty="0"/>
              <a:t> channel, filter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dimension</a:t>
            </a:r>
            <a:r>
              <a:rPr kumimoji="1" lang="ko-KR" altLang="en-US" dirty="0"/>
              <a:t>이며</a:t>
            </a:r>
            <a:r>
              <a:rPr kumimoji="1" lang="en-US" altLang="ko-KR" dirty="0"/>
              <a:t>, Tr, Tc, Ti, To</a:t>
            </a:r>
            <a:r>
              <a:rPr kumimoji="1" lang="ko-KR" altLang="en-US" dirty="0"/>
              <a:t>는 하드웨어에서 한 </a:t>
            </a:r>
            <a:r>
              <a:rPr kumimoji="1" lang="en-US" altLang="ko-KR" dirty="0"/>
              <a:t>cycle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계산할 수 있는 </a:t>
            </a:r>
            <a:r>
              <a:rPr kumimoji="1" lang="en-US" altLang="ko-KR" dirty="0"/>
              <a:t>row, column, channel wise factor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 저희의 </a:t>
            </a:r>
            <a:r>
              <a:rPr kumimoji="1" lang="en-US" altLang="ko-KR" dirty="0"/>
              <a:t>conv module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cycle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일정한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pixel</a:t>
            </a:r>
            <a:r>
              <a:rPr kumimoji="1" lang="ko-KR" altLang="en-US" dirty="0"/>
              <a:t>을 받고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일정한 </a:t>
            </a:r>
            <a:r>
              <a:rPr kumimoji="1" lang="en-US" altLang="ko-KR" dirty="0"/>
              <a:t>output pixel</a:t>
            </a:r>
            <a:r>
              <a:rPr kumimoji="1" lang="ko-KR" altLang="en-US" dirty="0"/>
              <a:t>을 계산하도록 구현되어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70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Hardware</a:t>
            </a:r>
            <a:r>
              <a:rPr kumimoji="1" lang="ko-KR" altLang="en-US" dirty="0"/>
              <a:t>에서 사용한 </a:t>
            </a:r>
            <a:r>
              <a:rPr kumimoji="1" lang="en-US" altLang="ko-KR" dirty="0"/>
              <a:t>resource</a:t>
            </a:r>
            <a:r>
              <a:rPr kumimoji="1" lang="ko-KR" altLang="en-US" dirty="0"/>
              <a:t>들과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이에 따른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을 말씀드리도록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저희의 </a:t>
            </a:r>
            <a:r>
              <a:rPr kumimoji="1" lang="en-US" altLang="ko-KR" dirty="0"/>
              <a:t>conv module</a:t>
            </a:r>
            <a:r>
              <a:rPr kumimoji="1" lang="ko-KR" altLang="en-US" dirty="0"/>
              <a:t>은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라는 모듈로 구성되어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을 갖고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각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adder tree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있어</a:t>
            </a:r>
            <a:r>
              <a:rPr kumimoji="1" lang="en-US" altLang="ko-KR" dirty="0"/>
              <a:t>, 16 x 16 dot product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처리할 수 있도록 구현되어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conv module</a:t>
            </a:r>
            <a:r>
              <a:rPr kumimoji="1" lang="ko-KR" altLang="en-US" dirty="0"/>
              <a:t>에서 사용하는 </a:t>
            </a:r>
            <a:r>
              <a:rPr kumimoji="1" lang="en-US" altLang="ko-KR" dirty="0" err="1"/>
              <a:t>multiiplier</a:t>
            </a:r>
            <a:r>
              <a:rPr kumimoji="1" lang="ko-KR" altLang="en-US" dirty="0"/>
              <a:t>는 총 </a:t>
            </a:r>
            <a:r>
              <a:rPr kumimoji="1" lang="en-US" altLang="ko-KR" dirty="0"/>
              <a:t>576</a:t>
            </a:r>
            <a:r>
              <a:rPr kumimoji="1" lang="ko-KR" altLang="en-US" dirty="0"/>
              <a:t>개이고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Nexys</a:t>
            </a:r>
            <a:r>
              <a:rPr kumimoji="1" lang="en-US" altLang="ko-KR" dirty="0"/>
              <a:t> A7-100T</a:t>
            </a:r>
            <a:r>
              <a:rPr kumimoji="1" lang="ko-KR" altLang="en-US" dirty="0"/>
              <a:t> 보드는 </a:t>
            </a:r>
            <a:r>
              <a:rPr kumimoji="1" lang="en-US" altLang="ko-KR" dirty="0"/>
              <a:t>240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DSP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있기 때문에 </a:t>
            </a:r>
            <a:r>
              <a:rPr kumimoji="1" lang="en-US" altLang="ko-KR" dirty="0"/>
              <a:t>480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DSP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남은 </a:t>
            </a:r>
            <a:r>
              <a:rPr kumimoji="1" lang="en-US" altLang="ko-KR" dirty="0"/>
              <a:t>96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multiiplier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LUT</a:t>
            </a:r>
            <a:r>
              <a:rPr kumimoji="1" lang="ko-KR" altLang="en-US" dirty="0"/>
              <a:t>로 구현하여 </a:t>
            </a:r>
            <a:r>
              <a:rPr kumimoji="1" lang="en-US" altLang="ko-KR" dirty="0"/>
              <a:t>hardware resource utilization</a:t>
            </a:r>
            <a:r>
              <a:rPr kumimoji="1" lang="ko-KR" altLang="en-US" dirty="0"/>
              <a:t>을 최대화할 수 있도록 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4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저희가 만든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block diagram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로 구성되어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마지막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3x3 CONV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수행할 때만 사용되며 나머지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을 사용하게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3x3 conv</a:t>
            </a:r>
            <a:r>
              <a:rPr kumimoji="1" lang="ko-KR" altLang="en-US" dirty="0"/>
              <a:t>일 때는 각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모두 더해 내보내고</a:t>
            </a:r>
            <a:r>
              <a:rPr kumimoji="1" lang="en-US" altLang="ko-KR" dirty="0"/>
              <a:t>, CONV00</a:t>
            </a:r>
            <a:r>
              <a:rPr kumimoji="1" lang="ko-KR" altLang="en-US" dirty="0"/>
              <a:t>일 때는 절반씩 </a:t>
            </a:r>
            <a:r>
              <a:rPr kumimoji="1" lang="en-US" altLang="ko-KR" dirty="0"/>
              <a:t>pairing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내보내며</a:t>
            </a:r>
            <a:r>
              <a:rPr kumimoji="1" lang="en-US" altLang="ko-KR" dirty="0"/>
              <a:t>, 1x1 conv</a:t>
            </a:r>
            <a:r>
              <a:rPr kumimoji="1" lang="ko-KR" altLang="en-US" dirty="0"/>
              <a:t>일 때는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아예 더하지 않고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원소 그대로 내보냅니다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 대한 자세한 내용은 뒤 슬라이드에서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58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 module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testbench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FSM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먼저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, weight, bias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순서대로 받고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모두 </a:t>
            </a:r>
            <a:r>
              <a:rPr kumimoji="1" lang="en-US" altLang="ko-KR" dirty="0"/>
              <a:t>32 bit data</a:t>
            </a:r>
            <a:r>
              <a:rPr kumimoji="1" lang="ko-KR" altLang="en-US" dirty="0"/>
              <a:t>로 분할되어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이는 </a:t>
            </a:r>
            <a:r>
              <a:rPr kumimoji="1" lang="en-US" altLang="ko-KR" dirty="0"/>
              <a:t>AXI granularity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고려한 것입니다</a:t>
            </a:r>
            <a:r>
              <a:rPr kumimoji="1" lang="en-US" altLang="ko-KR" dirty="0"/>
              <a:t>. Conv module</a:t>
            </a:r>
            <a:r>
              <a:rPr kumimoji="1" lang="ko-KR" altLang="en-US" dirty="0"/>
              <a:t>은 연산을 수행하여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control signal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testbench</a:t>
            </a:r>
            <a:r>
              <a:rPr kumimoji="1" lang="ko-KR" altLang="en-US" dirty="0"/>
              <a:t>와 주고 받습니다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이후 </a:t>
            </a:r>
            <a:r>
              <a:rPr kumimoji="1" lang="en-US" altLang="ko-KR" dirty="0"/>
              <a:t>testbench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코드를 수행하여 얻은 </a:t>
            </a:r>
            <a:r>
              <a:rPr kumimoji="1" lang="en-US" altLang="ko-KR" dirty="0"/>
              <a:t>ground truth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비교하여 </a:t>
            </a:r>
            <a:r>
              <a:rPr kumimoji="1" lang="en-US" altLang="ko-KR" dirty="0"/>
              <a:t>validation</a:t>
            </a:r>
            <a:r>
              <a:rPr kumimoji="1" lang="ko-KR" altLang="en-US" dirty="0"/>
              <a:t>을 수행합니다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63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CONV00 layer</a:t>
            </a:r>
            <a:r>
              <a:rPr kumimoji="1" lang="ko-KR" altLang="en-US" dirty="0"/>
              <a:t>의 구현부터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 Ni</a:t>
            </a:r>
            <a:r>
              <a:rPr kumimoji="1" lang="ko-KR" altLang="en-US" dirty="0"/>
              <a:t>는 원래는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이지만</a:t>
            </a:r>
            <a:r>
              <a:rPr kumimoji="1" lang="en-US" altLang="ko-KR" dirty="0"/>
              <a:t>, 4</a:t>
            </a:r>
            <a:r>
              <a:rPr kumimoji="1" lang="ko-KR" altLang="en-US" dirty="0"/>
              <a:t>로 구현되어 있는데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통일된 </a:t>
            </a:r>
            <a:r>
              <a:rPr kumimoji="1" lang="en-US" altLang="ko-KR" dirty="0"/>
              <a:t>data format</a:t>
            </a:r>
            <a:r>
              <a:rPr kumimoji="1" lang="ko-KR" altLang="en-US" dirty="0"/>
              <a:t>을 유지하기 </a:t>
            </a:r>
            <a:r>
              <a:rPr kumimoji="1" lang="ko-KR" altLang="en-US" dirty="0" err="1"/>
              <a:t>위함입니다</a:t>
            </a:r>
            <a:r>
              <a:rPr kumimoji="1" lang="en-US" altLang="ko-KR" dirty="0"/>
              <a:t>. No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16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 있고</a:t>
            </a:r>
            <a:r>
              <a:rPr kumimoji="1" lang="en-US" altLang="ko-KR" dirty="0"/>
              <a:t>, filter </a:t>
            </a:r>
            <a:r>
              <a:rPr kumimoji="1" lang="ko-KR" altLang="en-US" dirty="0"/>
              <a:t>크기는 가로세로 모두 </a:t>
            </a:r>
            <a:r>
              <a:rPr kumimoji="1" lang="en-US" altLang="ko-KR" dirty="0"/>
              <a:t>3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Tr, Tc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2, Ti, To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설정하였습니다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2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CONV00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data processing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</a:t>
            </a:r>
            <a:r>
              <a:rPr kumimoji="1" lang="en-US" altLang="ko-KR" dirty="0"/>
              <a:t> cycle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4x4x3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window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얻어</a:t>
            </a:r>
            <a:r>
              <a:rPr kumimoji="1" lang="en-US" altLang="ko-KR" dirty="0"/>
              <a:t>, 2x2x4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ofmap</a:t>
            </a:r>
            <a:r>
              <a:rPr kumimoji="1" lang="ko-KR" altLang="en-US" dirty="0"/>
              <a:t>을 연산합니다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4x4x3 window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3x3x3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존재하기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각각 하나씩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할당하여 윈도우를 연산하게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3x3x3x4 weight</a:t>
            </a:r>
            <a:r>
              <a:rPr kumimoji="1" lang="ko-KR" altLang="en-US" dirty="0"/>
              <a:t>가 동일하게 복사되어 각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 중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을 사용하고</a:t>
            </a:r>
            <a:r>
              <a:rPr kumimoji="1" lang="en-US" altLang="ko-KR" dirty="0"/>
              <a:t>, 2</a:t>
            </a:r>
            <a:r>
              <a:rPr kumimoji="1" lang="ko-KR" altLang="en-US" dirty="0"/>
              <a:t>개씩 짝지어서 합을 구하게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이는 한번에 </a:t>
            </a:r>
            <a:r>
              <a:rPr kumimoji="1" lang="en-US" altLang="ko-KR" dirty="0"/>
              <a:t>3x3x3,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27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이 들어가야 하는데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개이기 때문에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개를 짝지어야 하나의 연산을 수행할 수 있기 때문입니다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0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목차는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아웃라인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아이디어 및 차별성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하드웨어 디자인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팀 플랜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기타 사항입니다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30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하여 얻은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mac array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3x3x3x4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computation</a:t>
            </a:r>
            <a:r>
              <a:rPr kumimoji="1" lang="ko-KR" altLang="en-US" dirty="0"/>
              <a:t>이 매 사이클마다 수행되고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총 </a:t>
            </a:r>
            <a:r>
              <a:rPr kumimoji="1" lang="en-US" altLang="ko-KR" dirty="0"/>
              <a:t>144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있기 때문에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75%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11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그림에서 </a:t>
            </a:r>
            <a:r>
              <a:rPr kumimoji="1" lang="en-US" altLang="ko-KR" dirty="0"/>
              <a:t>layer 0 </a:t>
            </a:r>
            <a:r>
              <a:rPr kumimoji="1" lang="ko-KR" altLang="en-US" dirty="0"/>
              <a:t>부분을 보면</a:t>
            </a:r>
            <a:r>
              <a:rPr kumimoji="1" lang="en-US" altLang="ko-KR" dirty="0"/>
              <a:t>, 1x1x4 output</a:t>
            </a:r>
            <a:r>
              <a:rPr kumimoji="1" lang="ko-KR" altLang="en-US" dirty="0"/>
              <a:t>이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마다 나오는 것을 확인할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모듈이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존재하기 때문에 </a:t>
            </a:r>
            <a:r>
              <a:rPr kumimoji="1" lang="en-US" altLang="ko-KR" dirty="0"/>
              <a:t>2x2x4 output</a:t>
            </a:r>
            <a:r>
              <a:rPr kumimoji="1" lang="ko-KR" altLang="en-US" dirty="0"/>
              <a:t>을 내보낼 수 있는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88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CONV00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validation </a:t>
            </a:r>
            <a:r>
              <a:rPr kumimoji="1" lang="ko-KR" altLang="en-US" dirty="0"/>
              <a:t>결과는 다음과 같습니다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 및 </a:t>
            </a:r>
            <a:r>
              <a:rPr kumimoji="1" lang="en-US" altLang="ko-KR" dirty="0" err="1"/>
              <a:t>maxpool</a:t>
            </a:r>
            <a:r>
              <a:rPr kumimoji="1" lang="en-US" altLang="ko-KR" dirty="0"/>
              <a:t>, quantization</a:t>
            </a:r>
            <a:r>
              <a:rPr kumimoji="1" lang="ko-KR" altLang="en-US" dirty="0"/>
              <a:t>이 합쳐져 구현되어 있기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다음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conv02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 file</a:t>
            </a:r>
            <a:r>
              <a:rPr kumimoji="1" lang="ko-KR" altLang="en-US" dirty="0"/>
              <a:t>과 비교를 진행하였습니다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모든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valid</a:t>
            </a:r>
            <a:r>
              <a:rPr kumimoji="1" lang="ko-KR" altLang="en-US" dirty="0"/>
              <a:t>한데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오직 하나의 부분에서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있었습니다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이는 </a:t>
            </a:r>
            <a:r>
              <a:rPr kumimoji="1" lang="en-US" altLang="ko-KR" dirty="0"/>
              <a:t>C 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수행할 때 모종의 문제가 발생한 것으로 판단되는데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ReLU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통과한 결과가 </a:t>
            </a:r>
            <a:r>
              <a:rPr kumimoji="1" lang="en-US" altLang="ko-KR" dirty="0"/>
              <a:t>hex 83,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-125</a:t>
            </a:r>
            <a:r>
              <a:rPr kumimoji="1" lang="ko-KR" altLang="en-US" dirty="0"/>
              <a:t>의 음수로 나와있기 때문입니다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95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3x3 conv </a:t>
            </a:r>
            <a:r>
              <a:rPr kumimoji="1" lang="ko-KR" altLang="en-US" dirty="0"/>
              <a:t>구현 방법에 대해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들은 이와 같이 설정되어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30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3x3 conv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data processing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</a:t>
            </a:r>
            <a:r>
              <a:rPr kumimoji="1" lang="en-US" altLang="ko-KR" dirty="0"/>
              <a:t> cycle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4x4x16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window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얻어</a:t>
            </a:r>
            <a:r>
              <a:rPr kumimoji="1" lang="en-US" altLang="ko-KR" dirty="0"/>
              <a:t>, 2x2x1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ofmap</a:t>
            </a:r>
            <a:r>
              <a:rPr kumimoji="1" lang="ko-KR" altLang="en-US" dirty="0"/>
              <a:t>을 연산합니다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4x4x16 window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3x3x16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존재하기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각각 하나씩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할당하여 윈도우를 연산하게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3x3x16x1 weight</a:t>
            </a:r>
            <a:r>
              <a:rPr kumimoji="1" lang="ko-KR" altLang="en-US" dirty="0"/>
              <a:t>가 동일하게 복사되어 각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 모두를 사용하게 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모든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더해져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당 하나의 </a:t>
            </a:r>
            <a:r>
              <a:rPr kumimoji="1" lang="en-US" altLang="ko-KR" dirty="0"/>
              <a:t>1x1x1 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내보내게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37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이렇게 하여 얻은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mac array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3x3x16x1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computation</a:t>
            </a:r>
            <a:r>
              <a:rPr kumimoji="1" lang="ko-KR" altLang="en-US" dirty="0"/>
              <a:t>이 매 사이클마다 수행되고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총 </a:t>
            </a:r>
            <a:r>
              <a:rPr kumimoji="1" lang="en-US" altLang="ko-KR" dirty="0"/>
              <a:t>144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있기 때문에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100%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53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 그림에서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이 모두 사용되고</a:t>
            </a:r>
            <a:r>
              <a:rPr kumimoji="1" lang="en-US" altLang="ko-KR" dirty="0"/>
              <a:t>, output</a:t>
            </a:r>
            <a:r>
              <a:rPr kumimoji="1" lang="ko-KR" altLang="en-US" dirty="0"/>
              <a:t>을 모두 더하여 하나의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내보내는 것을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63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CONV13</a:t>
            </a:r>
            <a:r>
              <a:rPr kumimoji="1" lang="ko-KR" altLang="en-US" dirty="0"/>
              <a:t>을 제외한 모든 </a:t>
            </a:r>
            <a:r>
              <a:rPr kumimoji="1" lang="en-US" altLang="ko-KR" dirty="0"/>
              <a:t>3x3 conv layer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이 따라오게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bias addition,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다음 레이어를 위한 </a:t>
            </a:r>
            <a:r>
              <a:rPr kumimoji="1" lang="en-US" altLang="ko-KR" dirty="0"/>
              <a:t>quantization</a:t>
            </a:r>
            <a:r>
              <a:rPr kumimoji="1" lang="ko-KR" altLang="en-US" dirty="0"/>
              <a:t> 및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은 모두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output </a:t>
            </a:r>
            <a:r>
              <a:rPr kumimoji="1" lang="ko-KR" altLang="en-US" dirty="0"/>
              <a:t>부분에 합쳐져 구현되어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</a:t>
            </a:r>
            <a:r>
              <a:rPr kumimoji="1" lang="en-US" altLang="ko-KR" dirty="0"/>
              <a:t>CONV10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stride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이기 때문에 </a:t>
            </a:r>
            <a:r>
              <a:rPr kumimoji="1" lang="en-US" altLang="ko-KR" dirty="0"/>
              <a:t>integration</a:t>
            </a:r>
            <a:r>
              <a:rPr kumimoji="1" lang="ko-KR" altLang="en-US" dirty="0"/>
              <a:t>이 구현되어 있지 않고</a:t>
            </a:r>
            <a:r>
              <a:rPr kumimoji="1" lang="en-US" altLang="ko-KR" dirty="0"/>
              <a:t>, CONV13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이 필요하지 않기 때문에 이 또한 제외하였습니다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 추가적인 모듈 없이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maxpool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 연산을 </a:t>
            </a:r>
            <a:r>
              <a:rPr kumimoji="1" lang="en-US" altLang="ko-KR" dirty="0"/>
              <a:t>pipeline</a:t>
            </a:r>
            <a:r>
              <a:rPr kumimoji="1" lang="ko-KR" altLang="en-US" dirty="0"/>
              <a:t>하여 구현할 수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4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3x3 conv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output validation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Conv00</a:t>
            </a:r>
            <a:r>
              <a:rPr kumimoji="1" lang="ko-KR" altLang="en-US" dirty="0"/>
              <a:t>에서와 같이 모든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output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maxpool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, quant</a:t>
            </a:r>
            <a:r>
              <a:rPr kumimoji="1" lang="ko-KR" altLang="en-US" dirty="0"/>
              <a:t>가 합쳐져 있으므로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다음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 file</a:t>
            </a:r>
            <a:r>
              <a:rPr kumimoji="1" lang="ko-KR" altLang="en-US" dirty="0"/>
              <a:t>과 비교하는 방식으로 수행하였습니다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모든 </a:t>
            </a:r>
            <a:r>
              <a:rPr kumimoji="1" lang="en-US" altLang="ko-KR" dirty="0"/>
              <a:t>verification </a:t>
            </a:r>
            <a:r>
              <a:rPr kumimoji="1" lang="en-US" altLang="ko-KR" dirty="0" err="1"/>
              <a:t>rsult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captured_results</a:t>
            </a:r>
            <a:r>
              <a:rPr kumimoji="1" lang="en-US" altLang="ko-KR" dirty="0"/>
              <a:t> </a:t>
            </a:r>
            <a:r>
              <a:rPr kumimoji="1" lang="ko-KR" altLang="en-US" dirty="0"/>
              <a:t>폴더에 들어있습니다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Tcl</a:t>
            </a:r>
            <a:r>
              <a:rPr kumimoji="1" lang="en-US" altLang="ko-KR" dirty="0"/>
              <a:t> console</a:t>
            </a:r>
            <a:r>
              <a:rPr kumimoji="1" lang="ko-KR" altLang="en-US" dirty="0"/>
              <a:t>을 보면 </a:t>
            </a:r>
            <a:r>
              <a:rPr kumimoji="1" lang="en-US" altLang="ko-KR" dirty="0"/>
              <a:t>result</a:t>
            </a:r>
            <a:r>
              <a:rPr kumimoji="1" lang="ko-KR" altLang="en-US" dirty="0"/>
              <a:t>들이 모두 </a:t>
            </a:r>
            <a:r>
              <a:rPr kumimoji="1" lang="en-US" altLang="ko-KR" dirty="0"/>
              <a:t>correct</a:t>
            </a:r>
            <a:r>
              <a:rPr kumimoji="1" lang="ko-KR" altLang="en-US" dirty="0"/>
              <a:t>하게 나오는 것을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28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1x1 conv</a:t>
            </a:r>
            <a:r>
              <a:rPr kumimoji="1" lang="ko-KR" altLang="en-US" dirty="0"/>
              <a:t>의 구현을 말씀드리겠습니다</a:t>
            </a:r>
            <a:r>
              <a:rPr kumimoji="1" lang="en-US" altLang="ko-KR" dirty="0"/>
              <a:t>. Parameter</a:t>
            </a:r>
            <a:r>
              <a:rPr kumimoji="1" lang="ko-KR" altLang="en-US" dirty="0"/>
              <a:t>들은 이와 같습니다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3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 대회의 목적은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weight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quantization</a:t>
            </a:r>
            <a:r>
              <a:rPr kumimoji="1" lang="ko-KR" altLang="en-US" dirty="0"/>
              <a:t>을 적용하고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CNN </a:t>
            </a:r>
            <a:r>
              <a:rPr kumimoji="1" lang="ko-KR" altLang="en-US" dirty="0"/>
              <a:t>가속기를 설계하여 시뮬레이션을 진행하고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디자인한 모듈을 </a:t>
            </a:r>
            <a:r>
              <a:rPr kumimoji="1" lang="en-US" altLang="ko-KR" dirty="0"/>
              <a:t>FPGA</a:t>
            </a:r>
            <a:r>
              <a:rPr kumimoji="1" lang="ko-KR" altLang="en-US" dirty="0"/>
              <a:t>와 같은 하드웨어에서 검증하는 것이 목표입니다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64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1x1 conv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data processing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</a:t>
            </a:r>
            <a:r>
              <a:rPr kumimoji="1" lang="en-US" altLang="ko-KR" dirty="0"/>
              <a:t> cycle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2x2x16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window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얻어</a:t>
            </a:r>
            <a:r>
              <a:rPr kumimoji="1" lang="en-US" altLang="ko-KR" dirty="0"/>
              <a:t>, 2x2x8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ofmap</a:t>
            </a:r>
            <a:r>
              <a:rPr kumimoji="1" lang="ko-KR" altLang="en-US" dirty="0"/>
              <a:t>을 연산합니다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2x2x16 window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1x1x16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존재하기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각각 하나씩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할당하여 윈도우를 연산하게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1x1x16x8 weight</a:t>
            </a:r>
            <a:r>
              <a:rPr kumimoji="1" lang="ko-KR" altLang="en-US" dirty="0"/>
              <a:t>가 동일하게 복사되어 각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 중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개를 사용하게 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은 덧셈 연산 없이 그대로 나와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1x1x8 output</a:t>
            </a:r>
            <a:r>
              <a:rPr kumimoji="1" lang="ko-KR" altLang="en-US" dirty="0"/>
              <a:t>을 내보내게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4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이렇게 하여 얻은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mac array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1x1x16x8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computation</a:t>
            </a:r>
            <a:r>
              <a:rPr kumimoji="1" lang="ko-KR" altLang="en-US" dirty="0"/>
              <a:t>이 매 사이클마다 수행되고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총 </a:t>
            </a:r>
            <a:r>
              <a:rPr kumimoji="1" lang="en-US" altLang="ko-KR" dirty="0"/>
              <a:t>144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있기 때문에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88.9%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56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위 그림에서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덧셈 연산 없이 그대로 나와 </a:t>
            </a:r>
            <a:r>
              <a:rPr kumimoji="1" lang="en-US" altLang="ko-KR" dirty="0"/>
              <a:t>1x1x8 output</a:t>
            </a:r>
            <a:r>
              <a:rPr kumimoji="1" lang="ko-KR" altLang="en-US" dirty="0"/>
              <a:t>이 얻어지는 것을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2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1x1 conv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이 따라오지 않기 때문에 현재 레이어의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다음 레이어의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과 동일합니다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그렇기 때문에 이전과 달리 다음 레이어의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이 아닌 현재 레이어의 </a:t>
            </a:r>
            <a:r>
              <a:rPr kumimoji="1" lang="en-US" altLang="ko-KR" dirty="0"/>
              <a:t>output file</a:t>
            </a:r>
            <a:r>
              <a:rPr kumimoji="1" lang="ko-KR" altLang="en-US" dirty="0"/>
              <a:t>과 비교하였을 알려드립니다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결과 또한 해당 폴더를 확인해주시기 바랍니다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62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</a:t>
            </a:r>
            <a:r>
              <a:rPr lang="en-US" altLang="ko-KR" dirty="0"/>
              <a:t>conv </a:t>
            </a:r>
            <a:r>
              <a:rPr lang="ko-KR" altLang="en-US" dirty="0"/>
              <a:t>레이어인 </a:t>
            </a:r>
            <a:r>
              <a:rPr lang="en-US" altLang="ko-KR" dirty="0"/>
              <a:t>layer 14</a:t>
            </a:r>
            <a:r>
              <a:rPr lang="ko-KR" altLang="en-US" dirty="0"/>
              <a:t>와 </a:t>
            </a:r>
            <a:r>
              <a:rPr lang="en-US" altLang="ko-KR" dirty="0"/>
              <a:t>layer 20</a:t>
            </a:r>
            <a:r>
              <a:rPr lang="ko-KR" altLang="en-US" dirty="0"/>
              <a:t>은 </a:t>
            </a:r>
            <a:r>
              <a:rPr lang="en-US" altLang="ko-KR" dirty="0" err="1"/>
              <a:t>ReLU</a:t>
            </a:r>
            <a:r>
              <a:rPr lang="ko-KR" altLang="en-US" dirty="0" err="1"/>
              <a:t>를</a:t>
            </a:r>
            <a:r>
              <a:rPr lang="ko-KR" altLang="en-US" dirty="0"/>
              <a:t> 수행하지 않으므로 </a:t>
            </a:r>
            <a:r>
              <a:rPr lang="en-US" altLang="ko-KR" dirty="0"/>
              <a:t>output</a:t>
            </a:r>
            <a:r>
              <a:rPr lang="ko-KR" altLang="en-US" dirty="0" err="1"/>
              <a:t>으로</a:t>
            </a:r>
            <a:r>
              <a:rPr lang="ko-KR" altLang="en-US" dirty="0"/>
              <a:t> 음수가 나올 수 있습니다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C code</a:t>
            </a:r>
            <a:r>
              <a:rPr lang="ko-KR" altLang="en-US" dirty="0"/>
              <a:t>와 </a:t>
            </a:r>
            <a:r>
              <a:rPr lang="en-US" altLang="ko-KR" dirty="0"/>
              <a:t>HDL</a:t>
            </a:r>
            <a:r>
              <a:rPr lang="ko-KR" altLang="en-US" dirty="0"/>
              <a:t>의 </a:t>
            </a:r>
            <a:r>
              <a:rPr lang="en-US" altLang="ko-KR" dirty="0"/>
              <a:t>quantization </a:t>
            </a:r>
            <a:r>
              <a:rPr lang="ko-KR" altLang="en-US" dirty="0"/>
              <a:t>방식에 따라 결과가 </a:t>
            </a:r>
            <a:r>
              <a:rPr lang="en-US" altLang="ko-KR" dirty="0"/>
              <a:t>1</a:t>
            </a:r>
            <a:r>
              <a:rPr lang="ko-KR" altLang="en-US" dirty="0"/>
              <a:t>만큼 차이가 나는 경우가 있는데</a:t>
            </a:r>
            <a:r>
              <a:rPr lang="en-US" altLang="ko-KR" dirty="0"/>
              <a:t>, </a:t>
            </a:r>
            <a:r>
              <a:rPr lang="ko-KR" altLang="en-US" dirty="0"/>
              <a:t>이러한 차이는 </a:t>
            </a:r>
            <a:r>
              <a:rPr lang="en-US" altLang="ko-KR" dirty="0"/>
              <a:t>validation </a:t>
            </a:r>
            <a:r>
              <a:rPr lang="ko-KR" altLang="en-US" dirty="0"/>
              <a:t>과정에서 무시하도록 </a:t>
            </a:r>
            <a:r>
              <a:rPr lang="en-US" altLang="ko-KR" dirty="0"/>
              <a:t>testbench</a:t>
            </a:r>
            <a:r>
              <a:rPr lang="ko-KR" altLang="en-US" dirty="0" err="1"/>
              <a:t>를</a:t>
            </a:r>
            <a:r>
              <a:rPr lang="ko-KR" altLang="en-US" dirty="0"/>
              <a:t>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2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</a:t>
            </a:r>
            <a:r>
              <a:rPr lang="en-US" altLang="ko-KR" dirty="0"/>
              <a:t>conv</a:t>
            </a:r>
            <a:r>
              <a:rPr lang="ko-KR" altLang="en-US" dirty="0"/>
              <a:t>는 모든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register</a:t>
            </a:r>
            <a:r>
              <a:rPr lang="ko-KR" altLang="en-US" dirty="0" err="1"/>
              <a:t>에</a:t>
            </a:r>
            <a:r>
              <a:rPr lang="ko-KR" altLang="en-US" dirty="0"/>
              <a:t> 담는다고 가정하고 구현한 결과입니다</a:t>
            </a:r>
            <a:r>
              <a:rPr lang="en-US" altLang="ko-KR" dirty="0"/>
              <a:t>. </a:t>
            </a:r>
            <a:r>
              <a:rPr lang="ko-KR" altLang="en-US" dirty="0"/>
              <a:t>그러나 모듈 내부에 </a:t>
            </a:r>
            <a:r>
              <a:rPr lang="en-US" altLang="ko-KR" dirty="0"/>
              <a:t>layer </a:t>
            </a:r>
            <a:r>
              <a:rPr lang="ko-KR" altLang="en-US" dirty="0"/>
              <a:t>전체의 </a:t>
            </a:r>
            <a:r>
              <a:rPr lang="en-US" altLang="ko-KR" dirty="0"/>
              <a:t>feature map, weight, bias</a:t>
            </a:r>
            <a:r>
              <a:rPr lang="ko-KR" altLang="en-US" dirty="0"/>
              <a:t>를 모두 포함하는 경우 </a:t>
            </a:r>
            <a:r>
              <a:rPr lang="en-US" altLang="ko-KR" dirty="0"/>
              <a:t>register </a:t>
            </a:r>
            <a:r>
              <a:rPr lang="ko-KR" altLang="en-US" dirty="0"/>
              <a:t>크기가 매우 커져서 </a:t>
            </a:r>
            <a:r>
              <a:rPr lang="en-US" altLang="ko-KR" dirty="0"/>
              <a:t>practical </a:t>
            </a:r>
            <a:r>
              <a:rPr lang="ko-KR" altLang="en-US" dirty="0"/>
              <a:t>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9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4x4xNi </a:t>
            </a:r>
            <a:r>
              <a:rPr lang="ko-KR" altLang="en-US" dirty="0"/>
              <a:t>크기의 </a:t>
            </a:r>
            <a:r>
              <a:rPr lang="en-US" altLang="ko-KR" dirty="0"/>
              <a:t>feature map tile</a:t>
            </a:r>
            <a:r>
              <a:rPr lang="ko-KR" altLang="en-US" dirty="0"/>
              <a:t>과 </a:t>
            </a:r>
            <a:r>
              <a:rPr lang="en-US" altLang="ko-KR" dirty="0"/>
              <a:t>streaming weight</a:t>
            </a:r>
            <a:r>
              <a:rPr lang="ko-KR" altLang="en-US" dirty="0"/>
              <a:t>를 이용하면 모듈 내부의 </a:t>
            </a:r>
            <a:r>
              <a:rPr lang="en-US" altLang="ko-KR" dirty="0"/>
              <a:t>storage overhead </a:t>
            </a:r>
            <a:r>
              <a:rPr lang="ko-KR" altLang="en-US" dirty="0"/>
              <a:t>없이 </a:t>
            </a:r>
            <a:r>
              <a:rPr lang="en-US" altLang="ko-KR" dirty="0"/>
              <a:t>practical</a:t>
            </a:r>
            <a:r>
              <a:rPr lang="ko-KR" altLang="en-US" dirty="0"/>
              <a:t>하게 구현할 수 있습니다</a:t>
            </a:r>
            <a:r>
              <a:rPr lang="en-US" altLang="ko-KR" dirty="0"/>
              <a:t>. </a:t>
            </a:r>
            <a:r>
              <a:rPr lang="ko-KR" altLang="en-US" dirty="0"/>
              <a:t>이에 대한 </a:t>
            </a:r>
            <a:r>
              <a:rPr lang="en-US" altLang="ko-KR" dirty="0"/>
              <a:t>FSM</a:t>
            </a:r>
            <a:r>
              <a:rPr lang="ko-KR" altLang="en-US" dirty="0"/>
              <a:t>은 오른쪽과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16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Tiling</a:t>
            </a:r>
            <a:r>
              <a:rPr lang="ko-KR" altLang="en-US" dirty="0"/>
              <a:t>된 </a:t>
            </a:r>
            <a:r>
              <a:rPr lang="en-US" altLang="ko-KR" dirty="0" err="1"/>
              <a:t>Ifmap</a:t>
            </a:r>
            <a:r>
              <a:rPr lang="ko-KR" altLang="en-US" dirty="0" err="1"/>
              <a:t>에</a:t>
            </a:r>
            <a:r>
              <a:rPr lang="ko-KR" altLang="en-US" dirty="0"/>
              <a:t> 대하여 </a:t>
            </a:r>
            <a:r>
              <a:rPr lang="en-US" altLang="ko-KR" dirty="0"/>
              <a:t>layer 06</a:t>
            </a:r>
            <a:r>
              <a:rPr lang="ko-KR" altLang="en-US" dirty="0"/>
              <a:t>의 </a:t>
            </a:r>
            <a:r>
              <a:rPr lang="en-US" altLang="ko-KR" dirty="0"/>
              <a:t>validation</a:t>
            </a:r>
            <a:r>
              <a:rPr lang="ko-KR" altLang="en-US" dirty="0"/>
              <a:t>을 완료하였습니다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en-US" altLang="ko-KR" dirty="0"/>
              <a:t>directory</a:t>
            </a:r>
            <a:r>
              <a:rPr lang="ko-KR" altLang="en-US" dirty="0"/>
              <a:t>에서 </a:t>
            </a:r>
            <a:r>
              <a:rPr lang="ko-KR" altLang="en-US" dirty="0" err="1"/>
              <a:t>비바도</a:t>
            </a:r>
            <a:r>
              <a:rPr lang="ko-KR" altLang="en-US" dirty="0"/>
              <a:t> 프로젝트 및 결과를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0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Team plan timeline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2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이상으로 발표를 마치겠습니다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9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Quantization </a:t>
            </a:r>
            <a:r>
              <a:rPr kumimoji="1" lang="ko-KR" altLang="en-US" dirty="0"/>
              <a:t>결과부터 말씀드리도록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사용한 </a:t>
            </a:r>
            <a:r>
              <a:rPr kumimoji="1" lang="en-US" altLang="ko-KR" dirty="0"/>
              <a:t>multiplier</a:t>
            </a:r>
            <a:r>
              <a:rPr kumimoji="1" lang="ko-KR" altLang="en-US" dirty="0"/>
              <a:t>는 오른쪽 그림과 같고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최종 결과는 </a:t>
            </a:r>
            <a:r>
              <a:rPr kumimoji="1" lang="en-US" altLang="ko-KR" dirty="0"/>
              <a:t>81.10%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accuracy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Fp32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original 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81.76%</a:t>
            </a:r>
            <a:r>
              <a:rPr kumimoji="1" lang="ko-KR" altLang="en-US" dirty="0"/>
              <a:t>였으므로 약 </a:t>
            </a:r>
            <a:r>
              <a:rPr kumimoji="1" lang="en-US" altLang="ko-KR" dirty="0"/>
              <a:t>0.66%p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가 발생하였습니다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하드웨어 설계 결과에 대하여 말씀드리도록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모든 </a:t>
            </a:r>
            <a:r>
              <a:rPr kumimoji="1" lang="en-US" altLang="ko-KR" dirty="0"/>
              <a:t>convolution layer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대한 </a:t>
            </a:r>
            <a:r>
              <a:rPr kumimoji="1" lang="en-US" altLang="ko-KR" dirty="0"/>
              <a:t>simulation</a:t>
            </a:r>
            <a:r>
              <a:rPr kumimoji="1" lang="ko-KR" altLang="en-US" dirty="0"/>
              <a:t>은 성공하였습니다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다만 이는 모든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register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담을 수 있다고 가정하여 구현한 것이므로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</a:t>
            </a:r>
            <a:r>
              <a:rPr kumimoji="1" lang="en-US" altLang="ko-KR" dirty="0"/>
              <a:t>hardware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올리는 것은 불가능합니다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tiling</a:t>
            </a:r>
            <a:r>
              <a:rPr kumimoji="1" lang="ko-KR" altLang="en-US" dirty="0"/>
              <a:t>을 적용하여 </a:t>
            </a:r>
            <a:r>
              <a:rPr kumimoji="1" lang="en-US" altLang="ko-KR" dirty="0"/>
              <a:t>FPGA</a:t>
            </a:r>
            <a:r>
              <a:rPr kumimoji="1" lang="ko-KR" altLang="en-US" dirty="0"/>
              <a:t>의 제한된 </a:t>
            </a:r>
            <a:r>
              <a:rPr kumimoji="1" lang="en-US" altLang="ko-KR" dirty="0"/>
              <a:t>register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bram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resource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들어갈 수 있도록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최종적으로 </a:t>
            </a:r>
            <a:r>
              <a:rPr kumimoji="1" lang="en-US" altLang="ko-KR" dirty="0"/>
              <a:t>FPGA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올리는 데까지는 구현하지 못했습니다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Quantization </a:t>
            </a:r>
            <a:r>
              <a:rPr kumimoji="1" lang="ko-KR" altLang="en-US" dirty="0"/>
              <a:t>방법에 대해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각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 별로 </a:t>
            </a:r>
            <a:r>
              <a:rPr kumimoji="1" lang="en-US" altLang="ko-KR" dirty="0"/>
              <a:t>weight distribution</a:t>
            </a:r>
            <a:r>
              <a:rPr kumimoji="1" lang="ko-KR" altLang="en-US" dirty="0"/>
              <a:t>을 구해 </a:t>
            </a:r>
            <a:r>
              <a:rPr kumimoji="1" lang="en-US" altLang="ko-KR" dirty="0"/>
              <a:t>min/max range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판단하였습니다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9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이후 </a:t>
            </a:r>
            <a:r>
              <a:rPr kumimoji="1" lang="en-US" altLang="ko-KR" dirty="0"/>
              <a:t>outlier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적절히 고려하되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충분한 </a:t>
            </a:r>
            <a:r>
              <a:rPr kumimoji="1" lang="en-US" altLang="ko-KR" dirty="0"/>
              <a:t>precision</a:t>
            </a:r>
            <a:r>
              <a:rPr kumimoji="1" lang="ko-KR" altLang="en-US" dirty="0"/>
              <a:t>을 확보할 수 있도록 </a:t>
            </a:r>
            <a:r>
              <a:rPr kumimoji="1" lang="en-US" altLang="ko-KR" dirty="0"/>
              <a:t>scaling factor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설정하였습니다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Weight distribution</a:t>
            </a:r>
            <a:r>
              <a:rPr kumimoji="1" lang="ko-KR" altLang="en-US" dirty="0"/>
              <a:t> 결과로부터 </a:t>
            </a:r>
            <a:r>
              <a:rPr kumimoji="1" lang="en-US" altLang="ko-KR" dirty="0"/>
              <a:t>MSE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최소화하는 </a:t>
            </a:r>
            <a:r>
              <a:rPr kumimoji="1" lang="en-US" altLang="ko-KR" dirty="0"/>
              <a:t>scaling facto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얻을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 distribution</a:t>
            </a:r>
            <a:r>
              <a:rPr kumimoji="1" lang="ko-KR" altLang="en-US" dirty="0"/>
              <a:t>의 평균이 항상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근접한 것에서 착안하여 </a:t>
            </a:r>
            <a:r>
              <a:rPr kumimoji="1" lang="en-US" altLang="ko-KR" dirty="0"/>
              <a:t>symmetric quantization scheme</a:t>
            </a:r>
            <a:r>
              <a:rPr kumimoji="1" lang="ko-KR" altLang="en-US" dirty="0"/>
              <a:t>을 적용하였습니다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1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또한 모든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제곱수로 설정하여 </a:t>
            </a:r>
            <a:r>
              <a:rPr kumimoji="1" lang="en-US" altLang="ko-KR" dirty="0"/>
              <a:t>quantization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hardware</a:t>
            </a:r>
            <a:r>
              <a:rPr kumimoji="1" lang="ko-KR" altLang="en-US" dirty="0"/>
              <a:t>에서 적용함에 있어 </a:t>
            </a:r>
            <a:r>
              <a:rPr kumimoji="1" lang="en-US" altLang="ko-KR" dirty="0"/>
              <a:t>bit shifting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간단하게 구현할 수 있도록 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2544" y="0"/>
            <a:ext cx="1128581" cy="1233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9" y="42957"/>
            <a:ext cx="2410353" cy="11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19584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30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 CuadroTexto">
            <a:extLst>
              <a:ext uri="{FF2B5EF4-FFF2-40B4-BE49-F238E27FC236}">
                <a16:creationId xmlns:a16="http://schemas.microsoft.com/office/drawing/2014/main" id="{EBECC7ED-4430-7AB8-1A31-2632DA2A9ABA}"/>
              </a:ext>
            </a:extLst>
          </p:cNvPr>
          <p:cNvSpPr txBox="1"/>
          <p:nvPr/>
        </p:nvSpPr>
        <p:spPr>
          <a:xfrm>
            <a:off x="1801395" y="1661868"/>
            <a:ext cx="85892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2024 Deep Learning </a:t>
            </a: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Hardware D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esign Competition: </a:t>
            </a:r>
          </a:p>
          <a:p>
            <a:pPr algn="ctr"/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5 CuadroTexto">
            <a:extLst>
              <a:ext uri="{FF2B5EF4-FFF2-40B4-BE49-F238E27FC236}">
                <a16:creationId xmlns:a16="http://schemas.microsoft.com/office/drawing/2014/main" id="{9F40446E-2A6A-A64E-F7F6-A69DF8FB27D7}"/>
              </a:ext>
            </a:extLst>
          </p:cNvPr>
          <p:cNvSpPr txBox="1"/>
          <p:nvPr/>
        </p:nvSpPr>
        <p:spPr>
          <a:xfrm>
            <a:off x="2113980" y="4011157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Han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Changwoo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Donghwee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Son</a:t>
            </a:r>
          </a:p>
        </p:txBody>
      </p:sp>
      <p:sp>
        <p:nvSpPr>
          <p:cNvPr id="4" name="25 CuadroTexto">
            <a:extLst>
              <a:ext uri="{FF2B5EF4-FFF2-40B4-BE49-F238E27FC236}">
                <a16:creationId xmlns:a16="http://schemas.microsoft.com/office/drawing/2014/main" id="{68A6ECA0-5280-2067-3465-6CAECFF7EB2C}"/>
              </a:ext>
            </a:extLst>
          </p:cNvPr>
          <p:cNvSpPr txBox="1"/>
          <p:nvPr/>
        </p:nvSpPr>
        <p:spPr>
          <a:xfrm>
            <a:off x="2744762" y="4760008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ChipChamps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Seoul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23834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granularity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parameters can be set per layer, per channel, … this is called quantization granularity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Our parameters are shared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per layer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for the sake of simplicity and hardware efficiency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Large Transformer Model Inference Optimization | Lil'Log">
            <a:extLst>
              <a:ext uri="{FF2B5EF4-FFF2-40B4-BE49-F238E27FC236}">
                <a16:creationId xmlns:a16="http://schemas.microsoft.com/office/drawing/2014/main" id="{84226CBB-09BB-F944-2C34-D8DAABF7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63" y="4233714"/>
            <a:ext cx="8737873" cy="22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1 CuadroTexto">
            <a:extLst>
              <a:ext uri="{FF2B5EF4-FFF2-40B4-BE49-F238E27FC236}">
                <a16:creationId xmlns:a16="http://schemas.microsoft.com/office/drawing/2014/main" id="{4D420CE3-6C10-BA3A-8366-882037F13C05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7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1534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 only layer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of 3.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Needs separate dataflow compared to ordinary 3x3 convolution.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61428F5-F1F4-A096-1EFD-6E140938C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12" y="3632573"/>
            <a:ext cx="10586576" cy="25530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B535AF-800D-2A6B-C416-DD9185CA1CE9}"/>
              </a:ext>
            </a:extLst>
          </p:cNvPr>
          <p:cNvSpPr/>
          <p:nvPr/>
        </p:nvSpPr>
        <p:spPr>
          <a:xfrm>
            <a:off x="4916245" y="3851238"/>
            <a:ext cx="2097741" cy="339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878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2147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convolution (except CONV00)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are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CONV13 are followed by </a:t>
            </a:r>
            <a:r>
              <a:rPr lang="en-US" altLang="ko-KR" sz="2400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</a:p>
          <a:p>
            <a:pPr marL="914400" lvl="2" indent="0">
              <a:buNone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2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→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5F3361-45B2-8723-C8CA-AF41D27C5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38" y="3893812"/>
            <a:ext cx="7786923" cy="25482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1376FE-3FBA-1C9F-398F-3A7D51CD0D4D}"/>
              </a:ext>
            </a:extLst>
          </p:cNvPr>
          <p:cNvSpPr/>
          <p:nvPr/>
        </p:nvSpPr>
        <p:spPr>
          <a:xfrm>
            <a:off x="2202539" y="5992009"/>
            <a:ext cx="831118" cy="45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331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1"/>
            <a:ext cx="10846800" cy="281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convolution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have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with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are followed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9B689-0CD3-1E22-B7B7-00F15B11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71" y="4168501"/>
            <a:ext cx="9000057" cy="22735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5F7B79-61E6-EA14-D495-F6620F6A12F1}"/>
              </a:ext>
            </a:extLst>
          </p:cNvPr>
          <p:cNvSpPr/>
          <p:nvPr/>
        </p:nvSpPr>
        <p:spPr>
          <a:xfrm>
            <a:off x="7778024" y="4616783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16925-C16C-5B0F-21D9-5C564BF55778}"/>
              </a:ext>
            </a:extLst>
          </p:cNvPr>
          <p:cNvSpPr/>
          <p:nvPr/>
        </p:nvSpPr>
        <p:spPr>
          <a:xfrm>
            <a:off x="7778024" y="5945968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414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1286883" y="980823"/>
            <a:ext cx="9618233" cy="5461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Terminology</a:t>
            </a:r>
          </a:p>
          <a:p>
            <a:pPr marL="0" lvl="1"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filter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row-wise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Tc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column-wise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 module consumes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Tc) x (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Ti)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and produces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 x To)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every cycle!</a:t>
            </a:r>
          </a:p>
        </p:txBody>
      </p:sp>
    </p:spTree>
    <p:extLst>
      <p:ext uri="{BB962C8B-B14F-4D97-AF65-F5344CB8AC3E}">
        <p14:creationId xmlns:p14="http://schemas.microsoft.com/office/powerpoint/2010/main" val="112887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11015444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sz="2400" i="1" dirty="0">
                <a:solidFill>
                  <a:prstClr val="black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an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adder_tree</a:t>
            </a:r>
            <a:endParaRPr lang="en-US" altLang="ko-KR" sz="2400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DB61A7-E7A3-DFAD-6919-19B52CFD9CF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3318888"/>
            <a:ext cx="10349752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 x 9 x 16 = 576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Nexys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A7-100T FPGA board contains 240 DSPs which can map to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480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Remaining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are mapped to LUTs.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9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0" y="1932509"/>
            <a:ext cx="2864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kumimoji="1"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5942295" cy="549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Module FSM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Interaction with the testbench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Get input feature map, weights, and biases, respectively.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Get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32-bit data every cycle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Considering the AXI granularity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Compute and send output to </a:t>
            </a:r>
            <a:r>
              <a:rPr lang="en-US" altLang="ko-KR" sz="2400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tb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tb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validates the module output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41CB0-5C38-19B1-E8F1-D5B957F86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1" t="2249" r="2121" b="2302"/>
          <a:stretch/>
        </p:blipFill>
        <p:spPr>
          <a:xfrm>
            <a:off x="6780495" y="1157525"/>
            <a:ext cx="4584526" cy="50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6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4 (actually 3)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Ti, To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4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385145-241D-288F-0122-C04A817A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66" y="1344596"/>
            <a:ext cx="6438590" cy="4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2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4x4x3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IFM (window) and produces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2x2x4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using 8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 </a:t>
            </a:r>
            <a:r>
              <a:rPr lang="en-US" altLang="ko-KR" i="1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working as a pair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process 3x3x3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9C3C8B-43FC-5C73-91E5-9B2D275A3552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DF1C2B-E5C4-C5BD-176C-38B39004BDDF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38C870AA-4EFD-47D3-948F-352C8B664D91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3DF1CD13-4285-4166-8D6F-67B1B8625786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7C0340AC-4828-4ADF-87E0-06244CEC46D1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DEFB2D-0C44-4FC9-B7E1-4DD98447CB98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id="{F3690724-CE74-427E-9D8F-4F1547413E4C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 rot="18895863">
            <a:off x="2600458" y="4548768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17EA0B8-F762-4012-9159-F1A25576347E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63A45F4-5B68-4E0B-807B-C0DF32A10AC3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75D9E18-75C2-4249-AC2A-F3CBBC0226DA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F5A8860-9CF6-497C-A933-EB9F7F1A462C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7E8DC4A-09FF-4059-84E8-C453013B1E99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A62091C7-7045-40A8-B9AB-A08C52AA5AC4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DCA28FFC-246A-49B0-B9AD-4C5D99B4FB8C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ABBB17D6-9EAD-4E48-AC02-E97A430A18F0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2453F5E7-EDDC-4EC9-A9FB-CA327658C33D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2A04CBE-650A-4B9D-A610-89182506090E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3EA9DAAE-FE17-4AF6-9309-A709813D711B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08C8441-A985-4A42-BE07-9C7D4AC47764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380E184-6B6A-4307-88D8-5697F78FB7CB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7F5F332B-CEC3-4C50-8541-2354206BB4AE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7D81F47-2F14-4831-86F3-7EC637851B92}"/>
              </a:ext>
            </a:extLst>
          </p:cNvPr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window</a:t>
            </a:r>
          </a:p>
        </p:txBody>
      </p:sp>
    </p:spTree>
    <p:extLst>
      <p:ext uri="{BB962C8B-B14F-4D97-AF65-F5344CB8AC3E}">
        <p14:creationId xmlns:p14="http://schemas.microsoft.com/office/powerpoint/2010/main" val="30779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0A53775-629B-4CC4-B2A1-9DC8DF1F38C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Outline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Idea and Novelty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Team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Others</a:t>
            </a:r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6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3849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108/144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75%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9891E-4A64-44E3-F39C-B27DF3D3CC6C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E77B311-935A-4E3D-BE49-08BFAC33C626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07B50001-FEA2-4FF7-892B-CDDAEAC29BB4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AB9ED2C7-6850-4148-8E81-C8CE480A660C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CCDCC2AD-FB4D-4405-A69F-FC08D4B38EDB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7BCE1ADD-44E8-41A6-AF95-83E4491DBCA5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6CA60A9A-0617-4279-A438-71A3F4CFE386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62F839-A59F-47E0-95FE-D2F04C09613E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24B1A1E1-7AA4-4EE5-8AF5-B5443045D206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3D1F1CC-1227-4DF0-90DB-A8C8AFF811CB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65B3428D-67AE-4785-8C85-E791721F23B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DF5B6E-6A99-471A-B15F-38448E08BAFF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8377857C-E0F2-4D1A-9C74-2EFE7B972532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A7254-DB02-4670-99D8-2572798B1BBA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B5FD97F-30BC-45BC-9961-A39B8D4A1273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D022BE-0C75-4D60-B0C2-B50A5172086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C32943-91BF-4E6D-BE27-397CE0C636A2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147650-AA63-4D4C-BDD0-5AAEB30EC97C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41189F-2AB8-4EA8-999E-BE9F3928C2D7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3670DB9-4CB2-4F07-A0FA-D39D62712B2D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0AB582-B0B4-4D62-9BAE-F9E5F4837F92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48C98A9-8E6E-4706-BB05-AE8AFC4EBAAF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F732E5B1-9BEB-46C5-86A6-5DE1DBD4A963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87EE3F-6920-46C7-ACF4-D8769064CCBE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AA1183-E797-4A4F-9C0C-2B6BCAD2C329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19BA8D2E-470F-4E56-8EFE-1F26425F1936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BE2F171A-077C-445F-843A-A58B01B9FDD8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27391781-70F2-4300-9426-6CEB3DB15EB9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007A2837-0489-4F89-B023-63B2AFDBF99E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5DC8B6-7648-4E3B-B997-BC620E97F618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31E327-3404-42ED-B395-98ABA547908D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E80B07-C14D-4C48-8E73-026D0BD66BC0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87">
            <a:extLst>
              <a:ext uri="{FF2B5EF4-FFF2-40B4-BE49-F238E27FC236}">
                <a16:creationId xmlns:a16="http://schemas.microsoft.com/office/drawing/2014/main" id="{FF9D2966-0A05-4D21-9B53-810DB935E0E2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5D1BC6-A09E-4C7C-AFF5-F1F59FBCEB2B}"/>
              </a:ext>
            </a:extLst>
          </p:cNvPr>
          <p:cNvSpPr txBox="1"/>
          <p:nvPr/>
        </p:nvSpPr>
        <p:spPr>
          <a:xfrm rot="18895863">
            <a:off x="2600458" y="4548768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B3BF48B-9E6E-43EE-8E5F-38EB5B401485}"/>
              </a:ext>
            </a:extLst>
          </p:cNvPr>
          <p:cNvCxnSpPr>
            <a:cxnSpLocks/>
            <a:stCxn id="66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4A791D2-22E6-4B6F-A5E8-EE61E659F418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CA4F3F4-4ADB-46EF-96B1-46C27EDF95A0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201BEE1-13FF-4446-939A-23D308C5C03B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168668-EA3D-467A-86A3-62FD96923F65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0AACAC2-DF9A-42E7-BB28-28E2850E6273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FFAE545B-FBA5-4DAA-9566-CD9ECE90306D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772908A-1D17-41F3-B3D2-1A911EB2E56C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B86B8B77-6F1B-4134-9EEE-A0B2BA6BE9CA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56249C0-2C1B-4BDD-B626-F1AEE0580A4F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D5EABC8-5C6A-4C67-AABA-BA2F3DCC7CE3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98F189F-43D1-4F1B-A59E-82E648EA1BFA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8E0389-B8A0-4C50-B6AA-B4624BE343F9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정육면체 113">
            <a:extLst>
              <a:ext uri="{FF2B5EF4-FFF2-40B4-BE49-F238E27FC236}">
                <a16:creationId xmlns:a16="http://schemas.microsoft.com/office/drawing/2014/main" id="{ABD3C9C7-76C4-4EEB-890A-5A952BFF12A7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8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0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96CB7A29-2452-372B-FA6B-F4C94009DED3}"/>
              </a:ext>
            </a:extLst>
          </p:cNvPr>
          <p:cNvSpPr txBox="1"/>
          <p:nvPr/>
        </p:nvSpPr>
        <p:spPr>
          <a:xfrm>
            <a:off x="330199" y="166829"/>
            <a:ext cx="9988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CONV00 - Validation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27AC30-8E51-4232-A7B8-68C2950F5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89" y="1049438"/>
            <a:ext cx="4211999" cy="2379562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D4A03DFF-A570-4A37-BCBF-19514674110B}"/>
              </a:ext>
            </a:extLst>
          </p:cNvPr>
          <p:cNvSpPr txBox="1">
            <a:spLocks noChangeArrowheads="1"/>
          </p:cNvSpPr>
          <p:nvPr/>
        </p:nvSpPr>
        <p:spPr>
          <a:xfrm>
            <a:off x="5679059" y="3342604"/>
            <a:ext cx="6146860" cy="3099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Only one output is wrong, however,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the expected value is weird</a:t>
            </a:r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Output after </a:t>
            </a: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should be non-negative, but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0x83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-125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Note that 2’s complement of 0x83 is 0x7e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C6C9A3-9CC0-445F-BC95-F86B0669752C}"/>
              </a:ext>
            </a:extLst>
          </p:cNvPr>
          <p:cNvSpPr/>
          <p:nvPr/>
        </p:nvSpPr>
        <p:spPr>
          <a:xfrm>
            <a:off x="6685472" y="2700068"/>
            <a:ext cx="134572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A156FE-7402-474A-8612-3352E3FB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6" y="3550822"/>
            <a:ext cx="4838855" cy="2443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D5585D-BD3D-47B2-9254-3C025034B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" y="1171258"/>
            <a:ext cx="3074639" cy="21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7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5CA6ED6-EA47-7D9C-1F59-127A1F0343FF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45A465D-9B15-54F5-1DF3-D3B80374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77" y="1345122"/>
            <a:ext cx="6550039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4x4x16 IFM (window) and produces 2x2x1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using 9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the whole dot product results are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summed up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produce 1x1x1 output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0FEC-AC74-8DF2-3B7E-35346071F4A2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37D520A-40CC-46D6-8664-993868BBF3B6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D9B8E686-2CE6-4658-8A5E-7E7D264FE2C5}"/>
              </a:ext>
            </a:extLst>
          </p:cNvPr>
          <p:cNvSpPr/>
          <p:nvPr/>
        </p:nvSpPr>
        <p:spPr>
          <a:xfrm>
            <a:off x="7847954" y="4116246"/>
            <a:ext cx="1943028" cy="1820548"/>
          </a:xfrm>
          <a:prstGeom prst="cube">
            <a:avLst>
              <a:gd name="adj" fmla="val 408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4652A8E8-58E5-43E8-975F-1824F1B3EDEF}"/>
              </a:ext>
            </a:extLst>
          </p:cNvPr>
          <p:cNvSpPr/>
          <p:nvPr/>
        </p:nvSpPr>
        <p:spPr>
          <a:xfrm>
            <a:off x="8397598" y="5031279"/>
            <a:ext cx="466358" cy="462406"/>
          </a:xfrm>
          <a:prstGeom prst="cube">
            <a:avLst>
              <a:gd name="adj" fmla="val 295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ECD32B0-C003-4CD7-8B4C-E95DF2DCBE90}"/>
              </a:ext>
            </a:extLst>
          </p:cNvPr>
          <p:cNvSpPr/>
          <p:nvPr/>
        </p:nvSpPr>
        <p:spPr>
          <a:xfrm>
            <a:off x="8720400" y="5031081"/>
            <a:ext cx="478637" cy="462406"/>
          </a:xfrm>
          <a:prstGeom prst="cube">
            <a:avLst>
              <a:gd name="adj" fmla="val 3028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C8B4AC32-1897-427B-B27A-07A91423AA34}"/>
              </a:ext>
            </a:extLst>
          </p:cNvPr>
          <p:cNvSpPr/>
          <p:nvPr/>
        </p:nvSpPr>
        <p:spPr>
          <a:xfrm>
            <a:off x="8397597" y="4710001"/>
            <a:ext cx="478637" cy="462406"/>
          </a:xfrm>
          <a:prstGeom prst="cube">
            <a:avLst>
              <a:gd name="adj" fmla="val 3234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39163E1A-2BF7-4796-87E1-BA1E65AF973B}"/>
              </a:ext>
            </a:extLst>
          </p:cNvPr>
          <p:cNvSpPr/>
          <p:nvPr/>
        </p:nvSpPr>
        <p:spPr>
          <a:xfrm>
            <a:off x="8721590" y="4712386"/>
            <a:ext cx="478636" cy="462405"/>
          </a:xfrm>
          <a:prstGeom prst="cube">
            <a:avLst>
              <a:gd name="adj" fmla="val 31311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B0ECA8C7-93BC-4DCA-A673-207AD67D5641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9E39B83F-27C7-48AF-B703-5B15514159E4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BD151BCE-9520-44A6-B5CC-EF529383B821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1FA274E-6D91-4064-8D7F-CCE8EB5ABB23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257804CD-E900-4DF3-81C8-AF1A3D1882F6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43DF9E52-312A-4425-9398-5F0464137257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CEDBF8BF-BA52-41CE-A536-8DE1A388662E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94CD407F-C7A3-4B22-8C63-0850649CF71D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ACF20398-2CEC-4414-AB67-F694D7054664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F93564-357B-477C-99E2-906C55615747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평행 사변형 87">
            <a:extLst>
              <a:ext uri="{FF2B5EF4-FFF2-40B4-BE49-F238E27FC236}">
                <a16:creationId xmlns:a16="http://schemas.microsoft.com/office/drawing/2014/main" id="{BD73CDE8-926D-459A-AA16-FBB72F5F0CF7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5892BCB-50D1-4C63-BD0C-7DA2FA2C69AC}"/>
              </a:ext>
            </a:extLst>
          </p:cNvPr>
          <p:cNvCxnSpPr>
            <a:cxnSpLocks/>
            <a:stCxn id="104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14B191C-6F69-426B-B783-F4C66C72B1D2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4002DB4-C5AD-4294-BA62-5F6EC9E3A03A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4590978-7F84-45D4-84D1-CDF81929C6C6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A377D51-45A5-407D-8B31-7D899789600E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09732DD6-C060-49CB-AD42-4464B3274904}"/>
              </a:ext>
            </a:extLst>
          </p:cNvPr>
          <p:cNvSpPr/>
          <p:nvPr/>
        </p:nvSpPr>
        <p:spPr>
          <a:xfrm>
            <a:off x="7462295" y="4520670"/>
            <a:ext cx="1060450" cy="185292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F4C198BD-4CC4-4060-9377-94D2725C1380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1BF83A62-E8F1-4C4D-852D-8830893EEC68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1E00E8E0-0FCB-4ED6-9BF7-84A71FE413B5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90A521C-D915-49A1-9029-221F1ADE93FF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BD1334D0-91FA-4760-BA8D-2C81D03B434B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528C79E-2DF3-4FA8-9026-C0F57ABBA453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A985A4F-42CA-4690-B5C5-211F1EDA271C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A9DD7B61-BC44-4AC1-8F6F-D933353E6284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0B5F4CDF-98D3-4507-BE49-BA495EC02B60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6E0BC76-6B61-4C40-BD77-FF8F7785F85C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56D203A-11F1-44C6-BE7B-5DB83EEABCB3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913F2A-19DC-4247-A558-03B117778CF8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5C9D56C-C0D3-4A10-852B-E9F9ACC27726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CD0AC42-7923-460E-B89E-80274C071B50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9A62294-D95A-4B46-816C-48A88B2B9015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18C1DCA-DEDE-4185-8208-5005CF31751B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8A636B2-8977-4158-B84C-7BCCFAD617A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11DC3BE-0B7A-407B-9158-2420EE196676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2479428-B6CC-43B1-A798-89EEBDFEA17A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59A34-59AB-41D6-81EF-E40007429D7C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6828E3-841B-4F8A-9E3F-C8C0BD3877A2}"/>
              </a:ext>
            </a:extLst>
          </p:cNvPr>
          <p:cNvSpPr txBox="1"/>
          <p:nvPr/>
        </p:nvSpPr>
        <p:spPr>
          <a:xfrm>
            <a:off x="8588292" y="4872745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691C611-78DF-4AF0-990A-BE1B39346996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95ACDCC-6AB0-4026-AAB8-20FBCE7011AB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824A6D-CF03-4F3D-B485-CF55858B4DE5}"/>
              </a:ext>
            </a:extLst>
          </p:cNvPr>
          <p:cNvSpPr txBox="1"/>
          <p:nvPr/>
        </p:nvSpPr>
        <p:spPr>
          <a:xfrm rot="18895863">
            <a:off x="2565321" y="4575316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64970A7-353A-44AC-AFFF-5F1B983580E8}"/>
              </a:ext>
            </a:extLst>
          </p:cNvPr>
          <p:cNvSpPr txBox="1"/>
          <p:nvPr/>
        </p:nvSpPr>
        <p:spPr>
          <a:xfrm>
            <a:off x="8588292" y="5183798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144/144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86461-A64E-60E1-7F97-694FAF2E3459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4914D37-8704-4E66-8BF8-D7584F09C22A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3AFE1305-E8BB-4546-A5D9-B8B2A2355E1A}"/>
              </a:ext>
            </a:extLst>
          </p:cNvPr>
          <p:cNvSpPr/>
          <p:nvPr/>
        </p:nvSpPr>
        <p:spPr>
          <a:xfrm>
            <a:off x="7847954" y="4116246"/>
            <a:ext cx="1943028" cy="1820548"/>
          </a:xfrm>
          <a:prstGeom prst="cube">
            <a:avLst>
              <a:gd name="adj" fmla="val 408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443A9426-ABF6-410B-BA3B-BC0F0EDBC545}"/>
              </a:ext>
            </a:extLst>
          </p:cNvPr>
          <p:cNvSpPr/>
          <p:nvPr/>
        </p:nvSpPr>
        <p:spPr>
          <a:xfrm>
            <a:off x="8397598" y="5031279"/>
            <a:ext cx="466358" cy="462406"/>
          </a:xfrm>
          <a:prstGeom prst="cube">
            <a:avLst>
              <a:gd name="adj" fmla="val 295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4D3458C6-9638-4FBE-A38C-86A1D70263B8}"/>
              </a:ext>
            </a:extLst>
          </p:cNvPr>
          <p:cNvSpPr/>
          <p:nvPr/>
        </p:nvSpPr>
        <p:spPr>
          <a:xfrm>
            <a:off x="8720400" y="5031081"/>
            <a:ext cx="478637" cy="462406"/>
          </a:xfrm>
          <a:prstGeom prst="cube">
            <a:avLst>
              <a:gd name="adj" fmla="val 3028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B3BC0BA-9CAE-42E6-9C51-EAFBB60DCE9B}"/>
              </a:ext>
            </a:extLst>
          </p:cNvPr>
          <p:cNvSpPr/>
          <p:nvPr/>
        </p:nvSpPr>
        <p:spPr>
          <a:xfrm>
            <a:off x="8397597" y="4710001"/>
            <a:ext cx="478637" cy="462406"/>
          </a:xfrm>
          <a:prstGeom prst="cube">
            <a:avLst>
              <a:gd name="adj" fmla="val 3234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3D7548FA-1F53-4246-98A4-9F5B0194CCCE}"/>
              </a:ext>
            </a:extLst>
          </p:cNvPr>
          <p:cNvSpPr/>
          <p:nvPr/>
        </p:nvSpPr>
        <p:spPr>
          <a:xfrm>
            <a:off x="8721590" y="4712386"/>
            <a:ext cx="478636" cy="462405"/>
          </a:xfrm>
          <a:prstGeom prst="cube">
            <a:avLst>
              <a:gd name="adj" fmla="val 31311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BE664055-7222-4FA3-811F-E1795ADFB203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7CDB2B5D-72DF-4A1C-8AF4-8E81633EA348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5F174357-D7CE-4285-98BF-F5316C9D322B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D68D856-264F-44B3-B59E-04CEACF31D2E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27963E7F-C402-4684-A2FE-7F960A935BF7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CDA7334E-CFCB-4B42-8568-B307BFA8610E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6059FEE4-D965-4783-92BE-57E187E77F17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6E52E4A2-AEC4-4606-BFAF-C9F0E026CA42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8DFC31DF-96C3-4E2F-BD1B-5B5E4EA6D2DD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F8A410-30A8-4C1E-B6DD-B3D0C6607F5C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평행 사변형 87">
            <a:extLst>
              <a:ext uri="{FF2B5EF4-FFF2-40B4-BE49-F238E27FC236}">
                <a16:creationId xmlns:a16="http://schemas.microsoft.com/office/drawing/2014/main" id="{488E57FF-9209-411E-9B7D-6BFF9BD5263F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3385DA2-B902-40FD-B79B-D5A5B42939F0}"/>
              </a:ext>
            </a:extLst>
          </p:cNvPr>
          <p:cNvCxnSpPr>
            <a:cxnSpLocks/>
            <a:stCxn id="102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7DF34E2-973C-4ADD-AEC4-131CA955B2BD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F4E9AC8-BC96-405B-94E1-EEFB0AAD2EBD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7BE8818-7EA3-4807-8EBC-16153BAE08F2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45EA81C-87AE-49A5-8666-8AE56B4F8B3D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10D1E8D-FBF5-4957-A62B-EAEACFC55C7E}"/>
              </a:ext>
            </a:extLst>
          </p:cNvPr>
          <p:cNvSpPr/>
          <p:nvPr/>
        </p:nvSpPr>
        <p:spPr>
          <a:xfrm>
            <a:off x="7462295" y="4520670"/>
            <a:ext cx="1060450" cy="185292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B7D4A53E-6A68-478D-BDE4-9C309354CE43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CF219475-6688-4D00-86E0-6D831599B8DD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7BA46434-40EC-4C98-A2EE-5BF2A04DA026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E25E1AE-B210-4F00-B416-7F562F0DC512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39197298-DBA8-4A7E-8194-7245D24B9499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BB7C561-F821-4538-9977-7B9C801F6C21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F8E952E-34AE-4DB4-AB21-8C70C362AA33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정육면체 125">
            <a:extLst>
              <a:ext uri="{FF2B5EF4-FFF2-40B4-BE49-F238E27FC236}">
                <a16:creationId xmlns:a16="http://schemas.microsoft.com/office/drawing/2014/main" id="{6D92BBA4-B84E-448C-9989-3EAA8782161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888360C3-48F2-46BC-9B89-180A8191C1EE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47456A8-38BE-4735-843A-3D36DC2FFB30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B2FF71C-2D19-4470-91FC-63C589D8B9C5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E17541D-F3BF-492E-9661-E8410A49DC17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0EF3A76-E538-4E2A-BC72-D1ACBBBAB9FD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FFA03B5-486D-4CB0-B159-5377CCCF0AD4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EC11BAA-C9D0-4365-B539-24BCCAD49B50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34AD2EA-55E9-48A1-8522-E112A3B6F202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467C6E8-9A41-4A23-AEB9-C3FC138D5F92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403E945-6AA3-4FF3-B959-01BDBE1DC620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B0EAF8-C9FE-4415-9A48-F8291D57F1B2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892A96-BED7-40A7-8B3B-B3F6D7F52D9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941990-2FFE-4B76-B1A0-FE7BAD61EF9C}"/>
              </a:ext>
            </a:extLst>
          </p:cNvPr>
          <p:cNvSpPr txBox="1"/>
          <p:nvPr/>
        </p:nvSpPr>
        <p:spPr>
          <a:xfrm>
            <a:off x="8588292" y="4872745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D1368A-B8E5-4B05-8598-167BB8A2B3A5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149BDB-A8F7-4008-8831-57BFD780933D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70F166-5249-4EA6-AD2D-070C3675C590}"/>
              </a:ext>
            </a:extLst>
          </p:cNvPr>
          <p:cNvSpPr txBox="1"/>
          <p:nvPr/>
        </p:nvSpPr>
        <p:spPr>
          <a:xfrm rot="18895863">
            <a:off x="2565321" y="4575316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703B5DF-3A22-4BBD-A2D7-B2DAC6A99E91}"/>
              </a:ext>
            </a:extLst>
          </p:cNvPr>
          <p:cNvSpPr txBox="1"/>
          <p:nvPr/>
        </p:nvSpPr>
        <p:spPr>
          <a:xfrm>
            <a:off x="8588292" y="5183798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0565DB-4B99-4F37-A8B5-30B7FC4BE628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window</a:t>
            </a:r>
          </a:p>
        </p:txBody>
      </p:sp>
    </p:spTree>
    <p:extLst>
      <p:ext uri="{BB962C8B-B14F-4D97-AF65-F5344CB8AC3E}">
        <p14:creationId xmlns:p14="http://schemas.microsoft.com/office/powerpoint/2010/main" val="97203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1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473197"/>
            <a:ext cx="10890956" cy="478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For all 3x3 conv layers except 13 are followed by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which is the most common case in the model.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Bias addition,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quantization for the next layer,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operations are all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at the outputs of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Note that the </a:t>
            </a:r>
            <a:r>
              <a:rPr lang="en-US" altLang="ko-KR" sz="28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integration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is not applied to CONV10, which is followed by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with stride of 1.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Same for CONV13, where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is not followed.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additional modules, since all operations can be pipelined.</a:t>
            </a:r>
          </a:p>
        </p:txBody>
      </p:sp>
    </p:spTree>
    <p:extLst>
      <p:ext uri="{BB962C8B-B14F-4D97-AF65-F5344CB8AC3E}">
        <p14:creationId xmlns:p14="http://schemas.microsoft.com/office/powerpoint/2010/main" val="2045084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EB8DFD-AFB1-43E3-867F-849B5E776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54" y="4073833"/>
            <a:ext cx="4591691" cy="226726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985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- Validation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89095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Verify the result with the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next conv layer’s input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hex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Note that CONV10 and CONV13 are verified with the current layer’s output file.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verification results are archived as an image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See ‘1_Code/4_Captured_Results (Waveforms, Utilization)/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ver_results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B22D3-AB0B-4203-B755-57E94AD60187}"/>
              </a:ext>
            </a:extLst>
          </p:cNvPr>
          <p:cNvSpPr/>
          <p:nvPr/>
        </p:nvSpPr>
        <p:spPr>
          <a:xfrm>
            <a:off x="3700732" y="5621523"/>
            <a:ext cx="134572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8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FD1F1-5162-F544-48FA-A7A6431AED5D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8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1A438F-4609-37E6-9ED3-C5A25214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31" y="1345122"/>
            <a:ext cx="6531325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88BBFC-10CD-9E7D-84E5-BB29D67ACADF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580511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Objective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Appropriately quantize the model so that all computations can be done in integer, without significant accuracy loss.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Design CNN inference accelerator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considering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accuracy,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time,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power, and resource utilization.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Implement the designed modules on actual HW, like FPGA.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2x2x16 IFM (window) and produces 2x2x8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using 8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each processing 1x1x16 dot product!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D1AB92B1-0617-4F7C-9C36-A8981CE8CA3E}"/>
              </a:ext>
            </a:extLst>
          </p:cNvPr>
          <p:cNvSpPr/>
          <p:nvPr/>
        </p:nvSpPr>
        <p:spPr>
          <a:xfrm>
            <a:off x="4007705" y="3161119"/>
            <a:ext cx="607366" cy="599211"/>
          </a:xfrm>
          <a:prstGeom prst="cube">
            <a:avLst>
              <a:gd name="adj" fmla="val 60259"/>
            </a:avLst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DD6709CA-78C0-4F41-9FBB-EE6AA34F53A8}"/>
              </a:ext>
            </a:extLst>
          </p:cNvPr>
          <p:cNvSpPr/>
          <p:nvPr/>
        </p:nvSpPr>
        <p:spPr>
          <a:xfrm>
            <a:off x="3559684" y="3616244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4C227CB7-C497-43E1-B077-875D468DD812}"/>
              </a:ext>
            </a:extLst>
          </p:cNvPr>
          <p:cNvSpPr/>
          <p:nvPr/>
        </p:nvSpPr>
        <p:spPr>
          <a:xfrm>
            <a:off x="3113461" y="4063160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DEC4310-FFEB-4A09-8951-317AEA7A1EF5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58F4EE86-2298-4A35-9BB4-0458B233DBDA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8D868C25-12B1-47D6-82FC-DF976C3952B7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54677FF0-09E2-40D4-BEBC-32EF9E8924AA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ACB3470E-5565-419B-9E2F-0038E6FBD73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0C35D5EA-6283-456B-89B9-B21E431D66AA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6155867E-F166-4D7F-88E9-8B68F71699F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295AD7BA-DD59-43F6-A818-10EAE7D2F7B7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E16EEEE5-B01F-4F1E-A2A6-B523DB00AA11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D4007D54-4615-4DC4-9AFD-8F546BFC1045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35E158C-26FE-448E-80A6-AD43D99FAB4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378EAFD-927D-4023-B9F3-458A2DFD8011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246A62-C3ED-4C4F-8FEF-C7E9052DC0CA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5A17BA3-15D6-44E9-8410-5AD673779ECF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9CAC004-DA4F-43F5-8B75-9CA0DE5BCB54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9A0BFD8-6E91-4198-9133-C69DC9157EB2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D6DF015-B889-4C7C-9D8C-8A429809029F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7EE9051-47B5-4F3D-B166-0A61C2DD2858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970E772-3E09-4F30-AE7A-43AC530B8055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22F9F9BE-D57C-438F-A951-3B3B39C53F7B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5F027BB9-6363-454F-969B-9DD899432D2E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C27D56C-A5EF-4FDB-ACE1-F3A40FD0EF86}"/>
              </a:ext>
            </a:extLst>
          </p:cNvPr>
          <p:cNvSpPr/>
          <p:nvPr/>
        </p:nvSpPr>
        <p:spPr>
          <a:xfrm>
            <a:off x="2692404" y="4848887"/>
            <a:ext cx="244210" cy="23749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평행 사변형 87">
            <a:extLst>
              <a:ext uri="{FF2B5EF4-FFF2-40B4-BE49-F238E27FC236}">
                <a16:creationId xmlns:a16="http://schemas.microsoft.com/office/drawing/2014/main" id="{5D386C66-B0C0-42ED-A049-A098CB36E44E}"/>
              </a:ext>
            </a:extLst>
          </p:cNvPr>
          <p:cNvSpPr/>
          <p:nvPr/>
        </p:nvSpPr>
        <p:spPr>
          <a:xfrm>
            <a:off x="2690308" y="4482742"/>
            <a:ext cx="611486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246902 w 703561"/>
              <a:gd name="connsiteY3" fmla="*/ 359796 h 366146"/>
              <a:gd name="connsiteX4" fmla="*/ 0 w 703561"/>
              <a:gd name="connsiteY4" fmla="*/ 366146 h 366146"/>
              <a:gd name="connsiteX0" fmla="*/ 0 w 611486"/>
              <a:gd name="connsiteY0" fmla="*/ 366146 h 366146"/>
              <a:gd name="connsiteX1" fmla="*/ 364584 w 611486"/>
              <a:gd name="connsiteY1" fmla="*/ 1 h 366146"/>
              <a:gd name="connsiteX2" fmla="*/ 611486 w 611486"/>
              <a:gd name="connsiteY2" fmla="*/ 0 h 366146"/>
              <a:gd name="connsiteX3" fmla="*/ 246902 w 611486"/>
              <a:gd name="connsiteY3" fmla="*/ 359796 h 366146"/>
              <a:gd name="connsiteX4" fmla="*/ 0 w 611486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486" h="366146">
                <a:moveTo>
                  <a:pt x="0" y="366146"/>
                </a:moveTo>
                <a:lnTo>
                  <a:pt x="364584" y="1"/>
                </a:lnTo>
                <a:lnTo>
                  <a:pt x="611486" y="0"/>
                </a:lnTo>
                <a:lnTo>
                  <a:pt x="246902" y="35979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5D9EF91-93AF-465D-9FEE-D7EE92795856}"/>
              </a:ext>
            </a:extLst>
          </p:cNvPr>
          <p:cNvCxnSpPr>
            <a:cxnSpLocks/>
            <a:stCxn id="103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32AA8ED-D846-4ED6-8BCD-3F1FE161C1DC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9BC4457-1190-4942-BBE1-727F8BC1366B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BCA7A7D-9A9D-49B3-9FA4-91986A2BFFBE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347489F-264D-408B-8BF0-CE1933312F94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6990A1ED-647D-447B-AD95-F9AB14E59FCB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61107B25-B2E8-47E1-B119-5E3FA4C927DA}"/>
              </a:ext>
            </a:extLst>
          </p:cNvPr>
          <p:cNvSpPr/>
          <p:nvPr/>
        </p:nvSpPr>
        <p:spPr>
          <a:xfrm>
            <a:off x="4445000" y="3445179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05C8AAB0-888C-4DE1-9505-6FBEBDCC55F1}"/>
              </a:ext>
            </a:extLst>
          </p:cNvPr>
          <p:cNvSpPr/>
          <p:nvPr/>
        </p:nvSpPr>
        <p:spPr>
          <a:xfrm>
            <a:off x="4013772" y="389072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523743C0-DA8E-452E-9F52-BB7420B8F2EB}"/>
              </a:ext>
            </a:extLst>
          </p:cNvPr>
          <p:cNvSpPr/>
          <p:nvPr/>
        </p:nvSpPr>
        <p:spPr>
          <a:xfrm>
            <a:off x="3564860" y="4358626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B587AA5-D345-4F93-BF0C-056AC26C2B36}"/>
              </a:ext>
            </a:extLst>
          </p:cNvPr>
          <p:cNvCxnSpPr/>
          <p:nvPr/>
        </p:nvCxnSpPr>
        <p:spPr>
          <a:xfrm flipV="1">
            <a:off x="2933960" y="4712257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05C480B-FF2B-4857-9D45-C1C62F269D42}"/>
              </a:ext>
            </a:extLst>
          </p:cNvPr>
          <p:cNvSpPr/>
          <p:nvPr/>
        </p:nvSpPr>
        <p:spPr>
          <a:xfrm>
            <a:off x="3145228" y="477543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FD7029D-AD5E-4A1A-9CBB-982C3D272D88}"/>
              </a:ext>
            </a:extLst>
          </p:cNvPr>
          <p:cNvCxnSpPr>
            <a:cxnSpLocks/>
          </p:cNvCxnSpPr>
          <p:nvPr/>
        </p:nvCxnSpPr>
        <p:spPr>
          <a:xfrm flipV="1">
            <a:off x="3303829" y="4473984"/>
            <a:ext cx="0" cy="249656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D509F5E-7F0D-4211-854A-DE3914DB2C14}"/>
              </a:ext>
            </a:extLst>
          </p:cNvPr>
          <p:cNvCxnSpPr>
            <a:cxnSpLocks/>
          </p:cNvCxnSpPr>
          <p:nvPr/>
        </p:nvCxnSpPr>
        <p:spPr>
          <a:xfrm flipV="1">
            <a:off x="2926660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7A0721FD-AFBE-4EA3-85B7-49E787FADEB0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89DF3BA-2D64-433B-B237-C6BDC44B5319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F640D0B-5EBF-477D-8273-CB1DA734BDBA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5057A5B-6E2D-4A7A-B172-46D7CB032B87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C1561F9-439C-42A6-B74B-E06D82F06F0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F487DFF-AD63-4AB9-B7E8-BAC3763A5D4E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B7AB66-A7F4-4ECB-8E63-D1F8F7C5540B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9473B76-E311-4280-AAE8-BE5826780970}"/>
              </a:ext>
            </a:extLst>
          </p:cNvPr>
          <p:cNvSpPr txBox="1"/>
          <p:nvPr/>
        </p:nvSpPr>
        <p:spPr>
          <a:xfrm rot="18895863">
            <a:off x="2515911" y="4601734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5FE7636E-A557-400A-AA6F-4BCA8D52721A}"/>
              </a:ext>
            </a:extLst>
          </p:cNvPr>
          <p:cNvSpPr/>
          <p:nvPr/>
        </p:nvSpPr>
        <p:spPr>
          <a:xfrm>
            <a:off x="4007705" y="3161119"/>
            <a:ext cx="607366" cy="599211"/>
          </a:xfrm>
          <a:prstGeom prst="cube">
            <a:avLst>
              <a:gd name="adj" fmla="val 60259"/>
            </a:avLst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855E1C93-6DEA-4122-A40C-C7F94E22B1B7}"/>
              </a:ext>
            </a:extLst>
          </p:cNvPr>
          <p:cNvSpPr/>
          <p:nvPr/>
        </p:nvSpPr>
        <p:spPr>
          <a:xfrm>
            <a:off x="3559684" y="3616244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C3C99CBB-BA71-4795-BB11-22AD4291B8D5}"/>
              </a:ext>
            </a:extLst>
          </p:cNvPr>
          <p:cNvSpPr/>
          <p:nvPr/>
        </p:nvSpPr>
        <p:spPr>
          <a:xfrm>
            <a:off x="3113461" y="4063160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128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128/144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88.9%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9E4C5DA-0BF3-45F5-8620-7C5682E73A7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06B84014-3EC3-47A0-A06F-93F4D3892E27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6982911F-3BE0-4019-9FC8-DA14B53C1CD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F3EC2ECB-C570-44E8-99B8-DACED7260B06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479C9E2-BF72-4AE3-970F-B13361FD917C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E898773C-6285-4830-89E2-C100C3DC573A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6F9FFF18-06AC-452B-9FE7-18218B557F1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09EDF9D4-02BE-4994-9F16-BF06FAE5B3B4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5C2D7DD3-441C-4078-B7C8-BEAABC603FFA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D56666F4-E13D-4729-943D-CCE1BA7F62DD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732E09-1F0E-4440-814F-EC761572D860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BF382F-788F-4445-8AAC-D4050DA661BF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6A7889B-140B-4EB6-8808-5F3B882BD05E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FED5F3-8E98-4E1D-929F-50B2DA79B6E5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6A238F-C6D9-40C5-9B36-A5DCA1B9500C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75E04E-8991-4BDB-822B-40445DDD680A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AD2913D-B447-4B11-B143-712659B5AD08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3F7E9F8-5E7A-4644-A8EB-2768AF1553CB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3F414A5-949C-4429-BE40-5CDF2DA2D61A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F9ECEEF5-D68A-4515-A483-01325432F07C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E018630B-474B-4211-9194-FE3C436EFF26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ADD202D-F09E-4CFB-9CFF-DA8CD3F4FDE0}"/>
              </a:ext>
            </a:extLst>
          </p:cNvPr>
          <p:cNvSpPr/>
          <p:nvPr/>
        </p:nvSpPr>
        <p:spPr>
          <a:xfrm>
            <a:off x="2692404" y="4848887"/>
            <a:ext cx="244210" cy="23749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평행 사변형 87">
            <a:extLst>
              <a:ext uri="{FF2B5EF4-FFF2-40B4-BE49-F238E27FC236}">
                <a16:creationId xmlns:a16="http://schemas.microsoft.com/office/drawing/2014/main" id="{E12AE7FC-E3F2-43D1-B2EB-26F285196EEA}"/>
              </a:ext>
            </a:extLst>
          </p:cNvPr>
          <p:cNvSpPr/>
          <p:nvPr/>
        </p:nvSpPr>
        <p:spPr>
          <a:xfrm>
            <a:off x="2690308" y="4482742"/>
            <a:ext cx="611486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246902 w 703561"/>
              <a:gd name="connsiteY3" fmla="*/ 359796 h 366146"/>
              <a:gd name="connsiteX4" fmla="*/ 0 w 703561"/>
              <a:gd name="connsiteY4" fmla="*/ 366146 h 366146"/>
              <a:gd name="connsiteX0" fmla="*/ 0 w 611486"/>
              <a:gd name="connsiteY0" fmla="*/ 366146 h 366146"/>
              <a:gd name="connsiteX1" fmla="*/ 364584 w 611486"/>
              <a:gd name="connsiteY1" fmla="*/ 1 h 366146"/>
              <a:gd name="connsiteX2" fmla="*/ 611486 w 611486"/>
              <a:gd name="connsiteY2" fmla="*/ 0 h 366146"/>
              <a:gd name="connsiteX3" fmla="*/ 246902 w 611486"/>
              <a:gd name="connsiteY3" fmla="*/ 359796 h 366146"/>
              <a:gd name="connsiteX4" fmla="*/ 0 w 611486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486" h="366146">
                <a:moveTo>
                  <a:pt x="0" y="366146"/>
                </a:moveTo>
                <a:lnTo>
                  <a:pt x="364584" y="1"/>
                </a:lnTo>
                <a:lnTo>
                  <a:pt x="611486" y="0"/>
                </a:lnTo>
                <a:lnTo>
                  <a:pt x="246902" y="35979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749D49F-2812-4B00-825A-BE9C963A7B8D}"/>
              </a:ext>
            </a:extLst>
          </p:cNvPr>
          <p:cNvCxnSpPr>
            <a:cxnSpLocks/>
            <a:stCxn id="103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F6D183F-AB62-497F-A310-CFF8017E5EBE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3B485EA-E363-4E8D-9D8B-8818DCB9AD2F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B89FE62-F1E2-4BC3-A259-05ECF687BB1C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79414DA-6B9B-43FF-BD61-A7F1F6FB5761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913E2258-89FF-4429-8F25-CD940A485A8F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A330FFF-E075-465C-AF7C-DA06BF625077}"/>
              </a:ext>
            </a:extLst>
          </p:cNvPr>
          <p:cNvSpPr/>
          <p:nvPr/>
        </p:nvSpPr>
        <p:spPr>
          <a:xfrm>
            <a:off x="4445000" y="3445179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1FDB07B6-47AA-4CAF-A1A6-689A4637846A}"/>
              </a:ext>
            </a:extLst>
          </p:cNvPr>
          <p:cNvSpPr/>
          <p:nvPr/>
        </p:nvSpPr>
        <p:spPr>
          <a:xfrm>
            <a:off x="4013772" y="389072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3729087-938B-4173-8F9D-4989FA8E9467}"/>
              </a:ext>
            </a:extLst>
          </p:cNvPr>
          <p:cNvSpPr/>
          <p:nvPr/>
        </p:nvSpPr>
        <p:spPr>
          <a:xfrm>
            <a:off x="3564860" y="4358626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FAC250D9-837F-4CC2-BF24-82497CD348C6}"/>
              </a:ext>
            </a:extLst>
          </p:cNvPr>
          <p:cNvCxnSpPr/>
          <p:nvPr/>
        </p:nvCxnSpPr>
        <p:spPr>
          <a:xfrm flipV="1">
            <a:off x="2933960" y="4712257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A919EF5D-6859-4C2C-9455-B954CAD1F75E}"/>
              </a:ext>
            </a:extLst>
          </p:cNvPr>
          <p:cNvSpPr/>
          <p:nvPr/>
        </p:nvSpPr>
        <p:spPr>
          <a:xfrm>
            <a:off x="3145228" y="477543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739684D-DFDC-4751-B419-213A87F7233A}"/>
              </a:ext>
            </a:extLst>
          </p:cNvPr>
          <p:cNvCxnSpPr>
            <a:cxnSpLocks/>
          </p:cNvCxnSpPr>
          <p:nvPr/>
        </p:nvCxnSpPr>
        <p:spPr>
          <a:xfrm flipV="1">
            <a:off x="3303829" y="4473984"/>
            <a:ext cx="0" cy="249656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2CCD862-A226-4687-BF4A-D6FE251CA4D8}"/>
              </a:ext>
            </a:extLst>
          </p:cNvPr>
          <p:cNvCxnSpPr>
            <a:cxnSpLocks/>
          </p:cNvCxnSpPr>
          <p:nvPr/>
        </p:nvCxnSpPr>
        <p:spPr>
          <a:xfrm flipV="1">
            <a:off x="2926660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정육면체 141">
            <a:extLst>
              <a:ext uri="{FF2B5EF4-FFF2-40B4-BE49-F238E27FC236}">
                <a16:creationId xmlns:a16="http://schemas.microsoft.com/office/drawing/2014/main" id="{F155C77D-08EA-413C-8738-CE792BC572C9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33FAFDB-A066-4BE7-8CA0-BFD150553368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80FE4-43CE-4FA3-A0D6-39AB8DBA7380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7981CAB-CBA3-450E-AE20-CA33FE549962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A2B5D3-6C45-488A-877E-09E65FA8B226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D88DDEE-6D23-4AC8-B224-9AD0ABF3378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8FB877-FB5F-4A3A-8968-DD1003B0F4E4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5F0D785-BED7-415C-BC6E-104181E10A5E}"/>
              </a:ext>
            </a:extLst>
          </p:cNvPr>
          <p:cNvSpPr txBox="1"/>
          <p:nvPr/>
        </p:nvSpPr>
        <p:spPr>
          <a:xfrm rot="18895863">
            <a:off x="2515911" y="4601734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09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3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1E16DA-5DA0-4C60-8EA2-DEA2441097CC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89095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Verify the result with the layer output hex file.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verification results are archived as an image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See ‘1_Code/4_Captured_Results (Waveforms, Utilization)/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ver_results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648EE-1A7C-428F-4A96-110D2829B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71" y="3716076"/>
            <a:ext cx="9000057" cy="22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96CB7A29-2452-372B-FA6B-F4C94009DED3}"/>
              </a:ext>
            </a:extLst>
          </p:cNvPr>
          <p:cNvSpPr txBox="1"/>
          <p:nvPr/>
        </p:nvSpPr>
        <p:spPr>
          <a:xfrm>
            <a:off x="330199" y="166829"/>
            <a:ext cx="895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</a:t>
            </a:r>
            <a:r>
              <a:rPr lang="ko-KR" altLang="en-US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conv - Validation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4A03DFF-A570-4A37-BCBF-19514674110B}"/>
              </a:ext>
            </a:extLst>
          </p:cNvPr>
          <p:cNvSpPr txBox="1">
            <a:spLocks noChangeArrowheads="1"/>
          </p:cNvSpPr>
          <p:nvPr/>
        </p:nvSpPr>
        <p:spPr>
          <a:xfrm>
            <a:off x="5956183" y="4358653"/>
            <a:ext cx="5869736" cy="2259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Note that the layer 14 and layer 20 has </a:t>
            </a:r>
            <a:r>
              <a:rPr kumimoji="1"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following 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endParaRPr kumimoji="1"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Tolerate the difference of 1 when the output is negative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Considering the quantization policy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EA60C-347C-4440-B3F2-B8DC14E4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9" y="1879264"/>
            <a:ext cx="5551434" cy="30994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5679C9-E9E1-48D4-8835-470B200F5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96" y="1004660"/>
            <a:ext cx="5680443" cy="30994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C6C9A3-9CC0-445F-BC95-F86B0669752C}"/>
              </a:ext>
            </a:extLst>
          </p:cNvPr>
          <p:cNvSpPr/>
          <p:nvPr/>
        </p:nvSpPr>
        <p:spPr>
          <a:xfrm>
            <a:off x="6141432" y="3307980"/>
            <a:ext cx="1415068" cy="36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0CC2F5-A819-4083-9628-F9DAB3AB6A1C}"/>
              </a:ext>
            </a:extLst>
          </p:cNvPr>
          <p:cNvSpPr/>
          <p:nvPr/>
        </p:nvSpPr>
        <p:spPr>
          <a:xfrm>
            <a:off x="404749" y="4988344"/>
            <a:ext cx="5551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Validation code for layer 14 and layer 20</a:t>
            </a:r>
          </a:p>
        </p:txBody>
      </p:sp>
    </p:spTree>
    <p:extLst>
      <p:ext uri="{BB962C8B-B14F-4D97-AF65-F5344CB8AC3E}">
        <p14:creationId xmlns:p14="http://schemas.microsoft.com/office/powerpoint/2010/main" val="190264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97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with IFM tile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1E16DA-5DA0-4C60-8EA2-DEA2441097CC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00349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Having all IFMs and weights of the layer within the module is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 practical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Leverage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 tile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streaming weights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Do not have to store incoming weights.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Since our convolution model is input stationary.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5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6450295" cy="549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Module FSM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 buffer contains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4x4xNi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Computing with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streaming weights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performs better than store-then-load style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42C9A0-8558-4D43-986B-2F9CBFDDD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5" y="1136487"/>
            <a:ext cx="3748410" cy="4999037"/>
          </a:xfrm>
          <a:prstGeom prst="rect">
            <a:avLst/>
          </a:prstGeom>
        </p:spPr>
      </p:pic>
      <p:sp>
        <p:nvSpPr>
          <p:cNvPr id="9" name="11 CuadroTexto">
            <a:extLst>
              <a:ext uri="{FF2B5EF4-FFF2-40B4-BE49-F238E27FC236}">
                <a16:creationId xmlns:a16="http://schemas.microsoft.com/office/drawing/2014/main" id="{39155558-C5BF-4C71-9ACE-21BBF490A16C}"/>
              </a:ext>
            </a:extLst>
          </p:cNvPr>
          <p:cNvSpPr txBox="1"/>
          <p:nvPr/>
        </p:nvSpPr>
        <p:spPr>
          <a:xfrm>
            <a:off x="330200" y="166829"/>
            <a:ext cx="97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with IFM tile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62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9" name="11 CuadroTexto">
            <a:extLst>
              <a:ext uri="{FF2B5EF4-FFF2-40B4-BE49-F238E27FC236}">
                <a16:creationId xmlns:a16="http://schemas.microsoft.com/office/drawing/2014/main" id="{39155558-C5BF-4C71-9ACE-21BBF490A16C}"/>
              </a:ext>
            </a:extLst>
          </p:cNvPr>
          <p:cNvSpPr txBox="1"/>
          <p:nvPr/>
        </p:nvSpPr>
        <p:spPr>
          <a:xfrm>
            <a:off x="330200" y="166829"/>
            <a:ext cx="1153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with IFM tile – Validation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CD58E0-E2EB-4185-BA70-9DC425407990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89095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Verify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layer 06’s result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with the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layer08’s input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hex file.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Vivado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project and the validation results are archived.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‘1_Code/2_RTL_Simulation/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tile_tb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’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‘1_Code/4_Captured_Results (Waveforms, Utilization)/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tiling_results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C0B74-01FC-4B71-2C93-709D5BB1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61" y="3993444"/>
            <a:ext cx="6592077" cy="21247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3A513-72EC-AAB9-78E8-2EEC08A1E12B}"/>
              </a:ext>
            </a:extLst>
          </p:cNvPr>
          <p:cNvSpPr/>
          <p:nvPr/>
        </p:nvSpPr>
        <p:spPr>
          <a:xfrm>
            <a:off x="2799960" y="5205924"/>
            <a:ext cx="1645039" cy="36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75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8204F3-7495-764F-F5E2-34CD1EAC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2D9F20-B074-F3CC-3369-129485AD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4CABD89F-EE34-4B7F-1B35-E7DD35BF3CCF}"/>
              </a:ext>
            </a:extLst>
          </p:cNvPr>
          <p:cNvSpPr txBox="1"/>
          <p:nvPr/>
        </p:nvSpPr>
        <p:spPr>
          <a:xfrm>
            <a:off x="330200" y="166829"/>
            <a:ext cx="1153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4. Team Plan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13EAB4-05B6-BC8C-E205-DA46A243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2127"/>
              </p:ext>
            </p:extLst>
          </p:nvPr>
        </p:nvGraphicFramePr>
        <p:xfrm>
          <a:off x="1534315" y="1841430"/>
          <a:ext cx="9123370" cy="3505200"/>
        </p:xfrm>
        <a:graphic>
          <a:graphicData uri="http://schemas.openxmlformats.org/drawingml/2006/table">
            <a:tbl>
              <a:tblPr/>
              <a:tblGrid>
                <a:gridCol w="2064470">
                  <a:extLst>
                    <a:ext uri="{9D8B030D-6E8A-4147-A177-3AD203B41FA5}">
                      <a16:colId xmlns:a16="http://schemas.microsoft.com/office/drawing/2014/main" val="717838880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269241005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284911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906100293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581238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69354457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67296230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25661902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58503960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3916559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193691118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29109071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89700321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68402235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309679556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86599985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48853336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0980321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71263076"/>
                    </a:ext>
                  </a:extLst>
                </a:gridCol>
              </a:tblGrid>
              <a:tr h="143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Item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February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95790"/>
                  </a:ext>
                </a:extLst>
              </a:tr>
              <a:tr h="14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64839"/>
                  </a:ext>
                </a:extLst>
              </a:tr>
              <a:tr h="100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가속기 관련 논문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6407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0704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999450"/>
                  </a:ext>
                </a:extLst>
              </a:tr>
              <a:tr h="100421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Algorithm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평가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 결정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6843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2737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5198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450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2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0671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Reordering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19634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5910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90404"/>
                  </a:ext>
                </a:extLst>
              </a:tr>
              <a:tr h="100421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Bench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검증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single/multi layer TB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6106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8084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773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 update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w/ fixed C-model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2910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1285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17461"/>
                  </a:ext>
                </a:extLst>
              </a:tr>
              <a:tr h="100421"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</a:t>
                      </a:r>
                      <a:endParaRPr lang="en-US" altLang="ko-KR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Block Diagram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5934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43128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972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Shared global buffer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feasibility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57599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6163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06360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5739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5252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986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검증 및</a:t>
                      </a:r>
                      <a:b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최적화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78467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6928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0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030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6E9D6F-D38F-D6A8-685A-168CA995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21655-B946-216D-9E25-784F7B27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866AA-EA7F-CB7D-B42B-D65FBD6D0EB2}"/>
              </a:ext>
            </a:extLst>
          </p:cNvPr>
          <p:cNvSpPr txBox="1"/>
          <p:nvPr/>
        </p:nvSpPr>
        <p:spPr>
          <a:xfrm>
            <a:off x="2056208" y="2497976"/>
            <a:ext cx="80795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5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kumimoji="1" lang="ko-KR" altLang="en-US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(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81.10%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Original : 81.76%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1D8B09C-CF9F-2D4C-EF1E-593BD8A42C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0" r="19986"/>
          <a:stretch/>
        </p:blipFill>
        <p:spPr>
          <a:xfrm>
            <a:off x="806468" y="2863059"/>
            <a:ext cx="6145428" cy="1630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5A92-FED7-884E-684A-CB3E2652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564" y="950885"/>
            <a:ext cx="4785442" cy="2727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97619-BDB8-B469-EA66-80571D2B2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564" y="3687832"/>
            <a:ext cx="4785442" cy="27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3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구현 결과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Quantization (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 inference results (@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XXXMHz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 implementation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Power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LUT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DSP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Symbol" panose="05050102010706020507" pitchFamily="18" charset="2"/>
              <a:buChar char="Þ"/>
              <a:defRPr/>
            </a:pP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Capture images</a:t>
            </a: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2725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아이디어 및 차별성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Concept 1: …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813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Proposed block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578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 configuration …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6207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67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4.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일정 계획 및 추진방법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일정 및 방법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분장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평가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H/W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Test Bench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검증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graphicFrame>
        <p:nvGraphicFramePr>
          <p:cNvPr id="6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46832"/>
              </p:ext>
            </p:extLst>
          </p:nvPr>
        </p:nvGraphicFramePr>
        <p:xfrm>
          <a:off x="1400616" y="2586512"/>
          <a:ext cx="9123370" cy="3505200"/>
        </p:xfrm>
        <a:graphic>
          <a:graphicData uri="http://schemas.openxmlformats.org/drawingml/2006/table">
            <a:tbl>
              <a:tblPr/>
              <a:tblGrid>
                <a:gridCol w="2064470">
                  <a:extLst>
                    <a:ext uri="{9D8B030D-6E8A-4147-A177-3AD203B41FA5}">
                      <a16:colId xmlns:a16="http://schemas.microsoft.com/office/drawing/2014/main" val="717838880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269241005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284911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906100293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581238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69354457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67296230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25661902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58503960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3916559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193691118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29109071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89700321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68402235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309679556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86599985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48853336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0980321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71263076"/>
                    </a:ext>
                  </a:extLst>
                </a:gridCol>
              </a:tblGrid>
              <a:tr h="143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Item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February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95790"/>
                  </a:ext>
                </a:extLst>
              </a:tr>
              <a:tr h="14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64839"/>
                  </a:ext>
                </a:extLst>
              </a:tr>
              <a:tr h="100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가속기 관련 논문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6407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0704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999450"/>
                  </a:ext>
                </a:extLst>
              </a:tr>
              <a:tr h="100421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Algorithm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평가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 결정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6843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2737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5198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450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2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0671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Reordering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19634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65910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90404"/>
                  </a:ext>
                </a:extLst>
              </a:tr>
              <a:tr h="100421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Bench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검증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single/multi layer TB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6106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8084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773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 update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w/ fixed C-model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2910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1285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17461"/>
                  </a:ext>
                </a:extLst>
              </a:tr>
              <a:tr h="100421"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</a:t>
                      </a:r>
                      <a:endParaRPr lang="en-US" altLang="ko-KR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Block Diagram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5934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43128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0972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Shared global buffer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feasibility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57599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36163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06360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739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5252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986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검증 및</a:t>
                      </a:r>
                      <a:b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최적화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78467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6928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0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4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5.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기타사항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Any issue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930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Page setup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and colors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General guideline for good slides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Text and figures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Saving and bringing your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2379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Page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Set up the slide for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Wide screen(16:9).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use A4 or 35mm slide.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Take 5mm for top, bottom, right and left margins.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pages should be in horizontal (landscape) format, not vertical.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No logos are permitted except on the title page.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Put page number in the bottom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right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36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Arial or </a:t>
            </a:r>
            <a:r>
              <a:rPr lang="en-US" altLang="ja-JP" sz="2800" u="sng" dirty="0">
                <a:latin typeface="Helvetica" panose="020B0604020202030204" pitchFamily="34" charset="0"/>
                <a:ea typeface="Arial Unicode MS" pitchFamily="50" charset="-127"/>
                <a:cs typeface="Arial" panose="020B0604020202020204" pitchFamily="34" charset="0"/>
              </a:rPr>
              <a:t>Helvetica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font in bold type</a:t>
            </a:r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sans-serif fonts. Don’t use serif fonts, which project poorly. </a:t>
            </a:r>
          </a:p>
          <a:p>
            <a:pPr marL="457200" lvl="1" indent="0"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 ex. </a:t>
            </a:r>
            <a:r>
              <a:rPr lang="en-US" altLang="ja-JP" dirty="0">
                <a:latin typeface="Times New Roman" pitchFamily="18" charset="0"/>
                <a:ea typeface="Arial Unicode MS" pitchFamily="50" charset="-127"/>
                <a:cs typeface="Arial Unicode MS" pitchFamily="50" charset="-127"/>
              </a:rPr>
              <a:t>Times New Roman, </a:t>
            </a:r>
            <a:r>
              <a:rPr lang="en-US" altLang="ja-JP" dirty="0">
                <a:latin typeface="Century" pitchFamily="18" charset="0"/>
                <a:ea typeface="Arial Unicode MS" pitchFamily="50" charset="-127"/>
                <a:cs typeface="Arial Unicode MS" pitchFamily="50" charset="-127"/>
              </a:rPr>
              <a:t>Century.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24 points or larger.</a:t>
            </a:r>
            <a:endParaRPr lang="ja-JP" altLang="en-US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Anything less than 20 points is too small </a:t>
            </a:r>
            <a:r>
              <a:rPr lang="en-US" altLang="ja-JP" sz="1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(e.g. 18 point).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Think about the audience watching your presentation from the back of a large ballroom.</a:t>
            </a:r>
          </a:p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You have to be innovative to limit and reconfigure the contents of a slide to increase the font size.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4353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backgrounds must be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white with no pattern.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    Basically text must be in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black</a:t>
            </a: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Color may be used only when it adds clarity of the presentation.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colors with good contrast.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Reds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blues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are OK.  Avoid </a:t>
            </a:r>
            <a:r>
              <a:rPr lang="en-CA" altLang="ja-JP" sz="2800" dirty="0">
                <a:solidFill>
                  <a:srgbClr val="FFFF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yellows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FFFF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light colors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except as a local background in a boxed area.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35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749844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Simulation completed for all layers (conv0 ~ conv20)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This was implemented only with regs, and assuming all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ifmaps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/weights for each layer can fit into the regs. (Impractical on HW)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Therefore,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tiling was implemented to put practical sizes of data can fit into the limited reg/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bram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of FPGA.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86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48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Example: color and font choices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6038850" cy="2012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sz="2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text is clear and standard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800" b="0" dirty="0">
                <a:solidFill>
                  <a:schemeClr val="hlink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but if your font is too thin, it won’t be visible.</a:t>
            </a:r>
            <a:r>
              <a:rPr lang="en-US" altLang="ja-JP" sz="2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F36BE4D5-EB81-4F3E-93EE-89B79C8B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1282472"/>
            <a:ext cx="4187599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ea typeface="MS PGothic" pitchFamily="34" charset="-128"/>
            </a:endParaRPr>
          </a:p>
          <a:p>
            <a:r>
              <a:rPr lang="en-US" altLang="ja-JP" b="1" dirty="0">
                <a:ea typeface="MS PGothic" pitchFamily="34" charset="-128"/>
              </a:rPr>
              <a:t>This combination has good contrast.</a:t>
            </a:r>
          </a:p>
          <a:p>
            <a:endParaRPr lang="en-US" altLang="ja-JP" b="1" dirty="0">
              <a:ea typeface="MS PGothic" pitchFamily="34" charset="-128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3655998-6A7E-4BA2-9579-80B4319C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995" y="3825611"/>
            <a:ext cx="3569606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ja-JP" sz="1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18-points text is too small.</a:t>
            </a:r>
            <a:r>
              <a:rPr lang="en-US" altLang="ja-JP" sz="1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B3BD80E-ED3A-4926-A606-773F30CA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2967335"/>
            <a:ext cx="4187599" cy="120032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002060"/>
                </a:solidFill>
                <a:ea typeface="MS PGothic" pitchFamily="34" charset="-128"/>
              </a:rPr>
              <a:t>This combination will be impossible to see - no contrast.</a:t>
            </a:r>
          </a:p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67FE0BC-D94A-4AD0-91D7-89A5DAD8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4652198"/>
            <a:ext cx="4187599" cy="1200329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This combination is not suitable for color-vision deficient people.</a:t>
            </a:r>
          </a:p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76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General guideline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Keep concepts as simple as possible.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Limit each page to one main idea.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several simple figures rather than one complex one.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Make duplicate copies of a page if you plan to refer to it more than once.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plan to go back to a slide.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Rehearse your talk aloud in front of colleagues.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4921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Text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Don’t use a lengthy sentence. Use a short phrase and a simple sentence.</a:t>
            </a:r>
          </a:p>
          <a:p>
            <a:pPr marL="457200" lvl="1" indent="0" algn="just">
              <a:buNone/>
            </a:pPr>
            <a:r>
              <a:rPr lang="en-US" altLang="ko-KR" dirty="0"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Explain with sentences verbally but don’t write the sentences on a slide.</a:t>
            </a:r>
          </a:p>
          <a:p>
            <a:pPr lvl="1" algn="just"/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Use no more than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10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 lines of text per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8027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Graphs and figures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a minimum line width of 2 points for all lines in drawings.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embedded in figures should also comply with a guideline for text.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Often, graphical data imported from other programs will have </a:t>
            </a:r>
          </a:p>
          <a:p>
            <a:pPr marL="0" indent="0" algn="just">
              <a:buNone/>
            </a:pP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small fonts &amp; thin lines.</a:t>
            </a:r>
          </a:p>
          <a:p>
            <a:pPr marL="457200" lvl="1" indent="0" algn="just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-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Completely redraw if you can’t fix this.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5967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good figure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766132-96D2-46E5-B436-766F0BFFD3A8}"/>
              </a:ext>
            </a:extLst>
          </p:cNvPr>
          <p:cNvSpPr txBox="1">
            <a:spLocks noChangeArrowheads="1"/>
          </p:cNvSpPr>
          <p:nvPr/>
        </p:nvSpPr>
        <p:spPr>
          <a:xfrm>
            <a:off x="1992086" y="1426163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Simple graph, thick, bold axes, large fonts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1684B38-7285-49AE-BA75-D8EECD85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7681C09-0070-42FB-8DBE-611629E9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8FBD9AD-0345-4C76-BE56-E093ACDC2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2286587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130">
            <a:extLst>
              <a:ext uri="{FF2B5EF4-FFF2-40B4-BE49-F238E27FC236}">
                <a16:creationId xmlns:a16="http://schemas.microsoft.com/office/drawing/2014/main" id="{573E41C9-2EEA-45C6-8DCE-05579DBD1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5374" y="2286587"/>
            <a:ext cx="95250" cy="2897188"/>
            <a:chOff x="1734" y="1410"/>
            <a:chExt cx="60" cy="1825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AC0B47DA-1649-46C7-92EF-12CABA23E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B904C876-6DDF-4D83-8D64-3E1F33A7C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62846A8-8075-46EE-9037-F6A879EE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795FEC57-F83B-440E-A170-79B9B0B7D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F81CCAE4-8C3E-41F3-BDF9-CA542C46E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A574D61-5EE9-4BE5-898A-F9E912878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AE0880F-B748-4CB6-BE8C-49ED3B3C4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E1F74953-4C6F-4312-A833-74E75C9A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E366AB42-20E3-48D2-B37D-8B84AF96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7CE1FC1-24A3-48AF-A4C6-E6EFADDB8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F726E9BC-6C84-4FFE-B351-86DC5080F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7333E1F-CDC0-4BD1-9138-143B6E80D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91F5FDD-E332-42AA-870F-0B006600D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17420257-92D6-4C28-BA3F-5E65D2A7E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6D79EF02-BA82-4DE4-9A2E-13D429692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D83C7E17-3FEC-4A46-9C50-657FCE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1C2EB844-5BF4-4B99-B816-CA972BB8C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59B49DE-D541-4BED-9F66-B0D6AB9B5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3B19350-0372-4473-815C-41F652BB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41F50210-0DE1-474B-9897-014C04BFD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Line 31">
            <a:extLst>
              <a:ext uri="{FF2B5EF4-FFF2-40B4-BE49-F238E27FC236}">
                <a16:creationId xmlns:a16="http://schemas.microsoft.com/office/drawing/2014/main" id="{04E7B469-5859-4665-8F4C-0AF0D148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5182187"/>
            <a:ext cx="4143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1" name="Group 122">
            <a:extLst>
              <a:ext uri="{FF2B5EF4-FFF2-40B4-BE49-F238E27FC236}">
                <a16:creationId xmlns:a16="http://schemas.microsoft.com/office/drawing/2014/main" id="{59F832F2-06AC-4C0E-ABE1-AC7D58F8D3BE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5072650"/>
            <a:ext cx="4144963" cy="95250"/>
            <a:chOff x="1794" y="3234"/>
            <a:chExt cx="2611" cy="60"/>
          </a:xfrm>
        </p:grpSpPr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FDD57968-F7EB-44B8-8E2C-84C290B34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D55F168C-EB3D-4539-83EA-51A66766A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FF905856-6011-449B-92E6-D235A921E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B94BCCC0-E0EE-49CB-B262-228C60F2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4774D94B-5B16-4F6A-8F97-622A932CB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9F36D016-6C60-4328-B2BD-7E192BB8B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Freeform 38">
            <a:extLst>
              <a:ext uri="{FF2B5EF4-FFF2-40B4-BE49-F238E27FC236}">
                <a16:creationId xmlns:a16="http://schemas.microsoft.com/office/drawing/2014/main" id="{375A2C5E-DDA7-447A-9334-DE0C60B5E8A4}"/>
              </a:ext>
            </a:extLst>
          </p:cNvPr>
          <p:cNvSpPr>
            <a:spLocks/>
          </p:cNvSpPr>
          <p:nvPr/>
        </p:nvSpPr>
        <p:spPr bwMode="auto">
          <a:xfrm>
            <a:off x="4573361" y="3896312"/>
            <a:ext cx="409575" cy="323850"/>
          </a:xfrm>
          <a:custGeom>
            <a:avLst/>
            <a:gdLst>
              <a:gd name="T0" fmla="*/ 0 w 258"/>
              <a:gd name="T1" fmla="*/ 0 h 204"/>
              <a:gd name="T2" fmla="*/ 166330313 w 258"/>
              <a:gd name="T3" fmla="*/ 136088438 h 204"/>
              <a:gd name="T4" fmla="*/ 317539688 w 258"/>
              <a:gd name="T5" fmla="*/ 272176875 h 204"/>
              <a:gd name="T6" fmla="*/ 483870000 w 258"/>
              <a:gd name="T7" fmla="*/ 393144375 h 204"/>
              <a:gd name="T8" fmla="*/ 650200313 w 258"/>
              <a:gd name="T9" fmla="*/ 514111875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204">
                <a:moveTo>
                  <a:pt x="0" y="0"/>
                </a:moveTo>
                <a:lnTo>
                  <a:pt x="66" y="54"/>
                </a:lnTo>
                <a:lnTo>
                  <a:pt x="126" y="108"/>
                </a:lnTo>
                <a:lnTo>
                  <a:pt x="192" y="156"/>
                </a:lnTo>
                <a:lnTo>
                  <a:pt x="258" y="204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FB936C99-5AFD-44E0-A3BC-72C201DD1AFA}"/>
              </a:ext>
            </a:extLst>
          </p:cNvPr>
          <p:cNvSpPr>
            <a:spLocks/>
          </p:cNvSpPr>
          <p:nvPr/>
        </p:nvSpPr>
        <p:spPr bwMode="auto">
          <a:xfrm>
            <a:off x="4982936" y="4220162"/>
            <a:ext cx="419100" cy="190500"/>
          </a:xfrm>
          <a:custGeom>
            <a:avLst/>
            <a:gdLst>
              <a:gd name="T0" fmla="*/ 0 w 264"/>
              <a:gd name="T1" fmla="*/ 0 h 120"/>
              <a:gd name="T2" fmla="*/ 166330313 w 264"/>
              <a:gd name="T3" fmla="*/ 90725625 h 120"/>
              <a:gd name="T4" fmla="*/ 332660625 w 264"/>
              <a:gd name="T5" fmla="*/ 166330313 h 120"/>
              <a:gd name="T6" fmla="*/ 665321250 w 264"/>
              <a:gd name="T7" fmla="*/ 302418750 h 1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120">
                <a:moveTo>
                  <a:pt x="0" y="0"/>
                </a:moveTo>
                <a:lnTo>
                  <a:pt x="66" y="36"/>
                </a:lnTo>
                <a:lnTo>
                  <a:pt x="132" y="66"/>
                </a:lnTo>
                <a:lnTo>
                  <a:pt x="264" y="12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866582FC-C8E3-4956-A416-8C43BB18D757}"/>
              </a:ext>
            </a:extLst>
          </p:cNvPr>
          <p:cNvSpPr>
            <a:spLocks/>
          </p:cNvSpPr>
          <p:nvPr/>
        </p:nvSpPr>
        <p:spPr bwMode="auto">
          <a:xfrm>
            <a:off x="5402036" y="4410662"/>
            <a:ext cx="409575" cy="123825"/>
          </a:xfrm>
          <a:custGeom>
            <a:avLst/>
            <a:gdLst>
              <a:gd name="T0" fmla="*/ 0 w 258"/>
              <a:gd name="T1" fmla="*/ 0 h 78"/>
              <a:gd name="T2" fmla="*/ 317539688 w 258"/>
              <a:gd name="T3" fmla="*/ 105846563 h 78"/>
              <a:gd name="T4" fmla="*/ 650200313 w 258"/>
              <a:gd name="T5" fmla="*/ 196572188 h 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78">
                <a:moveTo>
                  <a:pt x="0" y="0"/>
                </a:moveTo>
                <a:lnTo>
                  <a:pt x="126" y="42"/>
                </a:lnTo>
                <a:lnTo>
                  <a:pt x="258" y="78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A6AB98C7-D8F0-4A89-A17F-E1F298445A9E}"/>
              </a:ext>
            </a:extLst>
          </p:cNvPr>
          <p:cNvSpPr>
            <a:spLocks/>
          </p:cNvSpPr>
          <p:nvPr/>
        </p:nvSpPr>
        <p:spPr bwMode="auto">
          <a:xfrm>
            <a:off x="5811611" y="4534487"/>
            <a:ext cx="419100" cy="95250"/>
          </a:xfrm>
          <a:custGeom>
            <a:avLst/>
            <a:gdLst>
              <a:gd name="T0" fmla="*/ 0 w 264"/>
              <a:gd name="T1" fmla="*/ 0 h 60"/>
              <a:gd name="T2" fmla="*/ 120967500 w 264"/>
              <a:gd name="T3" fmla="*/ 30241875 h 60"/>
              <a:gd name="T4" fmla="*/ 272176875 w 264"/>
              <a:gd name="T5" fmla="*/ 75604688 h 60"/>
              <a:gd name="T6" fmla="*/ 347781563 w 264"/>
              <a:gd name="T7" fmla="*/ 90725625 h 60"/>
              <a:gd name="T8" fmla="*/ 438507188 w 264"/>
              <a:gd name="T9" fmla="*/ 105846563 h 60"/>
              <a:gd name="T10" fmla="*/ 544353750 w 264"/>
              <a:gd name="T11" fmla="*/ 136088438 h 60"/>
              <a:gd name="T12" fmla="*/ 665321250 w 264"/>
              <a:gd name="T13" fmla="*/ 151209375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60">
                <a:moveTo>
                  <a:pt x="0" y="0"/>
                </a:moveTo>
                <a:lnTo>
                  <a:pt x="48" y="12"/>
                </a:lnTo>
                <a:lnTo>
                  <a:pt x="108" y="30"/>
                </a:lnTo>
                <a:lnTo>
                  <a:pt x="138" y="36"/>
                </a:lnTo>
                <a:lnTo>
                  <a:pt x="174" y="42"/>
                </a:lnTo>
                <a:lnTo>
                  <a:pt x="216" y="54"/>
                </a:lnTo>
                <a:lnTo>
                  <a:pt x="264" y="6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12996A7D-7C96-43AB-BF1A-F2F0A3ECECCB}"/>
              </a:ext>
            </a:extLst>
          </p:cNvPr>
          <p:cNvSpPr>
            <a:spLocks/>
          </p:cNvSpPr>
          <p:nvPr/>
        </p:nvSpPr>
        <p:spPr bwMode="auto">
          <a:xfrm>
            <a:off x="6230711" y="4629737"/>
            <a:ext cx="1238250" cy="161925"/>
          </a:xfrm>
          <a:custGeom>
            <a:avLst/>
            <a:gdLst>
              <a:gd name="T0" fmla="*/ 0 w 780"/>
              <a:gd name="T1" fmla="*/ 0 h 102"/>
              <a:gd name="T2" fmla="*/ 181451250 w 780"/>
              <a:gd name="T3" fmla="*/ 30241875 h 102"/>
              <a:gd name="T4" fmla="*/ 393144375 w 780"/>
              <a:gd name="T5" fmla="*/ 60483750 h 102"/>
              <a:gd name="T6" fmla="*/ 635079375 w 780"/>
              <a:gd name="T7" fmla="*/ 90725625 h 102"/>
              <a:gd name="T8" fmla="*/ 907256250 w 780"/>
              <a:gd name="T9" fmla="*/ 120967500 h 102"/>
              <a:gd name="T10" fmla="*/ 1436489063 w 780"/>
              <a:gd name="T11" fmla="*/ 196572188 h 102"/>
              <a:gd name="T12" fmla="*/ 1708665938 w 780"/>
              <a:gd name="T13" fmla="*/ 226814063 h 102"/>
              <a:gd name="T14" fmla="*/ 1965721875 w 780"/>
              <a:gd name="T15" fmla="*/ 257055938 h 1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02">
                <a:moveTo>
                  <a:pt x="0" y="0"/>
                </a:moveTo>
                <a:lnTo>
                  <a:pt x="72" y="12"/>
                </a:lnTo>
                <a:lnTo>
                  <a:pt x="156" y="24"/>
                </a:lnTo>
                <a:lnTo>
                  <a:pt x="252" y="36"/>
                </a:lnTo>
                <a:lnTo>
                  <a:pt x="360" y="48"/>
                </a:lnTo>
                <a:lnTo>
                  <a:pt x="570" y="78"/>
                </a:lnTo>
                <a:lnTo>
                  <a:pt x="678" y="90"/>
                </a:lnTo>
                <a:lnTo>
                  <a:pt x="780" y="102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C5B4E2BA-309C-4F9C-BB23-5D845A040F60}"/>
              </a:ext>
            </a:extLst>
          </p:cNvPr>
          <p:cNvSpPr>
            <a:spLocks/>
          </p:cNvSpPr>
          <p:nvPr/>
        </p:nvSpPr>
        <p:spPr bwMode="auto">
          <a:xfrm>
            <a:off x="4573361" y="3248612"/>
            <a:ext cx="409575" cy="485775"/>
          </a:xfrm>
          <a:custGeom>
            <a:avLst/>
            <a:gdLst>
              <a:gd name="T0" fmla="*/ 0 w 258"/>
              <a:gd name="T1" fmla="*/ 0 h 306"/>
              <a:gd name="T2" fmla="*/ 166330313 w 258"/>
              <a:gd name="T3" fmla="*/ 196572188 h 306"/>
              <a:gd name="T4" fmla="*/ 317539688 w 258"/>
              <a:gd name="T5" fmla="*/ 408265313 h 306"/>
              <a:gd name="T6" fmla="*/ 483870000 w 258"/>
              <a:gd name="T7" fmla="*/ 604837500 h 306"/>
              <a:gd name="T8" fmla="*/ 650200313 w 258"/>
              <a:gd name="T9" fmla="*/ 771167813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306">
                <a:moveTo>
                  <a:pt x="0" y="0"/>
                </a:moveTo>
                <a:lnTo>
                  <a:pt x="66" y="78"/>
                </a:lnTo>
                <a:lnTo>
                  <a:pt x="126" y="162"/>
                </a:lnTo>
                <a:lnTo>
                  <a:pt x="192" y="240"/>
                </a:lnTo>
                <a:lnTo>
                  <a:pt x="258" y="30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16FF8E3E-EDDA-4BC1-ADA3-1BC211B71C66}"/>
              </a:ext>
            </a:extLst>
          </p:cNvPr>
          <p:cNvSpPr>
            <a:spLocks/>
          </p:cNvSpPr>
          <p:nvPr/>
        </p:nvSpPr>
        <p:spPr bwMode="auto">
          <a:xfrm>
            <a:off x="4982936" y="3734387"/>
            <a:ext cx="419100" cy="285750"/>
          </a:xfrm>
          <a:custGeom>
            <a:avLst/>
            <a:gdLst>
              <a:gd name="T0" fmla="*/ 0 w 264"/>
              <a:gd name="T1" fmla="*/ 0 h 180"/>
              <a:gd name="T2" fmla="*/ 166330313 w 264"/>
              <a:gd name="T3" fmla="*/ 136088438 h 180"/>
              <a:gd name="T4" fmla="*/ 332660625 w 264"/>
              <a:gd name="T5" fmla="*/ 257055938 h 180"/>
              <a:gd name="T6" fmla="*/ 498990938 w 264"/>
              <a:gd name="T7" fmla="*/ 362902500 h 180"/>
              <a:gd name="T8" fmla="*/ 665321250 w 264"/>
              <a:gd name="T9" fmla="*/ 453628125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" h="180">
                <a:moveTo>
                  <a:pt x="0" y="0"/>
                </a:moveTo>
                <a:lnTo>
                  <a:pt x="66" y="54"/>
                </a:lnTo>
                <a:lnTo>
                  <a:pt x="132" y="102"/>
                </a:lnTo>
                <a:lnTo>
                  <a:pt x="198" y="144"/>
                </a:lnTo>
                <a:lnTo>
                  <a:pt x="264" y="180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80C15742-CEEB-4C6D-B8E7-69854D277FA3}"/>
              </a:ext>
            </a:extLst>
          </p:cNvPr>
          <p:cNvSpPr>
            <a:spLocks/>
          </p:cNvSpPr>
          <p:nvPr/>
        </p:nvSpPr>
        <p:spPr bwMode="auto">
          <a:xfrm>
            <a:off x="5402036" y="4020137"/>
            <a:ext cx="409575" cy="200025"/>
          </a:xfrm>
          <a:custGeom>
            <a:avLst/>
            <a:gdLst>
              <a:gd name="T0" fmla="*/ 0 w 258"/>
              <a:gd name="T1" fmla="*/ 0 h 126"/>
              <a:gd name="T2" fmla="*/ 317539688 w 258"/>
              <a:gd name="T3" fmla="*/ 181451250 h 126"/>
              <a:gd name="T4" fmla="*/ 650200313 w 258"/>
              <a:gd name="T5" fmla="*/ 317539688 h 1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126">
                <a:moveTo>
                  <a:pt x="0" y="0"/>
                </a:moveTo>
                <a:lnTo>
                  <a:pt x="126" y="72"/>
                </a:lnTo>
                <a:lnTo>
                  <a:pt x="258" y="12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973EA8B7-725D-4209-B846-DA94C025B4A6}"/>
              </a:ext>
            </a:extLst>
          </p:cNvPr>
          <p:cNvSpPr>
            <a:spLocks/>
          </p:cNvSpPr>
          <p:nvPr/>
        </p:nvSpPr>
        <p:spPr bwMode="auto">
          <a:xfrm>
            <a:off x="5811611" y="4220162"/>
            <a:ext cx="419100" cy="133350"/>
          </a:xfrm>
          <a:custGeom>
            <a:avLst/>
            <a:gdLst>
              <a:gd name="T0" fmla="*/ 0 w 264"/>
              <a:gd name="T1" fmla="*/ 0 h 84"/>
              <a:gd name="T2" fmla="*/ 120967500 w 264"/>
              <a:gd name="T3" fmla="*/ 45362813 h 84"/>
              <a:gd name="T4" fmla="*/ 272176875 w 264"/>
              <a:gd name="T5" fmla="*/ 105846563 h 84"/>
              <a:gd name="T6" fmla="*/ 347781563 w 264"/>
              <a:gd name="T7" fmla="*/ 136088438 h 84"/>
              <a:gd name="T8" fmla="*/ 438507188 w 264"/>
              <a:gd name="T9" fmla="*/ 151209375 h 84"/>
              <a:gd name="T10" fmla="*/ 544353750 w 264"/>
              <a:gd name="T11" fmla="*/ 181451250 h 84"/>
              <a:gd name="T12" fmla="*/ 665321250 w 264"/>
              <a:gd name="T13" fmla="*/ 211693125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84">
                <a:moveTo>
                  <a:pt x="0" y="0"/>
                </a:moveTo>
                <a:lnTo>
                  <a:pt x="48" y="18"/>
                </a:lnTo>
                <a:lnTo>
                  <a:pt x="108" y="42"/>
                </a:lnTo>
                <a:lnTo>
                  <a:pt x="138" y="54"/>
                </a:lnTo>
                <a:lnTo>
                  <a:pt x="174" y="60"/>
                </a:lnTo>
                <a:lnTo>
                  <a:pt x="216" y="72"/>
                </a:lnTo>
                <a:lnTo>
                  <a:pt x="264" y="84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6C55EF0E-9EF0-4508-BB03-97732E3939B7}"/>
              </a:ext>
            </a:extLst>
          </p:cNvPr>
          <p:cNvSpPr>
            <a:spLocks/>
          </p:cNvSpPr>
          <p:nvPr/>
        </p:nvSpPr>
        <p:spPr bwMode="auto">
          <a:xfrm>
            <a:off x="6230711" y="4353512"/>
            <a:ext cx="1238250" cy="247650"/>
          </a:xfrm>
          <a:custGeom>
            <a:avLst/>
            <a:gdLst>
              <a:gd name="T0" fmla="*/ 0 w 780"/>
              <a:gd name="T1" fmla="*/ 0 h 156"/>
              <a:gd name="T2" fmla="*/ 181451250 w 780"/>
              <a:gd name="T3" fmla="*/ 45362813 h 156"/>
              <a:gd name="T4" fmla="*/ 393144375 w 780"/>
              <a:gd name="T5" fmla="*/ 90725625 h 156"/>
              <a:gd name="T6" fmla="*/ 635079375 w 780"/>
              <a:gd name="T7" fmla="*/ 136088438 h 156"/>
              <a:gd name="T8" fmla="*/ 907256250 w 780"/>
              <a:gd name="T9" fmla="*/ 181451250 h 156"/>
              <a:gd name="T10" fmla="*/ 1436489063 w 780"/>
              <a:gd name="T11" fmla="*/ 287297813 h 156"/>
              <a:gd name="T12" fmla="*/ 1708665938 w 780"/>
              <a:gd name="T13" fmla="*/ 347781563 h 156"/>
              <a:gd name="T14" fmla="*/ 1965721875 w 780"/>
              <a:gd name="T15" fmla="*/ 393144375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56">
                <a:moveTo>
                  <a:pt x="0" y="0"/>
                </a:moveTo>
                <a:lnTo>
                  <a:pt x="72" y="18"/>
                </a:lnTo>
                <a:lnTo>
                  <a:pt x="156" y="36"/>
                </a:lnTo>
                <a:lnTo>
                  <a:pt x="252" y="54"/>
                </a:lnTo>
                <a:lnTo>
                  <a:pt x="360" y="72"/>
                </a:lnTo>
                <a:lnTo>
                  <a:pt x="570" y="114"/>
                </a:lnTo>
                <a:lnTo>
                  <a:pt x="678" y="138"/>
                </a:lnTo>
                <a:lnTo>
                  <a:pt x="780" y="156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id="{B54EE963-FD85-41F9-97AB-840289936750}"/>
              </a:ext>
            </a:extLst>
          </p:cNvPr>
          <p:cNvSpPr>
            <a:spLocks/>
          </p:cNvSpPr>
          <p:nvPr/>
        </p:nvSpPr>
        <p:spPr bwMode="auto">
          <a:xfrm>
            <a:off x="4554311" y="258186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615B018E-28E4-4023-917C-FA1B5CE35A6E}"/>
              </a:ext>
            </a:extLst>
          </p:cNvPr>
          <p:cNvSpPr>
            <a:spLocks/>
          </p:cNvSpPr>
          <p:nvPr/>
        </p:nvSpPr>
        <p:spPr bwMode="auto">
          <a:xfrm>
            <a:off x="4649561" y="273426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B97E3C8C-97BC-4AEE-B470-0C1E828A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611" y="2753312"/>
            <a:ext cx="28575" cy="95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" name="Freeform 51">
            <a:extLst>
              <a:ext uri="{FF2B5EF4-FFF2-40B4-BE49-F238E27FC236}">
                <a16:creationId xmlns:a16="http://schemas.microsoft.com/office/drawing/2014/main" id="{E43AD540-4F9C-4AE4-9D93-D13A2418215A}"/>
              </a:ext>
            </a:extLst>
          </p:cNvPr>
          <p:cNvSpPr>
            <a:spLocks/>
          </p:cNvSpPr>
          <p:nvPr/>
        </p:nvSpPr>
        <p:spPr bwMode="auto">
          <a:xfrm>
            <a:off x="4706711" y="285808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C2DC21A9-DA08-434C-9316-364E62E79E32}"/>
              </a:ext>
            </a:extLst>
          </p:cNvPr>
          <p:cNvSpPr>
            <a:spLocks/>
          </p:cNvSpPr>
          <p:nvPr/>
        </p:nvSpPr>
        <p:spPr bwMode="auto">
          <a:xfrm>
            <a:off x="4792436" y="2972387"/>
            <a:ext cx="57150" cy="66675"/>
          </a:xfrm>
          <a:custGeom>
            <a:avLst/>
            <a:gdLst>
              <a:gd name="T0" fmla="*/ 0 w 36"/>
              <a:gd name="T1" fmla="*/ 0 h 42"/>
              <a:gd name="T2" fmla="*/ 45362813 w 36"/>
              <a:gd name="T3" fmla="*/ 90725625 h 42"/>
              <a:gd name="T4" fmla="*/ 90725625 w 36"/>
              <a:gd name="T5" fmla="*/ 105846563 h 42"/>
              <a:gd name="T6" fmla="*/ 45362813 w 36"/>
              <a:gd name="T7" fmla="*/ 15120938 h 42"/>
              <a:gd name="T8" fmla="*/ 0 w 36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0"/>
                </a:moveTo>
                <a:lnTo>
                  <a:pt x="18" y="36"/>
                </a:lnTo>
                <a:lnTo>
                  <a:pt x="36" y="42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id="{94B8E1B2-9EFB-479B-BBBF-A00795AEF17E}"/>
              </a:ext>
            </a:extLst>
          </p:cNvPr>
          <p:cNvSpPr>
            <a:spLocks/>
          </p:cNvSpPr>
          <p:nvPr/>
        </p:nvSpPr>
        <p:spPr bwMode="auto">
          <a:xfrm>
            <a:off x="4868636" y="309621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Freeform 54">
            <a:extLst>
              <a:ext uri="{FF2B5EF4-FFF2-40B4-BE49-F238E27FC236}">
                <a16:creationId xmlns:a16="http://schemas.microsoft.com/office/drawing/2014/main" id="{04AA2226-EC72-44E1-8862-6B00B1863260}"/>
              </a:ext>
            </a:extLst>
          </p:cNvPr>
          <p:cNvSpPr>
            <a:spLocks/>
          </p:cNvSpPr>
          <p:nvPr/>
        </p:nvSpPr>
        <p:spPr bwMode="auto">
          <a:xfrm>
            <a:off x="4954361" y="321051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68E87E0-DFED-488B-AB8E-0A7A6294A790}"/>
              </a:ext>
            </a:extLst>
          </p:cNvPr>
          <p:cNvSpPr>
            <a:spLocks/>
          </p:cNvSpPr>
          <p:nvPr/>
        </p:nvSpPr>
        <p:spPr bwMode="auto">
          <a:xfrm>
            <a:off x="4963886" y="322003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Freeform 56">
            <a:extLst>
              <a:ext uri="{FF2B5EF4-FFF2-40B4-BE49-F238E27FC236}">
                <a16:creationId xmlns:a16="http://schemas.microsoft.com/office/drawing/2014/main" id="{28CE80F1-2E5A-4C70-9934-AE885C940707}"/>
              </a:ext>
            </a:extLst>
          </p:cNvPr>
          <p:cNvSpPr>
            <a:spLocks/>
          </p:cNvSpPr>
          <p:nvPr/>
        </p:nvSpPr>
        <p:spPr bwMode="auto">
          <a:xfrm>
            <a:off x="5059136" y="3362912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D4E8FE79-8FB4-4696-BA16-5DEBC1BCC4BD}"/>
              </a:ext>
            </a:extLst>
          </p:cNvPr>
          <p:cNvSpPr>
            <a:spLocks/>
          </p:cNvSpPr>
          <p:nvPr/>
        </p:nvSpPr>
        <p:spPr bwMode="auto">
          <a:xfrm>
            <a:off x="5068661" y="3334337"/>
            <a:ext cx="66675" cy="47625"/>
          </a:xfrm>
          <a:custGeom>
            <a:avLst/>
            <a:gdLst>
              <a:gd name="T0" fmla="*/ 0 w 42"/>
              <a:gd name="T1" fmla="*/ 0 h 30"/>
              <a:gd name="T2" fmla="*/ 45362813 w 42"/>
              <a:gd name="T3" fmla="*/ 60483750 h 30"/>
              <a:gd name="T4" fmla="*/ 105846563 w 42"/>
              <a:gd name="T5" fmla="*/ 75604688 h 30"/>
              <a:gd name="T6" fmla="*/ 60483750 w 42"/>
              <a:gd name="T7" fmla="*/ 15120938 h 30"/>
              <a:gd name="T8" fmla="*/ 0 w 42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0"/>
                </a:moveTo>
                <a:lnTo>
                  <a:pt x="18" y="24"/>
                </a:lnTo>
                <a:lnTo>
                  <a:pt x="42" y="30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58">
            <a:extLst>
              <a:ext uri="{FF2B5EF4-FFF2-40B4-BE49-F238E27FC236}">
                <a16:creationId xmlns:a16="http://schemas.microsoft.com/office/drawing/2014/main" id="{4D0A474A-CD57-4EB7-A706-F671216D52D5}"/>
              </a:ext>
            </a:extLst>
          </p:cNvPr>
          <p:cNvSpPr>
            <a:spLocks/>
          </p:cNvSpPr>
          <p:nvPr/>
        </p:nvSpPr>
        <p:spPr bwMode="auto">
          <a:xfrm>
            <a:off x="5163911" y="3467687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Freeform 59">
            <a:extLst>
              <a:ext uri="{FF2B5EF4-FFF2-40B4-BE49-F238E27FC236}">
                <a16:creationId xmlns:a16="http://schemas.microsoft.com/office/drawing/2014/main" id="{8551AB85-C87A-44A5-ABB0-567829B3D320}"/>
              </a:ext>
            </a:extLst>
          </p:cNvPr>
          <p:cNvSpPr>
            <a:spLocks/>
          </p:cNvSpPr>
          <p:nvPr/>
        </p:nvSpPr>
        <p:spPr bwMode="auto">
          <a:xfrm>
            <a:off x="5163911" y="3448637"/>
            <a:ext cx="47625" cy="66675"/>
          </a:xfrm>
          <a:custGeom>
            <a:avLst/>
            <a:gdLst>
              <a:gd name="T0" fmla="*/ 0 w 30"/>
              <a:gd name="T1" fmla="*/ 60483750 h 42"/>
              <a:gd name="T2" fmla="*/ 60483750 w 30"/>
              <a:gd name="T3" fmla="*/ 105846563 h 42"/>
              <a:gd name="T4" fmla="*/ 75604688 w 30"/>
              <a:gd name="T5" fmla="*/ 45362813 h 42"/>
              <a:gd name="T6" fmla="*/ 15120938 w 30"/>
              <a:gd name="T7" fmla="*/ 0 h 42"/>
              <a:gd name="T8" fmla="*/ 0 w 30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42">
                <a:moveTo>
                  <a:pt x="0" y="24"/>
                </a:moveTo>
                <a:lnTo>
                  <a:pt x="24" y="42"/>
                </a:lnTo>
                <a:lnTo>
                  <a:pt x="30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Freeform 60">
            <a:extLst>
              <a:ext uri="{FF2B5EF4-FFF2-40B4-BE49-F238E27FC236}">
                <a16:creationId xmlns:a16="http://schemas.microsoft.com/office/drawing/2014/main" id="{0DC56A42-CF30-4537-A8A6-9FBCFCAF15A4}"/>
              </a:ext>
            </a:extLst>
          </p:cNvPr>
          <p:cNvSpPr>
            <a:spLocks/>
          </p:cNvSpPr>
          <p:nvPr/>
        </p:nvSpPr>
        <p:spPr bwMode="auto">
          <a:xfrm>
            <a:off x="5268686" y="3534362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Freeform 61">
            <a:extLst>
              <a:ext uri="{FF2B5EF4-FFF2-40B4-BE49-F238E27FC236}">
                <a16:creationId xmlns:a16="http://schemas.microsoft.com/office/drawing/2014/main" id="{BCCE0F3B-02C2-4754-8699-9E4AAC6180A7}"/>
              </a:ext>
            </a:extLst>
          </p:cNvPr>
          <p:cNvSpPr>
            <a:spLocks/>
          </p:cNvSpPr>
          <p:nvPr/>
        </p:nvSpPr>
        <p:spPr bwMode="auto">
          <a:xfrm>
            <a:off x="5373461" y="3620087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Freeform 62">
            <a:extLst>
              <a:ext uri="{FF2B5EF4-FFF2-40B4-BE49-F238E27FC236}">
                <a16:creationId xmlns:a16="http://schemas.microsoft.com/office/drawing/2014/main" id="{E7E29DA4-CDA9-4326-A1CE-8A7CA309DD4A}"/>
              </a:ext>
            </a:extLst>
          </p:cNvPr>
          <p:cNvSpPr>
            <a:spLocks/>
          </p:cNvSpPr>
          <p:nvPr/>
        </p:nvSpPr>
        <p:spPr bwMode="auto">
          <a:xfrm>
            <a:off x="5487761" y="37058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Freeform 63">
            <a:extLst>
              <a:ext uri="{FF2B5EF4-FFF2-40B4-BE49-F238E27FC236}">
                <a16:creationId xmlns:a16="http://schemas.microsoft.com/office/drawing/2014/main" id="{FC2D5A9D-B8BA-4F10-8576-8C69FFBEFC79}"/>
              </a:ext>
            </a:extLst>
          </p:cNvPr>
          <p:cNvSpPr>
            <a:spLocks/>
          </p:cNvSpPr>
          <p:nvPr/>
        </p:nvSpPr>
        <p:spPr bwMode="auto">
          <a:xfrm>
            <a:off x="5611586" y="3791537"/>
            <a:ext cx="57150" cy="47625"/>
          </a:xfrm>
          <a:custGeom>
            <a:avLst/>
            <a:gdLst>
              <a:gd name="T0" fmla="*/ 0 w 36"/>
              <a:gd name="T1" fmla="*/ 45362813 h 30"/>
              <a:gd name="T2" fmla="*/ 75604688 w 36"/>
              <a:gd name="T3" fmla="*/ 75604688 h 30"/>
              <a:gd name="T4" fmla="*/ 90725625 w 36"/>
              <a:gd name="T5" fmla="*/ 30241875 h 30"/>
              <a:gd name="T6" fmla="*/ 15120938 w 36"/>
              <a:gd name="T7" fmla="*/ 0 h 30"/>
              <a:gd name="T8" fmla="*/ 0 w 36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0">
                <a:moveTo>
                  <a:pt x="0" y="18"/>
                </a:moveTo>
                <a:lnTo>
                  <a:pt x="30" y="30"/>
                </a:lnTo>
                <a:lnTo>
                  <a:pt x="36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64">
            <a:extLst>
              <a:ext uri="{FF2B5EF4-FFF2-40B4-BE49-F238E27FC236}">
                <a16:creationId xmlns:a16="http://schemas.microsoft.com/office/drawing/2014/main" id="{C871D81E-A67F-4A91-B84F-3B4AB74E4D17}"/>
              </a:ext>
            </a:extLst>
          </p:cNvPr>
          <p:cNvSpPr>
            <a:spLocks/>
          </p:cNvSpPr>
          <p:nvPr/>
        </p:nvSpPr>
        <p:spPr bwMode="auto">
          <a:xfrm>
            <a:off x="5763986" y="38582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Freeform 65">
            <a:extLst>
              <a:ext uri="{FF2B5EF4-FFF2-40B4-BE49-F238E27FC236}">
                <a16:creationId xmlns:a16="http://schemas.microsoft.com/office/drawing/2014/main" id="{607F73F3-82F1-44F1-BCE9-546E1E341380}"/>
              </a:ext>
            </a:extLst>
          </p:cNvPr>
          <p:cNvSpPr>
            <a:spLocks/>
          </p:cNvSpPr>
          <p:nvPr/>
        </p:nvSpPr>
        <p:spPr bwMode="auto">
          <a:xfrm>
            <a:off x="5783036" y="38867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id="{E71C98C0-546C-40AB-A983-55EDD04F9932}"/>
              </a:ext>
            </a:extLst>
          </p:cNvPr>
          <p:cNvSpPr>
            <a:spLocks/>
          </p:cNvSpPr>
          <p:nvPr/>
        </p:nvSpPr>
        <p:spPr bwMode="auto">
          <a:xfrm>
            <a:off x="5916386" y="39534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id="{B239DDB7-8C96-4A25-A838-C66F92ED3AD9}"/>
              </a:ext>
            </a:extLst>
          </p:cNvPr>
          <p:cNvSpPr>
            <a:spLocks/>
          </p:cNvSpPr>
          <p:nvPr/>
        </p:nvSpPr>
        <p:spPr bwMode="auto">
          <a:xfrm>
            <a:off x="6049736" y="4010612"/>
            <a:ext cx="47625" cy="38100"/>
          </a:xfrm>
          <a:custGeom>
            <a:avLst/>
            <a:gdLst>
              <a:gd name="T0" fmla="*/ 0 w 30"/>
              <a:gd name="T1" fmla="*/ 45362813 h 24"/>
              <a:gd name="T2" fmla="*/ 60483750 w 30"/>
              <a:gd name="T3" fmla="*/ 60483750 h 24"/>
              <a:gd name="T4" fmla="*/ 75604688 w 30"/>
              <a:gd name="T5" fmla="*/ 15120938 h 24"/>
              <a:gd name="T6" fmla="*/ 15120938 w 30"/>
              <a:gd name="T7" fmla="*/ 0 h 24"/>
              <a:gd name="T8" fmla="*/ 0 w 30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24">
                <a:moveTo>
                  <a:pt x="0" y="18"/>
                </a:moveTo>
                <a:lnTo>
                  <a:pt x="24" y="24"/>
                </a:lnTo>
                <a:lnTo>
                  <a:pt x="30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5EA38835-8254-428C-AE72-08BB9D59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11" y="4020137"/>
            <a:ext cx="190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" name="Freeform 69">
            <a:extLst>
              <a:ext uri="{FF2B5EF4-FFF2-40B4-BE49-F238E27FC236}">
                <a16:creationId xmlns:a16="http://schemas.microsoft.com/office/drawing/2014/main" id="{D9552B0E-B492-457F-B51B-ABA985285746}"/>
              </a:ext>
            </a:extLst>
          </p:cNvPr>
          <p:cNvSpPr>
            <a:spLocks/>
          </p:cNvSpPr>
          <p:nvPr/>
        </p:nvSpPr>
        <p:spPr bwMode="auto">
          <a:xfrm>
            <a:off x="6183086" y="4058237"/>
            <a:ext cx="57150" cy="38100"/>
          </a:xfrm>
          <a:custGeom>
            <a:avLst/>
            <a:gdLst>
              <a:gd name="T0" fmla="*/ 0 w 36"/>
              <a:gd name="T1" fmla="*/ 45362813 h 24"/>
              <a:gd name="T2" fmla="*/ 75604688 w 36"/>
              <a:gd name="T3" fmla="*/ 60483750 h 24"/>
              <a:gd name="T4" fmla="*/ 90725625 w 36"/>
              <a:gd name="T5" fmla="*/ 15120938 h 24"/>
              <a:gd name="T6" fmla="*/ 15120938 w 36"/>
              <a:gd name="T7" fmla="*/ 0 h 24"/>
              <a:gd name="T8" fmla="*/ 0 w 36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24">
                <a:moveTo>
                  <a:pt x="0" y="18"/>
                </a:moveTo>
                <a:lnTo>
                  <a:pt x="30" y="24"/>
                </a:lnTo>
                <a:lnTo>
                  <a:pt x="36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Freeform 70">
            <a:extLst>
              <a:ext uri="{FF2B5EF4-FFF2-40B4-BE49-F238E27FC236}">
                <a16:creationId xmlns:a16="http://schemas.microsoft.com/office/drawing/2014/main" id="{B4207438-12B3-4423-8BA9-99A4098797CC}"/>
              </a:ext>
            </a:extLst>
          </p:cNvPr>
          <p:cNvSpPr>
            <a:spLocks/>
          </p:cNvSpPr>
          <p:nvPr/>
        </p:nvSpPr>
        <p:spPr bwMode="auto">
          <a:xfrm>
            <a:off x="6211661" y="40677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71">
            <a:extLst>
              <a:ext uri="{FF2B5EF4-FFF2-40B4-BE49-F238E27FC236}">
                <a16:creationId xmlns:a16="http://schemas.microsoft.com/office/drawing/2014/main" id="{519B6A28-9833-4957-8F14-B681173058D9}"/>
              </a:ext>
            </a:extLst>
          </p:cNvPr>
          <p:cNvSpPr>
            <a:spLocks/>
          </p:cNvSpPr>
          <p:nvPr/>
        </p:nvSpPr>
        <p:spPr bwMode="auto">
          <a:xfrm>
            <a:off x="6364061" y="41153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72">
            <a:extLst>
              <a:ext uri="{FF2B5EF4-FFF2-40B4-BE49-F238E27FC236}">
                <a16:creationId xmlns:a16="http://schemas.microsoft.com/office/drawing/2014/main" id="{7EA83446-9747-4AD7-AF6D-B8F93ABC16AD}"/>
              </a:ext>
            </a:extLst>
          </p:cNvPr>
          <p:cNvSpPr>
            <a:spLocks/>
          </p:cNvSpPr>
          <p:nvPr/>
        </p:nvSpPr>
        <p:spPr bwMode="auto">
          <a:xfrm>
            <a:off x="6516461" y="41534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73">
            <a:extLst>
              <a:ext uri="{FF2B5EF4-FFF2-40B4-BE49-F238E27FC236}">
                <a16:creationId xmlns:a16="http://schemas.microsoft.com/office/drawing/2014/main" id="{7A9BBE06-9433-4988-8D59-6CA596EA1914}"/>
              </a:ext>
            </a:extLst>
          </p:cNvPr>
          <p:cNvSpPr>
            <a:spLocks/>
          </p:cNvSpPr>
          <p:nvPr/>
        </p:nvSpPr>
        <p:spPr bwMode="auto">
          <a:xfrm>
            <a:off x="6668861" y="419158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74">
            <a:extLst>
              <a:ext uri="{FF2B5EF4-FFF2-40B4-BE49-F238E27FC236}">
                <a16:creationId xmlns:a16="http://schemas.microsoft.com/office/drawing/2014/main" id="{568DC26B-0D7C-4928-9C22-EAC8617E2DE6}"/>
              </a:ext>
            </a:extLst>
          </p:cNvPr>
          <p:cNvSpPr>
            <a:spLocks/>
          </p:cNvSpPr>
          <p:nvPr/>
        </p:nvSpPr>
        <p:spPr bwMode="auto">
          <a:xfrm>
            <a:off x="6821261" y="42296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75">
            <a:extLst>
              <a:ext uri="{FF2B5EF4-FFF2-40B4-BE49-F238E27FC236}">
                <a16:creationId xmlns:a16="http://schemas.microsoft.com/office/drawing/2014/main" id="{3E8D73E0-8435-49E6-87B1-5B233091B6B9}"/>
              </a:ext>
            </a:extLst>
          </p:cNvPr>
          <p:cNvSpPr>
            <a:spLocks/>
          </p:cNvSpPr>
          <p:nvPr/>
        </p:nvSpPr>
        <p:spPr bwMode="auto">
          <a:xfrm>
            <a:off x="6983186" y="4277312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id="{C8DC967A-EF94-4B82-B837-369C55FE230D}"/>
              </a:ext>
            </a:extLst>
          </p:cNvPr>
          <p:cNvSpPr>
            <a:spLocks/>
          </p:cNvSpPr>
          <p:nvPr/>
        </p:nvSpPr>
        <p:spPr bwMode="auto">
          <a:xfrm>
            <a:off x="7135586" y="43249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id="{A4EAC059-185A-4E90-BFBB-C7127FF2C06D}"/>
              </a:ext>
            </a:extLst>
          </p:cNvPr>
          <p:cNvSpPr>
            <a:spLocks/>
          </p:cNvSpPr>
          <p:nvPr/>
        </p:nvSpPr>
        <p:spPr bwMode="auto">
          <a:xfrm>
            <a:off x="7287986" y="43630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E257F9C-F1D0-47CE-945E-39B0E0A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61" y="4401137"/>
            <a:ext cx="9525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id="{9A83A3C2-C594-47D6-B4E0-76F14E89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686" y="382963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ja-JP" altLang="en-US" sz="4400">
              <a:solidFill>
                <a:schemeClr val="accent2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0" name="Oval 80">
            <a:extLst>
              <a:ext uri="{FF2B5EF4-FFF2-40B4-BE49-F238E27FC236}">
                <a16:creationId xmlns:a16="http://schemas.microsoft.com/office/drawing/2014/main" id="{BD4AC6BF-E39A-40A7-B244-7E31D857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261" y="41534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" name="Oval 81">
            <a:extLst>
              <a:ext uri="{FF2B5EF4-FFF2-40B4-BE49-F238E27FC236}">
                <a16:creationId xmlns:a16="http://schemas.microsoft.com/office/drawing/2014/main" id="{43A79821-4E50-4DAF-B3CA-03A9DC2F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361" y="4343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" name="Oval 82">
            <a:extLst>
              <a:ext uri="{FF2B5EF4-FFF2-40B4-BE49-F238E27FC236}">
                <a16:creationId xmlns:a16="http://schemas.microsoft.com/office/drawing/2014/main" id="{25F9BAF5-99FD-46F9-9F45-6353DEAC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936" y="44678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3" name="Oval 83">
            <a:extLst>
              <a:ext uri="{FF2B5EF4-FFF2-40B4-BE49-F238E27FC236}">
                <a16:creationId xmlns:a16="http://schemas.microsoft.com/office/drawing/2014/main" id="{5EAC7568-894C-4440-9C90-8CAD0674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36" y="456306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" name="Oval 84">
            <a:extLst>
              <a:ext uri="{FF2B5EF4-FFF2-40B4-BE49-F238E27FC236}">
                <a16:creationId xmlns:a16="http://schemas.microsoft.com/office/drawing/2014/main" id="{66473477-869F-4598-943B-765D7EBC0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86" y="4724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AE47308A-45A7-4D60-9D76-4970D393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211" y="31914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56EC891C-E021-4929-87AB-BC5BF031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86" y="36772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id="{22A80C78-4B26-4F55-B2FA-A9EDF376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886" y="396298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98340A7B-A849-4C72-A626-C015083E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461" y="4163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" name="Rectangle 89">
            <a:extLst>
              <a:ext uri="{FF2B5EF4-FFF2-40B4-BE49-F238E27FC236}">
                <a16:creationId xmlns:a16="http://schemas.microsoft.com/office/drawing/2014/main" id="{A48FB9A6-CE9C-43D6-B4A9-36636095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61" y="42963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2427EF3B-423F-46E6-8EC3-88F4F775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811" y="4544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1" name="Freeform 91">
            <a:extLst>
              <a:ext uri="{FF2B5EF4-FFF2-40B4-BE49-F238E27FC236}">
                <a16:creationId xmlns:a16="http://schemas.microsoft.com/office/drawing/2014/main" id="{9A5A703F-7BD0-42B0-A761-8E842118586D}"/>
              </a:ext>
            </a:extLst>
          </p:cNvPr>
          <p:cNvSpPr>
            <a:spLocks/>
          </p:cNvSpPr>
          <p:nvPr/>
        </p:nvSpPr>
        <p:spPr bwMode="auto">
          <a:xfrm>
            <a:off x="4506686" y="25437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92">
            <a:extLst>
              <a:ext uri="{FF2B5EF4-FFF2-40B4-BE49-F238E27FC236}">
                <a16:creationId xmlns:a16="http://schemas.microsoft.com/office/drawing/2014/main" id="{1042F0DD-7BAA-4AB6-B6F2-2D37925F5900}"/>
              </a:ext>
            </a:extLst>
          </p:cNvPr>
          <p:cNvSpPr>
            <a:spLocks/>
          </p:cNvSpPr>
          <p:nvPr/>
        </p:nvSpPr>
        <p:spPr bwMode="auto">
          <a:xfrm>
            <a:off x="4916261" y="31819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Freeform 93">
            <a:extLst>
              <a:ext uri="{FF2B5EF4-FFF2-40B4-BE49-F238E27FC236}">
                <a16:creationId xmlns:a16="http://schemas.microsoft.com/office/drawing/2014/main" id="{62B6CF2D-6BB5-4EEB-8F6C-1F7EFCE4CAF1}"/>
              </a:ext>
            </a:extLst>
          </p:cNvPr>
          <p:cNvSpPr>
            <a:spLocks/>
          </p:cNvSpPr>
          <p:nvPr/>
        </p:nvSpPr>
        <p:spPr bwMode="auto">
          <a:xfrm>
            <a:off x="5335361" y="35724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" name="Freeform 94">
            <a:extLst>
              <a:ext uri="{FF2B5EF4-FFF2-40B4-BE49-F238E27FC236}">
                <a16:creationId xmlns:a16="http://schemas.microsoft.com/office/drawing/2014/main" id="{4EF4D664-F21F-4465-AB2E-4AC1B9B3A1EC}"/>
              </a:ext>
            </a:extLst>
          </p:cNvPr>
          <p:cNvSpPr>
            <a:spLocks/>
          </p:cNvSpPr>
          <p:nvPr/>
        </p:nvSpPr>
        <p:spPr bwMode="auto">
          <a:xfrm>
            <a:off x="5744936" y="38296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5" name="Freeform 95">
            <a:extLst>
              <a:ext uri="{FF2B5EF4-FFF2-40B4-BE49-F238E27FC236}">
                <a16:creationId xmlns:a16="http://schemas.microsoft.com/office/drawing/2014/main" id="{BAD818BB-C954-41B7-8AF2-A6319FCEE4B8}"/>
              </a:ext>
            </a:extLst>
          </p:cNvPr>
          <p:cNvSpPr>
            <a:spLocks/>
          </p:cNvSpPr>
          <p:nvPr/>
        </p:nvSpPr>
        <p:spPr bwMode="auto">
          <a:xfrm>
            <a:off x="6164036" y="401061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6" name="Freeform 96">
            <a:extLst>
              <a:ext uri="{FF2B5EF4-FFF2-40B4-BE49-F238E27FC236}">
                <a16:creationId xmlns:a16="http://schemas.microsoft.com/office/drawing/2014/main" id="{172927C4-24B3-4DF9-902C-0F8135CBA948}"/>
              </a:ext>
            </a:extLst>
          </p:cNvPr>
          <p:cNvSpPr>
            <a:spLocks/>
          </p:cNvSpPr>
          <p:nvPr/>
        </p:nvSpPr>
        <p:spPr bwMode="auto">
          <a:xfrm>
            <a:off x="7402286" y="434398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7" name="Rectangle 97">
            <a:extLst>
              <a:ext uri="{FF2B5EF4-FFF2-40B4-BE49-F238E27FC236}">
                <a16:creationId xmlns:a16="http://schemas.microsoft.com/office/drawing/2014/main" id="{458F15B9-8661-4CB7-B6B2-BC98918D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50107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8" name="Rectangle 98">
            <a:extLst>
              <a:ext uri="{FF2B5EF4-FFF2-40B4-BE49-F238E27FC236}">
                <a16:creationId xmlns:a16="http://schemas.microsoft.com/office/drawing/2014/main" id="{36DAF169-997A-4B7E-BA51-2FC73402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404871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0.5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9" name="Rectangle 99">
            <a:extLst>
              <a:ext uri="{FF2B5EF4-FFF2-40B4-BE49-F238E27FC236}">
                <a16:creationId xmlns:a16="http://schemas.microsoft.com/office/drawing/2014/main" id="{007EC5D9-8FD4-45B0-946C-0021A16F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307716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0" name="Rectangle 100">
            <a:extLst>
              <a:ext uri="{FF2B5EF4-FFF2-40B4-BE49-F238E27FC236}">
                <a16:creationId xmlns:a16="http://schemas.microsoft.com/office/drawing/2014/main" id="{AE42E33D-876C-4627-8CC3-DA9F083D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21151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1.5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1" name="Rectangle 101">
            <a:extLst>
              <a:ext uri="{FF2B5EF4-FFF2-40B4-BE49-F238E27FC236}">
                <a16:creationId xmlns:a16="http://schemas.microsoft.com/office/drawing/2014/main" id="{51CD44A6-DDB0-48DB-B261-3D40CA9F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2" name="Rectangle 102">
            <a:extLst>
              <a:ext uri="{FF2B5EF4-FFF2-40B4-BE49-F238E27FC236}">
                <a16:creationId xmlns:a16="http://schemas.microsoft.com/office/drawing/2014/main" id="{4A602DC0-B3EC-44E3-8A13-B416E7E8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2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3" name="Rectangle 103">
            <a:extLst>
              <a:ext uri="{FF2B5EF4-FFF2-40B4-BE49-F238E27FC236}">
                <a16:creationId xmlns:a16="http://schemas.microsoft.com/office/drawing/2014/main" id="{006406B0-6639-4D4F-82B9-DA70EC92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88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2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4" name="Rectangle 104">
            <a:extLst>
              <a:ext uri="{FF2B5EF4-FFF2-40B4-BE49-F238E27FC236}">
                <a16:creationId xmlns:a16="http://schemas.microsoft.com/office/drawing/2014/main" id="{52E3F6AC-881B-4E38-A214-D4645E0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6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3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5" name="Rectangle 105">
            <a:extLst>
              <a:ext uri="{FF2B5EF4-FFF2-40B4-BE49-F238E27FC236}">
                <a16:creationId xmlns:a16="http://schemas.microsoft.com/office/drawing/2014/main" id="{4A575E9E-E3D3-463B-8AF4-C08D02E6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2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4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6" name="Rectangle 106">
            <a:extLst>
              <a:ext uri="{FF2B5EF4-FFF2-40B4-BE49-F238E27FC236}">
                <a16:creationId xmlns:a16="http://schemas.microsoft.com/office/drawing/2014/main" id="{E6210FE4-FDE2-4D6B-9792-F39540A0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5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7" name="Rectangle 107">
            <a:extLst>
              <a:ext uri="{FF2B5EF4-FFF2-40B4-BE49-F238E27FC236}">
                <a16:creationId xmlns:a16="http://schemas.microsoft.com/office/drawing/2014/main" id="{6647E3BF-18C8-4F63-B01A-311DD868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61" y="5637800"/>
            <a:ext cx="159819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6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Delay (ps)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72398AEB-9238-4B7E-86B5-A46C9628CB9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54618" y="3679589"/>
            <a:ext cx="199266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Power (</a:t>
            </a:r>
            <a:r>
              <a:rPr lang="en-US" altLang="ja-JP" sz="2600" b="1" dirty="0">
                <a:solidFill>
                  <a:schemeClr val="tx1"/>
                </a:solidFill>
                <a:ea typeface="MS PGothic" pitchFamily="34" charset="-128"/>
                <a:cs typeface="Arial" pitchFamily="34" charset="0"/>
              </a:rPr>
              <a:t>µ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W)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B156DCCC-2619-4B59-B7F5-9F6EE333E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3327987"/>
            <a:ext cx="43815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" name="Oval 112">
            <a:extLst>
              <a:ext uri="{FF2B5EF4-FFF2-40B4-BE49-F238E27FC236}">
                <a16:creationId xmlns:a16="http://schemas.microsoft.com/office/drawing/2014/main" id="{67F1D4B7-5B2D-4EC6-BD65-5590FF16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86" y="32613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A1CD6E14-236B-4B47-97A9-0332AEDA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391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1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2" name="Line 114">
            <a:extLst>
              <a:ext uri="{FF2B5EF4-FFF2-40B4-BE49-F238E27FC236}">
                <a16:creationId xmlns:a16="http://schemas.microsoft.com/office/drawing/2014/main" id="{64DEB9DA-1354-4876-BD5E-98AC8E457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2934287"/>
            <a:ext cx="438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id="{AC9503EB-10F5-46BC-9D54-885BBE74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811" y="28771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4" name="Rectangle 116">
            <a:extLst>
              <a:ext uri="{FF2B5EF4-FFF2-40B4-BE49-F238E27FC236}">
                <a16:creationId xmlns:a16="http://schemas.microsoft.com/office/drawing/2014/main" id="{6CE7B35A-F654-4F8E-8289-2E0D415C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772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2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1D2AEC4C-911E-4310-A6A4-B880EF49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6" name="Rectangle 118">
            <a:extLst>
              <a:ext uri="{FF2B5EF4-FFF2-40B4-BE49-F238E27FC236}">
                <a16:creationId xmlns:a16="http://schemas.microsoft.com/office/drawing/2014/main" id="{DBDF9F1A-C28D-4045-9F41-FA0FCAB5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2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7" name="Rectangle 119">
            <a:extLst>
              <a:ext uri="{FF2B5EF4-FFF2-40B4-BE49-F238E27FC236}">
                <a16:creationId xmlns:a16="http://schemas.microsoft.com/office/drawing/2014/main" id="{14A02A37-E654-4C3E-B425-BD1CF9F7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8" name="Freeform 120">
            <a:extLst>
              <a:ext uri="{FF2B5EF4-FFF2-40B4-BE49-F238E27FC236}">
                <a16:creationId xmlns:a16="http://schemas.microsoft.com/office/drawing/2014/main" id="{72EA7F64-F4AB-410E-B8AC-26E190746189}"/>
              </a:ext>
            </a:extLst>
          </p:cNvPr>
          <p:cNvSpPr>
            <a:spLocks/>
          </p:cNvSpPr>
          <p:nvPr/>
        </p:nvSpPr>
        <p:spPr bwMode="auto">
          <a:xfrm>
            <a:off x="6651399" y="24802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9" name="Rectangle 121">
            <a:extLst>
              <a:ext uri="{FF2B5EF4-FFF2-40B4-BE49-F238E27FC236}">
                <a16:creationId xmlns:a16="http://schemas.microsoft.com/office/drawing/2014/main" id="{94BA8897-1FAA-43BB-9135-1B16CBDD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3153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3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0" name="Group 123">
            <a:extLst>
              <a:ext uri="{FF2B5EF4-FFF2-40B4-BE49-F238E27FC236}">
                <a16:creationId xmlns:a16="http://schemas.microsoft.com/office/drawing/2014/main" id="{37C2A829-2BA3-4A34-BEED-822F0A872344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2286587"/>
            <a:ext cx="4144963" cy="95250"/>
            <a:chOff x="1794" y="3234"/>
            <a:chExt cx="2611" cy="60"/>
          </a:xfrm>
        </p:grpSpPr>
        <p:sp>
          <p:nvSpPr>
            <p:cNvPr id="121" name="Line 124">
              <a:extLst>
                <a:ext uri="{FF2B5EF4-FFF2-40B4-BE49-F238E27FC236}">
                  <a16:creationId xmlns:a16="http://schemas.microsoft.com/office/drawing/2014/main" id="{770E7BA3-55B8-4D8D-971E-554E8FF38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Line 125">
              <a:extLst>
                <a:ext uri="{FF2B5EF4-FFF2-40B4-BE49-F238E27FC236}">
                  <a16:creationId xmlns:a16="http://schemas.microsoft.com/office/drawing/2014/main" id="{D9D36366-4C60-460C-9DB2-7BA27196F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Line 126">
              <a:extLst>
                <a:ext uri="{FF2B5EF4-FFF2-40B4-BE49-F238E27FC236}">
                  <a16:creationId xmlns:a16="http://schemas.microsoft.com/office/drawing/2014/main" id="{68DAA6CA-41AA-479B-9F08-9D32D4D2C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127">
              <a:extLst>
                <a:ext uri="{FF2B5EF4-FFF2-40B4-BE49-F238E27FC236}">
                  <a16:creationId xmlns:a16="http://schemas.microsoft.com/office/drawing/2014/main" id="{0451EBD4-2167-4D37-936B-99A7DDC40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Line 128">
              <a:extLst>
                <a:ext uri="{FF2B5EF4-FFF2-40B4-BE49-F238E27FC236}">
                  <a16:creationId xmlns:a16="http://schemas.microsoft.com/office/drawing/2014/main" id="{0CEE6FFE-8734-4FD4-A488-1C18040B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Line 129">
              <a:extLst>
                <a:ext uri="{FF2B5EF4-FFF2-40B4-BE49-F238E27FC236}">
                  <a16:creationId xmlns:a16="http://schemas.microsoft.com/office/drawing/2014/main" id="{5B74FC02-881C-4C2D-B6A6-2D182483A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7" name="Group 131">
            <a:extLst>
              <a:ext uri="{FF2B5EF4-FFF2-40B4-BE49-F238E27FC236}">
                <a16:creationId xmlns:a16="http://schemas.microsoft.com/office/drawing/2014/main" id="{53F7634C-EEFA-45AF-B128-552AE3CB09F3}"/>
              </a:ext>
            </a:extLst>
          </p:cNvPr>
          <p:cNvGrpSpPr>
            <a:grpSpLocks/>
          </p:cNvGrpSpPr>
          <p:nvPr/>
        </p:nvGrpSpPr>
        <p:grpSpPr bwMode="auto">
          <a:xfrm>
            <a:off x="8203974" y="2286587"/>
            <a:ext cx="95250" cy="2897188"/>
            <a:chOff x="1734" y="1410"/>
            <a:chExt cx="60" cy="1825"/>
          </a:xfrm>
        </p:grpSpPr>
        <p:sp>
          <p:nvSpPr>
            <p:cNvPr id="128" name="Line 132">
              <a:extLst>
                <a:ext uri="{FF2B5EF4-FFF2-40B4-BE49-F238E27FC236}">
                  <a16:creationId xmlns:a16="http://schemas.microsoft.com/office/drawing/2014/main" id="{D3689845-5708-4AF5-881B-92255B786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Line 133">
              <a:extLst>
                <a:ext uri="{FF2B5EF4-FFF2-40B4-BE49-F238E27FC236}">
                  <a16:creationId xmlns:a16="http://schemas.microsoft.com/office/drawing/2014/main" id="{5EB4F2C2-B22C-4EED-B82E-F20203805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Line 134">
              <a:extLst>
                <a:ext uri="{FF2B5EF4-FFF2-40B4-BE49-F238E27FC236}">
                  <a16:creationId xmlns:a16="http://schemas.microsoft.com/office/drawing/2014/main" id="{4FCAE3D8-22EE-43B7-A859-D10A94320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Line 135">
              <a:extLst>
                <a:ext uri="{FF2B5EF4-FFF2-40B4-BE49-F238E27FC236}">
                  <a16:creationId xmlns:a16="http://schemas.microsoft.com/office/drawing/2014/main" id="{F8BE90A4-DFBD-4932-A324-C90DD8357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Line 136">
              <a:extLst>
                <a:ext uri="{FF2B5EF4-FFF2-40B4-BE49-F238E27FC236}">
                  <a16:creationId xmlns:a16="http://schemas.microsoft.com/office/drawing/2014/main" id="{A717653C-1397-4389-BD51-ED4D224FC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Line 137">
              <a:extLst>
                <a:ext uri="{FF2B5EF4-FFF2-40B4-BE49-F238E27FC236}">
                  <a16:creationId xmlns:a16="http://schemas.microsoft.com/office/drawing/2014/main" id="{4737493C-A429-46B8-A6D1-BA44AB9D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Line 138">
              <a:extLst>
                <a:ext uri="{FF2B5EF4-FFF2-40B4-BE49-F238E27FC236}">
                  <a16:creationId xmlns:a16="http://schemas.microsoft.com/office/drawing/2014/main" id="{62C0D8B8-E266-44AF-9D99-7111380C0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Line 139">
              <a:extLst>
                <a:ext uri="{FF2B5EF4-FFF2-40B4-BE49-F238E27FC236}">
                  <a16:creationId xmlns:a16="http://schemas.microsoft.com/office/drawing/2014/main" id="{F4B850FF-131C-44D4-9C1C-623384744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Line 140">
              <a:extLst>
                <a:ext uri="{FF2B5EF4-FFF2-40B4-BE49-F238E27FC236}">
                  <a16:creationId xmlns:a16="http://schemas.microsoft.com/office/drawing/2014/main" id="{7AE6216A-991F-4AD9-B49E-ACD4C1F3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Line 141">
              <a:extLst>
                <a:ext uri="{FF2B5EF4-FFF2-40B4-BE49-F238E27FC236}">
                  <a16:creationId xmlns:a16="http://schemas.microsoft.com/office/drawing/2014/main" id="{0C1B6758-E85C-40F6-9219-2054DFCF1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142">
              <a:extLst>
                <a:ext uri="{FF2B5EF4-FFF2-40B4-BE49-F238E27FC236}">
                  <a16:creationId xmlns:a16="http://schemas.microsoft.com/office/drawing/2014/main" id="{AC47FB27-2E8C-4FD9-A050-B0BC05A46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Line 143">
              <a:extLst>
                <a:ext uri="{FF2B5EF4-FFF2-40B4-BE49-F238E27FC236}">
                  <a16:creationId xmlns:a16="http://schemas.microsoft.com/office/drawing/2014/main" id="{B365B467-FE7E-4445-BE7C-E78ACF32D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Line 144">
              <a:extLst>
                <a:ext uri="{FF2B5EF4-FFF2-40B4-BE49-F238E27FC236}">
                  <a16:creationId xmlns:a16="http://schemas.microsoft.com/office/drawing/2014/main" id="{67656D90-D62F-44C6-8B96-9B89EC501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Line 145">
              <a:extLst>
                <a:ext uri="{FF2B5EF4-FFF2-40B4-BE49-F238E27FC236}">
                  <a16:creationId xmlns:a16="http://schemas.microsoft.com/office/drawing/2014/main" id="{66B3090B-281F-4C24-BD2E-311F0AADC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146">
              <a:extLst>
                <a:ext uri="{FF2B5EF4-FFF2-40B4-BE49-F238E27FC236}">
                  <a16:creationId xmlns:a16="http://schemas.microsoft.com/office/drawing/2014/main" id="{C7E4D69E-A0B7-4BE9-9ABF-2A7C24A46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Line 147">
              <a:extLst>
                <a:ext uri="{FF2B5EF4-FFF2-40B4-BE49-F238E27FC236}">
                  <a16:creationId xmlns:a16="http://schemas.microsoft.com/office/drawing/2014/main" id="{FF6C42EA-3719-466B-8599-81FB58E95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Line 148">
              <a:extLst>
                <a:ext uri="{FF2B5EF4-FFF2-40B4-BE49-F238E27FC236}">
                  <a16:creationId xmlns:a16="http://schemas.microsoft.com/office/drawing/2014/main" id="{EE36DBD3-59A5-4CE8-A714-8625D2A98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Line 149">
              <a:extLst>
                <a:ext uri="{FF2B5EF4-FFF2-40B4-BE49-F238E27FC236}">
                  <a16:creationId xmlns:a16="http://schemas.microsoft.com/office/drawing/2014/main" id="{30A76701-A8C6-4381-B85C-FBD23C47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Line 150">
              <a:extLst>
                <a:ext uri="{FF2B5EF4-FFF2-40B4-BE49-F238E27FC236}">
                  <a16:creationId xmlns:a16="http://schemas.microsoft.com/office/drawing/2014/main" id="{C42B5934-BC40-4407-81A7-378040B63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Line 151">
              <a:extLst>
                <a:ext uri="{FF2B5EF4-FFF2-40B4-BE49-F238E27FC236}">
                  <a16:creationId xmlns:a16="http://schemas.microsoft.com/office/drawing/2014/main" id="{81492096-652B-4FC2-A879-E9EB13AC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5728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80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bad figure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3CA8AE-E874-48B7-AA5B-C47A2139FA86}"/>
              </a:ext>
            </a:extLst>
          </p:cNvPr>
          <p:cNvSpPr txBox="1">
            <a:spLocks noChangeArrowheads="1"/>
          </p:cNvSpPr>
          <p:nvPr/>
        </p:nvSpPr>
        <p:spPr>
          <a:xfrm>
            <a:off x="2108200" y="1339077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Fonts &amp; lines too small </a:t>
            </a:r>
          </a:p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Colors difficult to read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93F1248-2174-4E89-92DC-260E1BAA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0938" y="2512363"/>
            <a:ext cx="41910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0077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Saving your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Save your file with the following format</a:t>
            </a:r>
          </a:p>
          <a:p>
            <a:pPr lvl="1">
              <a:buFontTx/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“AIX2023_(Team Name).</a:t>
            </a:r>
            <a:r>
              <a:rPr lang="en-US" altLang="ja-JP" dirty="0" err="1">
                <a:ea typeface="Arial Unicode MS" pitchFamily="50" charset="-127"/>
                <a:cs typeface="Arial Unicode MS" pitchFamily="50" charset="-127"/>
              </a:rPr>
              <a:t>pptx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(.pdf)“</a:t>
            </a:r>
          </a:p>
          <a:p>
            <a:pPr lvl="1">
              <a:buFontTx/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1448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Uploading your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Please 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submit your slide file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with your video file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Bring the slide file to the conference using a USB memory.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Read associated documents for important dates and our program.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5136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D90B4-CCB5-45F0-9AA3-E571C83CD758}"/>
              </a:ext>
            </a:extLst>
          </p:cNvPr>
          <p:cNvSpPr txBox="1"/>
          <p:nvPr/>
        </p:nvSpPr>
        <p:spPr>
          <a:xfrm>
            <a:off x="546780" y="1038559"/>
            <a:ext cx="1108573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Slide Format: 16:9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Recommended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Encoding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Settings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Format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MP4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Compression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H.264 (AAC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Audio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Resolution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Minimum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height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of 480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pixels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Content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should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encoded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and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uploaded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was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recorded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Common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include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24, 25, 30, 48, 50, 60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fps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Bitrate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Variable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ko-KR" sz="20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Size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minutes: 150 MB </a:t>
            </a:r>
            <a:r>
              <a:rPr lang="ko-KR" altLang="ko-KR" sz="2000" u="none" strike="noStrike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or less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1121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F4303-A8E6-493A-ADD4-0EA92BFBB918}"/>
              </a:ext>
            </a:extLst>
          </p:cNvPr>
          <p:cNvSpPr txBox="1"/>
          <p:nvPr/>
        </p:nvSpPr>
        <p:spPr>
          <a:xfrm>
            <a:off x="546780" y="1038559"/>
            <a:ext cx="11085739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Naming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Convention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Videos should be named </a:t>
            </a:r>
            <a:r>
              <a:rPr lang="en-US" altLang="ja-JP" sz="2000">
                <a:ea typeface="Arial Unicode MS" pitchFamily="50" charset="-127"/>
                <a:cs typeface="Arial Unicode MS" pitchFamily="50" charset="-127"/>
              </a:rPr>
              <a:t>AIX2024_(</a:t>
            </a:r>
            <a:r>
              <a:rPr lang="en-US" altLang="ja-JP" sz="2000" dirty="0">
                <a:ea typeface="Arial Unicode MS" pitchFamily="50" charset="-127"/>
                <a:cs typeface="Arial Unicode MS" pitchFamily="50" charset="-127"/>
              </a:rPr>
              <a:t>TeamName).</a:t>
            </a:r>
            <a:r>
              <a:rPr lang="en-US" altLang="ko-KR" sz="2000" dirty="0">
                <a:ea typeface="Arial Unicode MS" pitchFamily="50" charset="-127"/>
                <a:cs typeface="Arial Unicode MS" pitchFamily="50" charset="-127"/>
              </a:rPr>
              <a:t>mp4</a:t>
            </a:r>
            <a:endParaRPr lang="en-US" altLang="ko-KR" sz="20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US" altLang="ko-KR" sz="2000" b="1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Duration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Lecture: 10 min.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Note: The ab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</a:rPr>
              <a:t>ove Duration is for pre-recording your presentation video, excluding the Q&amp;A time during the real-time presentation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74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140242-86FE-21F7-6F82-601043EF71D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4114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Overall layer-wise view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Min/Max ranges are quite limited!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AC44AF-67D6-B9C1-D9EA-300F4A05C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6" t="8871" r="8552" b="5412"/>
          <a:stretch/>
        </p:blipFill>
        <p:spPr>
          <a:xfrm>
            <a:off x="4818576" y="1434872"/>
            <a:ext cx="6949123" cy="47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31DD6E4-C9D1-D81A-67F1-0F688A967C1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Extracted weight values to get the best scaling factor empirically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D155966D-9E3D-5384-0A65-D6C65E19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2256739"/>
            <a:ext cx="3105034" cy="1863021"/>
          </a:xfrm>
          <a:prstGeom prst="rect">
            <a:avLst/>
          </a:prstGeom>
        </p:spPr>
      </p:pic>
      <p:pic>
        <p:nvPicPr>
          <p:cNvPr id="16" name="그림 15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20FF8C72-FFE3-1411-1D4E-E7E25BC04A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2256739"/>
            <a:ext cx="3105034" cy="1863021"/>
          </a:xfrm>
          <a:prstGeom prst="rect">
            <a:avLst/>
          </a:prstGeom>
        </p:spPr>
      </p:pic>
      <p:pic>
        <p:nvPicPr>
          <p:cNvPr id="17" name="그림 1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79A2D168-1581-A389-3773-67B475C176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67" y="2256739"/>
            <a:ext cx="3105036" cy="1863022"/>
          </a:xfrm>
          <a:prstGeom prst="rect">
            <a:avLst/>
          </a:prstGeom>
        </p:spPr>
      </p:pic>
      <p:pic>
        <p:nvPicPr>
          <p:cNvPr id="18" name="그림 17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B940BC30-736C-5A4B-2C09-376B0D2666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4279717"/>
            <a:ext cx="3105035" cy="18630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878583-9B90-35B0-F94E-D1A2A2B78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467" y="4279031"/>
            <a:ext cx="3105034" cy="1863021"/>
          </a:xfrm>
          <a:prstGeom prst="rect">
            <a:avLst/>
          </a:prstGeom>
        </p:spPr>
      </p:pic>
      <p:pic>
        <p:nvPicPr>
          <p:cNvPr id="20" name="그림 19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0F545B1D-AA05-93B2-D950-A6DA03069F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4279031"/>
            <a:ext cx="3105034" cy="18630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5F05AF-49D5-AD8F-0FF7-EF0D085304E9}"/>
              </a:ext>
            </a:extLst>
          </p:cNvPr>
          <p:cNvSpPr txBox="1"/>
          <p:nvPr/>
        </p:nvSpPr>
        <p:spPr>
          <a:xfrm>
            <a:off x="2158255" y="395811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7ACFC-B87D-9875-4ABC-0D97599D0D01}"/>
              </a:ext>
            </a:extLst>
          </p:cNvPr>
          <p:cNvSpPr txBox="1"/>
          <p:nvPr/>
        </p:nvSpPr>
        <p:spPr>
          <a:xfrm>
            <a:off x="5358082" y="395703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B74E6-949E-FE9B-67A7-E63F1E4290AF}"/>
              </a:ext>
            </a:extLst>
          </p:cNvPr>
          <p:cNvSpPr txBox="1"/>
          <p:nvPr/>
        </p:nvSpPr>
        <p:spPr>
          <a:xfrm>
            <a:off x="8762973" y="397704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489B5-4351-FFAE-1860-2B6486EC897A}"/>
              </a:ext>
            </a:extLst>
          </p:cNvPr>
          <p:cNvSpPr txBox="1"/>
          <p:nvPr/>
        </p:nvSpPr>
        <p:spPr>
          <a:xfrm>
            <a:off x="2155713" y="605181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8431B-04F9-580B-2F77-552D90BDED62}"/>
              </a:ext>
            </a:extLst>
          </p:cNvPr>
          <p:cNvSpPr txBox="1"/>
          <p:nvPr/>
        </p:nvSpPr>
        <p:spPr>
          <a:xfrm>
            <a:off x="5315602" y="607559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17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8953F-9A79-8C2A-7B15-B1BA18833EED}"/>
              </a:ext>
            </a:extLst>
          </p:cNvPr>
          <p:cNvSpPr txBox="1"/>
          <p:nvPr/>
        </p:nvSpPr>
        <p:spPr>
          <a:xfrm>
            <a:off x="8738870" y="608141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032A5F-1530-8004-4A81-CCA73749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12E41D9B-2714-A753-3C8C-082EE5546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3548992"/>
            <a:ext cx="2038057" cy="1222835"/>
          </a:xfrm>
          <a:prstGeom prst="rect">
            <a:avLst/>
          </a:prstGeom>
        </p:spPr>
      </p:pic>
      <p:pic>
        <p:nvPicPr>
          <p:cNvPr id="5" name="그림 4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62BF8876-64F1-BEEB-748F-E3C964F401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548991"/>
            <a:ext cx="2038057" cy="1222835"/>
          </a:xfrm>
          <a:prstGeom prst="rect">
            <a:avLst/>
          </a:prstGeom>
        </p:spPr>
      </p:pic>
      <p:pic>
        <p:nvPicPr>
          <p:cNvPr id="6" name="그림 5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CBF7EDF3-C07D-5D3F-2941-BC0F66622E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05" y="3548992"/>
            <a:ext cx="2038060" cy="1222836"/>
          </a:xfrm>
          <a:prstGeom prst="rect">
            <a:avLst/>
          </a:prstGeom>
        </p:spPr>
      </p:pic>
      <p:pic>
        <p:nvPicPr>
          <p:cNvPr id="7" name="그림 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641B196-E994-B54F-BB16-DBB8849383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2" y="4696070"/>
            <a:ext cx="2038059" cy="1222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0FA20D-26E0-079C-9B44-6E4E32A74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9817" y="4695385"/>
            <a:ext cx="2038057" cy="1222835"/>
          </a:xfrm>
          <a:prstGeom prst="rect">
            <a:avLst/>
          </a:prstGeom>
        </p:spPr>
      </p:pic>
      <p:pic>
        <p:nvPicPr>
          <p:cNvPr id="9" name="그림 8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E71E6177-5E48-A547-1D67-2E334C145B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4695385"/>
            <a:ext cx="2038057" cy="1222835"/>
          </a:xfrm>
          <a:prstGeom prst="rect">
            <a:avLst/>
          </a:prstGeom>
        </p:spPr>
      </p:pic>
      <p:sp>
        <p:nvSpPr>
          <p:cNvPr id="16" name="11 CuadroTexto">
            <a:extLst>
              <a:ext uri="{FF2B5EF4-FFF2-40B4-BE49-F238E27FC236}">
                <a16:creationId xmlns:a16="http://schemas.microsoft.com/office/drawing/2014/main" id="{D0CAC203-BABA-CBA9-2417-3AE20635B58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1EE1C-5DF4-4C31-AB91-B63F35A91D58}"/>
              </a:ext>
            </a:extLst>
          </p:cNvPr>
          <p:cNvSpPr txBox="1"/>
          <p:nvPr/>
        </p:nvSpPr>
        <p:spPr>
          <a:xfrm>
            <a:off x="702644" y="1276552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Weight Distribution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From this result, get best scaling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which minimizes our metric: Mean Squared Error (MSE)</a:t>
                </a:r>
                <a:r>
                  <a:rPr lang="en-US" altLang="ko-KR" baseline="300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[1]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Also,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observed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distribution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mean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≈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0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and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accepted symmetric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scheme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  <a:blipFill>
                <a:blip r:embed="rId9"/>
                <a:stretch>
                  <a:fillRect l="-1101" t="-3828" b="-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62006C84-222A-FE27-F897-DB3EAA21206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/>
          <a:stretch/>
        </p:blipFill>
        <p:spPr>
          <a:xfrm>
            <a:off x="7866078" y="1696472"/>
            <a:ext cx="2840563" cy="1832627"/>
          </a:xfrm>
          <a:prstGeom prst="rect">
            <a:avLst/>
          </a:prstGeom>
        </p:spPr>
      </p:pic>
      <p:sp>
        <p:nvSpPr>
          <p:cNvPr id="21" name="위쪽 화살표[U] 20">
            <a:extLst>
              <a:ext uri="{FF2B5EF4-FFF2-40B4-BE49-F238E27FC236}">
                <a16:creationId xmlns:a16="http://schemas.microsoft.com/office/drawing/2014/main" id="{EA7236BD-0835-01D6-24DE-039E5091818C}"/>
              </a:ext>
            </a:extLst>
          </p:cNvPr>
          <p:cNvSpPr/>
          <p:nvPr/>
        </p:nvSpPr>
        <p:spPr>
          <a:xfrm>
            <a:off x="806237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BCF661A3-7C66-BAA4-4C01-17F1D66706AC}"/>
              </a:ext>
            </a:extLst>
          </p:cNvPr>
          <p:cNvSpPr/>
          <p:nvPr/>
        </p:nvSpPr>
        <p:spPr>
          <a:xfrm>
            <a:off x="8266679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위쪽 화살표[U] 22">
            <a:extLst>
              <a:ext uri="{FF2B5EF4-FFF2-40B4-BE49-F238E27FC236}">
                <a16:creationId xmlns:a16="http://schemas.microsoft.com/office/drawing/2014/main" id="{11B37CB1-8652-0864-57AF-73E6BA250D5C}"/>
              </a:ext>
            </a:extLst>
          </p:cNvPr>
          <p:cNvSpPr/>
          <p:nvPr/>
        </p:nvSpPr>
        <p:spPr>
          <a:xfrm>
            <a:off x="8470987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위쪽 화살표[U] 23">
            <a:extLst>
              <a:ext uri="{FF2B5EF4-FFF2-40B4-BE49-F238E27FC236}">
                <a16:creationId xmlns:a16="http://schemas.microsoft.com/office/drawing/2014/main" id="{9CAD718D-A07F-AA28-CB93-3E15E870D950}"/>
              </a:ext>
            </a:extLst>
          </p:cNvPr>
          <p:cNvSpPr/>
          <p:nvPr/>
        </p:nvSpPr>
        <p:spPr>
          <a:xfrm>
            <a:off x="8675295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위쪽 화살표[U] 24">
            <a:extLst>
              <a:ext uri="{FF2B5EF4-FFF2-40B4-BE49-F238E27FC236}">
                <a16:creationId xmlns:a16="http://schemas.microsoft.com/office/drawing/2014/main" id="{631466B5-FE7D-C95F-B0EB-7C2F09E7307E}"/>
              </a:ext>
            </a:extLst>
          </p:cNvPr>
          <p:cNvSpPr/>
          <p:nvPr/>
        </p:nvSpPr>
        <p:spPr>
          <a:xfrm>
            <a:off x="8853643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위쪽 화살표[U] 25">
            <a:extLst>
              <a:ext uri="{FF2B5EF4-FFF2-40B4-BE49-F238E27FC236}">
                <a16:creationId xmlns:a16="http://schemas.microsoft.com/office/drawing/2014/main" id="{77F4C3D3-C08D-553A-BC06-CE91F24272EF}"/>
              </a:ext>
            </a:extLst>
          </p:cNvPr>
          <p:cNvSpPr/>
          <p:nvPr/>
        </p:nvSpPr>
        <p:spPr>
          <a:xfrm>
            <a:off x="905795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위쪽 화살표[U] 26">
            <a:extLst>
              <a:ext uri="{FF2B5EF4-FFF2-40B4-BE49-F238E27FC236}">
                <a16:creationId xmlns:a16="http://schemas.microsoft.com/office/drawing/2014/main" id="{A0FB9E8C-724C-87F4-7F83-C812E9A211C4}"/>
              </a:ext>
            </a:extLst>
          </p:cNvPr>
          <p:cNvSpPr/>
          <p:nvPr/>
        </p:nvSpPr>
        <p:spPr>
          <a:xfrm>
            <a:off x="9257849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위쪽 화살표[U] 27">
            <a:extLst>
              <a:ext uri="{FF2B5EF4-FFF2-40B4-BE49-F238E27FC236}">
                <a16:creationId xmlns:a16="http://schemas.microsoft.com/office/drawing/2014/main" id="{3C8A1968-54C2-2E67-E00B-5A6628306BA7}"/>
              </a:ext>
            </a:extLst>
          </p:cNvPr>
          <p:cNvSpPr/>
          <p:nvPr/>
        </p:nvSpPr>
        <p:spPr>
          <a:xfrm>
            <a:off x="9462157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위쪽 화살표[U] 28">
            <a:extLst>
              <a:ext uri="{FF2B5EF4-FFF2-40B4-BE49-F238E27FC236}">
                <a16:creationId xmlns:a16="http://schemas.microsoft.com/office/drawing/2014/main" id="{74E73110-B6F6-9F47-B75C-8C880F723A32}"/>
              </a:ext>
            </a:extLst>
          </p:cNvPr>
          <p:cNvSpPr/>
          <p:nvPr/>
        </p:nvSpPr>
        <p:spPr>
          <a:xfrm>
            <a:off x="966121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위쪽 화살표[U] 29">
            <a:extLst>
              <a:ext uri="{FF2B5EF4-FFF2-40B4-BE49-F238E27FC236}">
                <a16:creationId xmlns:a16="http://schemas.microsoft.com/office/drawing/2014/main" id="{558231BF-62B6-F31C-4E40-A1A4EF19BC5F}"/>
              </a:ext>
            </a:extLst>
          </p:cNvPr>
          <p:cNvSpPr/>
          <p:nvPr/>
        </p:nvSpPr>
        <p:spPr>
          <a:xfrm>
            <a:off x="986552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1EB38849-917C-DDD1-D5FB-24BBD8FE8904}"/>
              </a:ext>
            </a:extLst>
          </p:cNvPr>
          <p:cNvSpPr/>
          <p:nvPr/>
        </p:nvSpPr>
        <p:spPr>
          <a:xfrm>
            <a:off x="1007444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위쪽 화살표[U] 31">
            <a:extLst>
              <a:ext uri="{FF2B5EF4-FFF2-40B4-BE49-F238E27FC236}">
                <a16:creationId xmlns:a16="http://schemas.microsoft.com/office/drawing/2014/main" id="{CFD3BD04-2120-F917-FC72-4CCA84D67C51}"/>
              </a:ext>
            </a:extLst>
          </p:cNvPr>
          <p:cNvSpPr/>
          <p:nvPr/>
        </p:nvSpPr>
        <p:spPr>
          <a:xfrm>
            <a:off x="1027875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9" name="그림 38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FFEAB837-D2BE-5D04-634F-8599B33C1E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64" y="3775992"/>
            <a:ext cx="3054377" cy="1832627"/>
          </a:xfrm>
          <a:prstGeom prst="rect">
            <a:avLst/>
          </a:prstGeom>
        </p:spPr>
      </p:pic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1DC34541-E754-9F3D-13FF-6A0CDE18EF33}"/>
              </a:ext>
            </a:extLst>
          </p:cNvPr>
          <p:cNvSpPr/>
          <p:nvPr/>
        </p:nvSpPr>
        <p:spPr>
          <a:xfrm>
            <a:off x="838924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3601164C-3000-9CC4-A998-F7F09D42D4A4}"/>
              </a:ext>
            </a:extLst>
          </p:cNvPr>
          <p:cNvSpPr/>
          <p:nvPr/>
        </p:nvSpPr>
        <p:spPr>
          <a:xfrm>
            <a:off x="848308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위쪽 화살표[U] 51">
            <a:extLst>
              <a:ext uri="{FF2B5EF4-FFF2-40B4-BE49-F238E27FC236}">
                <a16:creationId xmlns:a16="http://schemas.microsoft.com/office/drawing/2014/main" id="{FE345E33-BA28-B004-108A-0D7FCD14F0E2}"/>
              </a:ext>
            </a:extLst>
          </p:cNvPr>
          <p:cNvSpPr/>
          <p:nvPr/>
        </p:nvSpPr>
        <p:spPr>
          <a:xfrm>
            <a:off x="857452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위쪽 화살표[U] 52">
            <a:extLst>
              <a:ext uri="{FF2B5EF4-FFF2-40B4-BE49-F238E27FC236}">
                <a16:creationId xmlns:a16="http://schemas.microsoft.com/office/drawing/2014/main" id="{D4E988CF-67D5-A75A-3BF3-BD71D0D199E4}"/>
              </a:ext>
            </a:extLst>
          </p:cNvPr>
          <p:cNvSpPr/>
          <p:nvPr/>
        </p:nvSpPr>
        <p:spPr>
          <a:xfrm>
            <a:off x="866996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위쪽 화살표[U] 53">
            <a:extLst>
              <a:ext uri="{FF2B5EF4-FFF2-40B4-BE49-F238E27FC236}">
                <a16:creationId xmlns:a16="http://schemas.microsoft.com/office/drawing/2014/main" id="{8F5004D5-73F5-CFCC-B852-280238EFCCAA}"/>
              </a:ext>
            </a:extLst>
          </p:cNvPr>
          <p:cNvSpPr/>
          <p:nvPr/>
        </p:nvSpPr>
        <p:spPr>
          <a:xfrm>
            <a:off x="875980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위쪽 화살표[U] 54">
            <a:extLst>
              <a:ext uri="{FF2B5EF4-FFF2-40B4-BE49-F238E27FC236}">
                <a16:creationId xmlns:a16="http://schemas.microsoft.com/office/drawing/2014/main" id="{82EF5DBE-8655-907E-E0CF-B0D7E4DE6B10}"/>
              </a:ext>
            </a:extLst>
          </p:cNvPr>
          <p:cNvSpPr/>
          <p:nvPr/>
        </p:nvSpPr>
        <p:spPr>
          <a:xfrm>
            <a:off x="885364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위쪽 화살표[U] 55">
            <a:extLst>
              <a:ext uri="{FF2B5EF4-FFF2-40B4-BE49-F238E27FC236}">
                <a16:creationId xmlns:a16="http://schemas.microsoft.com/office/drawing/2014/main" id="{CC6A1B1E-1AB0-C767-E36E-2BE71313757F}"/>
              </a:ext>
            </a:extLst>
          </p:cNvPr>
          <p:cNvSpPr/>
          <p:nvPr/>
        </p:nvSpPr>
        <p:spPr>
          <a:xfrm>
            <a:off x="894508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위쪽 화살표[U] 56">
            <a:extLst>
              <a:ext uri="{FF2B5EF4-FFF2-40B4-BE49-F238E27FC236}">
                <a16:creationId xmlns:a16="http://schemas.microsoft.com/office/drawing/2014/main" id="{8F32424F-47F1-6FD6-F294-D56578DAAC62}"/>
              </a:ext>
            </a:extLst>
          </p:cNvPr>
          <p:cNvSpPr/>
          <p:nvPr/>
        </p:nvSpPr>
        <p:spPr>
          <a:xfrm>
            <a:off x="904052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위쪽 화살표[U] 57">
            <a:extLst>
              <a:ext uri="{FF2B5EF4-FFF2-40B4-BE49-F238E27FC236}">
                <a16:creationId xmlns:a16="http://schemas.microsoft.com/office/drawing/2014/main" id="{42EEF503-73FD-3554-F460-DE2342A7B0FB}"/>
              </a:ext>
            </a:extLst>
          </p:cNvPr>
          <p:cNvSpPr/>
          <p:nvPr/>
        </p:nvSpPr>
        <p:spPr>
          <a:xfrm>
            <a:off x="9133880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7FA185C6-1597-C857-A35A-22D57E1593AC}"/>
              </a:ext>
            </a:extLst>
          </p:cNvPr>
          <p:cNvSpPr/>
          <p:nvPr/>
        </p:nvSpPr>
        <p:spPr>
          <a:xfrm>
            <a:off x="9227722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위쪽 화살표[U] 59">
            <a:extLst>
              <a:ext uri="{FF2B5EF4-FFF2-40B4-BE49-F238E27FC236}">
                <a16:creationId xmlns:a16="http://schemas.microsoft.com/office/drawing/2014/main" id="{A40AE177-1A14-186B-7139-5B4C2188CCA8}"/>
              </a:ext>
            </a:extLst>
          </p:cNvPr>
          <p:cNvSpPr/>
          <p:nvPr/>
        </p:nvSpPr>
        <p:spPr>
          <a:xfrm>
            <a:off x="9319160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위쪽 화살표[U] 60">
            <a:extLst>
              <a:ext uri="{FF2B5EF4-FFF2-40B4-BE49-F238E27FC236}">
                <a16:creationId xmlns:a16="http://schemas.microsoft.com/office/drawing/2014/main" id="{A1CF4CFB-38FF-690F-2593-707369880026}"/>
              </a:ext>
            </a:extLst>
          </p:cNvPr>
          <p:cNvSpPr/>
          <p:nvPr/>
        </p:nvSpPr>
        <p:spPr>
          <a:xfrm>
            <a:off x="9414608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위쪽 화살표[U] 61">
            <a:extLst>
              <a:ext uri="{FF2B5EF4-FFF2-40B4-BE49-F238E27FC236}">
                <a16:creationId xmlns:a16="http://schemas.microsoft.com/office/drawing/2014/main" id="{417A6E91-7D51-0A80-BCBD-0CB6EFE85731}"/>
              </a:ext>
            </a:extLst>
          </p:cNvPr>
          <p:cNvSpPr/>
          <p:nvPr/>
        </p:nvSpPr>
        <p:spPr>
          <a:xfrm>
            <a:off x="9521817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AD04547-00A1-53F0-2312-C9F588F8D8E7}"/>
              </a:ext>
            </a:extLst>
          </p:cNvPr>
          <p:cNvSpPr/>
          <p:nvPr/>
        </p:nvSpPr>
        <p:spPr>
          <a:xfrm>
            <a:off x="9615659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위쪽 화살표[U] 63">
            <a:extLst>
              <a:ext uri="{FF2B5EF4-FFF2-40B4-BE49-F238E27FC236}">
                <a16:creationId xmlns:a16="http://schemas.microsoft.com/office/drawing/2014/main" id="{4801F5A5-69D4-B34D-A588-A53A610B05C4}"/>
              </a:ext>
            </a:extLst>
          </p:cNvPr>
          <p:cNvSpPr/>
          <p:nvPr/>
        </p:nvSpPr>
        <p:spPr>
          <a:xfrm>
            <a:off x="9707097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위쪽 화살표[U] 64">
            <a:extLst>
              <a:ext uri="{FF2B5EF4-FFF2-40B4-BE49-F238E27FC236}">
                <a16:creationId xmlns:a16="http://schemas.microsoft.com/office/drawing/2014/main" id="{4CBBB0B1-AFA6-A5E2-D328-81BF90FAE7B2}"/>
              </a:ext>
            </a:extLst>
          </p:cNvPr>
          <p:cNvSpPr/>
          <p:nvPr/>
        </p:nvSpPr>
        <p:spPr>
          <a:xfrm>
            <a:off x="9802545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위쪽 화살표[U] 65">
            <a:extLst>
              <a:ext uri="{FF2B5EF4-FFF2-40B4-BE49-F238E27FC236}">
                <a16:creationId xmlns:a16="http://schemas.microsoft.com/office/drawing/2014/main" id="{540B4936-3B8F-5D0B-4F5C-4C84B2BE0758}"/>
              </a:ext>
            </a:extLst>
          </p:cNvPr>
          <p:cNvSpPr/>
          <p:nvPr/>
        </p:nvSpPr>
        <p:spPr>
          <a:xfrm>
            <a:off x="9907723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위쪽 화살표[U] 66">
            <a:extLst>
              <a:ext uri="{FF2B5EF4-FFF2-40B4-BE49-F238E27FC236}">
                <a16:creationId xmlns:a16="http://schemas.microsoft.com/office/drawing/2014/main" id="{9E485419-9D40-FEE5-1BD9-AC3B07F412D8}"/>
              </a:ext>
            </a:extLst>
          </p:cNvPr>
          <p:cNvSpPr/>
          <p:nvPr/>
        </p:nvSpPr>
        <p:spPr>
          <a:xfrm>
            <a:off x="10003171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오른쪽 화살표[R] 67">
            <a:extLst>
              <a:ext uri="{FF2B5EF4-FFF2-40B4-BE49-F238E27FC236}">
                <a16:creationId xmlns:a16="http://schemas.microsoft.com/office/drawing/2014/main" id="{D060EDF1-EAD5-1765-73CD-0478D7EEA9CB}"/>
              </a:ext>
            </a:extLst>
          </p:cNvPr>
          <p:cNvSpPr/>
          <p:nvPr/>
        </p:nvSpPr>
        <p:spPr>
          <a:xfrm>
            <a:off x="6609634" y="3949989"/>
            <a:ext cx="604007" cy="23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/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gives 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quantization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standpoints</a:t>
                </a:r>
                <a:endParaRPr kumimoji="1"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blipFill>
                <a:blip r:embed="rId11"/>
                <a:stretch>
                  <a:fillRect l="-4795" t="-4167" r="-4795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/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MSE=0.919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blipFill>
                <a:blip r:embed="rId12"/>
                <a:stretch>
                  <a:fillRect l="-1835" r="-1835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/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MSE=0.00031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blipFill>
                <a:blip r:embed="rId13"/>
                <a:stretch>
                  <a:fillRect l="-2459" r="-4918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5673" y="6057688"/>
            <a:ext cx="1129607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Minsik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Kim,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Kyoungseok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Oh,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Youngmock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Cho,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Hojin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Seo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Xuan Truong Nguyen, and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Hyuk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-Jae Lee. 2024. A Low-Latency FPGA Accelerator for YOLOv3-Tiny With Flexible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Layerwise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Mapping and Dataflow. IEEE Transactions on Circuits and Systems I: Regular Papers 71, 3 (2024), 1158-1171.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DOI:https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://doi.org/10.1109/tcsi.2023.3335949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0B022E-2FCB-C0A1-EF2F-4889D1229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</p:spPr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198868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 quantizer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In the previous setting, we measure MSE of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only by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This choice can bring hardware efficiencies as scaling with s corresponds to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simple bit-shift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The restricted expressiveness of the scale factor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can complicate the trade-off between the rounding and clipping error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  <a:blipFill>
                <a:blip r:embed="rId3"/>
                <a:stretch>
                  <a:fillRect l="-1000" t="-2557" r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5834</Words>
  <Application>Microsoft Macintosh PowerPoint</Application>
  <PresentationFormat>와이드스크린</PresentationFormat>
  <Paragraphs>1574</Paragraphs>
  <Slides>59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4" baseType="lpstr">
      <vt:lpstr>굴림</vt:lpstr>
      <vt:lpstr>나눔바른고딕</vt:lpstr>
      <vt:lpstr>맑은 고딕</vt:lpstr>
      <vt:lpstr>Arial Unicode MS</vt:lpstr>
      <vt:lpstr>MS PGothic</vt:lpstr>
      <vt:lpstr>Arial</vt:lpstr>
      <vt:lpstr>Arial Narrow</vt:lpstr>
      <vt:lpstr>Cambria Math</vt:lpstr>
      <vt:lpstr>Century</vt:lpstr>
      <vt:lpstr>Consolas</vt:lpstr>
      <vt:lpstr>Helvetica</vt:lpstr>
      <vt:lpstr>Symbol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Inyoub Kim</dc:creator>
  <cp:lastModifiedBy>한동민</cp:lastModifiedBy>
  <cp:revision>433</cp:revision>
  <dcterms:created xsi:type="dcterms:W3CDTF">2021-03-04T02:28:42Z</dcterms:created>
  <dcterms:modified xsi:type="dcterms:W3CDTF">2024-05-31T07:49:21Z</dcterms:modified>
</cp:coreProperties>
</file>