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6E691AF0-07C9-45E1-BEAA-E2BFDCB8923A}" type="datetimeFigureOut">
              <a:rPr lang="fr-FR" smtClean="0"/>
              <a:t>24/01/2023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34E14B-51F0-4E9E-AA81-61395D9A8F6F}" type="slidenum">
              <a:rPr lang="fr-FR" smtClean="0"/>
              <a:t>‹#›</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01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E691AF0-07C9-45E1-BEAA-E2BFDCB8923A}" type="datetimeFigureOut">
              <a:rPr lang="fr-FR" smtClean="0"/>
              <a:t>24/01/2023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34E14B-51F0-4E9E-AA81-61395D9A8F6F}" type="slidenum">
              <a:rPr lang="fr-FR" smtClean="0"/>
              <a:t>‹#›</a:t>
            </a:fld>
            <a:endParaRPr lang="fr-FR"/>
          </a:p>
        </p:txBody>
      </p:sp>
    </p:spTree>
    <p:extLst>
      <p:ext uri="{BB962C8B-B14F-4D97-AF65-F5344CB8AC3E}">
        <p14:creationId xmlns:p14="http://schemas.microsoft.com/office/powerpoint/2010/main" val="331406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E691AF0-07C9-45E1-BEAA-E2BFDCB8923A}" type="datetimeFigureOut">
              <a:rPr lang="fr-FR" smtClean="0"/>
              <a:t>24/01/2023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34E14B-51F0-4E9E-AA81-61395D9A8F6F}" type="slidenum">
              <a:rPr lang="fr-FR" smtClean="0"/>
              <a:t>‹#›</a:t>
            </a:fld>
            <a:endParaRPr lang="fr-F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122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E691AF0-07C9-45E1-BEAA-E2BFDCB8923A}" type="datetimeFigureOut">
              <a:rPr lang="fr-FR" smtClean="0"/>
              <a:t>24/01/2023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34E14B-51F0-4E9E-AA81-61395D9A8F6F}" type="slidenum">
              <a:rPr lang="fr-FR" smtClean="0"/>
              <a:t>‹#›</a:t>
            </a:fld>
            <a:endParaRPr lang="fr-FR"/>
          </a:p>
        </p:txBody>
      </p:sp>
    </p:spTree>
    <p:extLst>
      <p:ext uri="{BB962C8B-B14F-4D97-AF65-F5344CB8AC3E}">
        <p14:creationId xmlns:p14="http://schemas.microsoft.com/office/powerpoint/2010/main" val="305220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E691AF0-07C9-45E1-BEAA-E2BFDCB8923A}" type="datetimeFigureOut">
              <a:rPr lang="fr-FR" smtClean="0"/>
              <a:t>24/01/2023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34E14B-51F0-4E9E-AA81-61395D9A8F6F}" type="slidenum">
              <a:rPr lang="fr-FR" smtClean="0"/>
              <a:t>‹#›</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7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E691AF0-07C9-45E1-BEAA-E2BFDCB8923A}" type="datetimeFigureOut">
              <a:rPr lang="fr-FR" smtClean="0"/>
              <a:t>24/01/2023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34E14B-51F0-4E9E-AA81-61395D9A8F6F}" type="slidenum">
              <a:rPr lang="fr-FR" smtClean="0"/>
              <a:t>‹#›</a:t>
            </a:fld>
            <a:endParaRPr lang="fr-FR"/>
          </a:p>
        </p:txBody>
      </p:sp>
    </p:spTree>
    <p:extLst>
      <p:ext uri="{BB962C8B-B14F-4D97-AF65-F5344CB8AC3E}">
        <p14:creationId xmlns:p14="http://schemas.microsoft.com/office/powerpoint/2010/main" val="342762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Cliquez pour modifier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E691AF0-07C9-45E1-BEAA-E2BFDCB8923A}" type="datetimeFigureOut">
              <a:rPr lang="fr-FR" smtClean="0"/>
              <a:t>24/01/2023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A34E14B-51F0-4E9E-AA81-61395D9A8F6F}" type="slidenum">
              <a:rPr lang="fr-FR" smtClean="0"/>
              <a:t>‹#›</a:t>
            </a:fld>
            <a:endParaRPr lang="fr-FR"/>
          </a:p>
        </p:txBody>
      </p:sp>
    </p:spTree>
    <p:extLst>
      <p:ext uri="{BB962C8B-B14F-4D97-AF65-F5344CB8AC3E}">
        <p14:creationId xmlns:p14="http://schemas.microsoft.com/office/powerpoint/2010/main" val="9313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E691AF0-07C9-45E1-BEAA-E2BFDCB8923A}" type="datetimeFigureOut">
              <a:rPr lang="fr-FR" smtClean="0"/>
              <a:t>24/01/2023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A34E14B-51F0-4E9E-AA81-61395D9A8F6F}" type="slidenum">
              <a:rPr lang="fr-FR" smtClean="0"/>
              <a:t>‹#›</a:t>
            </a:fld>
            <a:endParaRPr lang="fr-FR"/>
          </a:p>
        </p:txBody>
      </p:sp>
    </p:spTree>
    <p:extLst>
      <p:ext uri="{BB962C8B-B14F-4D97-AF65-F5344CB8AC3E}">
        <p14:creationId xmlns:p14="http://schemas.microsoft.com/office/powerpoint/2010/main" val="4135909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91AF0-07C9-45E1-BEAA-E2BFDCB8923A}" type="datetimeFigureOut">
              <a:rPr lang="fr-FR" smtClean="0"/>
              <a:t>24/01/2023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A34E14B-51F0-4E9E-AA81-61395D9A8F6F}" type="slidenum">
              <a:rPr lang="fr-FR" smtClean="0"/>
              <a:t>‹#›</a:t>
            </a:fld>
            <a:endParaRPr lang="fr-FR"/>
          </a:p>
        </p:txBody>
      </p:sp>
    </p:spTree>
    <p:extLst>
      <p:ext uri="{BB962C8B-B14F-4D97-AF65-F5344CB8AC3E}">
        <p14:creationId xmlns:p14="http://schemas.microsoft.com/office/powerpoint/2010/main" val="82690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E691AF0-07C9-45E1-BEAA-E2BFDCB8923A}" type="datetimeFigureOut">
              <a:rPr lang="fr-FR" smtClean="0"/>
              <a:t>24/01/2023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34E14B-51F0-4E9E-AA81-61395D9A8F6F}" type="slidenum">
              <a:rPr lang="fr-FR" smtClean="0"/>
              <a:t>‹#›</a:t>
            </a:fld>
            <a:endParaRPr lang="fr-FR"/>
          </a:p>
        </p:txBody>
      </p:sp>
    </p:spTree>
    <p:extLst>
      <p:ext uri="{BB962C8B-B14F-4D97-AF65-F5344CB8AC3E}">
        <p14:creationId xmlns:p14="http://schemas.microsoft.com/office/powerpoint/2010/main" val="2895885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E691AF0-07C9-45E1-BEAA-E2BFDCB8923A}" type="datetimeFigureOut">
              <a:rPr lang="fr-FR" smtClean="0"/>
              <a:t>24/01/2023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34E14B-51F0-4E9E-AA81-61395D9A8F6F}" type="slidenum">
              <a:rPr lang="fr-FR" smtClean="0"/>
              <a:t>‹#›</a:t>
            </a:fld>
            <a:endParaRPr lang="fr-F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25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E691AF0-07C9-45E1-BEAA-E2BFDCB8923A}" type="datetimeFigureOut">
              <a:rPr lang="fr-FR" smtClean="0"/>
              <a:t>24/01/2023</a:t>
            </a:fld>
            <a:endParaRPr lang="fr-F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F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A34E14B-51F0-4E9E-AA81-61395D9A8F6F}" type="slidenum">
              <a:rPr lang="fr-FR" smtClean="0"/>
              <a:t>‹#›</a:t>
            </a:fld>
            <a:endParaRPr lang="fr-F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257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51959D-59DE-DEA8-E3A6-37005D3CB04A}"/>
              </a:ext>
            </a:extLst>
          </p:cNvPr>
          <p:cNvSpPr>
            <a:spLocks noGrp="1"/>
          </p:cNvSpPr>
          <p:nvPr>
            <p:ph type="ctrTitle"/>
          </p:nvPr>
        </p:nvSpPr>
        <p:spPr>
          <a:xfrm>
            <a:off x="457200" y="4960137"/>
            <a:ext cx="6337495" cy="1463040"/>
          </a:xfrm>
        </p:spPr>
        <p:txBody>
          <a:bodyPr/>
          <a:lstStyle/>
          <a:p>
            <a:r>
              <a:rPr lang="fr-FR" b="1" i="0" dirty="0">
                <a:solidFill>
                  <a:srgbClr val="176FFF"/>
                </a:solidFill>
                <a:effectLst/>
                <a:latin typeface="Roboto" panose="02000000000000000000" pitchFamily="2" charset="0"/>
              </a:rPr>
              <a:t>Introduction to Data...</a:t>
            </a:r>
            <a:endParaRPr lang="fr-FR" dirty="0"/>
          </a:p>
        </p:txBody>
      </p:sp>
    </p:spTree>
    <p:extLst>
      <p:ext uri="{BB962C8B-B14F-4D97-AF65-F5344CB8AC3E}">
        <p14:creationId xmlns:p14="http://schemas.microsoft.com/office/powerpoint/2010/main" val="307058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BC69-984E-EC74-9799-4899C502A039}"/>
              </a:ext>
            </a:extLst>
          </p:cNvPr>
          <p:cNvSpPr>
            <a:spLocks noGrp="1"/>
          </p:cNvSpPr>
          <p:nvPr>
            <p:ph type="title"/>
          </p:nvPr>
        </p:nvSpPr>
        <p:spPr/>
        <p:txBody>
          <a:bodyPr/>
          <a:lstStyle/>
          <a:p>
            <a:r>
              <a:rPr lang="fr-FR" dirty="0" err="1">
                <a:latin typeface="Roboto" panose="02000000000000000000" pitchFamily="2" charset="0"/>
              </a:rPr>
              <a:t>What</a:t>
            </a:r>
            <a:r>
              <a:rPr lang="fr-FR" dirty="0">
                <a:latin typeface="Roboto" panose="02000000000000000000" pitchFamily="2" charset="0"/>
              </a:rPr>
              <a:t> </a:t>
            </a:r>
            <a:r>
              <a:rPr lang="fr-FR" dirty="0" err="1">
                <a:latin typeface="Roboto" panose="02000000000000000000" pitchFamily="2" charset="0"/>
              </a:rPr>
              <a:t>is</a:t>
            </a:r>
            <a:r>
              <a:rPr lang="fr-FR" dirty="0">
                <a:latin typeface="Roboto" panose="02000000000000000000" pitchFamily="2" charset="0"/>
              </a:rPr>
              <a:t> MONGODB</a:t>
            </a:r>
          </a:p>
        </p:txBody>
      </p:sp>
      <p:sp>
        <p:nvSpPr>
          <p:cNvPr id="3" name="Content Placeholder 2">
            <a:extLst>
              <a:ext uri="{FF2B5EF4-FFF2-40B4-BE49-F238E27FC236}">
                <a16:creationId xmlns:a16="http://schemas.microsoft.com/office/drawing/2014/main" id="{AF00F2C9-9F37-74D9-0B2A-697A26E6358A}"/>
              </a:ext>
            </a:extLst>
          </p:cNvPr>
          <p:cNvSpPr>
            <a:spLocks noGrp="1"/>
          </p:cNvSpPr>
          <p:nvPr>
            <p:ph idx="1"/>
          </p:nvPr>
        </p:nvSpPr>
        <p:spPr/>
        <p:txBody>
          <a:bodyPr>
            <a:normAutofit/>
          </a:bodyPr>
          <a:lstStyle/>
          <a:p>
            <a:r>
              <a:rPr lang="en-US" sz="2800" b="0" i="0" dirty="0">
                <a:solidFill>
                  <a:srgbClr val="202124"/>
                </a:solidFill>
                <a:effectLst/>
                <a:latin typeface="arial" panose="020B0604020202020204" pitchFamily="34" charset="0"/>
              </a:rPr>
              <a:t>MongoDB is </a:t>
            </a:r>
            <a:r>
              <a:rPr lang="en-US" sz="2800" b="1" i="0" dirty="0">
                <a:solidFill>
                  <a:srgbClr val="202124"/>
                </a:solidFill>
                <a:effectLst/>
                <a:latin typeface="arial" panose="020B0604020202020204" pitchFamily="34" charset="0"/>
              </a:rPr>
              <a:t>an open source NoSQL database management program</a:t>
            </a:r>
            <a:r>
              <a:rPr lang="en-US" sz="2800" b="0" i="0" dirty="0">
                <a:solidFill>
                  <a:srgbClr val="202124"/>
                </a:solidFill>
                <a:effectLst/>
                <a:latin typeface="arial" panose="020B0604020202020204" pitchFamily="34" charset="0"/>
              </a:rPr>
              <a:t>. NoSQL is used as an alternative to traditional relational databases. NoSQL databases are quite useful for working with large sets of distributed data. MongoDB is a tool that can manage document-oriented information, store or retrieve information.</a:t>
            </a:r>
            <a:endParaRPr lang="fr-FR" sz="2800" dirty="0"/>
          </a:p>
        </p:txBody>
      </p:sp>
    </p:spTree>
    <p:extLst>
      <p:ext uri="{BB962C8B-B14F-4D97-AF65-F5344CB8AC3E}">
        <p14:creationId xmlns:p14="http://schemas.microsoft.com/office/powerpoint/2010/main" val="387843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1357-ACB7-D007-282B-BC6E82D9440E}"/>
              </a:ext>
            </a:extLst>
          </p:cNvPr>
          <p:cNvSpPr>
            <a:spLocks noGrp="1"/>
          </p:cNvSpPr>
          <p:nvPr>
            <p:ph type="title"/>
          </p:nvPr>
        </p:nvSpPr>
        <p:spPr/>
        <p:txBody>
          <a:bodyPr/>
          <a:lstStyle/>
          <a:p>
            <a:r>
              <a:rPr lang="fr-FR" dirty="0" err="1"/>
              <a:t>Functionalities</a:t>
            </a:r>
            <a:r>
              <a:rPr lang="fr-FR" dirty="0"/>
              <a:t> of MONGODB</a:t>
            </a:r>
          </a:p>
        </p:txBody>
      </p:sp>
      <p:sp>
        <p:nvSpPr>
          <p:cNvPr id="3" name="Content Placeholder 2">
            <a:extLst>
              <a:ext uri="{FF2B5EF4-FFF2-40B4-BE49-F238E27FC236}">
                <a16:creationId xmlns:a16="http://schemas.microsoft.com/office/drawing/2014/main" id="{AFAF6F6C-92FD-F38B-00E6-779B2A491418}"/>
              </a:ext>
            </a:extLst>
          </p:cNvPr>
          <p:cNvSpPr>
            <a:spLocks noGrp="1"/>
          </p:cNvSpPr>
          <p:nvPr>
            <p:ph idx="1"/>
          </p:nvPr>
        </p:nvSpPr>
        <p:spPr/>
        <p:txBody>
          <a:bodyPr/>
          <a:lstStyle/>
          <a:p>
            <a:pPr>
              <a:buFont typeface="Arial" panose="020B0604020202020204" pitchFamily="34" charset="0"/>
              <a:buChar char="•"/>
            </a:pPr>
            <a:r>
              <a:rPr lang="fr-FR" dirty="0"/>
              <a:t> </a:t>
            </a:r>
            <a:r>
              <a:rPr lang="fr-FR" sz="4000" b="0" i="0" dirty="0">
                <a:solidFill>
                  <a:srgbClr val="42494F"/>
                </a:solidFill>
                <a:effectLst/>
                <a:latin typeface="Euclid Circular A"/>
              </a:rPr>
              <a:t>Document Model</a:t>
            </a:r>
          </a:p>
          <a:p>
            <a:pPr>
              <a:buFont typeface="Arial" panose="020B0604020202020204" pitchFamily="34" charset="0"/>
              <a:buChar char="•"/>
            </a:pPr>
            <a:r>
              <a:rPr lang="fr-FR" sz="4000" dirty="0"/>
              <a:t> </a:t>
            </a:r>
            <a:r>
              <a:rPr lang="fr-FR" sz="4000" b="0" i="0" dirty="0" err="1">
                <a:solidFill>
                  <a:srgbClr val="42494F"/>
                </a:solidFill>
                <a:effectLst/>
                <a:latin typeface="Euclid Circular A"/>
              </a:rPr>
              <a:t>Sharding</a:t>
            </a:r>
            <a:endParaRPr lang="fr-FR" sz="4000" b="0" i="0" dirty="0">
              <a:solidFill>
                <a:srgbClr val="42494F"/>
              </a:solidFill>
              <a:effectLst/>
              <a:latin typeface="Euclid Circular A"/>
            </a:endParaRPr>
          </a:p>
          <a:p>
            <a:pPr>
              <a:buFont typeface="Arial" panose="020B0604020202020204" pitchFamily="34" charset="0"/>
              <a:buChar char="•"/>
            </a:pPr>
            <a:r>
              <a:rPr lang="fr-FR" sz="4000" dirty="0"/>
              <a:t> </a:t>
            </a:r>
            <a:r>
              <a:rPr lang="fr-FR" sz="4000" b="0" i="0" dirty="0" err="1">
                <a:solidFill>
                  <a:srgbClr val="42494F"/>
                </a:solidFill>
                <a:effectLst/>
                <a:latin typeface="Euclid Circular A"/>
              </a:rPr>
              <a:t>Replication</a:t>
            </a:r>
            <a:endParaRPr lang="fr-FR" sz="4000" b="0" i="0" dirty="0">
              <a:solidFill>
                <a:srgbClr val="42494F"/>
              </a:solidFill>
              <a:effectLst/>
              <a:latin typeface="Euclid Circular A"/>
            </a:endParaRPr>
          </a:p>
          <a:p>
            <a:pPr>
              <a:buFont typeface="Arial" panose="020B0604020202020204" pitchFamily="34" charset="0"/>
              <a:buChar char="•"/>
            </a:pPr>
            <a:r>
              <a:rPr lang="fr-FR" sz="4000" dirty="0"/>
              <a:t> </a:t>
            </a:r>
            <a:r>
              <a:rPr lang="fr-FR" sz="4000" b="0" i="0" dirty="0" err="1">
                <a:solidFill>
                  <a:srgbClr val="42494F"/>
                </a:solidFill>
                <a:effectLst/>
                <a:latin typeface="Euclid Circular A"/>
              </a:rPr>
              <a:t>Authentication</a:t>
            </a:r>
            <a:endParaRPr lang="fr-FR" sz="4000" b="0" i="0" dirty="0">
              <a:solidFill>
                <a:srgbClr val="42494F"/>
              </a:solidFill>
              <a:effectLst/>
              <a:latin typeface="Euclid Circular A"/>
            </a:endParaRPr>
          </a:p>
          <a:p>
            <a:pPr>
              <a:buFont typeface="Arial" panose="020B0604020202020204" pitchFamily="34" charset="0"/>
              <a:buChar char="•"/>
            </a:pPr>
            <a:r>
              <a:rPr lang="fr-FR" sz="4000" b="0" i="0" dirty="0" err="1">
                <a:solidFill>
                  <a:srgbClr val="42494F"/>
                </a:solidFill>
                <a:effectLst/>
                <a:latin typeface="Euclid Circular A"/>
              </a:rPr>
              <a:t>Database</a:t>
            </a:r>
            <a:r>
              <a:rPr lang="fr-FR" sz="4000" b="0" i="0" dirty="0">
                <a:solidFill>
                  <a:srgbClr val="42494F"/>
                </a:solidFill>
                <a:effectLst/>
                <a:latin typeface="Euclid Circular A"/>
              </a:rPr>
              <a:t> Triggers</a:t>
            </a:r>
          </a:p>
          <a:p>
            <a:pPr marL="0" indent="0">
              <a:buNone/>
            </a:pPr>
            <a:endParaRPr lang="fr-FR" dirty="0"/>
          </a:p>
        </p:txBody>
      </p:sp>
    </p:spTree>
    <p:extLst>
      <p:ext uri="{BB962C8B-B14F-4D97-AF65-F5344CB8AC3E}">
        <p14:creationId xmlns:p14="http://schemas.microsoft.com/office/powerpoint/2010/main" val="158852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B043-2EEB-8749-B140-406346A3262A}"/>
              </a:ext>
            </a:extLst>
          </p:cNvPr>
          <p:cNvSpPr>
            <a:spLocks noGrp="1"/>
          </p:cNvSpPr>
          <p:nvPr>
            <p:ph type="title"/>
          </p:nvPr>
        </p:nvSpPr>
        <p:spPr/>
        <p:txBody>
          <a:bodyPr/>
          <a:lstStyle/>
          <a:p>
            <a:r>
              <a:rPr lang="fr-FR" dirty="0" err="1"/>
              <a:t>What</a:t>
            </a:r>
            <a:r>
              <a:rPr lang="fr-FR" dirty="0"/>
              <a:t> </a:t>
            </a:r>
            <a:r>
              <a:rPr lang="fr-FR" dirty="0" err="1"/>
              <a:t>is</a:t>
            </a:r>
            <a:r>
              <a:rPr lang="fr-FR" dirty="0"/>
              <a:t> </a:t>
            </a:r>
            <a:r>
              <a:rPr lang="fr-FR" dirty="0" err="1"/>
              <a:t>sql</a:t>
            </a:r>
            <a:r>
              <a:rPr lang="fr-FR" dirty="0"/>
              <a:t>?</a:t>
            </a:r>
          </a:p>
        </p:txBody>
      </p:sp>
      <p:sp>
        <p:nvSpPr>
          <p:cNvPr id="3" name="Content Placeholder 2">
            <a:extLst>
              <a:ext uri="{FF2B5EF4-FFF2-40B4-BE49-F238E27FC236}">
                <a16:creationId xmlns:a16="http://schemas.microsoft.com/office/drawing/2014/main" id="{BF04B8F5-B011-F459-65D5-47E7EA392887}"/>
              </a:ext>
            </a:extLst>
          </p:cNvPr>
          <p:cNvSpPr>
            <a:spLocks noGrp="1"/>
          </p:cNvSpPr>
          <p:nvPr>
            <p:ph idx="1"/>
          </p:nvPr>
        </p:nvSpPr>
        <p:spPr/>
        <p:txBody>
          <a:bodyPr/>
          <a:lstStyle/>
          <a:p>
            <a:r>
              <a:rPr lang="en-US" b="0" i="0" dirty="0">
                <a:solidFill>
                  <a:srgbClr val="4D5156"/>
                </a:solidFill>
                <a:effectLst/>
                <a:latin typeface="arial" panose="020B0604020202020204" pitchFamily="34" charset="0"/>
              </a:rPr>
              <a:t>Structured query language (SQL) is a programming language for storing and processing information in a relational database. A relational database stores information in tabular form, with rows and columns representing different data attributes and the various relationships between the data values. You can use SQL statements to store, update, remove, search, and retrieve information from the database. You can also use SQL to maintain and optimize database performance.</a:t>
            </a:r>
            <a:endParaRPr lang="fr-FR" dirty="0"/>
          </a:p>
        </p:txBody>
      </p:sp>
    </p:spTree>
    <p:extLst>
      <p:ext uri="{BB962C8B-B14F-4D97-AF65-F5344CB8AC3E}">
        <p14:creationId xmlns:p14="http://schemas.microsoft.com/office/powerpoint/2010/main" val="25188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EE008-D01B-CB17-6EE2-4B48CA80168C}"/>
              </a:ext>
            </a:extLst>
          </p:cNvPr>
          <p:cNvSpPr>
            <a:spLocks noGrp="1"/>
          </p:cNvSpPr>
          <p:nvPr>
            <p:ph type="title"/>
          </p:nvPr>
        </p:nvSpPr>
        <p:spPr/>
        <p:txBody>
          <a:bodyPr/>
          <a:lstStyle/>
          <a:p>
            <a:r>
              <a:rPr lang="fr-FR" dirty="0" err="1"/>
              <a:t>Functionalities</a:t>
            </a:r>
            <a:r>
              <a:rPr lang="fr-FR" dirty="0"/>
              <a:t> of </a:t>
            </a:r>
            <a:r>
              <a:rPr lang="fr-FR"/>
              <a:t>sql</a:t>
            </a:r>
          </a:p>
        </p:txBody>
      </p:sp>
      <p:sp>
        <p:nvSpPr>
          <p:cNvPr id="3" name="Content Placeholder 2">
            <a:extLst>
              <a:ext uri="{FF2B5EF4-FFF2-40B4-BE49-F238E27FC236}">
                <a16:creationId xmlns:a16="http://schemas.microsoft.com/office/drawing/2014/main" id="{E7EF2BA7-0DC7-DA66-DD6B-3D2292C91032}"/>
              </a:ext>
            </a:extLst>
          </p:cNvPr>
          <p:cNvSpPr>
            <a:spLocks noGrp="1"/>
          </p:cNvSpPr>
          <p:nvPr>
            <p:ph idx="1"/>
          </p:nvPr>
        </p:nvSpPr>
        <p:spPr/>
        <p:txBody>
          <a:bodyPr>
            <a:normAutofit/>
          </a:bodyPr>
          <a:lstStyle/>
          <a:p>
            <a:pPr marL="0" indent="0" algn="l">
              <a:buNone/>
            </a:pPr>
            <a:r>
              <a:rPr lang="en-US" b="0" i="0" dirty="0">
                <a:solidFill>
                  <a:srgbClr val="202124"/>
                </a:solidFill>
                <a:effectLst/>
                <a:latin typeface="arial" panose="020B0604020202020204" pitchFamily="34" charset="0"/>
              </a:rPr>
              <a:t>7 SQL Functionalities You Should Definitely Know. Getting better at SQL will save you time and frustration. ...:</a:t>
            </a:r>
          </a:p>
          <a:p>
            <a:pPr lvl="1">
              <a:buFont typeface="Arial" panose="020B0604020202020204" pitchFamily="34" charset="0"/>
              <a:buChar char="•"/>
            </a:pPr>
            <a:r>
              <a:rPr lang="en-US" b="0" i="0" dirty="0">
                <a:solidFill>
                  <a:srgbClr val="202124"/>
                </a:solidFill>
                <a:effectLst/>
                <a:latin typeface="arial" panose="020B0604020202020204" pitchFamily="34" charset="0"/>
              </a:rPr>
              <a:t>The CASE clause. ...</a:t>
            </a:r>
          </a:p>
          <a:p>
            <a:pPr>
              <a:buFont typeface="Arial" panose="020B0604020202020204" pitchFamily="34" charset="0"/>
              <a:buChar char="•"/>
            </a:pPr>
            <a:r>
              <a:rPr lang="en-US" b="0" i="0" dirty="0">
                <a:solidFill>
                  <a:srgbClr val="202124"/>
                </a:solidFill>
                <a:effectLst/>
                <a:latin typeface="arial" panose="020B0604020202020204" pitchFamily="34" charset="0"/>
              </a:rPr>
              <a:t>Aggregation functions. ...</a:t>
            </a:r>
          </a:p>
          <a:p>
            <a:pPr>
              <a:buFont typeface="Arial" panose="020B0604020202020204" pitchFamily="34" charset="0"/>
              <a:buChar char="•"/>
            </a:pPr>
            <a:r>
              <a:rPr lang="en-US" b="0" i="0" dirty="0">
                <a:solidFill>
                  <a:srgbClr val="202124"/>
                </a:solidFill>
                <a:effectLst/>
                <a:latin typeface="arial" panose="020B0604020202020204" pitchFamily="34" charset="0"/>
              </a:rPr>
              <a:t>The WHERE and HAVING clauses. ...</a:t>
            </a:r>
          </a:p>
          <a:p>
            <a:pPr>
              <a:buFont typeface="Arial" panose="020B0604020202020204" pitchFamily="34" charset="0"/>
              <a:buChar char="•"/>
            </a:pPr>
            <a:r>
              <a:rPr lang="en-US" b="0" i="0" dirty="0">
                <a:solidFill>
                  <a:srgbClr val="202124"/>
                </a:solidFill>
                <a:effectLst/>
                <a:latin typeface="arial" panose="020B0604020202020204" pitchFamily="34" charset="0"/>
              </a:rPr>
              <a:t>The concatenation operator. ...</a:t>
            </a:r>
          </a:p>
          <a:p>
            <a:pPr>
              <a:buFont typeface="Arial" panose="020B0604020202020204" pitchFamily="34" charset="0"/>
              <a:buChar char="•"/>
            </a:pPr>
            <a:r>
              <a:rPr lang="en-US" b="0" i="0" dirty="0">
                <a:solidFill>
                  <a:srgbClr val="202124"/>
                </a:solidFill>
                <a:effectLst/>
                <a:latin typeface="arial" panose="020B0604020202020204" pitchFamily="34" charset="0"/>
              </a:rPr>
              <a:t>Subqueries. ...</a:t>
            </a:r>
          </a:p>
          <a:p>
            <a:pPr>
              <a:buFont typeface="Arial" panose="020B0604020202020204" pitchFamily="34" charset="0"/>
              <a:buChar char="•"/>
            </a:pPr>
            <a:r>
              <a:rPr lang="en-US" b="0" i="0" dirty="0">
                <a:solidFill>
                  <a:srgbClr val="202124"/>
                </a:solidFill>
                <a:effectLst/>
                <a:latin typeface="arial" panose="020B0604020202020204" pitchFamily="34" charset="0"/>
              </a:rPr>
              <a:t>The LIKE operator. ...</a:t>
            </a:r>
          </a:p>
          <a:p>
            <a:pPr>
              <a:buFont typeface="Arial" panose="020B0604020202020204" pitchFamily="34" charset="0"/>
              <a:buChar char="•"/>
            </a:pPr>
            <a:r>
              <a:rPr lang="en-US" b="0" i="0" dirty="0">
                <a:solidFill>
                  <a:srgbClr val="202124"/>
                </a:solidFill>
                <a:effectLst/>
                <a:latin typeface="arial" panose="020B0604020202020204" pitchFamily="34" charset="0"/>
              </a:rPr>
              <a:t>Prettifying Your Results.</a:t>
            </a:r>
          </a:p>
          <a:p>
            <a:endParaRPr lang="fr-FR" dirty="0"/>
          </a:p>
        </p:txBody>
      </p:sp>
    </p:spTree>
    <p:extLst>
      <p:ext uri="{BB962C8B-B14F-4D97-AF65-F5344CB8AC3E}">
        <p14:creationId xmlns:p14="http://schemas.microsoft.com/office/powerpoint/2010/main" val="3054126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D429E9-231B-4961-E815-7C0BC4AC7356}"/>
              </a:ext>
            </a:extLst>
          </p:cNvPr>
          <p:cNvSpPr>
            <a:spLocks noGrp="1"/>
          </p:cNvSpPr>
          <p:nvPr>
            <p:ph type="title"/>
          </p:nvPr>
        </p:nvSpPr>
        <p:spPr/>
        <p:txBody>
          <a:bodyPr/>
          <a:lstStyle/>
          <a:p>
            <a:r>
              <a:rPr lang="fr-FR" b="0" i="0" dirty="0">
                <a:effectLst/>
                <a:latin typeface="Roboto" panose="02000000000000000000" pitchFamily="2" charset="0"/>
              </a:rPr>
              <a:t>SQL vs MongoDB</a:t>
            </a:r>
            <a:br>
              <a:rPr lang="fr-FR" b="0" i="0" dirty="0">
                <a:effectLst/>
                <a:latin typeface="Roboto" panose="02000000000000000000" pitchFamily="2" charset="0"/>
              </a:rPr>
            </a:br>
            <a:endParaRPr lang="fr-FR" dirty="0"/>
          </a:p>
        </p:txBody>
      </p:sp>
      <p:graphicFrame>
        <p:nvGraphicFramePr>
          <p:cNvPr id="4" name="Tableau 4">
            <a:extLst>
              <a:ext uri="{FF2B5EF4-FFF2-40B4-BE49-F238E27FC236}">
                <a16:creationId xmlns:a16="http://schemas.microsoft.com/office/drawing/2014/main" id="{2F37AA22-EEB1-3968-4E54-F8B5994F65BE}"/>
              </a:ext>
            </a:extLst>
          </p:cNvPr>
          <p:cNvGraphicFramePr>
            <a:graphicFrameLocks noGrp="1"/>
          </p:cNvGraphicFramePr>
          <p:nvPr>
            <p:ph idx="1"/>
            <p:extLst>
              <p:ext uri="{D42A27DB-BD31-4B8C-83A1-F6EECF244321}">
                <p14:modId xmlns:p14="http://schemas.microsoft.com/office/powerpoint/2010/main" val="2186337080"/>
              </p:ext>
            </p:extLst>
          </p:nvPr>
        </p:nvGraphicFramePr>
        <p:xfrm>
          <a:off x="1023938" y="2286000"/>
          <a:ext cx="9720262" cy="3032760"/>
        </p:xfrm>
        <a:graphic>
          <a:graphicData uri="http://schemas.openxmlformats.org/drawingml/2006/table">
            <a:tbl>
              <a:tblPr firstRow="1" bandRow="1">
                <a:tableStyleId>{5C22544A-7EE6-4342-B048-85BDC9FD1C3A}</a:tableStyleId>
              </a:tblPr>
              <a:tblGrid>
                <a:gridCol w="4860131">
                  <a:extLst>
                    <a:ext uri="{9D8B030D-6E8A-4147-A177-3AD203B41FA5}">
                      <a16:colId xmlns:a16="http://schemas.microsoft.com/office/drawing/2014/main" val="2227455315"/>
                    </a:ext>
                  </a:extLst>
                </a:gridCol>
                <a:gridCol w="4860131">
                  <a:extLst>
                    <a:ext uri="{9D8B030D-6E8A-4147-A177-3AD203B41FA5}">
                      <a16:colId xmlns:a16="http://schemas.microsoft.com/office/drawing/2014/main" val="3579683851"/>
                    </a:ext>
                  </a:extLst>
                </a:gridCol>
              </a:tblGrid>
              <a:tr h="370840">
                <a:tc>
                  <a:txBody>
                    <a:bodyPr/>
                    <a:lstStyle/>
                    <a:p>
                      <a:pPr algn="ctr"/>
                      <a:r>
                        <a:rPr lang="fr-FR" b="0" i="0" dirty="0">
                          <a:effectLst/>
                          <a:latin typeface="Roboto" panose="02000000000000000000" pitchFamily="2" charset="0"/>
                        </a:rPr>
                        <a:t>SQL</a:t>
                      </a:r>
                      <a:endParaRPr lang="fr-FR" dirty="0"/>
                    </a:p>
                  </a:txBody>
                  <a:tcPr/>
                </a:tc>
                <a:tc>
                  <a:txBody>
                    <a:bodyPr/>
                    <a:lstStyle/>
                    <a:p>
                      <a:pPr algn="ctr"/>
                      <a:r>
                        <a:rPr lang="fr-FR" b="0" i="0" dirty="0">
                          <a:effectLst/>
                          <a:latin typeface="Roboto" panose="02000000000000000000" pitchFamily="2" charset="0"/>
                        </a:rPr>
                        <a:t>MongoDB</a:t>
                      </a:r>
                      <a:endParaRPr lang="fr-FR" dirty="0"/>
                    </a:p>
                  </a:txBody>
                  <a:tcPr/>
                </a:tc>
                <a:extLst>
                  <a:ext uri="{0D108BD9-81ED-4DB2-BD59-A6C34878D82A}">
                    <a16:rowId xmlns:a16="http://schemas.microsoft.com/office/drawing/2014/main" val="2409426658"/>
                  </a:ext>
                </a:extLst>
              </a:tr>
              <a:tr h="370840">
                <a:tc>
                  <a:txBody>
                    <a:bodyPr/>
                    <a:lstStyle/>
                    <a:p>
                      <a:r>
                        <a:rPr lang="fr-FR" sz="1800" b="0" i="0" kern="1200" dirty="0" err="1">
                          <a:solidFill>
                            <a:schemeClr val="dk1"/>
                          </a:solidFill>
                          <a:effectLst/>
                          <a:latin typeface="+mn-lt"/>
                          <a:ea typeface="+mn-ea"/>
                          <a:cs typeface="+mn-cs"/>
                        </a:rPr>
                        <a:t>databases</a:t>
                      </a:r>
                      <a:r>
                        <a:rPr lang="fr-FR" sz="1800" b="0" i="0" kern="1200" dirty="0">
                          <a:solidFill>
                            <a:schemeClr val="dk1"/>
                          </a:solidFill>
                          <a:effectLst/>
                          <a:latin typeface="+mn-lt"/>
                          <a:ea typeface="+mn-ea"/>
                          <a:cs typeface="+mn-cs"/>
                        </a:rPr>
                        <a:t> are </a:t>
                      </a:r>
                      <a:r>
                        <a:rPr lang="fr-FR" sz="1800" b="0" i="0" kern="1200" dirty="0" err="1">
                          <a:solidFill>
                            <a:schemeClr val="dk1"/>
                          </a:solidFill>
                          <a:effectLst/>
                          <a:latin typeface="+mn-lt"/>
                          <a:ea typeface="+mn-ea"/>
                          <a:cs typeface="+mn-cs"/>
                        </a:rPr>
                        <a:t>relational</a:t>
                      </a:r>
                      <a:endParaRPr lang="fr-FR" dirty="0"/>
                    </a:p>
                  </a:txBody>
                  <a:tcPr/>
                </a:tc>
                <a:tc>
                  <a:txBody>
                    <a:bodyPr/>
                    <a:lstStyle/>
                    <a:p>
                      <a:r>
                        <a:rPr lang="fr-FR" sz="1800" b="0" i="0" kern="1200" dirty="0" err="1">
                          <a:solidFill>
                            <a:schemeClr val="dk1"/>
                          </a:solidFill>
                          <a:effectLst/>
                          <a:latin typeface="+mn-lt"/>
                          <a:ea typeface="+mn-ea"/>
                          <a:cs typeface="+mn-cs"/>
                        </a:rPr>
                        <a:t>databases</a:t>
                      </a:r>
                      <a:r>
                        <a:rPr lang="fr-FR" sz="1800" b="0" i="0" kern="1200" dirty="0">
                          <a:solidFill>
                            <a:schemeClr val="dk1"/>
                          </a:solidFill>
                          <a:effectLst/>
                          <a:latin typeface="+mn-lt"/>
                          <a:ea typeface="+mn-ea"/>
                          <a:cs typeface="+mn-cs"/>
                        </a:rPr>
                        <a:t> are non-</a:t>
                      </a:r>
                      <a:r>
                        <a:rPr lang="fr-FR" sz="1800" b="0" i="0" kern="1200" dirty="0" err="1">
                          <a:solidFill>
                            <a:schemeClr val="dk1"/>
                          </a:solidFill>
                          <a:effectLst/>
                          <a:latin typeface="+mn-lt"/>
                          <a:ea typeface="+mn-ea"/>
                          <a:cs typeface="+mn-cs"/>
                        </a:rPr>
                        <a:t>relational</a:t>
                      </a:r>
                      <a:endParaRPr lang="fr-FR" dirty="0"/>
                    </a:p>
                  </a:txBody>
                  <a:tcPr/>
                </a:tc>
                <a:extLst>
                  <a:ext uri="{0D108BD9-81ED-4DB2-BD59-A6C34878D82A}">
                    <a16:rowId xmlns:a16="http://schemas.microsoft.com/office/drawing/2014/main" val="3259468272"/>
                  </a:ext>
                </a:extLst>
              </a:tr>
              <a:tr h="370840">
                <a:tc>
                  <a:txBody>
                    <a:bodyPr/>
                    <a:lstStyle/>
                    <a:p>
                      <a:r>
                        <a:rPr lang="en-US" sz="1800" b="0" i="0" kern="1200" dirty="0">
                          <a:solidFill>
                            <a:schemeClr val="dk1"/>
                          </a:solidFill>
                          <a:effectLst/>
                          <a:latin typeface="+mn-lt"/>
                          <a:ea typeface="+mn-ea"/>
                          <a:cs typeface="+mn-cs"/>
                        </a:rPr>
                        <a:t>databases use structured query language and have a predefined schema</a:t>
                      </a:r>
                      <a:endParaRPr lang="fr-FR" dirty="0"/>
                    </a:p>
                  </a:txBody>
                  <a:tcPr/>
                </a:tc>
                <a:tc>
                  <a:txBody>
                    <a:bodyPr/>
                    <a:lstStyle/>
                    <a:p>
                      <a:r>
                        <a:rPr lang="en-US" sz="1800" b="0" i="0" kern="1200" dirty="0">
                          <a:solidFill>
                            <a:schemeClr val="dk1"/>
                          </a:solidFill>
                          <a:effectLst/>
                          <a:latin typeface="+mn-lt"/>
                          <a:ea typeface="+mn-ea"/>
                          <a:cs typeface="+mn-cs"/>
                        </a:rPr>
                        <a:t>databases have dynamic schemas for unstructured data.</a:t>
                      </a:r>
                      <a:endParaRPr lang="fr-FR" dirty="0"/>
                    </a:p>
                  </a:txBody>
                  <a:tcPr/>
                </a:tc>
                <a:extLst>
                  <a:ext uri="{0D108BD9-81ED-4DB2-BD59-A6C34878D82A}">
                    <a16:rowId xmlns:a16="http://schemas.microsoft.com/office/drawing/2014/main" val="1208274415"/>
                  </a:ext>
                </a:extLst>
              </a:tr>
              <a:tr h="370840">
                <a:tc>
                  <a:txBody>
                    <a:bodyPr/>
                    <a:lstStyle/>
                    <a:p>
                      <a:r>
                        <a:rPr lang="fr-FR" sz="1800" b="0" i="0" kern="1200" dirty="0" err="1">
                          <a:solidFill>
                            <a:schemeClr val="dk1"/>
                          </a:solidFill>
                          <a:effectLst/>
                          <a:latin typeface="+mn-lt"/>
                          <a:ea typeface="+mn-ea"/>
                          <a:cs typeface="+mn-cs"/>
                        </a:rPr>
                        <a:t>databases</a:t>
                      </a:r>
                      <a:r>
                        <a:rPr lang="fr-FR" sz="1800" b="0" i="0" kern="1200" dirty="0">
                          <a:solidFill>
                            <a:schemeClr val="dk1"/>
                          </a:solidFill>
                          <a:effectLst/>
                          <a:latin typeface="+mn-lt"/>
                          <a:ea typeface="+mn-ea"/>
                          <a:cs typeface="+mn-cs"/>
                        </a:rPr>
                        <a:t> are </a:t>
                      </a:r>
                      <a:r>
                        <a:rPr lang="fr-FR" sz="1800" b="0" i="0" kern="1200" dirty="0" err="1">
                          <a:solidFill>
                            <a:schemeClr val="dk1"/>
                          </a:solidFill>
                          <a:effectLst/>
                          <a:latin typeface="+mn-lt"/>
                          <a:ea typeface="+mn-ea"/>
                          <a:cs typeface="+mn-cs"/>
                        </a:rPr>
                        <a:t>vertically</a:t>
                      </a:r>
                      <a:r>
                        <a:rPr lang="fr-FR" sz="1800" b="0" i="0" kern="1200" dirty="0">
                          <a:solidFill>
                            <a:schemeClr val="dk1"/>
                          </a:solidFill>
                          <a:effectLst/>
                          <a:latin typeface="+mn-lt"/>
                          <a:ea typeface="+mn-ea"/>
                          <a:cs typeface="+mn-cs"/>
                        </a:rPr>
                        <a:t> scalable</a:t>
                      </a:r>
                      <a:endParaRPr lang="fr-FR" dirty="0"/>
                    </a:p>
                  </a:txBody>
                  <a:tcPr/>
                </a:tc>
                <a:tc>
                  <a:txBody>
                    <a:bodyPr/>
                    <a:lstStyle/>
                    <a:p>
                      <a:r>
                        <a:rPr lang="fr-FR" sz="1800" b="0" i="0" kern="1200" dirty="0" err="1">
                          <a:solidFill>
                            <a:schemeClr val="dk1"/>
                          </a:solidFill>
                          <a:effectLst/>
                          <a:latin typeface="+mn-lt"/>
                          <a:ea typeface="+mn-ea"/>
                          <a:cs typeface="+mn-cs"/>
                        </a:rPr>
                        <a:t>databases</a:t>
                      </a:r>
                      <a:r>
                        <a:rPr lang="fr-FR" sz="1800" b="0" i="0" kern="1200" dirty="0">
                          <a:solidFill>
                            <a:schemeClr val="dk1"/>
                          </a:solidFill>
                          <a:effectLst/>
                          <a:latin typeface="+mn-lt"/>
                          <a:ea typeface="+mn-ea"/>
                          <a:cs typeface="+mn-cs"/>
                        </a:rPr>
                        <a:t> are </a:t>
                      </a:r>
                      <a:r>
                        <a:rPr lang="fr-FR" sz="1800" b="0" i="0" kern="1200" dirty="0" err="1">
                          <a:solidFill>
                            <a:schemeClr val="dk1"/>
                          </a:solidFill>
                          <a:effectLst/>
                          <a:latin typeface="+mn-lt"/>
                          <a:ea typeface="+mn-ea"/>
                          <a:cs typeface="+mn-cs"/>
                        </a:rPr>
                        <a:t>horizontally</a:t>
                      </a:r>
                      <a:r>
                        <a:rPr lang="fr-FR" sz="1800" b="0" i="0" kern="1200" dirty="0">
                          <a:solidFill>
                            <a:schemeClr val="dk1"/>
                          </a:solidFill>
                          <a:effectLst/>
                          <a:latin typeface="+mn-lt"/>
                          <a:ea typeface="+mn-ea"/>
                          <a:cs typeface="+mn-cs"/>
                        </a:rPr>
                        <a:t> scalable</a:t>
                      </a:r>
                      <a:endParaRPr lang="fr-FR" dirty="0"/>
                    </a:p>
                  </a:txBody>
                  <a:tcPr/>
                </a:tc>
                <a:extLst>
                  <a:ext uri="{0D108BD9-81ED-4DB2-BD59-A6C34878D82A}">
                    <a16:rowId xmlns:a16="http://schemas.microsoft.com/office/drawing/2014/main" val="2896433310"/>
                  </a:ext>
                </a:extLst>
              </a:tr>
              <a:tr h="370840">
                <a:tc>
                  <a:txBody>
                    <a:bodyPr/>
                    <a:lstStyle/>
                    <a:p>
                      <a:r>
                        <a:rPr lang="fr-FR" sz="1800" b="0" i="0" kern="1200" dirty="0" err="1">
                          <a:solidFill>
                            <a:schemeClr val="dk1"/>
                          </a:solidFill>
                          <a:effectLst/>
                          <a:latin typeface="+mn-lt"/>
                          <a:ea typeface="+mn-ea"/>
                          <a:cs typeface="+mn-cs"/>
                        </a:rPr>
                        <a:t>databases</a:t>
                      </a:r>
                      <a:r>
                        <a:rPr lang="fr-FR" sz="1800" b="0" i="0" kern="1200" dirty="0">
                          <a:solidFill>
                            <a:schemeClr val="dk1"/>
                          </a:solidFill>
                          <a:effectLst/>
                          <a:latin typeface="+mn-lt"/>
                          <a:ea typeface="+mn-ea"/>
                          <a:cs typeface="+mn-cs"/>
                        </a:rPr>
                        <a:t> are table-</a:t>
                      </a:r>
                      <a:r>
                        <a:rPr lang="fr-FR" sz="1800" b="0" i="0" kern="1200" dirty="0" err="1">
                          <a:solidFill>
                            <a:schemeClr val="dk1"/>
                          </a:solidFill>
                          <a:effectLst/>
                          <a:latin typeface="+mn-lt"/>
                          <a:ea typeface="+mn-ea"/>
                          <a:cs typeface="+mn-cs"/>
                        </a:rPr>
                        <a:t>based</a:t>
                      </a:r>
                      <a:endParaRPr lang="fr-FR" dirty="0"/>
                    </a:p>
                  </a:txBody>
                  <a:tcPr/>
                </a:tc>
                <a:tc>
                  <a:txBody>
                    <a:bodyPr/>
                    <a:lstStyle/>
                    <a:p>
                      <a:r>
                        <a:rPr lang="en-US" sz="1800" b="0" i="0" kern="1200" dirty="0">
                          <a:solidFill>
                            <a:schemeClr val="dk1"/>
                          </a:solidFill>
                          <a:effectLst/>
                          <a:latin typeface="+mn-lt"/>
                          <a:ea typeface="+mn-ea"/>
                          <a:cs typeface="+mn-cs"/>
                        </a:rPr>
                        <a:t>databases are document, key-value, graph, or wide-column stores</a:t>
                      </a:r>
                      <a:endParaRPr lang="fr-FR" dirty="0"/>
                    </a:p>
                  </a:txBody>
                  <a:tcPr/>
                </a:tc>
                <a:extLst>
                  <a:ext uri="{0D108BD9-81ED-4DB2-BD59-A6C34878D82A}">
                    <a16:rowId xmlns:a16="http://schemas.microsoft.com/office/drawing/2014/main" val="345919860"/>
                  </a:ext>
                </a:extLst>
              </a:tr>
              <a:tr h="370840">
                <a:tc>
                  <a:txBody>
                    <a:bodyPr/>
                    <a:lstStyle/>
                    <a:p>
                      <a:r>
                        <a:rPr lang="en-US" sz="1800" b="0" i="0" kern="1200" dirty="0">
                          <a:solidFill>
                            <a:schemeClr val="dk1"/>
                          </a:solidFill>
                          <a:effectLst/>
                          <a:latin typeface="+mn-lt"/>
                          <a:ea typeface="+mn-ea"/>
                          <a:cs typeface="+mn-cs"/>
                        </a:rPr>
                        <a:t>databases are better for multi-row transactions</a:t>
                      </a:r>
                      <a:endParaRPr lang="fr-FR" dirty="0"/>
                    </a:p>
                  </a:txBody>
                  <a:tcPr/>
                </a:tc>
                <a:tc>
                  <a:txBody>
                    <a:bodyPr/>
                    <a:lstStyle/>
                    <a:p>
                      <a:r>
                        <a:rPr lang="en-US" sz="1800" b="0" i="0" kern="1200">
                          <a:solidFill>
                            <a:schemeClr val="dk1"/>
                          </a:solidFill>
                          <a:effectLst/>
                          <a:latin typeface="+mn-lt"/>
                          <a:ea typeface="+mn-ea"/>
                          <a:cs typeface="+mn-cs"/>
                        </a:rPr>
                        <a:t>better </a:t>
                      </a:r>
                      <a:r>
                        <a:rPr lang="en-US" sz="1800" b="0" i="0" kern="1200" dirty="0">
                          <a:solidFill>
                            <a:schemeClr val="dk1"/>
                          </a:solidFill>
                          <a:effectLst/>
                          <a:latin typeface="+mn-lt"/>
                          <a:ea typeface="+mn-ea"/>
                          <a:cs typeface="+mn-cs"/>
                        </a:rPr>
                        <a:t>for unstructured data like documents or JSON</a:t>
                      </a:r>
                      <a:endParaRPr lang="fr-FR" dirty="0"/>
                    </a:p>
                  </a:txBody>
                  <a:tcPr/>
                </a:tc>
                <a:extLst>
                  <a:ext uri="{0D108BD9-81ED-4DB2-BD59-A6C34878D82A}">
                    <a16:rowId xmlns:a16="http://schemas.microsoft.com/office/drawing/2014/main" val="2945249639"/>
                  </a:ext>
                </a:extLst>
              </a:tr>
            </a:tbl>
          </a:graphicData>
        </a:graphic>
      </p:graphicFrame>
    </p:spTree>
    <p:extLst>
      <p:ext uri="{BB962C8B-B14F-4D97-AF65-F5344CB8AC3E}">
        <p14:creationId xmlns:p14="http://schemas.microsoft.com/office/powerpoint/2010/main" val="2559552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20</TotalTime>
  <Words>276</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vt:lpstr>
      <vt:lpstr>Euclid Circular A</vt:lpstr>
      <vt:lpstr>Roboto</vt:lpstr>
      <vt:lpstr>Tw Cen MT</vt:lpstr>
      <vt:lpstr>Tw Cen MT Condensed</vt:lpstr>
      <vt:lpstr>Wingdings 3</vt:lpstr>
      <vt:lpstr>Intégral</vt:lpstr>
      <vt:lpstr>Introduction to Data...</vt:lpstr>
      <vt:lpstr>What is MONGODB</vt:lpstr>
      <vt:lpstr>Functionalities of MONGODB</vt:lpstr>
      <vt:lpstr>What is sql?</vt:lpstr>
      <vt:lpstr>Functionalities of sql</vt:lpstr>
      <vt:lpstr>SQL vs MongoDB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dc:title>
  <dc:creator>MALEK</dc:creator>
  <cp:lastModifiedBy>chaaranizar@gmail.com</cp:lastModifiedBy>
  <cp:revision>2</cp:revision>
  <dcterms:created xsi:type="dcterms:W3CDTF">2023-01-18T22:59:22Z</dcterms:created>
  <dcterms:modified xsi:type="dcterms:W3CDTF">2023-01-24T09:33:05Z</dcterms:modified>
</cp:coreProperties>
</file>