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2"/>
  </p:sldMasterIdLst>
  <p:notesMasterIdLst>
    <p:notesMasterId r:id="rId2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C0D6C0"/>
    <a:srgbClr val="8593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75" d="100"/>
          <a:sy n="75" d="100"/>
        </p:scale>
        <p:origin x="-804" y="-72"/>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9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10/11/2023</a:t>
            </a:fld>
            <a:endParaRPr lang="en-US" dirty="0"/>
          </a:p>
        </p:txBody>
      </p:sp>
      <p:sp>
        <p:nvSpPr>
          <p:cNvPr id="104879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9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80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1048582"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48583" name="Rectangle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84" name="Oval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85" name="Freeform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586" name="Freeform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7" name="Group 5"/>
          <p:cNvGrpSpPr/>
          <p:nvPr userDrawn="1"/>
        </p:nvGrpSpPr>
        <p:grpSpPr>
          <a:xfrm>
            <a:off x="8264427" y="-3419"/>
            <a:ext cx="3927573" cy="3165022"/>
            <a:chOff x="9857014" y="13834"/>
            <a:chExt cx="2334986" cy="1881641"/>
          </a:xfrm>
        </p:grpSpPr>
        <p:sp>
          <p:nvSpPr>
            <p:cNvPr id="1048587"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588"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48589"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590" name="Freeform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104876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6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66"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1048767"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8"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pPr/>
              <a:t>10/11/2023</a:t>
            </a:fld>
            <a:endParaRPr lang="en-US" dirty="0"/>
          </a:p>
        </p:txBody>
      </p:sp>
      <p:sp>
        <p:nvSpPr>
          <p:cNvPr id="104876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048770"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104867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104867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7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7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7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8" name="Group 8"/>
          <p:cNvGrpSpPr/>
          <p:nvPr userDrawn="1"/>
        </p:nvGrpSpPr>
        <p:grpSpPr>
          <a:xfrm>
            <a:off x="8082092" y="5590903"/>
            <a:ext cx="1572380" cy="1267097"/>
            <a:chOff x="7413403" y="4976359"/>
            <a:chExt cx="2334986" cy="1881641"/>
          </a:xfrm>
        </p:grpSpPr>
        <p:sp>
          <p:nvSpPr>
            <p:cNvPr id="104867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4867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48679"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pPr/>
              <a:t>10/11/2023</a:t>
            </a:fld>
            <a:endParaRPr lang="en-US" dirty="0"/>
          </a:p>
        </p:txBody>
      </p:sp>
      <p:sp>
        <p:nvSpPr>
          <p:cNvPr id="1048680"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048681"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048682"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83"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84"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1048749"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1048750"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51" name="Freeform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52" name="Freeform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48753" name="Freeform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71" name="Group 8"/>
          <p:cNvGrpSpPr/>
          <p:nvPr userDrawn="1"/>
        </p:nvGrpSpPr>
        <p:grpSpPr>
          <a:xfrm>
            <a:off x="2587417" y="5590903"/>
            <a:ext cx="1572380" cy="1267097"/>
            <a:chOff x="7413403" y="4976359"/>
            <a:chExt cx="2334986" cy="1881641"/>
          </a:xfrm>
        </p:grpSpPr>
        <p:sp>
          <p:nvSpPr>
            <p:cNvPr id="1048754"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48755"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48756" name="Date Placeholder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pPr/>
              <a:t>10/11/2023</a:t>
            </a:fld>
            <a:endParaRPr lang="en-US" dirty="0"/>
          </a:p>
        </p:txBody>
      </p:sp>
      <p:sp>
        <p:nvSpPr>
          <p:cNvPr id="104875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048758"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59"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0"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1"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2"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3"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1048706"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1048707"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48708" name="Rectangle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5"/>
          <p:cNvGrpSpPr/>
          <p:nvPr userDrawn="1"/>
        </p:nvGrpSpPr>
        <p:grpSpPr>
          <a:xfrm>
            <a:off x="8264427" y="3685939"/>
            <a:ext cx="3927573" cy="3178856"/>
            <a:chOff x="9857014" y="13834"/>
            <a:chExt cx="2334986" cy="1881641"/>
          </a:xfrm>
        </p:grpSpPr>
        <p:sp>
          <p:nvSpPr>
            <p:cNvPr id="1048709"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10"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48711"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12" name="Freeform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1048596"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97"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598"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48599"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9" name="Group 8"/>
          <p:cNvGrpSpPr/>
          <p:nvPr userDrawn="1"/>
        </p:nvGrpSpPr>
        <p:grpSpPr>
          <a:xfrm>
            <a:off x="8082092" y="5590903"/>
            <a:ext cx="1572380" cy="1267097"/>
            <a:chOff x="7413403" y="4976359"/>
            <a:chExt cx="2334986" cy="1881641"/>
          </a:xfrm>
        </p:grpSpPr>
        <p:sp>
          <p:nvSpPr>
            <p:cNvPr id="1048600"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48601"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48602"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pPr/>
              <a:t>10/11/2023</a:t>
            </a:fld>
            <a:endParaRPr lang="en-US" dirty="0"/>
          </a:p>
        </p:txBody>
      </p:sp>
      <p:sp>
        <p:nvSpPr>
          <p:cNvPr id="1048603"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048604"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1048609" name="Rectangle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0" name="Freeform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11" name="Freeform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12" name="Freeform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1048614"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048615" name="Date Placeholder 3"/>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10/11/2023</a:t>
            </a:fld>
            <a:endParaRPr lang="en-US" dirty="0"/>
          </a:p>
        </p:txBody>
      </p:sp>
      <p:sp>
        <p:nvSpPr>
          <p:cNvPr id="1048616" name="Footer Placeholder 4"/>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1048617" name="Slide Number Placeholder 5"/>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1048664" name="Freeform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65"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1048666"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55" name="Group 5"/>
          <p:cNvGrpSpPr/>
          <p:nvPr userDrawn="1"/>
        </p:nvGrpSpPr>
        <p:grpSpPr>
          <a:xfrm rot="16200000">
            <a:off x="8286528" y="2207195"/>
            <a:ext cx="3032351" cy="2443610"/>
            <a:chOff x="9857014" y="13834"/>
            <a:chExt cx="2334986" cy="1881641"/>
          </a:xfrm>
        </p:grpSpPr>
        <p:sp>
          <p:nvSpPr>
            <p:cNvPr id="1048667"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68"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48669" name="Freeform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70" name="Freeform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104874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104874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4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4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46"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pPr/>
              <a:t>10/11/2023</a:t>
            </a:fld>
            <a:endParaRPr lang="en-US" dirty="0"/>
          </a:p>
        </p:txBody>
      </p:sp>
      <p:sp>
        <p:nvSpPr>
          <p:cNvPr id="104874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048748"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46" name="Group 8"/>
          <p:cNvGrpSpPr/>
          <p:nvPr userDrawn="1"/>
        </p:nvGrpSpPr>
        <p:grpSpPr>
          <a:xfrm rot="16200000">
            <a:off x="10772262" y="152641"/>
            <a:ext cx="1572380" cy="1267097"/>
            <a:chOff x="7413403" y="4976359"/>
            <a:chExt cx="2334986" cy="1881641"/>
          </a:xfrm>
        </p:grpSpPr>
        <p:sp>
          <p:nvSpPr>
            <p:cNvPr id="1048631"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32"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4863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1048634"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35"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pPr/>
              <a:t>10/11/2023</a:t>
            </a:fld>
            <a:endParaRPr lang="en-US" dirty="0"/>
          </a:p>
        </p:txBody>
      </p:sp>
      <p:sp>
        <p:nvSpPr>
          <p:cNvPr id="1048636"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048637"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04862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1048623" name="Text Placeholder 7"/>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48624"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1048625" name="Text Placeholder 7"/>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48626" name="Date Placeholder 2"/>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pPr/>
              <a:t>10/11/2023</a:t>
            </a:fld>
            <a:endParaRPr lang="en-US" dirty="0"/>
          </a:p>
        </p:txBody>
      </p:sp>
      <p:sp>
        <p:nvSpPr>
          <p:cNvPr id="1048627" name="Footer Placeholder 3"/>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1048628" name="Slide Number Placeholder 4"/>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048771" name="Rectangle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72"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1048773" name="Picture Placeholder 23"/>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48774" name="Text Placeholder 28"/>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75" name="Text Placeholder 28"/>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76" name="Picture Placeholder 23"/>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48777" name="Text Placeholder 28"/>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78" name="Text Placeholder 28"/>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79" name="Picture Placeholder 23"/>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48780" name="Text Placeholder 28"/>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81" name="Text Placeholder 28"/>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82" name="Picture Placeholder 23"/>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48783" name="Text Placeholder 28"/>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84" name="Text Placeholder 28"/>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85" name="Date Placeholder 2"/>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pPr/>
              <a:t>10/11/2023</a:t>
            </a:fld>
            <a:endParaRPr lang="en-US" dirty="0"/>
          </a:p>
        </p:txBody>
      </p:sp>
      <p:sp>
        <p:nvSpPr>
          <p:cNvPr id="1048786" name="Footer Placeholder 3"/>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1048787" name="Slide Number Placeholder 4"/>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048788" name="Freeform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89" name="Freeform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90" name="Freeform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91" name="Oval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48792" name="Freeform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93" name="Freeform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94" name="Freeform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104871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1048715" name="Picture Placeholder 23"/>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1048716" name="Text Placeholder 28"/>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17" name="Text Placeholder 28"/>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18" name="Picture Placeholder 23"/>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1048719" name="Text Placeholder 28"/>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20" name="Text Placeholder 28"/>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21" name="Picture Placeholder 23"/>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1048722" name="Text Placeholder 28"/>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23" name="Text Placeholder 28"/>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24" name="Picture Placeholder 23"/>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1048725" name="Text Placeholder 28"/>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26" name="Text Placeholder 28"/>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27" name="Picture Placeholder 23"/>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1048728" name="Text Placeholder 28"/>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29" name="Text Placeholder 28"/>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30" name="Picture Placeholder 23"/>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1048731" name="Text Placeholder 28"/>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32" name="Text Placeholder 28"/>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33" name="Picture Placeholder 23"/>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1048734" name="Text Placeholder 28"/>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35" name="Text Placeholder 28"/>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36" name="Picture Placeholder 23"/>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1048737" name="Text Placeholder 28"/>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38" name="Text Placeholder 28"/>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39" name="Date Placeholder 17"/>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pPr/>
              <a:t>10/11/2023</a:t>
            </a:fld>
            <a:endParaRPr lang="en-US" dirty="0"/>
          </a:p>
        </p:txBody>
      </p:sp>
      <p:sp>
        <p:nvSpPr>
          <p:cNvPr id="1048740" name="Footer Placeholder 21"/>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1048741" name="Slide Number Placeholder 22"/>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1048577"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pPr/>
              <a:t>10/11/2023</a:t>
            </a:fld>
            <a:endParaRPr lang="en-US"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1048580"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1" name="Title 1"/>
          <p:cNvSpPr>
            <a:spLocks noGrp="1"/>
          </p:cNvSpPr>
          <p:nvPr>
            <p:ph type="ctrTitle"/>
          </p:nvPr>
        </p:nvSpPr>
        <p:spPr>
          <a:xfrm>
            <a:off x="1601337" y="1811967"/>
            <a:ext cx="8193206" cy="1514901"/>
          </a:xfrm>
        </p:spPr>
        <p:txBody>
          <a:bodyPr/>
          <a:lstStyle/>
          <a:p>
            <a:r>
              <a:rPr lang="en-US" sz="4400" dirty="0" smtClean="0"/>
              <a:t>IBM-ARTIFICIAL INTELLIGENCE GROUP 1</a:t>
            </a:r>
            <a:endParaRPr lang="en-US" sz="4400" dirty="0"/>
          </a:p>
        </p:txBody>
      </p:sp>
      <p:sp>
        <p:nvSpPr>
          <p:cNvPr id="1048592" name="TextBox 4"/>
          <p:cNvSpPr txBox="1"/>
          <p:nvPr/>
        </p:nvSpPr>
        <p:spPr>
          <a:xfrm>
            <a:off x="0" y="3802193"/>
            <a:ext cx="11395880" cy="954107"/>
          </a:xfrm>
          <a:prstGeom prst="rect">
            <a:avLst/>
          </a:prstGeom>
          <a:noFill/>
        </p:spPr>
        <p:txBody>
          <a:bodyPr wrap="square" rtlCol="0">
            <a:spAutoFit/>
          </a:bodyPr>
          <a:lstStyle/>
          <a:p>
            <a:r>
              <a:rPr lang="en-US" sz="2800" b="1" dirty="0" smtClean="0"/>
              <a:t>AI-Driven Exploration and Prediction of Company Registration Trends with Registrar of Companies (</a:t>
            </a:r>
            <a:r>
              <a:rPr lang="en-US" sz="2800" b="1" dirty="0" err="1" smtClean="0"/>
              <a:t>RoC</a:t>
            </a:r>
            <a:r>
              <a:rPr lang="en-US" sz="2800" b="1" dirty="0" smtClean="0"/>
              <a:t>)</a:t>
            </a:r>
            <a:endParaRPr lang="en-US" sz="2800" b="1" dirty="0"/>
          </a:p>
        </p:txBody>
      </p:sp>
      <p:sp>
        <p:nvSpPr>
          <p:cNvPr id="1048593" name="TextBox 7"/>
          <p:cNvSpPr txBox="1"/>
          <p:nvPr/>
        </p:nvSpPr>
        <p:spPr>
          <a:xfrm>
            <a:off x="0" y="3357348"/>
            <a:ext cx="7978250" cy="396241"/>
          </a:xfrm>
          <a:prstGeom prst="rect">
            <a:avLst/>
          </a:prstGeom>
          <a:noFill/>
        </p:spPr>
        <p:txBody>
          <a:bodyPr wrap="none" rtlCol="0">
            <a:spAutoFit/>
          </a:bodyPr>
          <a:lstStyle/>
          <a:p>
            <a:r>
              <a:rPr lang="en-US" sz="2000" b="1" dirty="0" smtClean="0">
                <a:solidFill>
                  <a:schemeClr val="accent6">
                    <a:lumMod val="50000"/>
                  </a:schemeClr>
                </a:solidFill>
              </a:rPr>
              <a:t>DEPARTMENT OF ELECTRONICS AND COMMUNICATION ENGINEERING</a:t>
            </a:r>
            <a:endParaRPr lang="en-US" sz="2000" b="1" dirty="0">
              <a:solidFill>
                <a:schemeClr val="accent6">
                  <a:lumMod val="50000"/>
                </a:schemeClr>
              </a:solidFill>
            </a:endParaRPr>
          </a:p>
        </p:txBody>
      </p:sp>
      <p:sp>
        <p:nvSpPr>
          <p:cNvPr id="1048594" name="TextBox 8"/>
          <p:cNvSpPr txBox="1"/>
          <p:nvPr/>
        </p:nvSpPr>
        <p:spPr>
          <a:xfrm>
            <a:off x="3152633" y="5008728"/>
            <a:ext cx="8843749" cy="1463040"/>
          </a:xfrm>
          <a:prstGeom prst="rect">
            <a:avLst/>
          </a:prstGeom>
          <a:noFill/>
        </p:spPr>
        <p:txBody>
          <a:bodyPr wrap="square" rtlCol="0">
            <a:spAutoFit/>
          </a:bodyPr>
          <a:lstStyle/>
          <a:p>
            <a:r>
              <a:rPr lang="en-US" sz="2000" b="1" u="sng" dirty="0" smtClean="0"/>
              <a:t>TEAM NAME</a:t>
            </a:r>
            <a:r>
              <a:rPr lang="en-US" dirty="0" smtClean="0"/>
              <a:t> :                        </a:t>
            </a:r>
            <a:r>
              <a:rPr lang="en-US" sz="2000" b="1" u="sng" dirty="0" smtClean="0"/>
              <a:t>TEAM MEMBERS</a:t>
            </a:r>
            <a:endParaRPr lang="en-US" b="1" u="sng" dirty="0" smtClean="0"/>
          </a:p>
          <a:p>
            <a:r>
              <a:rPr lang="en-US" b="1" dirty="0" smtClean="0"/>
              <a:t>                                                          CHARUNYA D P(113321106014)</a:t>
            </a:r>
          </a:p>
          <a:p>
            <a:r>
              <a:rPr lang="en-US" b="1" dirty="0" smtClean="0"/>
              <a:t>                                                          ANNAL ABINAYA VARSHA A(113321106003)</a:t>
            </a:r>
          </a:p>
          <a:p>
            <a:r>
              <a:rPr lang="en-US" b="1" dirty="0" smtClean="0"/>
              <a:t>                                                          KEERTHI SRI R (113321106043)</a:t>
            </a:r>
          </a:p>
          <a:p>
            <a:r>
              <a:rPr lang="en-US" b="1" dirty="0" smtClean="0"/>
              <a:t>                                                          DHANALAKSHMI V(113321106019) </a:t>
            </a:r>
            <a:endParaRPr lang="en-US" b="1" dirty="0"/>
          </a:p>
        </p:txBody>
      </p:sp>
      <p:pic>
        <p:nvPicPr>
          <p:cNvPr id="2097152" name="Picture 2"/>
          <p:cNvPicPr>
            <a:picLocks noChangeAspect="1" noChangeArrowheads="1"/>
          </p:cNvPicPr>
          <p:nvPr/>
        </p:nvPicPr>
        <p:blipFill rotWithShape="1">
          <a:blip r:embed="rId2"/>
          <a:srcRect l="14329" t="14685" r="18567" b="13430"/>
          <a:stretch>
            <a:fillRect/>
          </a:stretch>
        </p:blipFill>
        <p:spPr bwMode="auto">
          <a:xfrm>
            <a:off x="0" y="0"/>
            <a:ext cx="12192000" cy="1889760"/>
          </a:xfrm>
          <a:prstGeom prst="rect">
            <a:avLst/>
          </a:prstGeom>
          <a:noFill/>
          <a:ln>
            <a:noFill/>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pPr algn="ctr"/>
            <a:r>
              <a:rPr lang="en-IN" sz="6000" dirty="0"/>
              <a:t>CASE STUDIES</a:t>
            </a:r>
            <a:endParaRPr lang="en-US" sz="6000" dirty="0"/>
          </a:p>
        </p:txBody>
      </p:sp>
      <p:sp>
        <p:nvSpPr>
          <p:cNvPr id="1048659" name="Text Placeholder 2"/>
          <p:cNvSpPr>
            <a:spLocks noGrp="1"/>
          </p:cNvSpPr>
          <p:nvPr>
            <p:ph type="body" idx="1"/>
          </p:nvPr>
        </p:nvSpPr>
        <p:spPr>
          <a:xfrm>
            <a:off x="203200" y="2346961"/>
            <a:ext cx="11877040" cy="3742690"/>
          </a:xfrm>
        </p:spPr>
        <p:txBody>
          <a:bodyPr/>
          <a:lstStyle/>
          <a:p>
            <a:r>
              <a:rPr lang="en-IN" sz="2800" dirty="0"/>
              <a:t>Incorporating real-world case studies into our project on exploring and predicting company registration trends using Registrar of Companies (</a:t>
            </a:r>
            <a:r>
              <a:rPr lang="en-IN" sz="2800" dirty="0" err="1"/>
              <a:t>RoC</a:t>
            </a:r>
            <a:r>
              <a:rPr lang="en-IN" sz="2800" dirty="0"/>
              <a:t>) data serves as a practical and illuminating dimension. These case studies provide tangible examples of how the insights generated through our analysis can be applied to benefit various stakeholders</a:t>
            </a:r>
            <a:r>
              <a:rPr lang="en-IN" sz="2800" dirty="0" smtClean="0"/>
              <a:t>.</a:t>
            </a:r>
            <a:endParaRPr lang="en-IN" sz="2800" dirty="0"/>
          </a:p>
        </p:txBody>
      </p:sp>
      <p:sp>
        <p:nvSpPr>
          <p:cNvPr id="1048660" name="Slide Number Placeholder 4"/>
          <p:cNvSpPr>
            <a:spLocks noGrp="1"/>
          </p:cNvSpPr>
          <p:nvPr>
            <p:ph type="sldNum" sz="quarter" idx="12"/>
          </p:nvPr>
        </p:nvSpPr>
        <p:spPr/>
        <p:txBody>
          <a:bodyPr/>
          <a:lstStyle/>
          <a:p>
            <a:fld id="{294A09A9-5501-47C1-A89A-A340965A2BE2}"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pPr algn="ctr"/>
            <a:r>
              <a:rPr lang="en-IN" sz="6000" dirty="0"/>
              <a:t>CASE STUDIES</a:t>
            </a:r>
            <a:endParaRPr lang="en-US" sz="6000" dirty="0"/>
          </a:p>
        </p:txBody>
      </p:sp>
      <p:sp>
        <p:nvSpPr>
          <p:cNvPr id="1048662" name="Text Placeholder 2"/>
          <p:cNvSpPr>
            <a:spLocks noGrp="1"/>
          </p:cNvSpPr>
          <p:nvPr>
            <p:ph type="body" idx="1"/>
          </p:nvPr>
        </p:nvSpPr>
        <p:spPr>
          <a:xfrm>
            <a:off x="203200" y="2346961"/>
            <a:ext cx="11877040" cy="3742690"/>
          </a:xfrm>
        </p:spPr>
        <p:txBody>
          <a:bodyPr/>
          <a:lstStyle/>
          <a:p>
            <a:r>
              <a:rPr lang="en-IN" sz="2800" dirty="0"/>
              <a:t>For instance, one case study might focus on a government regulatory body that uses our predictive models to proactively identify industries experiencing rapid growth in registrations. By adapting policies and resource allocation accordingly, the government can foster economic development in these sectors and ensure regulatory compliance.</a:t>
            </a:r>
          </a:p>
          <a:p>
            <a:endParaRPr lang="en-IN" sz="2800" dirty="0"/>
          </a:p>
        </p:txBody>
      </p:sp>
      <p:sp>
        <p:nvSpPr>
          <p:cNvPr id="1048663" name="Slide Number Placeholder 4"/>
          <p:cNvSpPr>
            <a:spLocks noGrp="1"/>
          </p:cNvSpPr>
          <p:nvPr>
            <p:ph type="sldNum" sz="quarter" idx="12"/>
          </p:nvPr>
        </p:nvSpPr>
        <p:spPr/>
        <p:txBody>
          <a:bodyPr/>
          <a:lstStyle/>
          <a:p>
            <a:fld id="{294A09A9-5501-47C1-A89A-A340965A2BE2}"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ctrTitle"/>
          </p:nvPr>
        </p:nvSpPr>
        <p:spPr>
          <a:xfrm>
            <a:off x="263253" y="1384520"/>
            <a:ext cx="7130345" cy="2939394"/>
          </a:xfrm>
        </p:spPr>
        <p:txBody>
          <a:bodyPr/>
          <a:lstStyle/>
          <a:p>
            <a:r>
              <a:rPr lang="en-IN" sz="6600" dirty="0"/>
              <a:t>CHALLENGES AND LIMITATION</a:t>
            </a:r>
            <a:endParaRPr lang="en-US" sz="6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Content Placeholder 3"/>
          <p:cNvSpPr>
            <a:spLocks noGrp="1"/>
          </p:cNvSpPr>
          <p:nvPr>
            <p:ph idx="1"/>
          </p:nvPr>
        </p:nvSpPr>
        <p:spPr>
          <a:xfrm>
            <a:off x="121920" y="294640"/>
            <a:ext cx="5709013" cy="6400800"/>
          </a:xfrm>
        </p:spPr>
        <p:txBody>
          <a:bodyPr vert="horz" lIns="91440" tIns="45720" rIns="91440" bIns="45720" rtlCol="0" anchor="t">
            <a:normAutofit/>
          </a:bodyPr>
          <a:lstStyle/>
          <a:p>
            <a:r>
              <a:rPr lang="en-IN" dirty="0"/>
              <a:t>While our project on exploring and predicting company registration trends using Registrar of Companies (</a:t>
            </a:r>
            <a:r>
              <a:rPr lang="en-IN" dirty="0" err="1"/>
              <a:t>RoC</a:t>
            </a:r>
            <a:r>
              <a:rPr lang="en-IN" dirty="0"/>
              <a:t>) data offers significant potential, it is not without its challenges and limitations. </a:t>
            </a:r>
            <a:endParaRPr lang="en-IN" dirty="0" smtClean="0"/>
          </a:p>
          <a:p>
            <a:r>
              <a:rPr lang="en-IN" dirty="0" smtClean="0"/>
              <a:t>One </a:t>
            </a:r>
            <a:r>
              <a:rPr lang="en-IN" dirty="0"/>
              <a:t>primary challenge stems from the quality and completeness of </a:t>
            </a:r>
            <a:r>
              <a:rPr lang="en-IN" dirty="0" err="1"/>
              <a:t>RoC</a:t>
            </a:r>
            <a:r>
              <a:rPr lang="en-IN" dirty="0"/>
              <a:t> data, as inaccuracies, missing information, and variations in data entry can hinder the accuracy of our predictive models</a:t>
            </a:r>
            <a:r>
              <a:rPr lang="en-IN" dirty="0" smtClean="0"/>
              <a:t>.</a:t>
            </a:r>
          </a:p>
          <a:p>
            <a:r>
              <a:rPr lang="en-IN" dirty="0" smtClean="0"/>
              <a:t> </a:t>
            </a:r>
            <a:r>
              <a:rPr lang="en-IN" dirty="0"/>
              <a:t>Additionally, ethical considerations regarding data privacy and security must be addressed, as </a:t>
            </a:r>
            <a:r>
              <a:rPr lang="en-IN" dirty="0" err="1"/>
              <a:t>RoC</a:t>
            </a:r>
            <a:r>
              <a:rPr lang="en-IN" dirty="0"/>
              <a:t> data may contain sensitive information about companies and individuals. </a:t>
            </a:r>
            <a:endParaRPr lang="en-IN" dirty="0" smtClean="0"/>
          </a:p>
          <a:p>
            <a:r>
              <a:rPr lang="en-IN" dirty="0" smtClean="0"/>
              <a:t>Moreover</a:t>
            </a:r>
            <a:r>
              <a:rPr lang="en-IN" dirty="0"/>
              <a:t>, the dynamic nature of business environments and changing regulatory frameworks poses a challenge in keeping our predictive models up-to-date and adaptable</a:t>
            </a:r>
            <a:r>
              <a:rPr lang="en-IN" dirty="0" smtClean="0"/>
              <a:t>.</a:t>
            </a:r>
          </a:p>
          <a:p>
            <a:r>
              <a:rPr lang="en-IN" dirty="0" smtClean="0"/>
              <a:t> </a:t>
            </a:r>
            <a:endParaRPr lang="en-US" dirty="0"/>
          </a:p>
        </p:txBody>
      </p:sp>
      <p:sp>
        <p:nvSpPr>
          <p:cNvPr id="1048686" name="Content Placeholder 4"/>
          <p:cNvSpPr>
            <a:spLocks noGrp="1"/>
          </p:cNvSpPr>
          <p:nvPr>
            <p:ph idx="10"/>
          </p:nvPr>
        </p:nvSpPr>
        <p:spPr>
          <a:xfrm>
            <a:off x="5811520" y="457200"/>
            <a:ext cx="5590123" cy="6563360"/>
          </a:xfrm>
        </p:spPr>
        <p:txBody>
          <a:bodyPr vert="horz" lIns="91440" tIns="45720" rIns="91440" bIns="45720" rtlCol="0" anchor="t">
            <a:normAutofit/>
          </a:bodyPr>
          <a:lstStyle/>
          <a:p>
            <a:r>
              <a:rPr lang="en-IN" dirty="0"/>
              <a:t>The choice of suitable machine learning algorithms and feature engineering approaches also requires careful consideration, as model performance can be influenced by these choices. </a:t>
            </a:r>
            <a:endParaRPr lang="en-IN" dirty="0" smtClean="0"/>
          </a:p>
          <a:p>
            <a:r>
              <a:rPr lang="en-IN" dirty="0" smtClean="0"/>
              <a:t>Finally</a:t>
            </a:r>
            <a:r>
              <a:rPr lang="en-IN" dirty="0"/>
              <a:t>, while predictive analytics can provide valuable insights, it's essential to acknowledge that predictions are inherently uncertain, and unexpected events can impact registration trends. </a:t>
            </a:r>
            <a:endParaRPr lang="en-IN" dirty="0" smtClean="0"/>
          </a:p>
          <a:p>
            <a:r>
              <a:rPr lang="en-IN" dirty="0" smtClean="0"/>
              <a:t>Recognizing </a:t>
            </a:r>
            <a:r>
              <a:rPr lang="en-IN" dirty="0"/>
              <a:t>these challenges and limitations, we aim to employ best practices and methodologies to mitigate them and provide stakeholders with valuable and actionable insights while being mindful of the constraints within which our project operates.</a:t>
            </a:r>
          </a:p>
          <a:p>
            <a:endParaRPr lang="en-US" dirty="0"/>
          </a:p>
        </p:txBody>
      </p:sp>
      <p:sp>
        <p:nvSpPr>
          <p:cNvPr id="1048687" name="Footer Placeholder 7"/>
          <p:cNvSpPr>
            <a:spLocks noGrp="1"/>
          </p:cNvSpPr>
          <p:nvPr>
            <p:ph type="ftr" sz="quarter" idx="3"/>
          </p:nvPr>
        </p:nvSpPr>
        <p:spPr>
          <a:xfrm>
            <a:off x="4038600" y="6356350"/>
            <a:ext cx="4114800" cy="365125"/>
          </a:xfrm>
        </p:spPr>
        <p:txBody>
          <a:bodyPr/>
          <a:lstStyle/>
          <a:p>
            <a:r>
              <a:rPr lang="en-US" dirty="0"/>
              <a:t>PRESENTATION TITLE</a:t>
            </a:r>
          </a:p>
        </p:txBody>
      </p:sp>
      <p:sp>
        <p:nvSpPr>
          <p:cNvPr id="1048688" name="Slide Number Placeholder 8"/>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1048690" name="Text Placeholder 2"/>
          <p:cNvSpPr>
            <a:spLocks noGrp="1"/>
          </p:cNvSpPr>
          <p:nvPr>
            <p:ph type="body" idx="1"/>
          </p:nvPr>
        </p:nvSpPr>
        <p:spPr>
          <a:xfrm>
            <a:off x="81280" y="2367280"/>
            <a:ext cx="11734800" cy="4297679"/>
          </a:xfrm>
        </p:spPr>
        <p:txBody>
          <a:bodyPr/>
          <a:lstStyle/>
          <a:p>
            <a:pPr marL="457200" indent="-457200">
              <a:buFont typeface="Arial" pitchFamily="34" charset="0"/>
              <a:buChar char="•"/>
            </a:pPr>
            <a:r>
              <a:rPr lang="en-US" sz="2800" dirty="0" smtClean="0"/>
              <a:t>Explore </a:t>
            </a:r>
            <a:r>
              <a:rPr lang="en-US" sz="2800" dirty="0"/>
              <a:t>the extensive benefits of predicting company registration trends and uncover their potential impact on business decision-making and market analysis</a:t>
            </a:r>
            <a:r>
              <a:rPr lang="en-US" sz="2800" dirty="0" smtClean="0"/>
              <a:t>.</a:t>
            </a:r>
          </a:p>
          <a:p>
            <a:pPr marL="457200" indent="-457200">
              <a:buFont typeface="Arial" pitchFamily="34" charset="0"/>
              <a:buChar char="•"/>
            </a:pPr>
            <a:r>
              <a:rPr lang="en-IN" sz="2800" dirty="0"/>
              <a:t>The application of AI and machine learning techniques is at the heart of our project focused on exploring and predicting company registration trends using data from the Registrar of Companies (</a:t>
            </a:r>
            <a:r>
              <a:rPr lang="en-IN" sz="2800" dirty="0" err="1"/>
              <a:t>RoC</a:t>
            </a:r>
            <a:r>
              <a:rPr lang="en-IN" sz="2800" dirty="0"/>
              <a:t>). </a:t>
            </a:r>
            <a:endParaRPr lang="en-US" sz="2800" dirty="0"/>
          </a:p>
          <a:p>
            <a:endParaRPr lang="en-US" dirty="0"/>
          </a:p>
        </p:txBody>
      </p:sp>
      <p:sp>
        <p:nvSpPr>
          <p:cNvPr id="1048691" name="Slide Number Placeholder 4"/>
          <p:cNvSpPr>
            <a:spLocks noGrp="1"/>
          </p:cNvSpPr>
          <p:nvPr>
            <p:ph type="sldNum" sz="quarter" idx="12"/>
          </p:nvPr>
        </p:nvSpPr>
        <p:spPr/>
        <p:txBody>
          <a:bodyPr/>
          <a:lstStyle/>
          <a:p>
            <a:fld id="{294A09A9-5501-47C1-A89A-A340965A2BE2}"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1048693"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a:t>Data mining techniques help discover patterns, correlations, and anomalies within the data, aiding in the identification of registration trends. </a:t>
            </a:r>
            <a:endParaRPr lang="en-IN" dirty="0" smtClean="0"/>
          </a:p>
          <a:p>
            <a:pPr marL="342900" indent="-342900">
              <a:buFont typeface="Arial" pitchFamily="34" charset="0"/>
              <a:buChar char="•"/>
            </a:pPr>
            <a:r>
              <a:rPr lang="en-IN" dirty="0" smtClean="0"/>
              <a:t>Predictive </a:t>
            </a:r>
            <a:r>
              <a:rPr lang="en-IN" dirty="0" err="1"/>
              <a:t>modeling</a:t>
            </a:r>
            <a:r>
              <a:rPr lang="en-IN" dirty="0"/>
              <a:t>, powered by machine learning algorithms, is crucial for forecasting future registration trends based on historical data patterns. </a:t>
            </a:r>
            <a:endParaRPr lang="en-IN" dirty="0" smtClean="0"/>
          </a:p>
          <a:p>
            <a:pPr marL="342900" indent="-342900">
              <a:buFont typeface="Arial" pitchFamily="34" charset="0"/>
              <a:buChar char="•"/>
            </a:pPr>
            <a:r>
              <a:rPr lang="en-IN" dirty="0" smtClean="0"/>
              <a:t>These </a:t>
            </a:r>
            <a:r>
              <a:rPr lang="en-IN" dirty="0"/>
              <a:t>techniques collectively empower our project to make sense of the wealth of information within </a:t>
            </a:r>
            <a:r>
              <a:rPr lang="en-IN" dirty="0" err="1"/>
              <a:t>RoC</a:t>
            </a:r>
            <a:r>
              <a:rPr lang="en-IN" dirty="0"/>
              <a:t> records, facilitating informed decision-making and policy formulation within the corporate and regulatory landscape.</a:t>
            </a:r>
          </a:p>
          <a:p>
            <a:pPr marL="342900" indent="-342900">
              <a:buFont typeface="Arial" pitchFamily="34" charset="0"/>
              <a:buChar char="•"/>
            </a:pPr>
            <a:endParaRPr lang="en-US" dirty="0"/>
          </a:p>
        </p:txBody>
      </p:sp>
      <p:sp>
        <p:nvSpPr>
          <p:cNvPr id="1048694" name="Slide Number Placeholder 4"/>
          <p:cNvSpPr>
            <a:spLocks noGrp="1"/>
          </p:cNvSpPr>
          <p:nvPr>
            <p:ph type="sldNum" sz="quarter" idx="12"/>
          </p:nvPr>
        </p:nvSpPr>
        <p:spPr/>
        <p:txBody>
          <a:bodyPr/>
          <a:lstStyle/>
          <a:p>
            <a:fld id="{294A09A9-5501-47C1-A89A-A340965A2BE2}"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1048696"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smtClean="0"/>
              <a:t>These </a:t>
            </a:r>
            <a:r>
              <a:rPr lang="en-IN" dirty="0"/>
              <a:t>advanced technologies play a pivotal role in extracting meaningful insights from the vast and complex datasets maintained by </a:t>
            </a:r>
            <a:r>
              <a:rPr lang="en-IN" dirty="0" err="1" smtClean="0"/>
              <a:t>RoC</a:t>
            </a:r>
            <a:r>
              <a:rPr lang="en-IN" dirty="0" smtClean="0"/>
              <a:t>.</a:t>
            </a:r>
          </a:p>
          <a:p>
            <a:pPr marL="342900" indent="-342900">
              <a:buFont typeface="Arial" pitchFamily="34" charset="0"/>
              <a:buChar char="•"/>
            </a:pPr>
            <a:r>
              <a:rPr lang="en-IN" dirty="0" smtClean="0"/>
              <a:t>Natural </a:t>
            </a:r>
            <a:r>
              <a:rPr lang="en-IN" dirty="0"/>
              <a:t>Language Processing (NLP), data mining, and predictive </a:t>
            </a:r>
            <a:r>
              <a:rPr lang="en-IN" dirty="0" err="1"/>
              <a:t>modeling</a:t>
            </a:r>
            <a:r>
              <a:rPr lang="en-IN" dirty="0"/>
              <a:t> are some of the key techniques employed</a:t>
            </a:r>
            <a:r>
              <a:rPr lang="en-IN" dirty="0" smtClean="0"/>
              <a:t>.</a:t>
            </a:r>
          </a:p>
          <a:p>
            <a:pPr marL="342900" indent="-342900">
              <a:buFont typeface="Arial" pitchFamily="34" charset="0"/>
              <a:buChar char="•"/>
            </a:pPr>
            <a:r>
              <a:rPr lang="en-IN" dirty="0" smtClean="0"/>
              <a:t>NLP </a:t>
            </a:r>
            <a:r>
              <a:rPr lang="en-IN" dirty="0"/>
              <a:t>is used to </a:t>
            </a:r>
            <a:r>
              <a:rPr lang="en-IN" dirty="0" err="1"/>
              <a:t>analyze</a:t>
            </a:r>
            <a:r>
              <a:rPr lang="en-IN" dirty="0"/>
              <a:t> unstructured textual data within </a:t>
            </a:r>
            <a:r>
              <a:rPr lang="en-IN" dirty="0" err="1"/>
              <a:t>RoC</a:t>
            </a:r>
            <a:r>
              <a:rPr lang="en-IN" dirty="0"/>
              <a:t> documents, such as company descriptions and legal filings, enabling us to uncover valuable information. </a:t>
            </a:r>
            <a:endParaRPr lang="en-US" dirty="0"/>
          </a:p>
        </p:txBody>
      </p:sp>
      <p:sp>
        <p:nvSpPr>
          <p:cNvPr id="1048697" name="Slide Number Placeholder 4"/>
          <p:cNvSpPr>
            <a:spLocks noGrp="1"/>
          </p:cNvSpPr>
          <p:nvPr>
            <p:ph type="sldNum" sz="quarter" idx="12"/>
          </p:nvPr>
        </p:nvSpPr>
        <p:spPr/>
        <p:txBody>
          <a:bodyPr/>
          <a:lstStyle/>
          <a:p>
            <a:fld id="{294A09A9-5501-47C1-A89A-A340965A2BE2}"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Title 1"/>
          <p:cNvSpPr>
            <a:spLocks noGrp="1"/>
          </p:cNvSpPr>
          <p:nvPr>
            <p:ph type="title"/>
          </p:nvPr>
        </p:nvSpPr>
        <p:spPr>
          <a:xfrm>
            <a:off x="1167492" y="381000"/>
            <a:ext cx="9779183" cy="1325563"/>
          </a:xfrm>
        </p:spPr>
        <p:txBody>
          <a:bodyPr/>
          <a:lstStyle/>
          <a:p>
            <a:r>
              <a:rPr lang="en-US" dirty="0"/>
              <a:t>Summary </a:t>
            </a:r>
          </a:p>
        </p:txBody>
      </p:sp>
      <p:sp>
        <p:nvSpPr>
          <p:cNvPr id="1048699"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r>
              <a:rPr lang="en-US" sz="3200" dirty="0" smtClean="0"/>
              <a:t>This process transforms our initial dataset into a well-prepared dataset for predictive modeling, and it allows us to explore and engineer features that may improve the accuracy of our predictive models.</a:t>
            </a:r>
            <a:endParaRPr lang="en-US" sz="3200" dirty="0"/>
          </a:p>
        </p:txBody>
      </p:sp>
      <p:sp>
        <p:nvSpPr>
          <p:cNvPr id="1048700" name="Footer Placeholder 4"/>
          <p:cNvSpPr>
            <a:spLocks noGrp="1"/>
          </p:cNvSpPr>
          <p:nvPr>
            <p:ph type="ftr" sz="quarter" idx="11"/>
          </p:nvPr>
        </p:nvSpPr>
        <p:spPr>
          <a:xfrm>
            <a:off x="4038600" y="6356350"/>
            <a:ext cx="4114800" cy="365125"/>
          </a:xfrm>
        </p:spPr>
        <p:txBody>
          <a:bodyPr/>
          <a:lstStyle/>
          <a:p>
            <a:r>
              <a:rPr lang="en-US" dirty="0"/>
              <a:t>PRESENTATION TITLE</a:t>
            </a:r>
          </a:p>
        </p:txBody>
      </p:sp>
      <p:sp>
        <p:nvSpPr>
          <p:cNvPr id="1048701"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sz="6600" dirty="0" smtClean="0"/>
              <a:t>Conclusion</a:t>
            </a:r>
            <a:endParaRPr lang="en-US" sz="6600" dirty="0"/>
          </a:p>
        </p:txBody>
      </p:sp>
      <p:sp>
        <p:nvSpPr>
          <p:cNvPr id="1048703" name="Text Placeholder 2"/>
          <p:cNvSpPr>
            <a:spLocks noGrp="1"/>
          </p:cNvSpPr>
          <p:nvPr>
            <p:ph type="body" idx="1"/>
          </p:nvPr>
        </p:nvSpPr>
        <p:spPr>
          <a:xfrm>
            <a:off x="659492" y="2683647"/>
            <a:ext cx="10648588" cy="3436483"/>
          </a:xfrm>
        </p:spPr>
        <p:txBody>
          <a:bodyPr/>
          <a:lstStyle/>
          <a:p>
            <a:r>
              <a:rPr lang="en-US" sz="3200" dirty="0"/>
              <a:t>Recap the key points discussed throughout the presentation and glimpse into the future possibilities and advancements in the field of AI-driven exploration and prediction of company registration trends.</a:t>
            </a:r>
          </a:p>
          <a:p>
            <a:endParaRPr lang="en-US" dirty="0"/>
          </a:p>
        </p:txBody>
      </p:sp>
      <p:sp>
        <p:nvSpPr>
          <p:cNvPr id="1048704" name="Footer Placeholder 3"/>
          <p:cNvSpPr>
            <a:spLocks noGrp="1"/>
          </p:cNvSpPr>
          <p:nvPr>
            <p:ph type="ftr" sz="quarter" idx="11"/>
          </p:nvPr>
        </p:nvSpPr>
        <p:spPr/>
        <p:txBody>
          <a:bodyPr/>
          <a:lstStyle/>
          <a:p>
            <a:r>
              <a:rPr lang="en-US" smtClean="0"/>
              <a:t>PRESENTATION TITLE</a:t>
            </a:r>
            <a:endParaRPr lang="en-US" dirty="0"/>
          </a:p>
        </p:txBody>
      </p:sp>
      <p:sp>
        <p:nvSpPr>
          <p:cNvPr id="1048705" name="Slide Number Placeholder 4"/>
          <p:cNvSpPr>
            <a:spLocks noGrp="1"/>
          </p:cNvSpPr>
          <p:nvPr>
            <p:ph type="sldNum" sz="quarter" idx="12"/>
          </p:nvPr>
        </p:nvSpPr>
        <p:spPr/>
        <p:txBody>
          <a:bodyPr/>
          <a:lstStyle/>
          <a:p>
            <a:fld id="{294A09A9-5501-47C1-A89A-A340965A2BE2}"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
          <p:cNvSpPr>
            <a:spLocks noGrp="1"/>
          </p:cNvSpPr>
          <p:nvPr>
            <p:ph type="ctrTitle"/>
          </p:nvPr>
        </p:nvSpPr>
        <p:spPr>
          <a:xfrm>
            <a:off x="1167494" y="1122363"/>
            <a:ext cx="6220278" cy="238760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1167492" y="381000"/>
            <a:ext cx="9779183" cy="1325563"/>
          </a:xfrm>
        </p:spPr>
        <p:txBody>
          <a:bodyPr/>
          <a:lstStyle/>
          <a:p>
            <a:r>
              <a:rPr lang="en-US" dirty="0" smtClean="0"/>
              <a:t>PROBLEM STATEMENT:</a:t>
            </a:r>
            <a:endParaRPr lang="en-US" dirty="0"/>
          </a:p>
        </p:txBody>
      </p:sp>
      <p:sp>
        <p:nvSpPr>
          <p:cNvPr id="1048606" name="Content Placeholder 2"/>
          <p:cNvSpPr>
            <a:spLocks noGrp="1"/>
          </p:cNvSpPr>
          <p:nvPr>
            <p:ph idx="1"/>
          </p:nvPr>
        </p:nvSpPr>
        <p:spPr>
          <a:xfrm>
            <a:off x="682388" y="2099354"/>
            <a:ext cx="10945505" cy="3796479"/>
          </a:xfrm>
        </p:spPr>
        <p:txBody>
          <a:bodyPr vert="horz" lIns="91440" tIns="45720" rIns="91440" bIns="45720" rtlCol="0" anchor="t">
            <a:normAutofit/>
          </a:bodyPr>
          <a:lstStyle/>
          <a:p>
            <a:r>
              <a:rPr lang="en-US" dirty="0" smtClean="0"/>
              <a:t>The objective of this project is to leverage advanced Artificial Intelligence techniques to perform an in-depth exploration and predictive analysis on the master details of companies registered with the Registrar of Companies (</a:t>
            </a:r>
            <a:r>
              <a:rPr lang="en-US" dirty="0" err="1" smtClean="0"/>
              <a:t>RoC</a:t>
            </a:r>
            <a:r>
              <a:rPr lang="en-US" dirty="0" smtClean="0"/>
              <a:t>).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lang="en-US" dirty="0"/>
          </a:p>
        </p:txBody>
      </p:sp>
      <p:sp>
        <p:nvSpPr>
          <p:cNvPr id="1048607" name="Footer Placeholder 4"/>
          <p:cNvSpPr>
            <a:spLocks noGrp="1"/>
          </p:cNvSpPr>
          <p:nvPr>
            <p:ph type="ftr" sz="quarter" idx="3"/>
          </p:nvPr>
        </p:nvSpPr>
        <p:spPr>
          <a:xfrm>
            <a:off x="4038600" y="6356350"/>
            <a:ext cx="4114800" cy="365125"/>
          </a:xfrm>
        </p:spPr>
        <p:txBody>
          <a:bodyPr/>
          <a:lstStyle/>
          <a:p>
            <a:r>
              <a:rPr lang="en-US" dirty="0"/>
              <a:t>PRESENTATION TITLE</a:t>
            </a:r>
          </a:p>
        </p:txBody>
      </p:sp>
      <p:sp>
        <p:nvSpPr>
          <p:cNvPr id="1048608" name="Slide Number Placeholder 5"/>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731520" y="381000"/>
            <a:ext cx="10215155" cy="1325563"/>
          </a:xfrm>
        </p:spPr>
        <p:txBody>
          <a:bodyPr/>
          <a:lstStyle/>
          <a:p>
            <a:r>
              <a:rPr lang="en-IN" dirty="0"/>
              <a:t>INTRODUCTION TO ROC AND COMPANY REGISTRATION</a:t>
            </a:r>
            <a:r>
              <a:rPr lang="en-US" dirty="0" smtClean="0"/>
              <a:t>:</a:t>
            </a:r>
            <a:endParaRPr lang="en-US" dirty="0"/>
          </a:p>
        </p:txBody>
      </p:sp>
      <p:sp>
        <p:nvSpPr>
          <p:cNvPr id="1048619" name="Content Placeholder 2"/>
          <p:cNvSpPr>
            <a:spLocks noGrp="1"/>
          </p:cNvSpPr>
          <p:nvPr>
            <p:ph type="body" idx="1"/>
          </p:nvPr>
        </p:nvSpPr>
        <p:spPr>
          <a:xfrm>
            <a:off x="223520" y="2296160"/>
            <a:ext cx="11724640" cy="4257039"/>
          </a:xfrm>
        </p:spPr>
        <p:txBody>
          <a:bodyPr vert="horz" lIns="91440" tIns="45720" rIns="91440" bIns="45720" rtlCol="0" anchor="t">
            <a:normAutofit fontScale="79167" lnSpcReduction="20000"/>
          </a:bodyPr>
          <a:lstStyle/>
          <a:p>
            <a:r>
              <a:rPr lang="en-IN" dirty="0"/>
              <a:t>The Registrar of Companies (</a:t>
            </a:r>
            <a:r>
              <a:rPr lang="en-IN" dirty="0" err="1"/>
              <a:t>RoC</a:t>
            </a:r>
            <a:r>
              <a:rPr lang="en-IN" dirty="0"/>
              <a:t>) is a vital government agency responsible for overseeing and regulating company registrations in a country. Its main goal is to maintain a comprehensive database of information related to businesses operating within its jurisdiction, promoting transparency, accountability, and compliance with legal and regulatory frameworks. </a:t>
            </a:r>
            <a:r>
              <a:rPr lang="en-IN" dirty="0" err="1"/>
              <a:t>RoCs</a:t>
            </a:r>
            <a:r>
              <a:rPr lang="en-IN" dirty="0"/>
              <a:t> collect, manage, and distribute essential data about a company's formation, ownership, finances, and statutory filings. This data is not only crucial for government authorities but also provides valuable insights for researchers, analysts, and businesses. Recently, the integration of AI and data analytics has expanded the possibilities for exploring and predicting company registration trends, enhancing decision-making and policy development. This project aims to leverage AI to uncover hidden insights in </a:t>
            </a:r>
            <a:r>
              <a:rPr lang="en-IN" dirty="0" err="1"/>
              <a:t>RoC</a:t>
            </a:r>
            <a:r>
              <a:rPr lang="en-IN" dirty="0"/>
              <a:t> data, providing a deeper understanding of company registration dynamics and their impact on the business and regulatory landscape.</a:t>
            </a:r>
          </a:p>
          <a:p>
            <a:endParaRPr lang="en-US" dirty="0"/>
          </a:p>
        </p:txBody>
      </p:sp>
      <p:sp>
        <p:nvSpPr>
          <p:cNvPr id="1048620" name="Footer Placeholder 4"/>
          <p:cNvSpPr>
            <a:spLocks noGrp="1"/>
          </p:cNvSpPr>
          <p:nvPr>
            <p:ph type="ftr" sz="quarter" idx="11"/>
          </p:nvPr>
        </p:nvSpPr>
        <p:spPr>
          <a:xfrm>
            <a:off x="4038600" y="6356350"/>
            <a:ext cx="4114800" cy="365125"/>
          </a:xfrm>
        </p:spPr>
        <p:txBody>
          <a:bodyPr/>
          <a:lstStyle/>
          <a:p>
            <a:r>
              <a:rPr lang="en-US" dirty="0"/>
              <a:t>PRESENTATION TITLE</a:t>
            </a:r>
          </a:p>
        </p:txBody>
      </p:sp>
      <p:sp>
        <p:nvSpPr>
          <p:cNvPr id="1048621"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Number Placeholder 6"/>
          <p:cNvSpPr>
            <a:spLocks noGrp="1"/>
          </p:cNvSpPr>
          <p:nvPr>
            <p:ph type="sldNum" sz="quarter" idx="12"/>
          </p:nvPr>
        </p:nvSpPr>
        <p:spPr/>
        <p:txBody>
          <a:bodyPr/>
          <a:lstStyle/>
          <a:p>
            <a:fld id="{294A09A9-5501-47C1-A89A-A340965A2BE2}" type="slidenum">
              <a:rPr lang="en-US" smtClean="0"/>
              <a:pPr/>
              <a:t>4</a:t>
            </a:fld>
            <a:endParaRPr lang="en-US" dirty="0"/>
          </a:p>
        </p:txBody>
      </p:sp>
      <p:sp>
        <p:nvSpPr>
          <p:cNvPr id="1048630" name="Rectangle 14"/>
          <p:cNvSpPr/>
          <p:nvPr/>
        </p:nvSpPr>
        <p:spPr>
          <a:xfrm>
            <a:off x="4257040" y="431800"/>
            <a:ext cx="7934960" cy="5120641"/>
          </a:xfrm>
          <a:prstGeom prst="rect">
            <a:avLst/>
          </a:prstGeom>
        </p:spPr>
        <p:txBody>
          <a:bodyPr wrap="square">
            <a:spAutoFit/>
          </a:bodyPr>
          <a:lstStyle/>
          <a:p>
            <a:r>
              <a:rPr lang="en-US" sz="4800" b="1" dirty="0"/>
              <a:t>AI-Driven Exploration and Prediction of Company Registration Trends with Registrar of Companies (</a:t>
            </a:r>
            <a:r>
              <a:rPr lang="en-US" sz="4800" b="1" dirty="0" err="1"/>
              <a:t>RoC</a:t>
            </a:r>
            <a:r>
              <a:rPr lang="en-US" sz="4800" b="1" dirty="0"/>
              <a:t>)</a:t>
            </a:r>
          </a:p>
          <a:p>
            <a:endParaRPr lang="en-US" sz="2400" dirty="0" smtClean="0"/>
          </a:p>
          <a:p>
            <a:endParaRPr lang="en-US" sz="2400" dirty="0"/>
          </a:p>
          <a:p>
            <a:endParaRPr lang="en-US" sz="2400" dirty="0" smtClean="0"/>
          </a:p>
          <a:p>
            <a:r>
              <a:rPr lang="en-US" sz="2400" dirty="0" smtClean="0"/>
              <a:t>Discover </a:t>
            </a:r>
            <a:r>
              <a:rPr lang="en-US" sz="2400" dirty="0"/>
              <a:t>the power of AI in analyzing company registration data and predicting future trends. Unleash the potential of business insights like never before!</a:t>
            </a:r>
          </a:p>
        </p:txBody>
      </p:sp>
      <p:pic>
        <p:nvPicPr>
          <p:cNvPr id="2097153" name="Picture 2"/>
          <p:cNvPicPr>
            <a:picLocks noChangeAspect="1" noChangeArrowheads="1"/>
          </p:cNvPicPr>
          <p:nvPr/>
        </p:nvPicPr>
        <p:blipFill>
          <a:blip r:embed="rId2"/>
          <a:srcRect/>
          <a:stretch>
            <a:fillRect/>
          </a:stretch>
        </p:blipFill>
        <p:spPr bwMode="auto">
          <a:xfrm>
            <a:off x="83820" y="431800"/>
            <a:ext cx="3634740" cy="5994400"/>
          </a:xfrm>
          <a:prstGeom prst="rect">
            <a:avLst/>
          </a:prstGeom>
          <a:noFill/>
          <a:ln>
            <a:noFill/>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a:xfrm>
            <a:off x="1140196" y="367352"/>
            <a:ext cx="9779183" cy="1325563"/>
          </a:xfrm>
        </p:spPr>
        <p:txBody>
          <a:bodyPr/>
          <a:lstStyle/>
          <a:p>
            <a:r>
              <a:rPr lang="en-US" dirty="0" smtClean="0"/>
              <a:t>1. In-depth Exploration:</a:t>
            </a:r>
            <a:endParaRPr lang="en-US" dirty="0"/>
          </a:p>
        </p:txBody>
      </p:sp>
      <p:sp>
        <p:nvSpPr>
          <p:cNvPr id="1048639" name="Footer Placeholder 4"/>
          <p:cNvSpPr>
            <a:spLocks noGrp="1"/>
          </p:cNvSpPr>
          <p:nvPr>
            <p:ph type="ftr" sz="quarter" idx="3"/>
          </p:nvPr>
        </p:nvSpPr>
        <p:spPr/>
        <p:txBody>
          <a:bodyPr/>
          <a:lstStyle/>
          <a:p>
            <a:r>
              <a:rPr lang="en-US" dirty="0"/>
              <a:t>PRESENTATION TITLE</a:t>
            </a:r>
          </a:p>
        </p:txBody>
      </p:sp>
      <p:sp>
        <p:nvSpPr>
          <p:cNvPr id="1048640" name="Slide Number Placeholder 5"/>
          <p:cNvSpPr>
            <a:spLocks noGrp="1"/>
          </p:cNvSpPr>
          <p:nvPr>
            <p:ph type="sldNum" sz="quarter" idx="4"/>
          </p:nvPr>
        </p:nvSpPr>
        <p:spPr/>
        <p:txBody>
          <a:bodyPr/>
          <a:lstStyle/>
          <a:p>
            <a:fld id="{294A09A9-5501-47C1-A89A-A340965A2BE2}" type="slidenum">
              <a:rPr lang="en-US" smtClean="0"/>
              <a:pPr/>
              <a:t>5</a:t>
            </a:fld>
            <a:endParaRPr lang="en-US" dirty="0"/>
          </a:p>
        </p:txBody>
      </p:sp>
      <p:sp>
        <p:nvSpPr>
          <p:cNvPr id="1048641" name="Content Placeholder 6"/>
          <p:cNvSpPr>
            <a:spLocks noGrp="1"/>
          </p:cNvSpPr>
          <p:nvPr>
            <p:ph idx="1"/>
          </p:nvPr>
        </p:nvSpPr>
        <p:spPr/>
        <p:txBody>
          <a:bodyPr/>
          <a:lstStyle/>
          <a:p>
            <a:r>
              <a:rPr lang="en-US" dirty="0" smtClean="0"/>
              <a:t>The project aims to dive deeply into the data related to registered companies. This exploration involves examining the details of each company, such as its name, registration date, type of company (e.g., LLC, Corporation), industry it operates in, and potentially even its financial </a:t>
            </a:r>
            <a:r>
              <a:rPr lang="en-US" dirty="0" err="1" smtClean="0"/>
              <a:t>data.The</a:t>
            </a:r>
            <a:r>
              <a:rPr lang="en-US" dirty="0" smtClean="0"/>
              <a:t> exploration seeks to uncover hidden patterns and insights within this data. These patterns could include trends in registration over time, regional variations in registration, or correlations between company types and economic indicators.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1140196" y="367352"/>
            <a:ext cx="9779183" cy="1325563"/>
          </a:xfrm>
        </p:spPr>
        <p:txBody>
          <a:bodyPr/>
          <a:lstStyle/>
          <a:p>
            <a:r>
              <a:rPr lang="en-US" dirty="0" smtClean="0"/>
              <a:t>2. Predictive Analysis:</a:t>
            </a:r>
            <a:endParaRPr lang="en-US" dirty="0"/>
          </a:p>
        </p:txBody>
      </p:sp>
      <p:sp>
        <p:nvSpPr>
          <p:cNvPr id="1048643" name="Footer Placeholder 4"/>
          <p:cNvSpPr>
            <a:spLocks noGrp="1"/>
          </p:cNvSpPr>
          <p:nvPr>
            <p:ph type="ftr" sz="quarter" idx="3"/>
          </p:nvPr>
        </p:nvSpPr>
        <p:spPr/>
        <p:txBody>
          <a:bodyPr/>
          <a:lstStyle/>
          <a:p>
            <a:r>
              <a:rPr lang="en-US" dirty="0"/>
              <a:t>PRESENTATION TITLE</a:t>
            </a:r>
          </a:p>
        </p:txBody>
      </p:sp>
      <p:sp>
        <p:nvSpPr>
          <p:cNvPr id="1048644" name="Slide Number Placeholder 5"/>
          <p:cNvSpPr>
            <a:spLocks noGrp="1"/>
          </p:cNvSpPr>
          <p:nvPr>
            <p:ph type="sldNum" sz="quarter" idx="4"/>
          </p:nvPr>
        </p:nvSpPr>
        <p:spPr/>
        <p:txBody>
          <a:bodyPr/>
          <a:lstStyle/>
          <a:p>
            <a:fld id="{294A09A9-5501-47C1-A89A-A340965A2BE2}" type="slidenum">
              <a:rPr lang="en-US" smtClean="0"/>
              <a:pPr/>
              <a:t>6</a:t>
            </a:fld>
            <a:endParaRPr lang="en-US" dirty="0"/>
          </a:p>
        </p:txBody>
      </p:sp>
      <p:sp>
        <p:nvSpPr>
          <p:cNvPr id="1048645" name="Content Placeholder 6"/>
          <p:cNvSpPr>
            <a:spLocks noGrp="1"/>
          </p:cNvSpPr>
          <p:nvPr>
            <p:ph idx="1"/>
          </p:nvPr>
        </p:nvSpPr>
        <p:spPr/>
        <p:txBody>
          <a:bodyPr/>
          <a:lstStyle/>
          <a:p>
            <a:r>
              <a:rPr lang="en-US" sz="3200" dirty="0" smtClean="0"/>
              <a:t>In addition to exploring historical data, the project seeks to predict future trends in company registrations. This is achieved through the application of advanced AI algorithms that can forecast registration trends</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a:xfrm>
            <a:off x="717116" y="367352"/>
            <a:ext cx="10596878" cy="1325563"/>
          </a:xfrm>
        </p:spPr>
        <p:txBody>
          <a:bodyPr/>
          <a:lstStyle/>
          <a:p>
            <a:r>
              <a:rPr lang="en-US" dirty="0" smtClean="0"/>
              <a:t>3. Identification of Unique Characteristics:</a:t>
            </a:r>
            <a:endParaRPr lang="en-US" dirty="0"/>
          </a:p>
        </p:txBody>
      </p:sp>
      <p:sp>
        <p:nvSpPr>
          <p:cNvPr id="1048647" name="Footer Placeholder 4"/>
          <p:cNvSpPr>
            <a:spLocks noGrp="1"/>
          </p:cNvSpPr>
          <p:nvPr>
            <p:ph type="ftr" sz="quarter" idx="3"/>
          </p:nvPr>
        </p:nvSpPr>
        <p:spPr/>
        <p:txBody>
          <a:bodyPr/>
          <a:lstStyle/>
          <a:p>
            <a:r>
              <a:rPr lang="en-US" dirty="0"/>
              <a:t>PRESENTATION TITLE</a:t>
            </a:r>
          </a:p>
        </p:txBody>
      </p:sp>
      <p:sp>
        <p:nvSpPr>
          <p:cNvPr id="1048648" name="Slide Number Placeholder 5"/>
          <p:cNvSpPr>
            <a:spLocks noGrp="1"/>
          </p:cNvSpPr>
          <p:nvPr>
            <p:ph type="sldNum" sz="quarter" idx="4"/>
          </p:nvPr>
        </p:nvSpPr>
        <p:spPr/>
        <p:txBody>
          <a:bodyPr/>
          <a:lstStyle/>
          <a:p>
            <a:fld id="{294A09A9-5501-47C1-A89A-A340965A2BE2}" type="slidenum">
              <a:rPr lang="en-US" smtClean="0"/>
              <a:pPr/>
              <a:t>7</a:t>
            </a:fld>
            <a:endParaRPr lang="en-US" dirty="0"/>
          </a:p>
        </p:txBody>
      </p:sp>
      <p:sp>
        <p:nvSpPr>
          <p:cNvPr id="1048649" name="Content Placeholder 6"/>
          <p:cNvSpPr>
            <a:spLocks noGrp="1"/>
          </p:cNvSpPr>
          <p:nvPr>
            <p:ph idx="1"/>
          </p:nvPr>
        </p:nvSpPr>
        <p:spPr>
          <a:xfrm>
            <a:off x="1167493" y="2087563"/>
            <a:ext cx="9779182" cy="3821918"/>
          </a:xfrm>
        </p:spPr>
        <p:txBody>
          <a:bodyPr/>
          <a:lstStyle/>
          <a:p>
            <a:r>
              <a:rPr lang="en-US" dirty="0" smtClean="0"/>
              <a:t>The project goes beyond simple trend analysis and aims to identify unique characteristics and relationships among registered companies. This involves looking for distinctive traits that set certain companies apart from </a:t>
            </a:r>
            <a:r>
              <a:rPr lang="en-US" dirty="0" err="1" smtClean="0"/>
              <a:t>others.These</a:t>
            </a:r>
            <a:r>
              <a:rPr lang="en-US" dirty="0" smtClean="0"/>
              <a:t> unique characteristics could be related to the types of industries that are more likely to register in certain periods, the geographical locations where new companies tend to emerge, or other factors that differentiate companies within the ecosystem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717116" y="367352"/>
            <a:ext cx="10596878" cy="1325563"/>
          </a:xfrm>
        </p:spPr>
        <p:txBody>
          <a:bodyPr/>
          <a:lstStyle/>
          <a:p>
            <a:r>
              <a:rPr lang="en-US" dirty="0" smtClean="0"/>
              <a:t>4. Enhanced Understanding of the Business Ecosystem:</a:t>
            </a:r>
            <a:endParaRPr lang="en-US" dirty="0"/>
          </a:p>
        </p:txBody>
      </p:sp>
      <p:sp>
        <p:nvSpPr>
          <p:cNvPr id="1048651" name="Footer Placeholder 4"/>
          <p:cNvSpPr>
            <a:spLocks noGrp="1"/>
          </p:cNvSpPr>
          <p:nvPr>
            <p:ph type="ftr" sz="quarter" idx="3"/>
          </p:nvPr>
        </p:nvSpPr>
        <p:spPr/>
        <p:txBody>
          <a:bodyPr/>
          <a:lstStyle/>
          <a:p>
            <a:r>
              <a:rPr lang="en-US" dirty="0"/>
              <a:t>PRESENTATION TITLE</a:t>
            </a:r>
          </a:p>
        </p:txBody>
      </p:sp>
      <p:sp>
        <p:nvSpPr>
          <p:cNvPr id="1048652" name="Slide Number Placeholder 5"/>
          <p:cNvSpPr>
            <a:spLocks noGrp="1"/>
          </p:cNvSpPr>
          <p:nvPr>
            <p:ph type="sldNum" sz="quarter" idx="4"/>
          </p:nvPr>
        </p:nvSpPr>
        <p:spPr/>
        <p:txBody>
          <a:bodyPr/>
          <a:lstStyle/>
          <a:p>
            <a:fld id="{294A09A9-5501-47C1-A89A-A340965A2BE2}" type="slidenum">
              <a:rPr lang="en-US" smtClean="0"/>
              <a:pPr/>
              <a:t>8</a:t>
            </a:fld>
            <a:endParaRPr lang="en-US" dirty="0"/>
          </a:p>
        </p:txBody>
      </p:sp>
      <p:sp>
        <p:nvSpPr>
          <p:cNvPr id="1048653" name="Content Placeholder 6"/>
          <p:cNvSpPr>
            <a:spLocks noGrp="1"/>
          </p:cNvSpPr>
          <p:nvPr>
            <p:ph idx="1"/>
          </p:nvPr>
        </p:nvSpPr>
        <p:spPr>
          <a:xfrm>
            <a:off x="1167493" y="2087563"/>
            <a:ext cx="9779182" cy="3821918"/>
          </a:xfrm>
        </p:spPr>
        <p:txBody>
          <a:bodyPr/>
          <a:lstStyle/>
          <a:p>
            <a:r>
              <a:rPr lang="en-US" dirty="0" smtClean="0"/>
              <a:t>Through the application of cutting-edge AI algorithms, the project seeks to provide a more sophisticated understanding of the business ecosystem in Tamil Nadu. This includes not only understanding the companies themselves but also their interactions with the broader economic and regulatory environment.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717116" y="367352"/>
            <a:ext cx="10596878" cy="1325563"/>
          </a:xfrm>
        </p:spPr>
        <p:txBody>
          <a:bodyPr/>
          <a:lstStyle/>
          <a:p>
            <a:r>
              <a:rPr lang="en-US" dirty="0" smtClean="0"/>
              <a:t>5. Informed Decision-Making:</a:t>
            </a:r>
            <a:endParaRPr lang="en-US" dirty="0"/>
          </a:p>
        </p:txBody>
      </p:sp>
      <p:sp>
        <p:nvSpPr>
          <p:cNvPr id="1048655" name="Footer Placeholder 4"/>
          <p:cNvSpPr>
            <a:spLocks noGrp="1"/>
          </p:cNvSpPr>
          <p:nvPr>
            <p:ph type="ftr" sz="quarter" idx="3"/>
          </p:nvPr>
        </p:nvSpPr>
        <p:spPr/>
        <p:txBody>
          <a:bodyPr/>
          <a:lstStyle/>
          <a:p>
            <a:r>
              <a:rPr lang="en-US" dirty="0"/>
              <a:t>PRESENTATION TITLE</a:t>
            </a:r>
          </a:p>
        </p:txBody>
      </p:sp>
      <p:sp>
        <p:nvSpPr>
          <p:cNvPr id="1048656" name="Slide Number Placeholder 5"/>
          <p:cNvSpPr>
            <a:spLocks noGrp="1"/>
          </p:cNvSpPr>
          <p:nvPr>
            <p:ph type="sldNum" sz="quarter" idx="4"/>
          </p:nvPr>
        </p:nvSpPr>
        <p:spPr/>
        <p:txBody>
          <a:bodyPr/>
          <a:lstStyle/>
          <a:p>
            <a:fld id="{294A09A9-5501-47C1-A89A-A340965A2BE2}" type="slidenum">
              <a:rPr lang="en-US" smtClean="0"/>
              <a:pPr/>
              <a:t>9</a:t>
            </a:fld>
            <a:endParaRPr lang="en-US" dirty="0"/>
          </a:p>
        </p:txBody>
      </p:sp>
      <p:sp>
        <p:nvSpPr>
          <p:cNvPr id="1048657" name="Content Placeholder 6"/>
          <p:cNvSpPr>
            <a:spLocks noGrp="1"/>
          </p:cNvSpPr>
          <p:nvPr>
            <p:ph idx="1"/>
          </p:nvPr>
        </p:nvSpPr>
        <p:spPr>
          <a:xfrm>
            <a:off x="1167493" y="2087563"/>
            <a:ext cx="9779182" cy="3821918"/>
          </a:xfrm>
        </p:spPr>
        <p:txBody>
          <a:bodyPr/>
          <a:lstStyle/>
          <a:p>
            <a:r>
              <a:rPr lang="en-US" dirty="0" smtClean="0"/>
              <a:t>The ultimate goal of this project is to provide valuable insights that contribute to informed decision-making for various stakeholders, including businesses, investors, and policymakers. For businesses, the insights can help with market entry strategies, identifying potential competitors, or gauging market demand. Investors can use this information to make informed investment decisions, while policymakers can shape regulations and incentives based on a deeper understanding of company registration trends.</a:t>
            </a:r>
            <a:endParaRPr lang="en-US" dirty="0"/>
          </a:p>
        </p:txBody>
      </p:sp>
    </p:spTree>
  </p:cSld>
  <p:clrMapOvr>
    <a:masterClrMapping/>
  </p:clrMapOvr>
</p:sld>
</file>

<file path=ppt/theme/theme1.xml><?xml version="1.0" encoding="utf-8"?>
<a:theme xmlns:a="http://schemas.openxmlformats.org/drawingml/2006/main" name="Custo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005BF9-B5C8-4705-B5DC-ABFB2EFC75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1347</Words>
  <Application>Microsoft Office PowerPoint</Application>
  <PresentationFormat>Custom</PresentationFormat>
  <Paragraphs>82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Custom</vt:lpstr>
      <vt:lpstr>IBM-ARTIFICIAL INTELLIGENCE GROUP 1</vt:lpstr>
      <vt:lpstr>PROBLEM STATEMENT:</vt:lpstr>
      <vt:lpstr>INTRODUCTION TO ROC AND COMPANY REGISTRATION:</vt:lpstr>
      <vt:lpstr>Slide 4</vt:lpstr>
      <vt:lpstr>1. In-depth Exploration:</vt:lpstr>
      <vt:lpstr>2. Predictive Analysis:</vt:lpstr>
      <vt:lpstr>3. Identification of Unique Characteristics:</vt:lpstr>
      <vt:lpstr>4. Enhanced Understanding of the Business Ecosystem:</vt:lpstr>
      <vt:lpstr>5. Informed Decision-Making:</vt:lpstr>
      <vt:lpstr>CASE STUDIES</vt:lpstr>
      <vt:lpstr>CASE STUDIES</vt:lpstr>
      <vt:lpstr>CHALLENGES AND LIMITATION</vt:lpstr>
      <vt:lpstr>Slide 13</vt:lpstr>
      <vt:lpstr>Implications and Applications</vt:lpstr>
      <vt:lpstr>Implications and Applications</vt:lpstr>
      <vt:lpstr>Implications and Applications</vt:lpstr>
      <vt:lpstr>Summary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2021-09-06T05:30:14Z</dcterms:created>
  <dcterms:modified xsi:type="dcterms:W3CDTF">2023-10-11T09:41:27Z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d9f5ea08ebf84181bb29884a626f76e3</vt:lpwstr>
  </property>
</Properties>
</file>