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5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EDE8B1F3-E18A-4AF7-833A-4FC19293EA99}">
          <p14:sldIdLst>
            <p14:sldId id="256"/>
            <p14:sldId id="257"/>
            <p14:sldId id="258"/>
            <p14:sldId id="264"/>
            <p14:sldId id="259"/>
            <p14:sldId id="260"/>
            <p14:sldId id="261"/>
            <p14:sldId id="262"/>
            <p14:sldId id="265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1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96" y="2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D5BA0-7508-4D9E-AB34-E1F6825FB958}" type="datetimeFigureOut">
              <a:rPr lang="ru-RU" smtClean="0"/>
              <a:t>31.05.2025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85574-C319-4121-B252-5853A91D08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1268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D5BA0-7508-4D9E-AB34-E1F6825FB958}" type="datetimeFigureOut">
              <a:rPr lang="ru-RU" smtClean="0"/>
              <a:t>31.05.2025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85574-C319-4121-B252-5853A91D08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7434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D5BA0-7508-4D9E-AB34-E1F6825FB958}" type="datetimeFigureOut">
              <a:rPr lang="ru-RU" smtClean="0"/>
              <a:t>31.05.2025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85574-C319-4121-B252-5853A91D08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0722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D5BA0-7508-4D9E-AB34-E1F6825FB958}" type="datetimeFigureOut">
              <a:rPr lang="ru-RU" smtClean="0"/>
              <a:t>31.05.2025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85574-C319-4121-B252-5853A91D08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453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D5BA0-7508-4D9E-AB34-E1F6825FB958}" type="datetimeFigureOut">
              <a:rPr lang="ru-RU" smtClean="0"/>
              <a:t>31.05.2025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85574-C319-4121-B252-5853A91D08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8379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D5BA0-7508-4D9E-AB34-E1F6825FB958}" type="datetimeFigureOut">
              <a:rPr lang="ru-RU" smtClean="0"/>
              <a:t>31.05.2025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85574-C319-4121-B252-5853A91D08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8439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D5BA0-7508-4D9E-AB34-E1F6825FB958}" type="datetimeFigureOut">
              <a:rPr lang="ru-RU" smtClean="0"/>
              <a:t>31.05.2025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85574-C319-4121-B252-5853A91D08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1786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D5BA0-7508-4D9E-AB34-E1F6825FB958}" type="datetimeFigureOut">
              <a:rPr lang="ru-RU" smtClean="0"/>
              <a:t>31.05.2025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85574-C319-4121-B252-5853A91D08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6874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D5BA0-7508-4D9E-AB34-E1F6825FB958}" type="datetimeFigureOut">
              <a:rPr lang="ru-RU" smtClean="0"/>
              <a:t>31.05.2025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85574-C319-4121-B252-5853A91D08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9765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D5BA0-7508-4D9E-AB34-E1F6825FB958}" type="datetimeFigureOut">
              <a:rPr lang="ru-RU" smtClean="0"/>
              <a:t>31.05.2025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85574-C319-4121-B252-5853A91D08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753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D5BA0-7508-4D9E-AB34-E1F6825FB958}" type="datetimeFigureOut">
              <a:rPr lang="ru-RU" smtClean="0"/>
              <a:t>31.05.2025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85574-C319-4121-B252-5853A91D08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5923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BD5BA0-7508-4D9E-AB34-E1F6825FB958}" type="datetimeFigureOut">
              <a:rPr lang="ru-RU" smtClean="0"/>
              <a:t>31.05.2025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85574-C319-4121-B252-5853A91D08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5492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973370-AA09-E841-26B3-3A4B106329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1933" y="1122362"/>
            <a:ext cx="11540067" cy="3500437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rgbClr val="005CC5"/>
                </a:solidFill>
                <a:effectLst/>
                <a:latin typeface="+mn-lt"/>
              </a:rPr>
              <a:t>Финальная работа курса "Архитектор</a:t>
            </a:r>
            <a:br>
              <a:rPr lang="en-US" b="1" dirty="0">
                <a:solidFill>
                  <a:srgbClr val="005CC5"/>
                </a:solidFill>
                <a:effectLst/>
                <a:latin typeface="+mn-lt"/>
              </a:rPr>
            </a:br>
            <a:r>
              <a:rPr lang="ru-RU" b="1" dirty="0">
                <a:solidFill>
                  <a:srgbClr val="005CC5"/>
                </a:solidFill>
                <a:effectLst/>
                <a:latin typeface="+mn-lt"/>
              </a:rPr>
              <a:t>программного обеспечения"</a:t>
            </a:r>
            <a:endParaRPr lang="ru-RU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46606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A22282-EEF5-2245-4A10-4F35D01F6D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0DCA71-357D-ED42-8D9E-943A3CECB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7566" y="2887662"/>
            <a:ext cx="6256867" cy="1082675"/>
          </a:xfrm>
        </p:spPr>
        <p:txBody>
          <a:bodyPr/>
          <a:lstStyle/>
          <a:p>
            <a:pPr>
              <a:lnSpc>
                <a:spcPts val="1425"/>
              </a:lnSpc>
            </a:pPr>
            <a:r>
              <a:rPr lang="ru-RU" b="1" dirty="0">
                <a:solidFill>
                  <a:srgbClr val="005CC5"/>
                </a:solidFill>
                <a:effectLst/>
                <a:latin typeface="+mn-lt"/>
              </a:rPr>
              <a:t>Спасибо за внимание!</a:t>
            </a:r>
            <a:endParaRPr lang="ru-RU" b="0" dirty="0">
              <a:solidFill>
                <a:srgbClr val="24292E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59248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268067-267A-E199-B8F0-6297762C8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82675"/>
          </a:xfrm>
        </p:spPr>
        <p:txBody>
          <a:bodyPr/>
          <a:lstStyle/>
          <a:p>
            <a:pPr>
              <a:lnSpc>
                <a:spcPts val="1425"/>
              </a:lnSpc>
            </a:pPr>
            <a:r>
              <a:rPr lang="ru-RU" b="1" dirty="0">
                <a:solidFill>
                  <a:srgbClr val="005CC5"/>
                </a:solidFill>
                <a:effectLst/>
                <a:latin typeface="+mn-lt"/>
              </a:rPr>
              <a:t>Введение и бизнес-цели</a:t>
            </a:r>
            <a:endParaRPr lang="ru-RU" b="0" dirty="0">
              <a:solidFill>
                <a:srgbClr val="24292E"/>
              </a:solidFill>
              <a:effectLst/>
              <a:latin typeface="+mn-l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937DAA-9DFB-34A9-9528-02AB6FE32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>
                <a:solidFill>
                  <a:schemeClr val="accent1"/>
                </a:solidFill>
              </a:rPr>
              <a:t>Цель:</a:t>
            </a:r>
            <a:r>
              <a:rPr lang="ru-RU" dirty="0"/>
              <a:t> </a:t>
            </a:r>
            <a:r>
              <a:rPr lang="ru-RU" b="0" dirty="0">
                <a:solidFill>
                  <a:srgbClr val="24292E"/>
                </a:solidFill>
                <a:effectLst/>
              </a:rPr>
              <a:t>создать платформу, которая объединит спортсменов всех уровней и направлений, стимулируя регулярные тренировки, социальное взаимодействие и взаимную мотивацию.</a:t>
            </a:r>
          </a:p>
          <a:p>
            <a:pPr marL="0" indent="0">
              <a:buNone/>
            </a:pPr>
            <a:endParaRPr lang="ru-RU" dirty="0"/>
          </a:p>
          <a:p>
            <a:pPr>
              <a:lnSpc>
                <a:spcPts val="1425"/>
              </a:lnSpc>
              <a:buNone/>
            </a:pPr>
            <a:r>
              <a:rPr lang="ru-RU" b="1" dirty="0">
                <a:solidFill>
                  <a:schemeClr val="accent1"/>
                </a:solidFill>
                <a:effectLst/>
              </a:rPr>
              <a:t>Ключевые задачи:</a:t>
            </a:r>
            <a:r>
              <a:rPr lang="ru-RU" b="0" dirty="0">
                <a:solidFill>
                  <a:schemeClr val="accent1"/>
                </a:solidFill>
                <a:effectLst/>
              </a:rPr>
              <a:t>  </a:t>
            </a:r>
          </a:p>
          <a:p>
            <a:r>
              <a:rPr lang="ru-RU" dirty="0"/>
              <a:t>Обеспечение высокой доступности сервиса</a:t>
            </a:r>
          </a:p>
          <a:p>
            <a:r>
              <a:rPr lang="ru-RU" dirty="0"/>
              <a:t>Удержание и вовлечение пользователей</a:t>
            </a:r>
          </a:p>
          <a:p>
            <a:r>
              <a:rPr lang="ru-RU" dirty="0"/>
              <a:t>Обеспечение безопасности данных</a:t>
            </a:r>
          </a:p>
          <a:p>
            <a:r>
              <a:rPr lang="ru-RU" dirty="0"/>
              <a:t>Быстрое внедрение новых функций</a:t>
            </a:r>
          </a:p>
        </p:txBody>
      </p:sp>
    </p:spTree>
    <p:extLst>
      <p:ext uri="{BB962C8B-B14F-4D97-AF65-F5344CB8AC3E}">
        <p14:creationId xmlns:p14="http://schemas.microsoft.com/office/powerpoint/2010/main" val="2201363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7BE271-052D-D61C-BFFB-928727E09F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1B28A2-BAD9-C5BB-9685-5512718E8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82675"/>
          </a:xfrm>
        </p:spPr>
        <p:txBody>
          <a:bodyPr/>
          <a:lstStyle/>
          <a:p>
            <a:pPr>
              <a:lnSpc>
                <a:spcPts val="1425"/>
              </a:lnSpc>
            </a:pPr>
            <a:r>
              <a:rPr lang="ru-RU" b="1" dirty="0">
                <a:solidFill>
                  <a:srgbClr val="005CC5"/>
                </a:solidFill>
                <a:effectLst/>
                <a:latin typeface="+mn-lt"/>
              </a:rPr>
              <a:t>Выбор архитектуры — </a:t>
            </a:r>
            <a:r>
              <a:rPr lang="ru-RU" b="1" dirty="0" err="1">
                <a:solidFill>
                  <a:srgbClr val="005CC5"/>
                </a:solidFill>
                <a:effectLst/>
                <a:latin typeface="+mn-lt"/>
              </a:rPr>
              <a:t>микросервисы</a:t>
            </a:r>
            <a:endParaRPr lang="ru-RU" b="0" dirty="0">
              <a:solidFill>
                <a:srgbClr val="24292E"/>
              </a:solidFill>
              <a:effectLst/>
              <a:latin typeface="+mn-lt"/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9CDDC71-66FF-FBEB-0071-A87FCF3618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58530" y="1447800"/>
            <a:ext cx="9084276" cy="2353336"/>
          </a:xfr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8D1010C-9F8C-D208-EDAD-5C13477001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58530" y="3981509"/>
            <a:ext cx="8973065" cy="26355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C9A7063-D97B-0172-3E62-07C1820B4114}"/>
              </a:ext>
            </a:extLst>
          </p:cNvPr>
          <p:cNvSpPr txBox="1"/>
          <p:nvPr/>
        </p:nvSpPr>
        <p:spPr>
          <a:xfrm>
            <a:off x="409179" y="2208969"/>
            <a:ext cx="20276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dirty="0">
                <a:solidFill>
                  <a:schemeClr val="tx2"/>
                </a:solidFill>
              </a:rPr>
              <a:t>Базовая</a:t>
            </a:r>
          </a:p>
          <a:p>
            <a:pPr algn="ctr"/>
            <a:r>
              <a:rPr lang="ru-RU" sz="2400" dirty="0">
                <a:solidFill>
                  <a:schemeClr val="tx2"/>
                </a:solidFill>
              </a:rPr>
              <a:t>схема работы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3BF211-8793-01AF-F1B0-5FB7B8166D43}"/>
              </a:ext>
            </a:extLst>
          </p:cNvPr>
          <p:cNvSpPr txBox="1"/>
          <p:nvPr/>
        </p:nvSpPr>
        <p:spPr>
          <a:xfrm>
            <a:off x="98645" y="4883811"/>
            <a:ext cx="26486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dirty="0">
                <a:solidFill>
                  <a:schemeClr val="tx2"/>
                </a:solidFill>
              </a:rPr>
              <a:t>Основные домены</a:t>
            </a:r>
          </a:p>
          <a:p>
            <a:pPr algn="ctr"/>
            <a:r>
              <a:rPr lang="ru-RU" sz="2400" dirty="0">
                <a:solidFill>
                  <a:schemeClr val="tx2"/>
                </a:solidFill>
              </a:rPr>
              <a:t>приложения</a:t>
            </a:r>
          </a:p>
        </p:txBody>
      </p:sp>
    </p:spTree>
    <p:extLst>
      <p:ext uri="{BB962C8B-B14F-4D97-AF65-F5344CB8AC3E}">
        <p14:creationId xmlns:p14="http://schemas.microsoft.com/office/powerpoint/2010/main" val="4173736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82DB6E-4D80-0A62-549B-AC0A471338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B0193F-3028-82D5-DF2C-963EC4FB4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671" y="165140"/>
            <a:ext cx="10515600" cy="557729"/>
          </a:xfrm>
        </p:spPr>
        <p:txBody>
          <a:bodyPr/>
          <a:lstStyle/>
          <a:p>
            <a:pPr>
              <a:lnSpc>
                <a:spcPts val="1425"/>
              </a:lnSpc>
            </a:pPr>
            <a:r>
              <a:rPr lang="ru-RU" b="1" dirty="0">
                <a:solidFill>
                  <a:srgbClr val="005CC5"/>
                </a:solidFill>
                <a:effectLst/>
                <a:latin typeface="+mn-lt"/>
              </a:rPr>
              <a:t>Концептуальная архитектура</a:t>
            </a:r>
            <a:endParaRPr lang="ru-RU" b="0" dirty="0">
              <a:solidFill>
                <a:srgbClr val="24292E"/>
              </a:solidFill>
              <a:effectLst/>
              <a:latin typeface="+mn-lt"/>
            </a:endParaRP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E73B4A18-5622-0DD7-1EA1-F4BB3421F6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27757" y="722869"/>
            <a:ext cx="9353427" cy="6011823"/>
          </a:xfrm>
        </p:spPr>
      </p:pic>
    </p:spTree>
    <p:extLst>
      <p:ext uri="{BB962C8B-B14F-4D97-AF65-F5344CB8AC3E}">
        <p14:creationId xmlns:p14="http://schemas.microsoft.com/office/powerpoint/2010/main" val="1876857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698C85-F66C-7DF2-42AA-7FF40F5D88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5FD9F4-85D6-CF3B-65B5-6F73596A2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82675"/>
          </a:xfrm>
        </p:spPr>
        <p:txBody>
          <a:bodyPr/>
          <a:lstStyle/>
          <a:p>
            <a:pPr>
              <a:lnSpc>
                <a:spcPts val="1425"/>
              </a:lnSpc>
            </a:pPr>
            <a:r>
              <a:rPr lang="ru-RU" b="1" dirty="0">
                <a:solidFill>
                  <a:srgbClr val="005CC5"/>
                </a:solidFill>
                <a:effectLst/>
                <a:latin typeface="+mn-lt"/>
              </a:rPr>
              <a:t>Основные вызовы и риски</a:t>
            </a:r>
            <a:endParaRPr lang="ru-RU" b="0" dirty="0">
              <a:solidFill>
                <a:srgbClr val="24292E"/>
              </a:solidFill>
              <a:effectLst/>
              <a:latin typeface="+mn-l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F2530E8-81A9-5A04-7E42-AB1718B38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6400"/>
            <a:ext cx="10515600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ru-RU" dirty="0"/>
              <a:t> Сложность управления и поддержки </a:t>
            </a:r>
            <a:r>
              <a:rPr lang="ru-RU" dirty="0" err="1"/>
              <a:t>микросервисной</a:t>
            </a:r>
            <a:r>
              <a:rPr lang="ru-RU" dirty="0"/>
              <a:t> архитектуры</a:t>
            </a:r>
          </a:p>
          <a:p>
            <a:pPr>
              <a:lnSpc>
                <a:spcPct val="150000"/>
              </a:lnSpc>
            </a:pPr>
            <a:r>
              <a:rPr lang="ru-RU" dirty="0"/>
              <a:t> Целостность данных</a:t>
            </a:r>
          </a:p>
          <a:p>
            <a:pPr>
              <a:lnSpc>
                <a:spcPct val="150000"/>
              </a:lnSpc>
            </a:pPr>
            <a:r>
              <a:rPr lang="ru-RU" dirty="0"/>
              <a:t> Безопасность данных</a:t>
            </a:r>
          </a:p>
          <a:p>
            <a:pPr>
              <a:lnSpc>
                <a:spcPct val="150000"/>
              </a:lnSpc>
            </a:pPr>
            <a:r>
              <a:rPr lang="ru-RU" dirty="0"/>
              <a:t> Интеграции с внешними системами</a:t>
            </a:r>
          </a:p>
          <a:p>
            <a:pPr>
              <a:lnSpc>
                <a:spcPct val="150000"/>
              </a:lnSpc>
            </a:pPr>
            <a:r>
              <a:rPr lang="ru-RU" dirty="0"/>
              <a:t> Производительность</a:t>
            </a:r>
          </a:p>
        </p:txBody>
      </p:sp>
    </p:spTree>
    <p:extLst>
      <p:ext uri="{BB962C8B-B14F-4D97-AF65-F5344CB8AC3E}">
        <p14:creationId xmlns:p14="http://schemas.microsoft.com/office/powerpoint/2010/main" val="120943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0979EC-7984-BACC-8D3C-4D8E8226E8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E18A4D-9E64-3385-A049-0FAF04CEC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82675"/>
          </a:xfrm>
        </p:spPr>
        <p:txBody>
          <a:bodyPr/>
          <a:lstStyle/>
          <a:p>
            <a:pPr>
              <a:lnSpc>
                <a:spcPts val="1425"/>
              </a:lnSpc>
            </a:pPr>
            <a:r>
              <a:rPr lang="ru-RU" b="1" dirty="0">
                <a:solidFill>
                  <a:srgbClr val="005CC5"/>
                </a:solidFill>
                <a:effectLst/>
                <a:latin typeface="+mn-lt"/>
              </a:rPr>
              <a:t>Решения и архитектурные подходы</a:t>
            </a:r>
            <a:endParaRPr lang="ru-RU" b="0" dirty="0">
              <a:solidFill>
                <a:srgbClr val="24292E"/>
              </a:solidFill>
              <a:effectLst/>
              <a:latin typeface="+mn-l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01807E9-E4D0-F207-6F47-A814E0E2D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CI</a:t>
            </a:r>
            <a:r>
              <a:rPr lang="ru-RU" dirty="0"/>
              <a:t>/</a:t>
            </a:r>
            <a:r>
              <a:rPr lang="en-US" dirty="0"/>
              <a:t>CD </a:t>
            </a:r>
            <a:r>
              <a:rPr lang="ru-RU" dirty="0" err="1"/>
              <a:t>пайплайны</a:t>
            </a:r>
            <a:endParaRPr lang="ru-RU" dirty="0"/>
          </a:p>
          <a:p>
            <a:pPr>
              <a:lnSpc>
                <a:spcPct val="100000"/>
              </a:lnSpc>
            </a:pPr>
            <a:r>
              <a:rPr lang="ru-RU" dirty="0"/>
              <a:t>Мониторинг, логирование</a:t>
            </a:r>
          </a:p>
          <a:p>
            <a:pPr>
              <a:lnSpc>
                <a:spcPct val="100000"/>
              </a:lnSpc>
            </a:pPr>
            <a:r>
              <a:rPr lang="en-US" dirty="0"/>
              <a:t>Eventual consistency</a:t>
            </a:r>
          </a:p>
          <a:p>
            <a:pPr>
              <a:lnSpc>
                <a:spcPct val="100000"/>
              </a:lnSpc>
            </a:pPr>
            <a:r>
              <a:rPr lang="en-US" dirty="0"/>
              <a:t>Oauth2.0, JWT</a:t>
            </a:r>
          </a:p>
          <a:p>
            <a:pPr>
              <a:lnSpc>
                <a:spcPct val="100000"/>
              </a:lnSpc>
            </a:pPr>
            <a:r>
              <a:rPr lang="ru-RU"/>
              <a:t>Стандартизация </a:t>
            </a:r>
            <a:r>
              <a:rPr lang="en-US" dirty="0"/>
              <a:t>API</a:t>
            </a:r>
          </a:p>
          <a:p>
            <a:pPr>
              <a:lnSpc>
                <a:spcPct val="100000"/>
              </a:lnSpc>
            </a:pPr>
            <a:r>
              <a:rPr lang="ru-RU" dirty="0"/>
              <a:t>Автоматическое горизонтальное масштабирование</a:t>
            </a:r>
          </a:p>
          <a:p>
            <a:pPr>
              <a:lnSpc>
                <a:spcPct val="100000"/>
              </a:lnSpc>
            </a:pPr>
            <a:r>
              <a:rPr lang="ru-RU" dirty="0"/>
              <a:t>Кеширование</a:t>
            </a:r>
          </a:p>
        </p:txBody>
      </p:sp>
    </p:spTree>
    <p:extLst>
      <p:ext uri="{BB962C8B-B14F-4D97-AF65-F5344CB8AC3E}">
        <p14:creationId xmlns:p14="http://schemas.microsoft.com/office/powerpoint/2010/main" val="3656354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359C4F-71BC-BA1F-204A-8F612CDF53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B44568-7AB2-6423-78FA-41836360A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82675"/>
          </a:xfrm>
        </p:spPr>
        <p:txBody>
          <a:bodyPr/>
          <a:lstStyle/>
          <a:p>
            <a:pPr>
              <a:lnSpc>
                <a:spcPts val="1425"/>
              </a:lnSpc>
            </a:pPr>
            <a:r>
              <a:rPr lang="ru-RU" b="1" dirty="0">
                <a:solidFill>
                  <a:srgbClr val="005CC5"/>
                </a:solidFill>
                <a:effectLst/>
                <a:latin typeface="+mn-lt"/>
              </a:rPr>
              <a:t>Планы по развитию</a:t>
            </a:r>
            <a:endParaRPr lang="ru-RU" b="0" dirty="0">
              <a:solidFill>
                <a:srgbClr val="24292E"/>
              </a:solidFill>
              <a:effectLst/>
              <a:latin typeface="+mn-l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EBDFC9-E7A4-8715-384E-290F89869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dirty="0"/>
              <a:t>Постепенное расширение функционала</a:t>
            </a:r>
          </a:p>
          <a:p>
            <a:pPr>
              <a:lnSpc>
                <a:spcPct val="150000"/>
              </a:lnSpc>
            </a:pPr>
            <a:r>
              <a:rPr lang="ru-RU" dirty="0"/>
              <a:t>Внедрение </a:t>
            </a:r>
            <a:r>
              <a:rPr lang="en-US" dirty="0"/>
              <a:t>ML </a:t>
            </a:r>
            <a:r>
              <a:rPr lang="ru-RU" dirty="0"/>
              <a:t>/ </a:t>
            </a:r>
            <a:r>
              <a:rPr lang="en-US" dirty="0"/>
              <a:t>AI </a:t>
            </a:r>
            <a:r>
              <a:rPr lang="ru-RU" dirty="0"/>
              <a:t>для персонализации тренировок</a:t>
            </a:r>
          </a:p>
          <a:p>
            <a:pPr>
              <a:lnSpc>
                <a:spcPct val="150000"/>
              </a:lnSpc>
            </a:pPr>
            <a:r>
              <a:rPr lang="ru-RU" dirty="0"/>
              <a:t>Расширение интеграций с умными устройствами</a:t>
            </a:r>
          </a:p>
          <a:p>
            <a:pPr>
              <a:lnSpc>
                <a:spcPct val="150000"/>
              </a:lnSpc>
            </a:pPr>
            <a:r>
              <a:rPr lang="ru-RU" dirty="0"/>
              <a:t>Оптимизация затрат, повышение уровня автоматизации</a:t>
            </a:r>
          </a:p>
          <a:p>
            <a:pPr>
              <a:lnSpc>
                <a:spcPct val="150000"/>
              </a:lnSpc>
            </a:pPr>
            <a:r>
              <a:rPr lang="ru-RU" dirty="0"/>
              <a:t>Внедрение промоакций, программы лояльности</a:t>
            </a:r>
          </a:p>
        </p:txBody>
      </p:sp>
    </p:spTree>
    <p:extLst>
      <p:ext uri="{BB962C8B-B14F-4D97-AF65-F5344CB8AC3E}">
        <p14:creationId xmlns:p14="http://schemas.microsoft.com/office/powerpoint/2010/main" val="3892030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D1C2FE-C7A9-EAB9-BDEA-0F587180EC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D04ACF-5BE3-06F2-12DC-97712A1D1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82675"/>
          </a:xfrm>
        </p:spPr>
        <p:txBody>
          <a:bodyPr/>
          <a:lstStyle/>
          <a:p>
            <a:pPr>
              <a:lnSpc>
                <a:spcPts val="1425"/>
              </a:lnSpc>
            </a:pPr>
            <a:r>
              <a:rPr lang="ru-RU" b="1" dirty="0">
                <a:solidFill>
                  <a:srgbClr val="005CC5"/>
                </a:solidFill>
                <a:effectLst/>
                <a:latin typeface="+mn-lt"/>
              </a:rPr>
              <a:t>Стоимость владения системой</a:t>
            </a:r>
            <a:endParaRPr lang="ru-RU" b="0" dirty="0">
              <a:solidFill>
                <a:srgbClr val="24292E"/>
              </a:solidFill>
              <a:effectLst/>
              <a:latin typeface="+mn-l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95B27E-8D7E-D53C-D20E-511B0659A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997" y="1825625"/>
            <a:ext cx="11315703" cy="781651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chemeClr val="accent1"/>
                </a:solidFill>
              </a:rPr>
              <a:t>Основные статьи затрат</a:t>
            </a:r>
            <a:r>
              <a:rPr lang="ru-RU" dirty="0"/>
              <a:t>: облачные ресурсы, зарплаты, лицензии на ПО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8A90745E-00CB-9618-C4A7-D4C0ECEFE6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4743173"/>
              </p:ext>
            </p:extLst>
          </p:nvPr>
        </p:nvGraphicFramePr>
        <p:xfrm>
          <a:off x="507997" y="3244374"/>
          <a:ext cx="11315703" cy="2351243"/>
        </p:xfrm>
        <a:graphic>
          <a:graphicData uri="http://schemas.openxmlformats.org/drawingml/2006/table">
            <a:tbl>
              <a:tblPr/>
              <a:tblGrid>
                <a:gridCol w="1616529">
                  <a:extLst>
                    <a:ext uri="{9D8B030D-6E8A-4147-A177-3AD203B41FA5}">
                      <a16:colId xmlns:a16="http://schemas.microsoft.com/office/drawing/2014/main" val="3634638687"/>
                    </a:ext>
                  </a:extLst>
                </a:gridCol>
                <a:gridCol w="1616529">
                  <a:extLst>
                    <a:ext uri="{9D8B030D-6E8A-4147-A177-3AD203B41FA5}">
                      <a16:colId xmlns:a16="http://schemas.microsoft.com/office/drawing/2014/main" val="227740765"/>
                    </a:ext>
                  </a:extLst>
                </a:gridCol>
                <a:gridCol w="1616529">
                  <a:extLst>
                    <a:ext uri="{9D8B030D-6E8A-4147-A177-3AD203B41FA5}">
                      <a16:colId xmlns:a16="http://schemas.microsoft.com/office/drawing/2014/main" val="23287710"/>
                    </a:ext>
                  </a:extLst>
                </a:gridCol>
                <a:gridCol w="1616529">
                  <a:extLst>
                    <a:ext uri="{9D8B030D-6E8A-4147-A177-3AD203B41FA5}">
                      <a16:colId xmlns:a16="http://schemas.microsoft.com/office/drawing/2014/main" val="4065383193"/>
                    </a:ext>
                  </a:extLst>
                </a:gridCol>
                <a:gridCol w="1616529">
                  <a:extLst>
                    <a:ext uri="{9D8B030D-6E8A-4147-A177-3AD203B41FA5}">
                      <a16:colId xmlns:a16="http://schemas.microsoft.com/office/drawing/2014/main" val="820450059"/>
                    </a:ext>
                  </a:extLst>
                </a:gridCol>
                <a:gridCol w="1616529">
                  <a:extLst>
                    <a:ext uri="{9D8B030D-6E8A-4147-A177-3AD203B41FA5}">
                      <a16:colId xmlns:a16="http://schemas.microsoft.com/office/drawing/2014/main" val="3709547813"/>
                    </a:ext>
                  </a:extLst>
                </a:gridCol>
                <a:gridCol w="1616529">
                  <a:extLst>
                    <a:ext uri="{9D8B030D-6E8A-4147-A177-3AD203B41FA5}">
                      <a16:colId xmlns:a16="http://schemas.microsoft.com/office/drawing/2014/main" val="887633449"/>
                    </a:ext>
                  </a:extLst>
                </a:gridCol>
              </a:tblGrid>
              <a:tr h="1255712">
                <a:tc>
                  <a:txBody>
                    <a:bodyPr/>
                    <a:lstStyle/>
                    <a:p>
                      <a:pPr algn="l"/>
                      <a:r>
                        <a:rPr lang="ru-RU" sz="1900">
                          <a:effectLst/>
                        </a:rPr>
                        <a:t>Год</a:t>
                      </a:r>
                    </a:p>
                  </a:txBody>
                  <a:tcPr marL="68331" marR="68331" marT="34166" marB="34166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900">
                          <a:effectLst/>
                        </a:rPr>
                        <a:t>Пользователи (тыс.)</a:t>
                      </a:r>
                    </a:p>
                  </a:txBody>
                  <a:tcPr marL="68331" marR="68331" marT="34166" marB="34166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900" dirty="0">
                          <a:effectLst/>
                        </a:rPr>
                        <a:t>Объем данных (ТБ)</a:t>
                      </a:r>
                    </a:p>
                  </a:txBody>
                  <a:tcPr marL="68331" marR="68331" marT="34166" marB="34166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900">
                          <a:effectLst/>
                        </a:rPr>
                        <a:t>Затраты на инфраструктуру (млн руб)</a:t>
                      </a:r>
                    </a:p>
                  </a:txBody>
                  <a:tcPr marL="68331" marR="68331" marT="34166" marB="34166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900">
                          <a:effectLst/>
                        </a:rPr>
                        <a:t>Затраты на поддержку и зарплаты (млн руб)</a:t>
                      </a:r>
                    </a:p>
                  </a:txBody>
                  <a:tcPr marL="68331" marR="68331" marT="34166" marB="34166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900">
                          <a:effectLst/>
                        </a:rPr>
                        <a:t>Лицензии и ПО (млн руб)</a:t>
                      </a:r>
                    </a:p>
                  </a:txBody>
                  <a:tcPr marL="68331" marR="68331" marT="34166" marB="34166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900">
                          <a:effectLst/>
                        </a:rPr>
                        <a:t>Общие затраты (млн руб)</a:t>
                      </a:r>
                    </a:p>
                  </a:txBody>
                  <a:tcPr marL="68331" marR="68331" marT="34166" marB="34166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4477077"/>
                  </a:ext>
                </a:extLst>
              </a:tr>
              <a:tr h="365177">
                <a:tc>
                  <a:txBody>
                    <a:bodyPr/>
                    <a:lstStyle/>
                    <a:p>
                      <a:r>
                        <a:rPr lang="ru-RU" sz="1900">
                          <a:effectLst/>
                        </a:rPr>
                        <a:t>1</a:t>
                      </a:r>
                    </a:p>
                  </a:txBody>
                  <a:tcPr marL="68331" marR="68331" marT="34166" marB="34166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900">
                          <a:effectLst/>
                        </a:rPr>
                        <a:t>10</a:t>
                      </a:r>
                    </a:p>
                  </a:txBody>
                  <a:tcPr marL="68331" marR="68331" marT="34166" marB="34166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900">
                          <a:effectLst/>
                        </a:rPr>
                        <a:t>5</a:t>
                      </a:r>
                    </a:p>
                  </a:txBody>
                  <a:tcPr marL="68331" marR="68331" marT="34166" marB="34166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900">
                          <a:effectLst/>
                        </a:rPr>
                        <a:t>10</a:t>
                      </a:r>
                    </a:p>
                  </a:txBody>
                  <a:tcPr marL="68331" marR="68331" marT="34166" marB="34166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900">
                          <a:effectLst/>
                        </a:rPr>
                        <a:t>5</a:t>
                      </a:r>
                    </a:p>
                  </a:txBody>
                  <a:tcPr marL="68331" marR="68331" marT="34166" marB="34166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900">
                          <a:effectLst/>
                        </a:rPr>
                        <a:t>5</a:t>
                      </a:r>
                    </a:p>
                  </a:txBody>
                  <a:tcPr marL="68331" marR="68331" marT="34166" marB="34166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900">
                          <a:effectLst/>
                        </a:rPr>
                        <a:t>20</a:t>
                      </a:r>
                    </a:p>
                  </a:txBody>
                  <a:tcPr marL="68331" marR="68331" marT="34166" marB="34166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9493300"/>
                  </a:ext>
                </a:extLst>
              </a:tr>
              <a:tr h="365177">
                <a:tc>
                  <a:txBody>
                    <a:bodyPr/>
                    <a:lstStyle/>
                    <a:p>
                      <a:r>
                        <a:rPr lang="ru-RU" sz="1900">
                          <a:effectLst/>
                        </a:rPr>
                        <a:t>2</a:t>
                      </a:r>
                    </a:p>
                  </a:txBody>
                  <a:tcPr marL="68331" marR="68331" marT="34166" marB="34166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900">
                          <a:effectLst/>
                        </a:rPr>
                        <a:t>20</a:t>
                      </a:r>
                    </a:p>
                  </a:txBody>
                  <a:tcPr marL="68331" marR="68331" marT="34166" marB="34166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900">
                          <a:effectLst/>
                        </a:rPr>
                        <a:t>7.5</a:t>
                      </a:r>
                    </a:p>
                  </a:txBody>
                  <a:tcPr marL="68331" marR="68331" marT="34166" marB="34166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900">
                          <a:effectLst/>
                        </a:rPr>
                        <a:t>15</a:t>
                      </a:r>
                    </a:p>
                  </a:txBody>
                  <a:tcPr marL="68331" marR="68331" marT="34166" marB="34166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900">
                          <a:effectLst/>
                        </a:rPr>
                        <a:t>7.5</a:t>
                      </a:r>
                    </a:p>
                  </a:txBody>
                  <a:tcPr marL="68331" marR="68331" marT="34166" marB="34166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900">
                          <a:effectLst/>
                        </a:rPr>
                        <a:t>5.25</a:t>
                      </a:r>
                    </a:p>
                  </a:txBody>
                  <a:tcPr marL="68331" marR="68331" marT="34166" marB="34166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900">
                          <a:effectLst/>
                        </a:rPr>
                        <a:t>27.75</a:t>
                      </a:r>
                    </a:p>
                  </a:txBody>
                  <a:tcPr marL="68331" marR="68331" marT="34166" marB="34166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0095129"/>
                  </a:ext>
                </a:extLst>
              </a:tr>
              <a:tr h="365177">
                <a:tc>
                  <a:txBody>
                    <a:bodyPr/>
                    <a:lstStyle/>
                    <a:p>
                      <a:r>
                        <a:rPr lang="ru-RU" sz="1900">
                          <a:effectLst/>
                        </a:rPr>
                        <a:t>5</a:t>
                      </a:r>
                    </a:p>
                  </a:txBody>
                  <a:tcPr marL="68331" marR="68331" marT="34166" marB="34166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900">
                          <a:effectLst/>
                        </a:rPr>
                        <a:t>160</a:t>
                      </a:r>
                    </a:p>
                  </a:txBody>
                  <a:tcPr marL="68331" marR="68331" marT="34166" marB="34166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900">
                          <a:effectLst/>
                        </a:rPr>
                        <a:t>28.4</a:t>
                      </a:r>
                    </a:p>
                  </a:txBody>
                  <a:tcPr marL="68331" marR="68331" marT="34166" marB="34166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900">
                          <a:effectLst/>
                        </a:rPr>
                        <a:t>50</a:t>
                      </a:r>
                    </a:p>
                  </a:txBody>
                  <a:tcPr marL="68331" marR="68331" marT="34166" marB="34166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900">
                          <a:effectLst/>
                        </a:rPr>
                        <a:t>18</a:t>
                      </a:r>
                    </a:p>
                  </a:txBody>
                  <a:tcPr marL="68331" marR="68331" marT="34166" marB="34166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900">
                          <a:effectLst/>
                        </a:rPr>
                        <a:t>6.1</a:t>
                      </a:r>
                    </a:p>
                  </a:txBody>
                  <a:tcPr marL="68331" marR="68331" marT="34166" marB="34166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900" dirty="0">
                          <a:effectLst/>
                        </a:rPr>
                        <a:t>74.1</a:t>
                      </a:r>
                    </a:p>
                  </a:txBody>
                  <a:tcPr marL="68331" marR="68331" marT="34166" marB="34166" anchor="ctr">
                    <a:lnL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28706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345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BADFC9-07FF-B36F-1544-4B6677882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77F91B-5216-EFC7-085F-026F13AC9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82675"/>
          </a:xfrm>
        </p:spPr>
        <p:txBody>
          <a:bodyPr/>
          <a:lstStyle/>
          <a:p>
            <a:pPr>
              <a:lnSpc>
                <a:spcPts val="1425"/>
              </a:lnSpc>
            </a:pPr>
            <a:r>
              <a:rPr lang="ru-RU" b="1" dirty="0">
                <a:solidFill>
                  <a:srgbClr val="005CC5"/>
                </a:solidFill>
                <a:latin typeface="+mn-lt"/>
              </a:rPr>
              <a:t>Итоги</a:t>
            </a:r>
            <a:endParaRPr lang="ru-RU" b="0" dirty="0">
              <a:solidFill>
                <a:srgbClr val="24292E"/>
              </a:solidFill>
              <a:effectLst/>
              <a:latin typeface="+mn-l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607171-8FE8-A162-87A7-AD94B0342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ru-RU" dirty="0"/>
              <a:t>Архитектура отвечает бизнес-целям и требованиям</a:t>
            </a:r>
          </a:p>
          <a:p>
            <a:pPr>
              <a:lnSpc>
                <a:spcPct val="150000"/>
              </a:lnSpc>
            </a:pPr>
            <a:r>
              <a:rPr lang="ru-RU" dirty="0" err="1"/>
              <a:t>Микросервисы</a:t>
            </a:r>
            <a:r>
              <a:rPr lang="ru-RU" dirty="0"/>
              <a:t> обеспечивают гибкость, масштабируемость и отказоустойчивость</a:t>
            </a:r>
          </a:p>
          <a:p>
            <a:pPr>
              <a:lnSpc>
                <a:spcPct val="150000"/>
              </a:lnSpc>
            </a:pPr>
            <a:r>
              <a:rPr lang="ru-RU" dirty="0"/>
              <a:t>Управление рисками минимизирует возможные проблемы</a:t>
            </a:r>
          </a:p>
          <a:p>
            <a:pPr>
              <a:lnSpc>
                <a:spcPct val="150000"/>
              </a:lnSpc>
            </a:pPr>
            <a:r>
              <a:rPr lang="ru-RU" dirty="0"/>
              <a:t>Четкий план развития и контроля затрат гарантирует устойчивость и рост проекта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34388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108</TotalTime>
  <Words>248</Words>
  <Application>Microsoft Office PowerPoint</Application>
  <PresentationFormat>Широкоэкранный</PresentationFormat>
  <Paragraphs>71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Финальная работа курса "Архитектор программного обеспечения"</vt:lpstr>
      <vt:lpstr>Введение и бизнес-цели</vt:lpstr>
      <vt:lpstr>Выбор архитектуры — микросервисы</vt:lpstr>
      <vt:lpstr>Концептуальная архитектура</vt:lpstr>
      <vt:lpstr>Основные вызовы и риски</vt:lpstr>
      <vt:lpstr>Решения и архитектурные подходы</vt:lpstr>
      <vt:lpstr>Планы по развитию</vt:lpstr>
      <vt:lpstr>Стоимость владения системой</vt:lpstr>
      <vt:lpstr>Итоги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Анна Жолобова</dc:creator>
  <cp:lastModifiedBy>Анна Жолобова</cp:lastModifiedBy>
  <cp:revision>12</cp:revision>
  <dcterms:created xsi:type="dcterms:W3CDTF">2025-05-31T18:08:41Z</dcterms:created>
  <dcterms:modified xsi:type="dcterms:W3CDTF">2025-05-31T19:56:45Z</dcterms:modified>
</cp:coreProperties>
</file>