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1433" r:id="rId6"/>
    <p:sldId id="1435" r:id="rId7"/>
    <p:sldId id="1437" r:id="rId8"/>
    <p:sldId id="1438" r:id="rId9"/>
    <p:sldId id="1417" r:id="rId10"/>
    <p:sldId id="1439" r:id="rId11"/>
    <p:sldId id="1440" r:id="rId12"/>
    <p:sldId id="1441" r:id="rId13"/>
    <p:sldId id="1442" r:id="rId14"/>
    <p:sldId id="1443" r:id="rId15"/>
    <p:sldId id="1444" r:id="rId16"/>
    <p:sldId id="142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Ryan" initials="IR" lastIdx="1" clrIdx="0">
    <p:extLst>
      <p:ext uri="{19B8F6BF-5375-455C-9EA6-DF929625EA0E}">
        <p15:presenceInfo xmlns:p15="http://schemas.microsoft.com/office/powerpoint/2012/main" userId="S::ian.ryan@us.yazaki.com::444882e1-d553-45ab-ac67-e77608c053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7BA3D3"/>
    <a:srgbClr val="009999"/>
    <a:srgbClr val="FFC000"/>
    <a:srgbClr val="FF6600"/>
    <a:srgbClr val="3399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2D307-BC16-4417-AAE7-980E0470E625}" v="4926" dt="2025-07-08T18:09:28.591"/>
    <p1510:client id="{1FBED33C-3E21-BB41-1801-66A66D046CAF}" v="18" dt="2025-07-07T18:32:59.943"/>
    <p1510:client id="{5B3A1CE6-90A6-4A58-9277-63937D6D48B2}" v="92" dt="2025-07-08T12:38:25.191"/>
    <p1510:client id="{A80A70B7-D41B-F1BB-E5A3-E569549C12CC}" v="2" dt="2025-07-08T12:55:27.002"/>
    <p1510:client id="{C38A7FE9-A1F1-26E9-A5E6-721D8924C01F}" v="21" dt="2025-07-07T20:04:25.510"/>
    <p1510:client id="{E6F6F319-DF73-B6E9-D1AF-959E5D4455BA}" v="264" dt="2025-07-08T12:43:0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yazaki-my.sharepoint.com/personal/william_miller_us_yazaki_com/Documents/EV-Q%20Group%20Presentation_P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do you currently keep track of who’s charging?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do you contact other EV users?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63-45C0-B2E6-A028C58AA4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63-45C0-B2E6-A028C58AA4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63-45C0-B2E6-A028C58AA4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63-45C0-B2E6-A028C58AA4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C63-45C0-B2E6-A028C58AA4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Microsoft Teams</c:v>
                </c:pt>
                <c:pt idx="1">
                  <c:v>Window</c:v>
                </c:pt>
                <c:pt idx="2">
                  <c:v>Talk in person</c:v>
                </c:pt>
                <c:pt idx="3">
                  <c:v>Does not check</c:v>
                </c:pt>
                <c:pt idx="4">
                  <c:v>Checks during lunch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C63-45C0-B2E6-A028C58AA4F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4DB5B-99CB-4CA0-B8FB-807FF0914CB5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8D1040-E4D9-4D5D-8B65-D90E9BC2EB23}">
      <dgm:prSet/>
      <dgm:spPr/>
      <dgm:t>
        <a:bodyPr/>
        <a:lstStyle/>
        <a:p>
          <a:r>
            <a:rPr lang="en-US"/>
            <a:t>Process improvement details:</a:t>
          </a:r>
        </a:p>
      </dgm:t>
    </dgm:pt>
    <dgm:pt modelId="{1DC37ED4-5EB4-4CE8-8B81-2CF450407901}" type="parTrans" cxnId="{A78B96A0-98A5-4FA3-9654-EC2E5F4C6DA6}">
      <dgm:prSet/>
      <dgm:spPr/>
      <dgm:t>
        <a:bodyPr/>
        <a:lstStyle/>
        <a:p>
          <a:endParaRPr lang="en-US"/>
        </a:p>
      </dgm:t>
    </dgm:pt>
    <dgm:pt modelId="{7AC4027D-2FBA-4A2C-AB53-9CFAEC63EF33}" type="sibTrans" cxnId="{A78B96A0-98A5-4FA3-9654-EC2E5F4C6DA6}">
      <dgm:prSet/>
      <dgm:spPr/>
      <dgm:t>
        <a:bodyPr/>
        <a:lstStyle/>
        <a:p>
          <a:endParaRPr lang="en-US"/>
        </a:p>
      </dgm:t>
    </dgm:pt>
    <dgm:pt modelId="{F4F9084A-EC2D-4038-8825-1DB66F74CB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Real-Time Visibility</a:t>
          </a:r>
          <a:r>
            <a:rPr lang="en-US" b="0" i="0"/>
            <a:t> (Dashboard shows who is charging and for how long)</a:t>
          </a:r>
          <a:endParaRPr lang="en-US"/>
        </a:p>
      </dgm:t>
    </dgm:pt>
    <dgm:pt modelId="{DC050EB0-7E1F-400E-B91E-76A7836E5203}" type="parTrans" cxnId="{7AADE775-0B13-4A81-BCEC-D033366214EB}">
      <dgm:prSet/>
      <dgm:spPr/>
      <dgm:t>
        <a:bodyPr/>
        <a:lstStyle/>
        <a:p>
          <a:endParaRPr lang="en-US"/>
        </a:p>
      </dgm:t>
    </dgm:pt>
    <dgm:pt modelId="{01F8B08F-CC5E-4DFB-9063-5412B20DA406}" type="sibTrans" cxnId="{7AADE775-0B13-4A81-BCEC-D033366214EB}">
      <dgm:prSet/>
      <dgm:spPr/>
      <dgm:t>
        <a:bodyPr/>
        <a:lstStyle/>
        <a:p>
          <a:endParaRPr lang="en-US"/>
        </a:p>
      </dgm:t>
    </dgm:pt>
    <dgm:pt modelId="{502230A4-5FEF-460B-A873-6AFFB4B8B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Fair &amp; Orderly Access</a:t>
          </a:r>
          <a:r>
            <a:rPr lang="en-US" b="0" i="0"/>
            <a:t> (Automated queue ensures first-come, first-served)</a:t>
          </a:r>
          <a:endParaRPr lang="en-US"/>
        </a:p>
      </dgm:t>
    </dgm:pt>
    <dgm:pt modelId="{E7007408-122B-434E-8BA5-F2CDF318B50B}" type="parTrans" cxnId="{038D793B-FA74-4054-8744-E236B678B9BF}">
      <dgm:prSet/>
      <dgm:spPr/>
      <dgm:t>
        <a:bodyPr/>
        <a:lstStyle/>
        <a:p>
          <a:endParaRPr lang="en-US"/>
        </a:p>
      </dgm:t>
    </dgm:pt>
    <dgm:pt modelId="{CD571FBF-8427-432E-81AA-88F0E42C422D}" type="sibTrans" cxnId="{038D793B-FA74-4054-8744-E236B678B9BF}">
      <dgm:prSet/>
      <dgm:spPr/>
      <dgm:t>
        <a:bodyPr/>
        <a:lstStyle/>
        <a:p>
          <a:endParaRPr lang="en-US"/>
        </a:p>
      </dgm:t>
    </dgm:pt>
    <dgm:pt modelId="{E46983D6-3E2A-4961-9285-8DE5BFF454DA}">
      <dgm:prSet/>
      <dgm:spPr/>
      <dgm:t>
        <a:bodyPr/>
        <a:lstStyle/>
        <a:p>
          <a:r>
            <a:rPr lang="en-US"/>
            <a:t>Tools, Methods, and strategies implemented</a:t>
          </a:r>
        </a:p>
      </dgm:t>
    </dgm:pt>
    <dgm:pt modelId="{8FFE6353-F01D-40E3-AA12-734561BADB14}" type="parTrans" cxnId="{C91EF3D1-5663-4218-8E91-AC028D9FC2EF}">
      <dgm:prSet/>
      <dgm:spPr/>
      <dgm:t>
        <a:bodyPr/>
        <a:lstStyle/>
        <a:p>
          <a:endParaRPr lang="en-US"/>
        </a:p>
      </dgm:t>
    </dgm:pt>
    <dgm:pt modelId="{E2868B72-DEED-4350-B600-F31234C1DA4F}" type="sibTrans" cxnId="{C91EF3D1-5663-4218-8E91-AC028D9FC2EF}">
      <dgm:prSet/>
      <dgm:spPr/>
      <dgm:t>
        <a:bodyPr/>
        <a:lstStyle/>
        <a:p>
          <a:endParaRPr lang="en-US"/>
        </a:p>
      </dgm:t>
    </dgm:pt>
    <dgm:pt modelId="{2991AEB5-7E41-43A6-A9E0-D6FAAD558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Microsoft Teams </a:t>
          </a:r>
          <a:r>
            <a:rPr lang="en-US"/>
            <a:t>integration for communication and notification</a:t>
          </a:r>
        </a:p>
      </dgm:t>
    </dgm:pt>
    <dgm:pt modelId="{6CC840E5-D6CC-4FD3-B6E3-281BD7A9CD54}" type="parTrans" cxnId="{291EC4DF-6A21-4F41-A568-0BF1659AF461}">
      <dgm:prSet/>
      <dgm:spPr/>
      <dgm:t>
        <a:bodyPr/>
        <a:lstStyle/>
        <a:p>
          <a:endParaRPr lang="en-US"/>
        </a:p>
      </dgm:t>
    </dgm:pt>
    <dgm:pt modelId="{5194F166-46E0-4E2C-8937-9E4673C40BB9}" type="sibTrans" cxnId="{291EC4DF-6A21-4F41-A568-0BF1659AF461}">
      <dgm:prSet/>
      <dgm:spPr/>
      <dgm:t>
        <a:bodyPr/>
        <a:lstStyle/>
        <a:p>
          <a:endParaRPr lang="en-US"/>
        </a:p>
      </dgm:t>
    </dgm:pt>
    <dgm:pt modelId="{FF603524-667C-4E6C-B97A-B3D493BFCE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Web application </a:t>
          </a:r>
          <a:r>
            <a:rPr lang="en-US"/>
            <a:t>for queue management and user interaction</a:t>
          </a:r>
        </a:p>
      </dgm:t>
    </dgm:pt>
    <dgm:pt modelId="{DBDFFC19-596F-460A-AF5A-D1F134A8BDCC}" type="parTrans" cxnId="{8A3C79EB-FE90-4D16-8444-A96FB2B6D4F8}">
      <dgm:prSet/>
      <dgm:spPr/>
      <dgm:t>
        <a:bodyPr/>
        <a:lstStyle/>
        <a:p>
          <a:endParaRPr lang="en-US"/>
        </a:p>
      </dgm:t>
    </dgm:pt>
    <dgm:pt modelId="{CA7DC506-E408-40D8-A9DD-D1CC9F138A16}" type="sibTrans" cxnId="{8A3C79EB-FE90-4D16-8444-A96FB2B6D4F8}">
      <dgm:prSet/>
      <dgm:spPr/>
      <dgm:t>
        <a:bodyPr/>
        <a:lstStyle/>
        <a:p>
          <a:endParaRPr lang="en-US"/>
        </a:p>
      </dgm:t>
    </dgm:pt>
    <dgm:pt modelId="{015C461A-3928-4960-AA7C-CD1B4E1F7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Automated reminders </a:t>
          </a:r>
          <a:r>
            <a:rPr lang="en-US"/>
            <a:t>and time tracking to enforce fair usage</a:t>
          </a:r>
        </a:p>
      </dgm:t>
    </dgm:pt>
    <dgm:pt modelId="{13CFD486-36DB-4B12-9BAE-3F0631624FC9}" type="parTrans" cxnId="{02502880-7E63-40FF-A278-ED3C30E20085}">
      <dgm:prSet/>
      <dgm:spPr/>
      <dgm:t>
        <a:bodyPr/>
        <a:lstStyle/>
        <a:p>
          <a:endParaRPr lang="en-US"/>
        </a:p>
      </dgm:t>
    </dgm:pt>
    <dgm:pt modelId="{FF868B68-8387-4FAC-93F6-0BF1E248D904}" type="sibTrans" cxnId="{02502880-7E63-40FF-A278-ED3C30E20085}">
      <dgm:prSet/>
      <dgm:spPr/>
      <dgm:t>
        <a:bodyPr/>
        <a:lstStyle/>
        <a:p>
          <a:endParaRPr lang="en-US"/>
        </a:p>
      </dgm:t>
    </dgm:pt>
    <dgm:pt modelId="{B80DC0BC-F916-4F5D-ABF6-B50530ADEAB4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1" i="0"/>
            <a:t>Enforced 4-Hour Rule</a:t>
          </a:r>
          <a:r>
            <a:rPr lang="en-US" b="0" i="0"/>
            <a:t> (Automated reminders </a:t>
          </a:r>
          <a:r>
            <a:rPr lang="en-US" b="0" i="0">
              <a:latin typeface="Calibri" panose="020F0502020204030204"/>
            </a:rPr>
            <a:t>and</a:t>
          </a:r>
          <a:r>
            <a:rPr lang="en-US" b="0" i="0"/>
            <a:t> </a:t>
          </a:r>
          <a:r>
            <a:rPr lang="en-US" b="0" i="0">
              <a:latin typeface="Calibri" panose="020F0502020204030204"/>
            </a:rPr>
            <a:t>a nudge</a:t>
          </a:r>
          <a:r>
            <a:rPr lang="en-US" b="0" i="0"/>
            <a:t> button)</a:t>
          </a:r>
          <a:endParaRPr lang="en-US"/>
        </a:p>
      </dgm:t>
    </dgm:pt>
    <dgm:pt modelId="{0A6D38AA-0BC0-48F3-A655-89482E8EAF3D}" type="parTrans" cxnId="{605E81D5-041E-40E3-9290-25066427A827}">
      <dgm:prSet/>
      <dgm:spPr/>
      <dgm:t>
        <a:bodyPr/>
        <a:lstStyle/>
        <a:p>
          <a:endParaRPr lang="en-US"/>
        </a:p>
      </dgm:t>
    </dgm:pt>
    <dgm:pt modelId="{924A443F-C0EF-4A66-8C94-79795646CF89}" type="sibTrans" cxnId="{605E81D5-041E-40E3-9290-25066427A827}">
      <dgm:prSet/>
      <dgm:spPr/>
      <dgm:t>
        <a:bodyPr/>
        <a:lstStyle/>
        <a:p>
          <a:endParaRPr lang="en-US"/>
        </a:p>
      </dgm:t>
    </dgm:pt>
    <dgm:pt modelId="{C50660EE-31DE-47B0-A0CA-57BAA55C20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No More Guesswork</a:t>
          </a:r>
          <a:r>
            <a:rPr lang="en-US" b="0" i="0"/>
            <a:t> (Notifications tell you exactly when a spot is yours)</a:t>
          </a:r>
        </a:p>
      </dgm:t>
    </dgm:pt>
    <dgm:pt modelId="{927FD8CF-E3F0-4541-AEBA-904EED13D569}" type="parTrans" cxnId="{1366EB9B-D505-4F9E-8879-2318F9E7E7AB}">
      <dgm:prSet/>
      <dgm:spPr/>
      <dgm:t>
        <a:bodyPr/>
        <a:lstStyle/>
        <a:p>
          <a:endParaRPr lang="en-US"/>
        </a:p>
      </dgm:t>
    </dgm:pt>
    <dgm:pt modelId="{656BEEE1-67CC-43CA-9634-6D70F9443B0B}" type="sibTrans" cxnId="{1366EB9B-D505-4F9E-8879-2318F9E7E7AB}">
      <dgm:prSet/>
      <dgm:spPr/>
      <dgm:t>
        <a:bodyPr/>
        <a:lstStyle/>
        <a:p>
          <a:endParaRPr lang="en-US"/>
        </a:p>
      </dgm:t>
    </dgm:pt>
    <dgm:pt modelId="{867695F2-BF02-49F2-9961-AE3C1E2E9DEE}" type="pres">
      <dgm:prSet presAssocID="{4284DB5B-99CB-4CA0-B8FB-807FF0914CB5}" presName="linear" presStyleCnt="0">
        <dgm:presLayoutVars>
          <dgm:dir/>
          <dgm:animLvl val="lvl"/>
          <dgm:resizeHandles val="exact"/>
        </dgm:presLayoutVars>
      </dgm:prSet>
      <dgm:spPr/>
    </dgm:pt>
    <dgm:pt modelId="{0264FF3D-8357-4225-9F9D-3B1331A54BE5}" type="pres">
      <dgm:prSet presAssocID="{0D8D1040-E4D9-4D5D-8B65-D90E9BC2EB23}" presName="parentLin" presStyleCnt="0"/>
      <dgm:spPr/>
    </dgm:pt>
    <dgm:pt modelId="{A12EA5E5-55EF-49B2-9738-2241C482148E}" type="pres">
      <dgm:prSet presAssocID="{0D8D1040-E4D9-4D5D-8B65-D90E9BC2EB23}" presName="parentLeftMargin" presStyleLbl="node1" presStyleIdx="0" presStyleCnt="2"/>
      <dgm:spPr/>
    </dgm:pt>
    <dgm:pt modelId="{DDF59A3D-281E-4750-9C6E-520BC871011E}" type="pres">
      <dgm:prSet presAssocID="{0D8D1040-E4D9-4D5D-8B65-D90E9BC2EB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9FFDD8-40BE-40EA-9560-A76FB417E1F0}" type="pres">
      <dgm:prSet presAssocID="{0D8D1040-E4D9-4D5D-8B65-D90E9BC2EB23}" presName="negativeSpace" presStyleCnt="0"/>
      <dgm:spPr/>
    </dgm:pt>
    <dgm:pt modelId="{DD5F7E9D-B1C1-4A8E-8E6E-FFA8A08B3C9E}" type="pres">
      <dgm:prSet presAssocID="{0D8D1040-E4D9-4D5D-8B65-D90E9BC2EB23}" presName="childText" presStyleLbl="conFgAcc1" presStyleIdx="0" presStyleCnt="2">
        <dgm:presLayoutVars>
          <dgm:bulletEnabled val="1"/>
        </dgm:presLayoutVars>
      </dgm:prSet>
      <dgm:spPr/>
    </dgm:pt>
    <dgm:pt modelId="{9308E4A6-32AF-4B16-ACFF-B6FF03FAC91D}" type="pres">
      <dgm:prSet presAssocID="{7AC4027D-2FBA-4A2C-AB53-9CFAEC63EF33}" presName="spaceBetweenRectangles" presStyleCnt="0"/>
      <dgm:spPr/>
    </dgm:pt>
    <dgm:pt modelId="{D6591C86-CA77-48E1-8969-D665CB662A51}" type="pres">
      <dgm:prSet presAssocID="{E46983D6-3E2A-4961-9285-8DE5BFF454DA}" presName="parentLin" presStyleCnt="0"/>
      <dgm:spPr/>
    </dgm:pt>
    <dgm:pt modelId="{ADEC0121-20DC-419B-80FE-2F0F43BBF4BF}" type="pres">
      <dgm:prSet presAssocID="{E46983D6-3E2A-4961-9285-8DE5BFF454DA}" presName="parentLeftMargin" presStyleLbl="node1" presStyleIdx="0" presStyleCnt="2"/>
      <dgm:spPr/>
    </dgm:pt>
    <dgm:pt modelId="{67129785-28ED-4B11-AE25-D48F0161BDF3}" type="pres">
      <dgm:prSet presAssocID="{E46983D6-3E2A-4961-9285-8DE5BFF454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817193-C3B8-472A-AAB0-8484198E9E8F}" type="pres">
      <dgm:prSet presAssocID="{E46983D6-3E2A-4961-9285-8DE5BFF454DA}" presName="negativeSpace" presStyleCnt="0"/>
      <dgm:spPr/>
    </dgm:pt>
    <dgm:pt modelId="{FA5C3542-671F-4013-B678-4DC798E7A4D4}" type="pres">
      <dgm:prSet presAssocID="{E46983D6-3E2A-4961-9285-8DE5BFF454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62BBE06-83B7-449F-B072-C3F3AC507093}" type="presOf" srcId="{0D8D1040-E4D9-4D5D-8B65-D90E9BC2EB23}" destId="{DDF59A3D-281E-4750-9C6E-520BC871011E}" srcOrd="1" destOrd="0" presId="urn:microsoft.com/office/officeart/2005/8/layout/list1"/>
    <dgm:cxn modelId="{038D793B-FA74-4054-8744-E236B678B9BF}" srcId="{0D8D1040-E4D9-4D5D-8B65-D90E9BC2EB23}" destId="{502230A4-5FEF-460B-A873-6AFFB4B8B97E}" srcOrd="1" destOrd="0" parTransId="{E7007408-122B-434E-8BA5-F2CDF318B50B}" sibTransId="{CD571FBF-8427-432E-81AA-88F0E42C422D}"/>
    <dgm:cxn modelId="{A2706447-2019-49E8-AA64-91E6621FFBC5}" type="presOf" srcId="{FF603524-667C-4E6C-B97A-B3D493BFCE4C}" destId="{FA5C3542-671F-4013-B678-4DC798E7A4D4}" srcOrd="0" destOrd="1" presId="urn:microsoft.com/office/officeart/2005/8/layout/list1"/>
    <dgm:cxn modelId="{66037C4B-FA70-4F22-939A-29A104AF7F5F}" type="presOf" srcId="{4284DB5B-99CB-4CA0-B8FB-807FF0914CB5}" destId="{867695F2-BF02-49F2-9961-AE3C1E2E9DEE}" srcOrd="0" destOrd="0" presId="urn:microsoft.com/office/officeart/2005/8/layout/list1"/>
    <dgm:cxn modelId="{7AADE775-0B13-4A81-BCEC-D033366214EB}" srcId="{0D8D1040-E4D9-4D5D-8B65-D90E9BC2EB23}" destId="{F4F9084A-EC2D-4038-8825-1DB66F74CBED}" srcOrd="0" destOrd="0" parTransId="{DC050EB0-7E1F-400E-B91E-76A7836E5203}" sibTransId="{01F8B08F-CC5E-4DFB-9063-5412B20DA406}"/>
    <dgm:cxn modelId="{08462B59-D7C8-4FEF-B600-2ACCC72175C6}" type="presOf" srcId="{C50660EE-31DE-47B0-A0CA-57BAA55C20C5}" destId="{DD5F7E9D-B1C1-4A8E-8E6E-FFA8A08B3C9E}" srcOrd="0" destOrd="3" presId="urn:microsoft.com/office/officeart/2005/8/layout/list1"/>
    <dgm:cxn modelId="{D1FED95A-0A1A-43EF-99C8-57A8AA359331}" type="presOf" srcId="{B80DC0BC-F916-4F5D-ABF6-B50530ADEAB4}" destId="{DD5F7E9D-B1C1-4A8E-8E6E-FFA8A08B3C9E}" srcOrd="0" destOrd="2" presId="urn:microsoft.com/office/officeart/2005/8/layout/list1"/>
    <dgm:cxn modelId="{02502880-7E63-40FF-A278-ED3C30E20085}" srcId="{E46983D6-3E2A-4961-9285-8DE5BFF454DA}" destId="{015C461A-3928-4960-AA7C-CD1B4E1F72A7}" srcOrd="2" destOrd="0" parTransId="{13CFD486-36DB-4B12-9BAE-3F0631624FC9}" sibTransId="{FF868B68-8387-4FAC-93F6-0BF1E248D904}"/>
    <dgm:cxn modelId="{E7ADF088-54ED-44A5-BAF3-C4199D413A7A}" type="presOf" srcId="{0D8D1040-E4D9-4D5D-8B65-D90E9BC2EB23}" destId="{A12EA5E5-55EF-49B2-9738-2241C482148E}" srcOrd="0" destOrd="0" presId="urn:microsoft.com/office/officeart/2005/8/layout/list1"/>
    <dgm:cxn modelId="{1366EB9B-D505-4F9E-8879-2318F9E7E7AB}" srcId="{0D8D1040-E4D9-4D5D-8B65-D90E9BC2EB23}" destId="{C50660EE-31DE-47B0-A0CA-57BAA55C20C5}" srcOrd="3" destOrd="0" parTransId="{927FD8CF-E3F0-4541-AEBA-904EED13D569}" sibTransId="{656BEEE1-67CC-43CA-9634-6D70F9443B0B}"/>
    <dgm:cxn modelId="{A78B96A0-98A5-4FA3-9654-EC2E5F4C6DA6}" srcId="{4284DB5B-99CB-4CA0-B8FB-807FF0914CB5}" destId="{0D8D1040-E4D9-4D5D-8B65-D90E9BC2EB23}" srcOrd="0" destOrd="0" parTransId="{1DC37ED4-5EB4-4CE8-8B81-2CF450407901}" sibTransId="{7AC4027D-2FBA-4A2C-AB53-9CFAEC63EF33}"/>
    <dgm:cxn modelId="{1BCAA1A8-12EC-46B5-A9AD-4D397BF41636}" type="presOf" srcId="{2991AEB5-7E41-43A6-A9E0-D6FAAD558F19}" destId="{FA5C3542-671F-4013-B678-4DC798E7A4D4}" srcOrd="0" destOrd="0" presId="urn:microsoft.com/office/officeart/2005/8/layout/list1"/>
    <dgm:cxn modelId="{B40522B6-59C4-494A-8FDB-243A028EB870}" type="presOf" srcId="{502230A4-5FEF-460B-A873-6AFFB4B8B97E}" destId="{DD5F7E9D-B1C1-4A8E-8E6E-FFA8A08B3C9E}" srcOrd="0" destOrd="1" presId="urn:microsoft.com/office/officeart/2005/8/layout/list1"/>
    <dgm:cxn modelId="{EFCD88C1-6392-40B2-B619-3C252C4FFE3E}" type="presOf" srcId="{F4F9084A-EC2D-4038-8825-1DB66F74CBED}" destId="{DD5F7E9D-B1C1-4A8E-8E6E-FFA8A08B3C9E}" srcOrd="0" destOrd="0" presId="urn:microsoft.com/office/officeart/2005/8/layout/list1"/>
    <dgm:cxn modelId="{054040CE-1A29-43D5-8C30-7EA644E90299}" type="presOf" srcId="{E46983D6-3E2A-4961-9285-8DE5BFF454DA}" destId="{67129785-28ED-4B11-AE25-D48F0161BDF3}" srcOrd="1" destOrd="0" presId="urn:microsoft.com/office/officeart/2005/8/layout/list1"/>
    <dgm:cxn modelId="{C91EF3D1-5663-4218-8E91-AC028D9FC2EF}" srcId="{4284DB5B-99CB-4CA0-B8FB-807FF0914CB5}" destId="{E46983D6-3E2A-4961-9285-8DE5BFF454DA}" srcOrd="1" destOrd="0" parTransId="{8FFE6353-F01D-40E3-AA12-734561BADB14}" sibTransId="{E2868B72-DEED-4350-B600-F31234C1DA4F}"/>
    <dgm:cxn modelId="{605E81D5-041E-40E3-9290-25066427A827}" srcId="{0D8D1040-E4D9-4D5D-8B65-D90E9BC2EB23}" destId="{B80DC0BC-F916-4F5D-ABF6-B50530ADEAB4}" srcOrd="2" destOrd="0" parTransId="{0A6D38AA-0BC0-48F3-A655-89482E8EAF3D}" sibTransId="{924A443F-C0EF-4A66-8C94-79795646CF89}"/>
    <dgm:cxn modelId="{F44406D8-33F6-4C42-883A-7A13357A613A}" type="presOf" srcId="{015C461A-3928-4960-AA7C-CD1B4E1F72A7}" destId="{FA5C3542-671F-4013-B678-4DC798E7A4D4}" srcOrd="0" destOrd="2" presId="urn:microsoft.com/office/officeart/2005/8/layout/list1"/>
    <dgm:cxn modelId="{291EC4DF-6A21-4F41-A568-0BF1659AF461}" srcId="{E46983D6-3E2A-4961-9285-8DE5BFF454DA}" destId="{2991AEB5-7E41-43A6-A9E0-D6FAAD558F19}" srcOrd="0" destOrd="0" parTransId="{6CC840E5-D6CC-4FD3-B6E3-281BD7A9CD54}" sibTransId="{5194F166-46E0-4E2C-8937-9E4673C40BB9}"/>
    <dgm:cxn modelId="{D59E96E6-1D2E-4D33-8483-1424C144FE79}" type="presOf" srcId="{E46983D6-3E2A-4961-9285-8DE5BFF454DA}" destId="{ADEC0121-20DC-419B-80FE-2F0F43BBF4BF}" srcOrd="0" destOrd="0" presId="urn:microsoft.com/office/officeart/2005/8/layout/list1"/>
    <dgm:cxn modelId="{8A3C79EB-FE90-4D16-8444-A96FB2B6D4F8}" srcId="{E46983D6-3E2A-4961-9285-8DE5BFF454DA}" destId="{FF603524-667C-4E6C-B97A-B3D493BFCE4C}" srcOrd="1" destOrd="0" parTransId="{DBDFFC19-596F-460A-AF5A-D1F134A8BDCC}" sibTransId="{CA7DC506-E408-40D8-A9DD-D1CC9F138A16}"/>
    <dgm:cxn modelId="{B06E2FB8-F717-4437-BC8C-783127B34A56}" type="presParOf" srcId="{867695F2-BF02-49F2-9961-AE3C1E2E9DEE}" destId="{0264FF3D-8357-4225-9F9D-3B1331A54BE5}" srcOrd="0" destOrd="0" presId="urn:microsoft.com/office/officeart/2005/8/layout/list1"/>
    <dgm:cxn modelId="{82A5EA7E-97F2-44A8-8CA2-8664BD06C5E7}" type="presParOf" srcId="{0264FF3D-8357-4225-9F9D-3B1331A54BE5}" destId="{A12EA5E5-55EF-49B2-9738-2241C482148E}" srcOrd="0" destOrd="0" presId="urn:microsoft.com/office/officeart/2005/8/layout/list1"/>
    <dgm:cxn modelId="{76AA2040-7D9D-4E94-AF8C-204D3A11544A}" type="presParOf" srcId="{0264FF3D-8357-4225-9F9D-3B1331A54BE5}" destId="{DDF59A3D-281E-4750-9C6E-520BC871011E}" srcOrd="1" destOrd="0" presId="urn:microsoft.com/office/officeart/2005/8/layout/list1"/>
    <dgm:cxn modelId="{63559AC1-8145-49E4-A345-A64994F61835}" type="presParOf" srcId="{867695F2-BF02-49F2-9961-AE3C1E2E9DEE}" destId="{959FFDD8-40BE-40EA-9560-A76FB417E1F0}" srcOrd="1" destOrd="0" presId="urn:microsoft.com/office/officeart/2005/8/layout/list1"/>
    <dgm:cxn modelId="{82A5BFF6-7E53-4A8E-BAE6-F07FAA118398}" type="presParOf" srcId="{867695F2-BF02-49F2-9961-AE3C1E2E9DEE}" destId="{DD5F7E9D-B1C1-4A8E-8E6E-FFA8A08B3C9E}" srcOrd="2" destOrd="0" presId="urn:microsoft.com/office/officeart/2005/8/layout/list1"/>
    <dgm:cxn modelId="{D43E863D-60A6-44C3-824E-BE76AB813318}" type="presParOf" srcId="{867695F2-BF02-49F2-9961-AE3C1E2E9DEE}" destId="{9308E4A6-32AF-4B16-ACFF-B6FF03FAC91D}" srcOrd="3" destOrd="0" presId="urn:microsoft.com/office/officeart/2005/8/layout/list1"/>
    <dgm:cxn modelId="{B4693E6E-2CBF-4586-AA25-9026629BF2D0}" type="presParOf" srcId="{867695F2-BF02-49F2-9961-AE3C1E2E9DEE}" destId="{D6591C86-CA77-48E1-8969-D665CB662A51}" srcOrd="4" destOrd="0" presId="urn:microsoft.com/office/officeart/2005/8/layout/list1"/>
    <dgm:cxn modelId="{3C4C9154-9E5E-4E24-9127-5B1E3E09B7C6}" type="presParOf" srcId="{D6591C86-CA77-48E1-8969-D665CB662A51}" destId="{ADEC0121-20DC-419B-80FE-2F0F43BBF4BF}" srcOrd="0" destOrd="0" presId="urn:microsoft.com/office/officeart/2005/8/layout/list1"/>
    <dgm:cxn modelId="{CF34DCE5-D761-48FE-9C20-7E908B03B83D}" type="presParOf" srcId="{D6591C86-CA77-48E1-8969-D665CB662A51}" destId="{67129785-28ED-4B11-AE25-D48F0161BDF3}" srcOrd="1" destOrd="0" presId="urn:microsoft.com/office/officeart/2005/8/layout/list1"/>
    <dgm:cxn modelId="{4BA242AA-A90E-4C79-8C6E-33C85C99D8ED}" type="presParOf" srcId="{867695F2-BF02-49F2-9961-AE3C1E2E9DEE}" destId="{CC817193-C3B8-472A-AAB0-8484198E9E8F}" srcOrd="5" destOrd="0" presId="urn:microsoft.com/office/officeart/2005/8/layout/list1"/>
    <dgm:cxn modelId="{69A29F57-37F7-4E28-B480-AC91866AA60C}" type="presParOf" srcId="{867695F2-BF02-49F2-9961-AE3C1E2E9DEE}" destId="{FA5C3542-671F-4013-B678-4DC798E7A4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8F6CF-66BD-4E02-B46E-D8C5A762F71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78C7412-B395-49D3-8D29-147695CF614A}">
      <dgm:prSet/>
      <dgm:spPr/>
      <dgm:t>
        <a:bodyPr/>
        <a:lstStyle/>
        <a:p>
          <a:r>
            <a:rPr lang="en-US"/>
            <a:t>Expected outcomes</a:t>
          </a:r>
        </a:p>
      </dgm:t>
    </dgm:pt>
    <dgm:pt modelId="{A32AF823-E333-4B84-B42F-1A10310715C6}" type="parTrans" cxnId="{6502E740-734A-4B74-A749-D0603BF1A570}">
      <dgm:prSet/>
      <dgm:spPr/>
      <dgm:t>
        <a:bodyPr/>
        <a:lstStyle/>
        <a:p>
          <a:endParaRPr lang="en-US"/>
        </a:p>
      </dgm:t>
    </dgm:pt>
    <dgm:pt modelId="{6BB71DC4-0D36-493D-8563-A834D1B9411E}" type="sibTrans" cxnId="{6502E740-734A-4B74-A749-D0603BF1A570}">
      <dgm:prSet/>
      <dgm:spPr/>
      <dgm:t>
        <a:bodyPr/>
        <a:lstStyle/>
        <a:p>
          <a:endParaRPr lang="en-US"/>
        </a:p>
      </dgm:t>
    </dgm:pt>
    <dgm:pt modelId="{69CF699A-4A03-4847-AB15-37B9D53E70FF}">
      <dgm:prSet/>
      <dgm:spPr/>
      <dgm:t>
        <a:bodyPr/>
        <a:lstStyle/>
        <a:p>
          <a:r>
            <a:rPr lang="en-US" b="1"/>
            <a:t>Cost: </a:t>
          </a:r>
          <a:r>
            <a:rPr lang="en-US"/>
            <a:t>Reduces need to purchase additional chargers </a:t>
          </a:r>
        </a:p>
      </dgm:t>
    </dgm:pt>
    <dgm:pt modelId="{7A6C6D0C-633D-49AE-B2EA-65953700B3B0}" type="parTrans" cxnId="{E6942E86-A02D-47C7-BE39-1DD27EBF8589}">
      <dgm:prSet/>
      <dgm:spPr/>
      <dgm:t>
        <a:bodyPr/>
        <a:lstStyle/>
        <a:p>
          <a:endParaRPr lang="en-US"/>
        </a:p>
      </dgm:t>
    </dgm:pt>
    <dgm:pt modelId="{9EB32B03-9ADE-44DE-9400-E909F897FD30}" type="sibTrans" cxnId="{E6942E86-A02D-47C7-BE39-1DD27EBF8589}">
      <dgm:prSet/>
      <dgm:spPr/>
      <dgm:t>
        <a:bodyPr/>
        <a:lstStyle/>
        <a:p>
          <a:endParaRPr lang="en-US"/>
        </a:p>
      </dgm:t>
    </dgm:pt>
    <dgm:pt modelId="{1D522FA2-4FA9-44B5-B5CA-F55069A423FF}">
      <dgm:prSet/>
      <dgm:spPr/>
      <dgm:t>
        <a:bodyPr/>
        <a:lstStyle/>
        <a:p>
          <a:r>
            <a:rPr lang="en-US" b="1"/>
            <a:t>Time:</a:t>
          </a:r>
          <a:r>
            <a:rPr lang="en-US"/>
            <a:t> Less time wasted checking charges availability </a:t>
          </a:r>
        </a:p>
      </dgm:t>
    </dgm:pt>
    <dgm:pt modelId="{5906F403-93A2-474A-8B60-54B308C5DDBF}" type="parTrans" cxnId="{D515D5C3-0BFD-4E4D-BBF2-A0AF844342F1}">
      <dgm:prSet/>
      <dgm:spPr/>
      <dgm:t>
        <a:bodyPr/>
        <a:lstStyle/>
        <a:p>
          <a:endParaRPr lang="en-US"/>
        </a:p>
      </dgm:t>
    </dgm:pt>
    <dgm:pt modelId="{14114461-A916-4B1F-BA05-E4E871C03AC3}" type="sibTrans" cxnId="{D515D5C3-0BFD-4E4D-BBF2-A0AF844342F1}">
      <dgm:prSet/>
      <dgm:spPr/>
      <dgm:t>
        <a:bodyPr/>
        <a:lstStyle/>
        <a:p>
          <a:endParaRPr lang="en-US"/>
        </a:p>
      </dgm:t>
    </dgm:pt>
    <dgm:pt modelId="{51EDB035-DF6A-460F-83AA-0F90E782F87B}">
      <dgm:prSet/>
      <dgm:spPr/>
      <dgm:t>
        <a:bodyPr/>
        <a:lstStyle/>
        <a:p>
          <a:r>
            <a:rPr lang="en-US" b="1"/>
            <a:t>Quality: </a:t>
          </a:r>
          <a:r>
            <a:rPr lang="en-US"/>
            <a:t>More organized and equitable access to chargers</a:t>
          </a:r>
        </a:p>
      </dgm:t>
    </dgm:pt>
    <dgm:pt modelId="{EAE8D2EC-7C76-47AC-BCC7-99A8F9E95DE3}" type="parTrans" cxnId="{4816C8B1-96EC-4885-BC48-0BF8E2ABEF2B}">
      <dgm:prSet/>
      <dgm:spPr/>
      <dgm:t>
        <a:bodyPr/>
        <a:lstStyle/>
        <a:p>
          <a:endParaRPr lang="en-US"/>
        </a:p>
      </dgm:t>
    </dgm:pt>
    <dgm:pt modelId="{AA29164E-FA00-496F-AC11-7230B71FB6C4}" type="sibTrans" cxnId="{4816C8B1-96EC-4885-BC48-0BF8E2ABEF2B}">
      <dgm:prSet/>
      <dgm:spPr/>
      <dgm:t>
        <a:bodyPr/>
        <a:lstStyle/>
        <a:p>
          <a:endParaRPr lang="en-US"/>
        </a:p>
      </dgm:t>
    </dgm:pt>
    <dgm:pt modelId="{5290EF27-F60B-4838-BC0E-3635EB19EC12}">
      <dgm:prSet/>
      <dgm:spPr/>
      <dgm:t>
        <a:bodyPr/>
        <a:lstStyle/>
        <a:p>
          <a:r>
            <a:rPr lang="en-US" b="1"/>
            <a:t>Satisfaction: </a:t>
          </a:r>
          <a:r>
            <a:rPr lang="en-US"/>
            <a:t>Improved user experience and reduced frustration among EV drivers	</a:t>
          </a:r>
        </a:p>
      </dgm:t>
    </dgm:pt>
    <dgm:pt modelId="{EACDB0DA-B766-48C4-A69D-5AB5D02385FC}" type="parTrans" cxnId="{2C64EE9E-7059-4E01-8027-FCA59DE2B7E5}">
      <dgm:prSet/>
      <dgm:spPr/>
      <dgm:t>
        <a:bodyPr/>
        <a:lstStyle/>
        <a:p>
          <a:endParaRPr lang="en-US"/>
        </a:p>
      </dgm:t>
    </dgm:pt>
    <dgm:pt modelId="{EBE41951-F221-4C71-BA38-2CB86139C63C}" type="sibTrans" cxnId="{2C64EE9E-7059-4E01-8027-FCA59DE2B7E5}">
      <dgm:prSet/>
      <dgm:spPr/>
      <dgm:t>
        <a:bodyPr/>
        <a:lstStyle/>
        <a:p>
          <a:endParaRPr lang="en-US"/>
        </a:p>
      </dgm:t>
    </dgm:pt>
    <dgm:pt modelId="{C1197C3D-9F40-4722-9FCE-D857E25C417B}">
      <dgm:prSet/>
      <dgm:spPr/>
      <dgm:t>
        <a:bodyPr/>
        <a:lstStyle/>
        <a:p>
          <a:r>
            <a:rPr lang="en-US"/>
            <a:t>Short-term and long-term value</a:t>
          </a:r>
        </a:p>
      </dgm:t>
    </dgm:pt>
    <dgm:pt modelId="{3EBC8419-AC2F-445C-9D65-328E7180AC3E}" type="parTrans" cxnId="{6BE9BC93-EF69-4A73-8293-4268E7DBBD9C}">
      <dgm:prSet/>
      <dgm:spPr/>
      <dgm:t>
        <a:bodyPr/>
        <a:lstStyle/>
        <a:p>
          <a:endParaRPr lang="en-US"/>
        </a:p>
      </dgm:t>
    </dgm:pt>
    <dgm:pt modelId="{35054A82-AB15-4AC9-B6C5-A67C9EDB6EE7}" type="sibTrans" cxnId="{6BE9BC93-EF69-4A73-8293-4268E7DBBD9C}">
      <dgm:prSet/>
      <dgm:spPr/>
      <dgm:t>
        <a:bodyPr/>
        <a:lstStyle/>
        <a:p>
          <a:endParaRPr lang="en-US"/>
        </a:p>
      </dgm:t>
    </dgm:pt>
    <dgm:pt modelId="{AA5815BA-2634-4CD3-B012-3C0E62D695BE}">
      <dgm:prSet/>
      <dgm:spPr/>
      <dgm:t>
        <a:bodyPr/>
        <a:lstStyle/>
        <a:p>
          <a:r>
            <a:rPr lang="en-US" b="1"/>
            <a:t>Short term: </a:t>
          </a:r>
          <a:r>
            <a:rPr lang="en-US"/>
            <a:t>Immediate improvement in charging availability and user communication</a:t>
          </a:r>
        </a:p>
      </dgm:t>
    </dgm:pt>
    <dgm:pt modelId="{862F6DA8-D32F-43DE-AA87-33362AF6A1C3}" type="parTrans" cxnId="{118A86FD-5455-466F-B15F-A82168E66F70}">
      <dgm:prSet/>
      <dgm:spPr/>
      <dgm:t>
        <a:bodyPr/>
        <a:lstStyle/>
        <a:p>
          <a:endParaRPr lang="en-US"/>
        </a:p>
      </dgm:t>
    </dgm:pt>
    <dgm:pt modelId="{47ED5B01-0F61-417A-AAFB-55CE4267EBF0}" type="sibTrans" cxnId="{118A86FD-5455-466F-B15F-A82168E66F70}">
      <dgm:prSet/>
      <dgm:spPr/>
      <dgm:t>
        <a:bodyPr/>
        <a:lstStyle/>
        <a:p>
          <a:endParaRPr lang="en-US"/>
        </a:p>
      </dgm:t>
    </dgm:pt>
    <dgm:pt modelId="{165FB8B4-77F1-45FE-91EA-C7EF0D49149C}">
      <dgm:prSet/>
      <dgm:spPr/>
      <dgm:t>
        <a:bodyPr/>
        <a:lstStyle/>
        <a:p>
          <a:r>
            <a:rPr lang="en-US" b="1"/>
            <a:t>Long term: </a:t>
          </a:r>
          <a:r>
            <a:rPr lang="en-US"/>
            <a:t>Promotes EV adoption, supports sustainability goals, and reduces carbon footprint </a:t>
          </a:r>
        </a:p>
      </dgm:t>
    </dgm:pt>
    <dgm:pt modelId="{7253F9B9-5C93-49A5-8194-0DDCEB6777D1}" type="parTrans" cxnId="{CAB9498F-40D1-4FC8-AEF8-358E34367FE2}">
      <dgm:prSet/>
      <dgm:spPr/>
      <dgm:t>
        <a:bodyPr/>
        <a:lstStyle/>
        <a:p>
          <a:endParaRPr lang="en-US"/>
        </a:p>
      </dgm:t>
    </dgm:pt>
    <dgm:pt modelId="{67CF86F8-313A-4773-8704-19EDD6977EC6}" type="sibTrans" cxnId="{CAB9498F-40D1-4FC8-AEF8-358E34367FE2}">
      <dgm:prSet/>
      <dgm:spPr/>
      <dgm:t>
        <a:bodyPr/>
        <a:lstStyle/>
        <a:p>
          <a:endParaRPr lang="en-US"/>
        </a:p>
      </dgm:t>
    </dgm:pt>
    <dgm:pt modelId="{851CD04D-3288-4C60-B147-A5443BFAB1F0}" type="pres">
      <dgm:prSet presAssocID="{EE28F6CF-66BD-4E02-B46E-D8C5A762F71C}" presName="linear" presStyleCnt="0">
        <dgm:presLayoutVars>
          <dgm:dir/>
          <dgm:animLvl val="lvl"/>
          <dgm:resizeHandles val="exact"/>
        </dgm:presLayoutVars>
      </dgm:prSet>
      <dgm:spPr/>
    </dgm:pt>
    <dgm:pt modelId="{A9FEE813-8247-4475-B096-304D49640C16}" type="pres">
      <dgm:prSet presAssocID="{E78C7412-B395-49D3-8D29-147695CF614A}" presName="parentLin" presStyleCnt="0"/>
      <dgm:spPr/>
    </dgm:pt>
    <dgm:pt modelId="{752310D8-FC39-4D1A-AF2F-53BC3F5C2F82}" type="pres">
      <dgm:prSet presAssocID="{E78C7412-B395-49D3-8D29-147695CF614A}" presName="parentLeftMargin" presStyleLbl="node1" presStyleIdx="0" presStyleCnt="2"/>
      <dgm:spPr/>
    </dgm:pt>
    <dgm:pt modelId="{31B02755-B460-43E2-A5B7-161F48BB2AD6}" type="pres">
      <dgm:prSet presAssocID="{E78C7412-B395-49D3-8D29-147695CF61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DD7D85-DC33-40C7-BEC3-B1E785BDB8EC}" type="pres">
      <dgm:prSet presAssocID="{E78C7412-B395-49D3-8D29-147695CF614A}" presName="negativeSpace" presStyleCnt="0"/>
      <dgm:spPr/>
    </dgm:pt>
    <dgm:pt modelId="{70DE0971-ADC1-48F8-8146-82C505D90837}" type="pres">
      <dgm:prSet presAssocID="{E78C7412-B395-49D3-8D29-147695CF614A}" presName="childText" presStyleLbl="conFgAcc1" presStyleIdx="0" presStyleCnt="2">
        <dgm:presLayoutVars>
          <dgm:bulletEnabled val="1"/>
        </dgm:presLayoutVars>
      </dgm:prSet>
      <dgm:spPr/>
    </dgm:pt>
    <dgm:pt modelId="{EB246B97-3ABB-402C-9269-46BD2615F8B4}" type="pres">
      <dgm:prSet presAssocID="{6BB71DC4-0D36-493D-8563-A834D1B9411E}" presName="spaceBetweenRectangles" presStyleCnt="0"/>
      <dgm:spPr/>
    </dgm:pt>
    <dgm:pt modelId="{87004D2B-AF9E-4CB4-AC47-2A8AF34F01C6}" type="pres">
      <dgm:prSet presAssocID="{C1197C3D-9F40-4722-9FCE-D857E25C417B}" presName="parentLin" presStyleCnt="0"/>
      <dgm:spPr/>
    </dgm:pt>
    <dgm:pt modelId="{D03E349C-1C8C-4E67-A66E-E8324EE6342E}" type="pres">
      <dgm:prSet presAssocID="{C1197C3D-9F40-4722-9FCE-D857E25C417B}" presName="parentLeftMargin" presStyleLbl="node1" presStyleIdx="0" presStyleCnt="2"/>
      <dgm:spPr/>
    </dgm:pt>
    <dgm:pt modelId="{EA504B36-8A25-4B5E-9C1A-F091AB99DCDE}" type="pres">
      <dgm:prSet presAssocID="{C1197C3D-9F40-4722-9FCE-D857E25C41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CD380D3-800F-4EB5-A03A-F33131C70FAC}" type="pres">
      <dgm:prSet presAssocID="{C1197C3D-9F40-4722-9FCE-D857E25C417B}" presName="negativeSpace" presStyleCnt="0"/>
      <dgm:spPr/>
    </dgm:pt>
    <dgm:pt modelId="{0349E6C7-F3F5-4B08-A9D9-D902A38FE43C}" type="pres">
      <dgm:prSet presAssocID="{C1197C3D-9F40-4722-9FCE-D857E25C417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2BB007-D1A8-4E41-8FE5-9114837E4A70}" type="presOf" srcId="{5290EF27-F60B-4838-BC0E-3635EB19EC12}" destId="{70DE0971-ADC1-48F8-8146-82C505D90837}" srcOrd="0" destOrd="3" presId="urn:microsoft.com/office/officeart/2005/8/layout/list1"/>
    <dgm:cxn modelId="{4190FA0E-4118-4109-83D6-B655C112F800}" type="presOf" srcId="{EE28F6CF-66BD-4E02-B46E-D8C5A762F71C}" destId="{851CD04D-3288-4C60-B147-A5443BFAB1F0}" srcOrd="0" destOrd="0" presId="urn:microsoft.com/office/officeart/2005/8/layout/list1"/>
    <dgm:cxn modelId="{8AF2A51F-83AA-4598-9F52-89E0D6F04377}" type="presOf" srcId="{165FB8B4-77F1-45FE-91EA-C7EF0D49149C}" destId="{0349E6C7-F3F5-4B08-A9D9-D902A38FE43C}" srcOrd="0" destOrd="1" presId="urn:microsoft.com/office/officeart/2005/8/layout/list1"/>
    <dgm:cxn modelId="{6502E740-734A-4B74-A749-D0603BF1A570}" srcId="{EE28F6CF-66BD-4E02-B46E-D8C5A762F71C}" destId="{E78C7412-B395-49D3-8D29-147695CF614A}" srcOrd="0" destOrd="0" parTransId="{A32AF823-E333-4B84-B42F-1A10310715C6}" sibTransId="{6BB71DC4-0D36-493D-8563-A834D1B9411E}"/>
    <dgm:cxn modelId="{D315C147-75F1-48C0-A263-199D06A529DB}" type="presOf" srcId="{E78C7412-B395-49D3-8D29-147695CF614A}" destId="{31B02755-B460-43E2-A5B7-161F48BB2AD6}" srcOrd="1" destOrd="0" presId="urn:microsoft.com/office/officeart/2005/8/layout/list1"/>
    <dgm:cxn modelId="{B1CFC467-07A4-498D-B0AA-94966F6CE532}" type="presOf" srcId="{C1197C3D-9F40-4722-9FCE-D857E25C417B}" destId="{EA504B36-8A25-4B5E-9C1A-F091AB99DCDE}" srcOrd="1" destOrd="0" presId="urn:microsoft.com/office/officeart/2005/8/layout/list1"/>
    <dgm:cxn modelId="{8B1C304F-1E37-4E56-AE15-770041568F5A}" type="presOf" srcId="{1D522FA2-4FA9-44B5-B5CA-F55069A423FF}" destId="{70DE0971-ADC1-48F8-8146-82C505D90837}" srcOrd="0" destOrd="1" presId="urn:microsoft.com/office/officeart/2005/8/layout/list1"/>
    <dgm:cxn modelId="{F0DCAF70-1FBB-4D11-B425-4B2AA9E07D1E}" type="presOf" srcId="{C1197C3D-9F40-4722-9FCE-D857E25C417B}" destId="{D03E349C-1C8C-4E67-A66E-E8324EE6342E}" srcOrd="0" destOrd="0" presId="urn:microsoft.com/office/officeart/2005/8/layout/list1"/>
    <dgm:cxn modelId="{E6942E86-A02D-47C7-BE39-1DD27EBF8589}" srcId="{E78C7412-B395-49D3-8D29-147695CF614A}" destId="{69CF699A-4A03-4847-AB15-37B9D53E70FF}" srcOrd="0" destOrd="0" parTransId="{7A6C6D0C-633D-49AE-B2EA-65953700B3B0}" sibTransId="{9EB32B03-9ADE-44DE-9400-E909F897FD30}"/>
    <dgm:cxn modelId="{CAB9498F-40D1-4FC8-AEF8-358E34367FE2}" srcId="{C1197C3D-9F40-4722-9FCE-D857E25C417B}" destId="{165FB8B4-77F1-45FE-91EA-C7EF0D49149C}" srcOrd="1" destOrd="0" parTransId="{7253F9B9-5C93-49A5-8194-0DDCEB6777D1}" sibTransId="{67CF86F8-313A-4773-8704-19EDD6977EC6}"/>
    <dgm:cxn modelId="{6BE9BC93-EF69-4A73-8293-4268E7DBBD9C}" srcId="{EE28F6CF-66BD-4E02-B46E-D8C5A762F71C}" destId="{C1197C3D-9F40-4722-9FCE-D857E25C417B}" srcOrd="1" destOrd="0" parTransId="{3EBC8419-AC2F-445C-9D65-328E7180AC3E}" sibTransId="{35054A82-AB15-4AC9-B6C5-A67C9EDB6EE7}"/>
    <dgm:cxn modelId="{366E869A-BFA7-44A8-9FFB-C46DAE8F8543}" type="presOf" srcId="{69CF699A-4A03-4847-AB15-37B9D53E70FF}" destId="{70DE0971-ADC1-48F8-8146-82C505D90837}" srcOrd="0" destOrd="0" presId="urn:microsoft.com/office/officeart/2005/8/layout/list1"/>
    <dgm:cxn modelId="{2C64EE9E-7059-4E01-8027-FCA59DE2B7E5}" srcId="{E78C7412-B395-49D3-8D29-147695CF614A}" destId="{5290EF27-F60B-4838-BC0E-3635EB19EC12}" srcOrd="3" destOrd="0" parTransId="{EACDB0DA-B766-48C4-A69D-5AB5D02385FC}" sibTransId="{EBE41951-F221-4C71-BA38-2CB86139C63C}"/>
    <dgm:cxn modelId="{0BBC9DA6-5AC4-4772-A09F-1659C33A6091}" type="presOf" srcId="{E78C7412-B395-49D3-8D29-147695CF614A}" destId="{752310D8-FC39-4D1A-AF2F-53BC3F5C2F82}" srcOrd="0" destOrd="0" presId="urn:microsoft.com/office/officeart/2005/8/layout/list1"/>
    <dgm:cxn modelId="{4816C8B1-96EC-4885-BC48-0BF8E2ABEF2B}" srcId="{E78C7412-B395-49D3-8D29-147695CF614A}" destId="{51EDB035-DF6A-460F-83AA-0F90E782F87B}" srcOrd="2" destOrd="0" parTransId="{EAE8D2EC-7C76-47AC-BCC7-99A8F9E95DE3}" sibTransId="{AA29164E-FA00-496F-AC11-7230B71FB6C4}"/>
    <dgm:cxn modelId="{8DFCF7B9-D3E3-433A-A0D0-D12CCEDE32A2}" type="presOf" srcId="{51EDB035-DF6A-460F-83AA-0F90E782F87B}" destId="{70DE0971-ADC1-48F8-8146-82C505D90837}" srcOrd="0" destOrd="2" presId="urn:microsoft.com/office/officeart/2005/8/layout/list1"/>
    <dgm:cxn modelId="{D515D5C3-0BFD-4E4D-BBF2-A0AF844342F1}" srcId="{E78C7412-B395-49D3-8D29-147695CF614A}" destId="{1D522FA2-4FA9-44B5-B5CA-F55069A423FF}" srcOrd="1" destOrd="0" parTransId="{5906F403-93A2-474A-8B60-54B308C5DDBF}" sibTransId="{14114461-A916-4B1F-BA05-E4E871C03AC3}"/>
    <dgm:cxn modelId="{92D870FD-2411-44A3-8D49-278BCB8F1881}" type="presOf" srcId="{AA5815BA-2634-4CD3-B012-3C0E62D695BE}" destId="{0349E6C7-F3F5-4B08-A9D9-D902A38FE43C}" srcOrd="0" destOrd="0" presId="urn:microsoft.com/office/officeart/2005/8/layout/list1"/>
    <dgm:cxn modelId="{118A86FD-5455-466F-B15F-A82168E66F70}" srcId="{C1197C3D-9F40-4722-9FCE-D857E25C417B}" destId="{AA5815BA-2634-4CD3-B012-3C0E62D695BE}" srcOrd="0" destOrd="0" parTransId="{862F6DA8-D32F-43DE-AA87-33362AF6A1C3}" sibTransId="{47ED5B01-0F61-417A-AAFB-55CE4267EBF0}"/>
    <dgm:cxn modelId="{32BB6D3F-53A7-4AAF-AECB-14DB7675358D}" type="presParOf" srcId="{851CD04D-3288-4C60-B147-A5443BFAB1F0}" destId="{A9FEE813-8247-4475-B096-304D49640C16}" srcOrd="0" destOrd="0" presId="urn:microsoft.com/office/officeart/2005/8/layout/list1"/>
    <dgm:cxn modelId="{A1AD01CA-5ECF-4C24-88B3-811F1DC37E33}" type="presParOf" srcId="{A9FEE813-8247-4475-B096-304D49640C16}" destId="{752310D8-FC39-4D1A-AF2F-53BC3F5C2F82}" srcOrd="0" destOrd="0" presId="urn:microsoft.com/office/officeart/2005/8/layout/list1"/>
    <dgm:cxn modelId="{CCD71418-FD09-49ED-BF55-4998F5B574EF}" type="presParOf" srcId="{A9FEE813-8247-4475-B096-304D49640C16}" destId="{31B02755-B460-43E2-A5B7-161F48BB2AD6}" srcOrd="1" destOrd="0" presId="urn:microsoft.com/office/officeart/2005/8/layout/list1"/>
    <dgm:cxn modelId="{FE76C2D9-DD52-4185-A6FF-583BEE43D9C1}" type="presParOf" srcId="{851CD04D-3288-4C60-B147-A5443BFAB1F0}" destId="{24DD7D85-DC33-40C7-BEC3-B1E785BDB8EC}" srcOrd="1" destOrd="0" presId="urn:microsoft.com/office/officeart/2005/8/layout/list1"/>
    <dgm:cxn modelId="{6EDA149C-BB9C-4A1C-81CE-1B40096AEEEF}" type="presParOf" srcId="{851CD04D-3288-4C60-B147-A5443BFAB1F0}" destId="{70DE0971-ADC1-48F8-8146-82C505D90837}" srcOrd="2" destOrd="0" presId="urn:microsoft.com/office/officeart/2005/8/layout/list1"/>
    <dgm:cxn modelId="{93A83160-5121-4E79-883C-FF2A635C72A4}" type="presParOf" srcId="{851CD04D-3288-4C60-B147-A5443BFAB1F0}" destId="{EB246B97-3ABB-402C-9269-46BD2615F8B4}" srcOrd="3" destOrd="0" presId="urn:microsoft.com/office/officeart/2005/8/layout/list1"/>
    <dgm:cxn modelId="{1DD73300-828C-4709-9AA5-8C3CBF83F644}" type="presParOf" srcId="{851CD04D-3288-4C60-B147-A5443BFAB1F0}" destId="{87004D2B-AF9E-4CB4-AC47-2A8AF34F01C6}" srcOrd="4" destOrd="0" presId="urn:microsoft.com/office/officeart/2005/8/layout/list1"/>
    <dgm:cxn modelId="{0E51669D-250B-4F57-88C6-FDA14DD3267D}" type="presParOf" srcId="{87004D2B-AF9E-4CB4-AC47-2A8AF34F01C6}" destId="{D03E349C-1C8C-4E67-A66E-E8324EE6342E}" srcOrd="0" destOrd="0" presId="urn:microsoft.com/office/officeart/2005/8/layout/list1"/>
    <dgm:cxn modelId="{1662CC8B-E58D-4233-9C02-C336710E244A}" type="presParOf" srcId="{87004D2B-AF9E-4CB4-AC47-2A8AF34F01C6}" destId="{EA504B36-8A25-4B5E-9C1A-F091AB99DCDE}" srcOrd="1" destOrd="0" presId="urn:microsoft.com/office/officeart/2005/8/layout/list1"/>
    <dgm:cxn modelId="{2F5713B9-B171-401C-ADD4-A15AD5F4DA21}" type="presParOf" srcId="{851CD04D-3288-4C60-B147-A5443BFAB1F0}" destId="{5CD380D3-800F-4EB5-A03A-F33131C70FAC}" srcOrd="5" destOrd="0" presId="urn:microsoft.com/office/officeart/2005/8/layout/list1"/>
    <dgm:cxn modelId="{1D1FB3DB-B2C2-44D1-ADE9-54AE0BA9C4EB}" type="presParOf" srcId="{851CD04D-3288-4C60-B147-A5443BFAB1F0}" destId="{0349E6C7-F3F5-4B08-A9D9-D902A38FE4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F7E9D-B1C1-4A8E-8E6E-FFA8A08B3C9E}">
      <dsp:nvSpPr>
        <dsp:cNvPr id="0" name=""/>
        <dsp:cNvSpPr/>
      </dsp:nvSpPr>
      <dsp:spPr>
        <a:xfrm>
          <a:off x="0" y="599550"/>
          <a:ext cx="114300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095" tIns="499872" rIns="88709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kern="1200"/>
            <a:t>Real-Time Visibility</a:t>
          </a:r>
          <a:r>
            <a:rPr lang="en-US" sz="2400" b="0" i="0" kern="1200"/>
            <a:t> (Dashboard shows who is charging and for how long)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kern="1200"/>
            <a:t>Fair &amp; Orderly Access</a:t>
          </a:r>
          <a:r>
            <a:rPr lang="en-US" sz="2400" b="0" i="0" kern="1200"/>
            <a:t> (Automated queue ensures first-come, first-served)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1" i="0" kern="1200"/>
            <a:t>Enforced 4-Hour Rule</a:t>
          </a:r>
          <a:r>
            <a:rPr lang="en-US" sz="2400" b="0" i="0" kern="1200"/>
            <a:t> (Automated reminders </a:t>
          </a:r>
          <a:r>
            <a:rPr lang="en-US" sz="2400" b="0" i="0" kern="1200">
              <a:latin typeface="Calibri" panose="020F0502020204030204"/>
            </a:rPr>
            <a:t>and</a:t>
          </a:r>
          <a:r>
            <a:rPr lang="en-US" sz="2400" b="0" i="0" kern="1200"/>
            <a:t> </a:t>
          </a:r>
          <a:r>
            <a:rPr lang="en-US" sz="2400" b="0" i="0" kern="1200">
              <a:latin typeface="Calibri" panose="020F0502020204030204"/>
            </a:rPr>
            <a:t>a nudge</a:t>
          </a:r>
          <a:r>
            <a:rPr lang="en-US" sz="2400" b="0" i="0" kern="1200"/>
            <a:t> button)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1" i="0" kern="1200"/>
            <a:t>No More Guesswork</a:t>
          </a:r>
          <a:r>
            <a:rPr lang="en-US" sz="2400" b="0" i="0" kern="1200"/>
            <a:t> (Notifications tell you exactly when a spot is yours)</a:t>
          </a:r>
        </a:p>
      </dsp:txBody>
      <dsp:txXfrm>
        <a:off x="0" y="599550"/>
        <a:ext cx="11430000" cy="2268000"/>
      </dsp:txXfrm>
    </dsp:sp>
    <dsp:sp modelId="{DDF59A3D-281E-4750-9C6E-520BC871011E}">
      <dsp:nvSpPr>
        <dsp:cNvPr id="0" name=""/>
        <dsp:cNvSpPr/>
      </dsp:nvSpPr>
      <dsp:spPr>
        <a:xfrm>
          <a:off x="571500" y="245310"/>
          <a:ext cx="80010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2419" tIns="0" rIns="302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Process improvement details:</a:t>
          </a:r>
        </a:p>
      </dsp:txBody>
      <dsp:txXfrm>
        <a:off x="606085" y="279895"/>
        <a:ext cx="7931830" cy="639310"/>
      </dsp:txXfrm>
    </dsp:sp>
    <dsp:sp modelId="{FA5C3542-671F-4013-B678-4DC798E7A4D4}">
      <dsp:nvSpPr>
        <dsp:cNvPr id="0" name=""/>
        <dsp:cNvSpPr/>
      </dsp:nvSpPr>
      <dsp:spPr>
        <a:xfrm>
          <a:off x="0" y="3351390"/>
          <a:ext cx="114300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095" tIns="499872" rIns="88709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Microsoft Teams </a:t>
          </a:r>
          <a:r>
            <a:rPr lang="en-US" sz="2400" kern="1200"/>
            <a:t>integration for communication and notification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Web application </a:t>
          </a:r>
          <a:r>
            <a:rPr lang="en-US" sz="2400" kern="1200"/>
            <a:t>for queue management and user interaction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Automated reminders </a:t>
          </a:r>
          <a:r>
            <a:rPr lang="en-US" sz="2400" kern="1200"/>
            <a:t>and time tracking to enforce fair usage</a:t>
          </a:r>
        </a:p>
      </dsp:txBody>
      <dsp:txXfrm>
        <a:off x="0" y="3351390"/>
        <a:ext cx="11430000" cy="1927800"/>
      </dsp:txXfrm>
    </dsp:sp>
    <dsp:sp modelId="{67129785-28ED-4B11-AE25-D48F0161BDF3}">
      <dsp:nvSpPr>
        <dsp:cNvPr id="0" name=""/>
        <dsp:cNvSpPr/>
      </dsp:nvSpPr>
      <dsp:spPr>
        <a:xfrm>
          <a:off x="571500" y="2997150"/>
          <a:ext cx="80010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2419" tIns="0" rIns="302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Tools, Methods, and strategies implemented</a:t>
          </a:r>
        </a:p>
      </dsp:txBody>
      <dsp:txXfrm>
        <a:off x="606085" y="3031735"/>
        <a:ext cx="793183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E0971-ADC1-48F8-8146-82C505D90837}">
      <dsp:nvSpPr>
        <dsp:cNvPr id="0" name=""/>
        <dsp:cNvSpPr/>
      </dsp:nvSpPr>
      <dsp:spPr>
        <a:xfrm>
          <a:off x="0" y="372750"/>
          <a:ext cx="11430000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095" tIns="499872" rIns="88709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Cost: </a:t>
          </a:r>
          <a:r>
            <a:rPr lang="en-US" sz="2400" kern="1200"/>
            <a:t>Reduces need to purchase additional chargers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Time:</a:t>
          </a:r>
          <a:r>
            <a:rPr lang="en-US" sz="2400" kern="1200"/>
            <a:t> Less time wasted checking charges availability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Quality: </a:t>
          </a:r>
          <a:r>
            <a:rPr lang="en-US" sz="2400" kern="1200"/>
            <a:t>More organized and equitable access to chargers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Satisfaction: </a:t>
          </a:r>
          <a:r>
            <a:rPr lang="en-US" sz="2400" kern="1200"/>
            <a:t>Improved user experience and reduced frustration among EV drivers	</a:t>
          </a:r>
        </a:p>
      </dsp:txBody>
      <dsp:txXfrm>
        <a:off x="0" y="372750"/>
        <a:ext cx="11430000" cy="2570400"/>
      </dsp:txXfrm>
    </dsp:sp>
    <dsp:sp modelId="{31B02755-B460-43E2-A5B7-161F48BB2AD6}">
      <dsp:nvSpPr>
        <dsp:cNvPr id="0" name=""/>
        <dsp:cNvSpPr/>
      </dsp:nvSpPr>
      <dsp:spPr>
        <a:xfrm>
          <a:off x="571500" y="18510"/>
          <a:ext cx="80010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2419" tIns="0" rIns="302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Expected outcomes</a:t>
          </a:r>
        </a:p>
      </dsp:txBody>
      <dsp:txXfrm>
        <a:off x="606085" y="53095"/>
        <a:ext cx="7931830" cy="639310"/>
      </dsp:txXfrm>
    </dsp:sp>
    <dsp:sp modelId="{0349E6C7-F3F5-4B08-A9D9-D902A38FE43C}">
      <dsp:nvSpPr>
        <dsp:cNvPr id="0" name=""/>
        <dsp:cNvSpPr/>
      </dsp:nvSpPr>
      <dsp:spPr>
        <a:xfrm>
          <a:off x="0" y="3426990"/>
          <a:ext cx="114300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095" tIns="499872" rIns="88709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Short term: </a:t>
          </a:r>
          <a:r>
            <a:rPr lang="en-US" sz="2400" kern="1200"/>
            <a:t>Immediate improvement in charging availability and user communication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Long term: </a:t>
          </a:r>
          <a:r>
            <a:rPr lang="en-US" sz="2400" kern="1200"/>
            <a:t>Promotes EV adoption, supports sustainability goals, and reduces carbon footprint </a:t>
          </a:r>
        </a:p>
      </dsp:txBody>
      <dsp:txXfrm>
        <a:off x="0" y="3426990"/>
        <a:ext cx="11430000" cy="2079000"/>
      </dsp:txXfrm>
    </dsp:sp>
    <dsp:sp modelId="{EA504B36-8A25-4B5E-9C1A-F091AB99DCDE}">
      <dsp:nvSpPr>
        <dsp:cNvPr id="0" name=""/>
        <dsp:cNvSpPr/>
      </dsp:nvSpPr>
      <dsp:spPr>
        <a:xfrm>
          <a:off x="571500" y="3072750"/>
          <a:ext cx="80010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2419" tIns="0" rIns="30241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Short-term and long-term value</a:t>
          </a:r>
        </a:p>
      </dsp:txBody>
      <dsp:txXfrm>
        <a:off x="606085" y="3107335"/>
        <a:ext cx="79318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8288-E927-4A11-A02F-34A98A8FC5E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AC76F-E1FB-4484-AC84-A2CEF27EA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Grant +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0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Zahra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0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AC76F-E1FB-4484-AC84-A2CEF27EA0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 userDrawn="1"/>
        </p:nvSpPr>
        <p:spPr>
          <a:xfrm flipH="1">
            <a:off x="0" y="-1124"/>
            <a:ext cx="6844145" cy="6859124"/>
          </a:xfrm>
          <a:custGeom>
            <a:avLst/>
            <a:gdLst>
              <a:gd name="connsiteX0" fmla="*/ 1870363 w 7924800"/>
              <a:gd name="connsiteY0" fmla="*/ 41564 h 6871854"/>
              <a:gd name="connsiteX1" fmla="*/ 0 w 7924800"/>
              <a:gd name="connsiteY1" fmla="*/ 6871854 h 6871854"/>
              <a:gd name="connsiteX2" fmla="*/ 7924800 w 7924800"/>
              <a:gd name="connsiteY2" fmla="*/ 6871854 h 6871854"/>
              <a:gd name="connsiteX3" fmla="*/ 7924800 w 7924800"/>
              <a:gd name="connsiteY3" fmla="*/ 0 h 6871854"/>
              <a:gd name="connsiteX4" fmla="*/ 1856509 w 7924800"/>
              <a:gd name="connsiteY4" fmla="*/ 0 h 6871854"/>
              <a:gd name="connsiteX5" fmla="*/ 1828800 w 7924800"/>
              <a:gd name="connsiteY5" fmla="*/ 235527 h 6871854"/>
              <a:gd name="connsiteX6" fmla="*/ 1870363 w 7924800"/>
              <a:gd name="connsiteY6" fmla="*/ 41564 h 6871854"/>
              <a:gd name="connsiteX0" fmla="*/ 1626523 w 7680960"/>
              <a:gd name="connsiteY0" fmla="*/ 41564 h 6871854"/>
              <a:gd name="connsiteX1" fmla="*/ 0 w 7680960"/>
              <a:gd name="connsiteY1" fmla="*/ 6871854 h 6871854"/>
              <a:gd name="connsiteX2" fmla="*/ 7680960 w 7680960"/>
              <a:gd name="connsiteY2" fmla="*/ 6871854 h 6871854"/>
              <a:gd name="connsiteX3" fmla="*/ 7680960 w 7680960"/>
              <a:gd name="connsiteY3" fmla="*/ 0 h 6871854"/>
              <a:gd name="connsiteX4" fmla="*/ 1612669 w 7680960"/>
              <a:gd name="connsiteY4" fmla="*/ 0 h 6871854"/>
              <a:gd name="connsiteX5" fmla="*/ 1584960 w 7680960"/>
              <a:gd name="connsiteY5" fmla="*/ 235527 h 6871854"/>
              <a:gd name="connsiteX6" fmla="*/ 1626523 w 7680960"/>
              <a:gd name="connsiteY6" fmla="*/ 41564 h 6871854"/>
              <a:gd name="connsiteX0" fmla="*/ 1489364 w 7680960"/>
              <a:gd name="connsiteY0" fmla="*/ 0 h 6899703"/>
              <a:gd name="connsiteX1" fmla="*/ 0 w 7680960"/>
              <a:gd name="connsiteY1" fmla="*/ 6899703 h 6899703"/>
              <a:gd name="connsiteX2" fmla="*/ 7680960 w 7680960"/>
              <a:gd name="connsiteY2" fmla="*/ 6899703 h 6899703"/>
              <a:gd name="connsiteX3" fmla="*/ 7680960 w 7680960"/>
              <a:gd name="connsiteY3" fmla="*/ 27849 h 6899703"/>
              <a:gd name="connsiteX4" fmla="*/ 1612669 w 7680960"/>
              <a:gd name="connsiteY4" fmla="*/ 27849 h 6899703"/>
              <a:gd name="connsiteX5" fmla="*/ 1584960 w 7680960"/>
              <a:gd name="connsiteY5" fmla="*/ 263376 h 6899703"/>
              <a:gd name="connsiteX6" fmla="*/ 1489364 w 7680960"/>
              <a:gd name="connsiteY6" fmla="*/ 0 h 6899703"/>
              <a:gd name="connsiteX0" fmla="*/ 1489364 w 7680960"/>
              <a:gd name="connsiteY0" fmla="*/ 180865 h 7080568"/>
              <a:gd name="connsiteX1" fmla="*/ 0 w 7680960"/>
              <a:gd name="connsiteY1" fmla="*/ 7080568 h 7080568"/>
              <a:gd name="connsiteX2" fmla="*/ 7680960 w 7680960"/>
              <a:gd name="connsiteY2" fmla="*/ 7080568 h 7080568"/>
              <a:gd name="connsiteX3" fmla="*/ 7680960 w 7680960"/>
              <a:gd name="connsiteY3" fmla="*/ 208714 h 7080568"/>
              <a:gd name="connsiteX4" fmla="*/ 1612669 w 7680960"/>
              <a:gd name="connsiteY4" fmla="*/ 208714 h 7080568"/>
              <a:gd name="connsiteX5" fmla="*/ 1508761 w 7680960"/>
              <a:gd name="connsiteY5" fmla="*/ 0 h 7080568"/>
              <a:gd name="connsiteX6" fmla="*/ 1489364 w 7680960"/>
              <a:gd name="connsiteY6" fmla="*/ 180865 h 7080568"/>
              <a:gd name="connsiteX0" fmla="*/ 1245524 w 7437120"/>
              <a:gd name="connsiteY0" fmla="*/ 180865 h 7080568"/>
              <a:gd name="connsiteX1" fmla="*/ 0 w 7437120"/>
              <a:gd name="connsiteY1" fmla="*/ 7066686 h 7080568"/>
              <a:gd name="connsiteX2" fmla="*/ 7437120 w 7437120"/>
              <a:gd name="connsiteY2" fmla="*/ 7080568 h 7080568"/>
              <a:gd name="connsiteX3" fmla="*/ 7437120 w 7437120"/>
              <a:gd name="connsiteY3" fmla="*/ 208714 h 7080568"/>
              <a:gd name="connsiteX4" fmla="*/ 1368829 w 7437120"/>
              <a:gd name="connsiteY4" fmla="*/ 208714 h 7080568"/>
              <a:gd name="connsiteX5" fmla="*/ 1264921 w 7437120"/>
              <a:gd name="connsiteY5" fmla="*/ 0 h 7080568"/>
              <a:gd name="connsiteX6" fmla="*/ 1245524 w 7437120"/>
              <a:gd name="connsiteY6" fmla="*/ 180865 h 7080568"/>
              <a:gd name="connsiteX0" fmla="*/ 1336964 w 7528560"/>
              <a:gd name="connsiteY0" fmla="*/ 180865 h 7080568"/>
              <a:gd name="connsiteX1" fmla="*/ 0 w 7528560"/>
              <a:gd name="connsiteY1" fmla="*/ 7080568 h 7080568"/>
              <a:gd name="connsiteX2" fmla="*/ 7528560 w 7528560"/>
              <a:gd name="connsiteY2" fmla="*/ 7080568 h 7080568"/>
              <a:gd name="connsiteX3" fmla="*/ 7528560 w 7528560"/>
              <a:gd name="connsiteY3" fmla="*/ 208714 h 7080568"/>
              <a:gd name="connsiteX4" fmla="*/ 1460269 w 7528560"/>
              <a:gd name="connsiteY4" fmla="*/ 208714 h 7080568"/>
              <a:gd name="connsiteX5" fmla="*/ 1356361 w 7528560"/>
              <a:gd name="connsiteY5" fmla="*/ 0 h 7080568"/>
              <a:gd name="connsiteX6" fmla="*/ 1336964 w 7528560"/>
              <a:gd name="connsiteY6" fmla="*/ 180865 h 7080568"/>
              <a:gd name="connsiteX0" fmla="*/ 1331726 w 7528560"/>
              <a:gd name="connsiteY0" fmla="*/ 209497 h 7080568"/>
              <a:gd name="connsiteX1" fmla="*/ 0 w 7528560"/>
              <a:gd name="connsiteY1" fmla="*/ 7080568 h 7080568"/>
              <a:gd name="connsiteX2" fmla="*/ 7528560 w 7528560"/>
              <a:gd name="connsiteY2" fmla="*/ 7080568 h 7080568"/>
              <a:gd name="connsiteX3" fmla="*/ 7528560 w 7528560"/>
              <a:gd name="connsiteY3" fmla="*/ 208714 h 7080568"/>
              <a:gd name="connsiteX4" fmla="*/ 1460269 w 7528560"/>
              <a:gd name="connsiteY4" fmla="*/ 208714 h 7080568"/>
              <a:gd name="connsiteX5" fmla="*/ 1356361 w 7528560"/>
              <a:gd name="connsiteY5" fmla="*/ 0 h 7080568"/>
              <a:gd name="connsiteX6" fmla="*/ 1331726 w 7528560"/>
              <a:gd name="connsiteY6" fmla="*/ 209497 h 7080568"/>
              <a:gd name="connsiteX0" fmla="*/ 1331726 w 7528560"/>
              <a:gd name="connsiteY0" fmla="*/ 1909 h 6872980"/>
              <a:gd name="connsiteX1" fmla="*/ 0 w 7528560"/>
              <a:gd name="connsiteY1" fmla="*/ 6872980 h 6872980"/>
              <a:gd name="connsiteX2" fmla="*/ 7528560 w 7528560"/>
              <a:gd name="connsiteY2" fmla="*/ 6872980 h 6872980"/>
              <a:gd name="connsiteX3" fmla="*/ 7528560 w 7528560"/>
              <a:gd name="connsiteY3" fmla="*/ 1126 h 6872980"/>
              <a:gd name="connsiteX4" fmla="*/ 1460269 w 7528560"/>
              <a:gd name="connsiteY4" fmla="*/ 1126 h 6872980"/>
              <a:gd name="connsiteX5" fmla="*/ 1382555 w 7528560"/>
              <a:gd name="connsiteY5" fmla="*/ 0 h 6872980"/>
              <a:gd name="connsiteX6" fmla="*/ 1331726 w 7528560"/>
              <a:gd name="connsiteY6" fmla="*/ 1909 h 687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8560" h="6872980">
                <a:moveTo>
                  <a:pt x="1331726" y="1909"/>
                </a:moveTo>
                <a:lnTo>
                  <a:pt x="0" y="6872980"/>
                </a:lnTo>
                <a:lnTo>
                  <a:pt x="7528560" y="6872980"/>
                </a:lnTo>
                <a:lnTo>
                  <a:pt x="7528560" y="1126"/>
                </a:lnTo>
                <a:lnTo>
                  <a:pt x="1460269" y="1126"/>
                </a:lnTo>
                <a:lnTo>
                  <a:pt x="1382555" y="0"/>
                </a:lnTo>
                <a:lnTo>
                  <a:pt x="1331726" y="1909"/>
                </a:lnTo>
                <a:close/>
              </a:path>
            </a:pathLst>
          </a:custGeom>
          <a:solidFill>
            <a:schemeClr val="tx2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36000" rIns="36000" bIns="3600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テキスト ボックス 1"/>
          <p:cNvSpPr txBox="1">
            <a:spLocks noChangeArrowheads="1"/>
          </p:cNvSpPr>
          <p:nvPr userDrawn="1"/>
        </p:nvSpPr>
        <p:spPr bwMode="auto">
          <a:xfrm>
            <a:off x="4242435" y="209053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900" b="1" i="0">
                <a:solidFill>
                  <a:schemeClr val="bg2">
                    <a:lumMod val="75000"/>
                  </a:schemeClr>
                </a:solidFill>
                <a:uFill>
                  <a:solidFill/>
                </a:uFill>
                <a:latin typeface="+mj-lt"/>
                <a:ea typeface="ＭＳ Ｐゴシック" pitchFamily="50" charset="-128"/>
                <a:cs typeface="Arial" pitchFamily="34" charset="0"/>
                <a:sym typeface="Calibri"/>
              </a:rPr>
              <a:t>© 2020 Yazaki North America, Inc. All Rights Reserved. Confidential – Do Not Distribute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44146" y="1696020"/>
            <a:ext cx="4966854" cy="2181554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4145" y="3877574"/>
            <a:ext cx="4064001" cy="70305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Presenter’s Name &amp;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44145" y="3875310"/>
            <a:ext cx="40640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3899" y="6113312"/>
            <a:ext cx="2143457" cy="295426"/>
          </a:xfrm>
          <a:prstGeom prst="rect">
            <a:avLst/>
          </a:prstGeom>
          <a:ln w="12700">
            <a:round/>
          </a:ln>
        </p:spPr>
      </p:pic>
    </p:spTree>
    <p:extLst>
      <p:ext uri="{BB962C8B-B14F-4D97-AF65-F5344CB8AC3E}">
        <p14:creationId xmlns:p14="http://schemas.microsoft.com/office/powerpoint/2010/main" val="25383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7321" y="1122363"/>
            <a:ext cx="6077357" cy="2181554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1734" y="3429000"/>
            <a:ext cx="4064001" cy="7030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Presenter’s Name &amp;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11734" y="3426736"/>
            <a:ext cx="40640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11430000" cy="552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242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11430000" cy="479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80000" y="5819965"/>
            <a:ext cx="11712000" cy="646981"/>
            <a:chOff x="19050" y="5982418"/>
            <a:chExt cx="12172950" cy="646981"/>
          </a:xfrm>
        </p:grpSpPr>
        <p:sp>
          <p:nvSpPr>
            <p:cNvPr id="5" name="Rectangle 4"/>
            <p:cNvSpPr/>
            <p:nvPr/>
          </p:nvSpPr>
          <p:spPr>
            <a:xfrm>
              <a:off x="293298" y="6055743"/>
              <a:ext cx="11898702" cy="500332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9050" y="5982418"/>
              <a:ext cx="646981" cy="646981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EC1C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80" y="6205493"/>
              <a:ext cx="423220" cy="240910"/>
            </a:xfrm>
            <a:prstGeom prst="rect">
              <a:avLst/>
            </a:prstGeom>
          </p:spPr>
        </p:pic>
      </p:grp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5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5638800" cy="552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4400"/>
            <a:ext cx="5638800" cy="552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9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27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80000" y="5819965"/>
            <a:ext cx="11712000" cy="646981"/>
            <a:chOff x="19050" y="5982418"/>
            <a:chExt cx="12172950" cy="646981"/>
          </a:xfrm>
        </p:grpSpPr>
        <p:sp>
          <p:nvSpPr>
            <p:cNvPr id="4" name="Rectangle 3"/>
            <p:cNvSpPr/>
            <p:nvPr/>
          </p:nvSpPr>
          <p:spPr>
            <a:xfrm>
              <a:off x="293298" y="6055743"/>
              <a:ext cx="11898702" cy="500332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050" y="5982418"/>
              <a:ext cx="646981" cy="646981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EC1C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80" y="6205493"/>
              <a:ext cx="423220" cy="240910"/>
            </a:xfrm>
            <a:prstGeom prst="rect">
              <a:avLst/>
            </a:prstGeom>
          </p:spPr>
        </p:pic>
      </p:grp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14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1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t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3"/>
            <a:ext cx="11430000" cy="552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1.tif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568543" y="224818"/>
            <a:ext cx="2143457" cy="295426"/>
          </a:xfrm>
          <a:prstGeom prst="rect">
            <a:avLst/>
          </a:prstGeom>
          <a:ln w="12700">
            <a:round/>
          </a:ln>
        </p:spPr>
      </p:pic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0" y="27432"/>
            <a:ext cx="12192000" cy="0"/>
          </a:xfrm>
          <a:prstGeom prst="line">
            <a:avLst/>
          </a:prstGeom>
          <a:noFill/>
          <a:ln w="50800">
            <a:solidFill>
              <a:srgbClr val="E600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ja-JP" altLang="en-US" sz="3500"/>
          </a:p>
        </p:txBody>
      </p:sp>
      <p:sp>
        <p:nvSpPr>
          <p:cNvPr id="13" name="Rectangle 44"/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rgbClr val="000000"/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テキスト ボックス 1"/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i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rPr>
              <a:t>© 2020 Yazaki North America, Inc. All Rights Reserved. Confidential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4436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3" r:id="rId4"/>
    <p:sldLayoutId id="2147483652" r:id="rId5"/>
    <p:sldLayoutId id="2147483654" r:id="rId6"/>
    <p:sldLayoutId id="2147483662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 cap="all" baseline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orient="horz" pos="4056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://sample-website.xyz/" TargetMode="Externa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146" y="1620605"/>
            <a:ext cx="4966854" cy="2181554"/>
          </a:xfrm>
        </p:spPr>
        <p:txBody>
          <a:bodyPr/>
          <a:lstStyle/>
          <a:p>
            <a:r>
              <a:rPr lang="en-US" sz="3600"/>
              <a:t>EV-Q </a:t>
            </a:r>
            <a:br>
              <a:rPr lang="en-US" sz="3600"/>
            </a:br>
            <a:r>
              <a:rPr lang="en-US" sz="2400" cap="none"/>
              <a:t>Process Improvement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4146" y="3990696"/>
            <a:ext cx="4064001" cy="1703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/>
              <a:t>Team 3 - Wired Soldiers</a:t>
            </a:r>
          </a:p>
          <a:p>
            <a:r>
              <a:rPr lang="en-US" sz="1500"/>
              <a:t>Charles Beck, Grant Patterson, Lina Elkayed, Omar Hawari, Vishnu Vamsi Kapila, Will Miller, Zahra Berro</a:t>
            </a:r>
          </a:p>
          <a:p>
            <a:endParaRPr lang="en-US" sz="1500"/>
          </a:p>
          <a:p>
            <a:r>
              <a:rPr lang="en-US" sz="1500"/>
              <a:t>7/9/2025</a:t>
            </a:r>
          </a:p>
        </p:txBody>
      </p:sp>
      <p:pic>
        <p:nvPicPr>
          <p:cNvPr id="1026" name="Picture 2" descr="A Quick Rundown Of Yesterday's Budget - Vibe FM">
            <a:extLst>
              <a:ext uri="{FF2B5EF4-FFF2-40B4-BE49-F238E27FC236}">
                <a16:creationId xmlns:a16="http://schemas.microsoft.com/office/drawing/2014/main" id="{159F7EEE-8B91-9365-0428-D7E69E0C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27" y="2199097"/>
            <a:ext cx="4376028" cy="24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200B-033D-3C2B-FE91-6F954FF1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Benefits of the Improvement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C6DBF7-0A39-86C3-37F6-898ACAF71A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11430000" cy="552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515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E3B67-AC20-B836-26BF-5F27A827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9091"/>
            <a:ext cx="8872182" cy="512161"/>
          </a:xfrm>
        </p:spPr>
        <p:txBody>
          <a:bodyPr>
            <a:noAutofit/>
          </a:bodyPr>
          <a:lstStyle/>
          <a:p>
            <a:r>
              <a:rPr lang="en-US" sz="2400"/>
              <a:t>Who benefits?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9CF4F5-48F1-B64B-F32D-98709527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E5FF9-3D62-9052-59D0-53F9EBDAFBEF}"/>
              </a:ext>
            </a:extLst>
          </p:cNvPr>
          <p:cNvSpPr txBox="1"/>
          <p:nvPr/>
        </p:nvSpPr>
        <p:spPr>
          <a:xfrm>
            <a:off x="500323" y="798206"/>
            <a:ext cx="1106332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ea typeface="+mn-lt"/>
                <a:cs typeface="+mn-lt"/>
              </a:rPr>
              <a:t>Who Will Be Affected or Benefit from the Change?</a:t>
            </a:r>
            <a:endParaRPr lang="en-US" sz="2000" b="1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200">
                <a:ea typeface="Calibri" panose="020F0502020204030204"/>
                <a:cs typeface="Calibri" panose="020F0502020204030204"/>
              </a:rPr>
              <a:t>EV- Driving Employees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>
                <a:ea typeface="Calibri" panose="020F0502020204030204"/>
                <a:cs typeface="Calibri" panose="020F0502020204030204"/>
              </a:rPr>
              <a:t>Get</a:t>
            </a:r>
            <a:r>
              <a:rPr lang="en-US" sz="2200">
                <a:ea typeface="+mn-lt"/>
                <a:cs typeface="+mn-lt"/>
              </a:rPr>
              <a:t> a better experience using EV chargers with less confusion</a:t>
            </a:r>
            <a:endParaRPr lang="en-US" sz="2200">
              <a:ea typeface="Calibri"/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Save time by checking charger availability online instead of walking to the lot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Fair access through a queue system — no more guessing who’s next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/>
              <a:buChar char="o"/>
            </a:pPr>
            <a:endParaRPr lang="en-US" sz="2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  All Employees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Encourages Future EV Adoption: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i="1">
                <a:ea typeface="+mn-lt"/>
                <a:cs typeface="+mn-lt"/>
              </a:rPr>
              <a:t>"I've had more than one coworker decide against getting an EV because their primary charging source would be here at the office and the challenges with securing a charger dissuaded them.”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000" i="1"/>
              <a:t>– Yazaki Employee</a:t>
            </a:r>
            <a:r>
              <a:rPr lang="en-US" sz="2200" i="1">
                <a:ea typeface="+mn-lt"/>
                <a:cs typeface="+mn-lt"/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>
                <a:ea typeface="+mn-lt"/>
                <a:cs typeface="+mn-lt"/>
              </a:rPr>
              <a:t>This shows that solving this problem is crucial for Yazaki's broader sustainability goals.</a:t>
            </a:r>
          </a:p>
          <a:p>
            <a:pPr lvl="1"/>
            <a:endParaRPr lang="en-US" sz="2200">
              <a:ea typeface="+mn-lt"/>
              <a:cs typeface="+mn-lt"/>
            </a:endParaRPr>
          </a:p>
          <a:p>
            <a:r>
              <a:rPr lang="en-US" sz="2200" b="1">
                <a:ea typeface="+mn-lt"/>
                <a:cs typeface="+mn-lt"/>
              </a:rPr>
              <a:t>Departments, Roles, or Teams Impacted:</a:t>
            </a:r>
          </a:p>
          <a:p>
            <a:pPr marL="342900" indent="-34290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IT Department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Assist in implementing and maintaining the system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180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B217-F6FF-10F7-836E-93CDEE02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F478-8FCA-BFA9-4CF0-47F1E2AF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Phase 1</a:t>
            </a:r>
            <a:r>
              <a:rPr lang="en-US"/>
              <a:t>: Development &amp; Beta Test</a:t>
            </a:r>
          </a:p>
          <a:p>
            <a:pPr lvl="1"/>
            <a:r>
              <a:rPr lang="en-US"/>
              <a:t>Develop web app and Teams bot.</a:t>
            </a:r>
          </a:p>
          <a:p>
            <a:pPr lvl="1"/>
            <a:r>
              <a:rPr lang="en-US"/>
              <a:t>Recruit 5-10 survey participants for a beta test.</a:t>
            </a:r>
          </a:p>
          <a:p>
            <a:r>
              <a:rPr lang="en-US" b="1"/>
              <a:t>Phase 2</a:t>
            </a:r>
            <a:r>
              <a:rPr lang="en-US"/>
              <a:t>: IT Collaboration &amp; Security Review</a:t>
            </a:r>
          </a:p>
          <a:p>
            <a:pPr lvl="1"/>
            <a:r>
              <a:rPr lang="en-US"/>
              <a:t>Work with IT to host the application and integrate with Yazaki systems.</a:t>
            </a:r>
          </a:p>
          <a:p>
            <a:r>
              <a:rPr lang="en-US" b="1"/>
              <a:t>Phase 3</a:t>
            </a:r>
            <a:r>
              <a:rPr lang="en-US"/>
              <a:t>: Company-Wide Rollout</a:t>
            </a:r>
          </a:p>
          <a:p>
            <a:pPr lvl="1"/>
            <a:r>
              <a:rPr lang="en-US"/>
              <a:t>Onboarding sessions, user guides, and communication from HR/Facilities.</a:t>
            </a:r>
          </a:p>
          <a:p>
            <a:r>
              <a:rPr lang="en-US" b="1"/>
              <a:t>Required Support</a:t>
            </a:r>
            <a:r>
              <a:rPr lang="en-US"/>
              <a:t>: IT Department (Implementation), Facilities (Rollout), HR (Communication).</a:t>
            </a:r>
          </a:p>
        </p:txBody>
      </p:sp>
    </p:spTree>
    <p:extLst>
      <p:ext uri="{BB962C8B-B14F-4D97-AF65-F5344CB8AC3E}">
        <p14:creationId xmlns:p14="http://schemas.microsoft.com/office/powerpoint/2010/main" val="229271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7181-58C8-0A69-A9FE-5F725955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and 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7423-9FC4-5C29-8720-E0262C71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Canton’s </a:t>
            </a:r>
            <a:r>
              <a:rPr lang="en-US" b="1"/>
              <a:t>EV charging </a:t>
            </a:r>
            <a:r>
              <a:rPr lang="en-US"/>
              <a:t>can be improved for fairness, ease of use, and efficiency</a:t>
            </a:r>
          </a:p>
          <a:p>
            <a:pPr lvl="1"/>
            <a:r>
              <a:rPr lang="en-US"/>
              <a:t>Globally scalable</a:t>
            </a:r>
          </a:p>
          <a:p>
            <a:pPr lvl="1"/>
            <a:endParaRPr lang="en-US"/>
          </a:p>
          <a:p>
            <a:r>
              <a:rPr lang="en-US"/>
              <a:t>We propose the </a:t>
            </a:r>
            <a:r>
              <a:rPr lang="en-US" b="1"/>
              <a:t>EV-Q</a:t>
            </a:r>
            <a:r>
              <a:rPr lang="en-US"/>
              <a:t>, a system that standardizes waiting queues, spot claiming, and easy nudge notifications</a:t>
            </a:r>
          </a:p>
          <a:p>
            <a:pPr lvl="1"/>
            <a:r>
              <a:rPr lang="en-US"/>
              <a:t>Website</a:t>
            </a:r>
          </a:p>
          <a:p>
            <a:pPr lvl="1"/>
            <a:r>
              <a:rPr lang="en-US"/>
              <a:t>Microsoft Teams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EV-Q </a:t>
            </a:r>
            <a:r>
              <a:rPr lang="en-US" b="1"/>
              <a:t>benefits</a:t>
            </a:r>
            <a:r>
              <a:rPr lang="en-US"/>
              <a:t> Yazaki by:</a:t>
            </a:r>
          </a:p>
          <a:p>
            <a:pPr lvl="1"/>
            <a:r>
              <a:rPr lang="en-US"/>
              <a:t>Reducing employee time and stress of checking availability</a:t>
            </a:r>
          </a:p>
          <a:p>
            <a:pPr lvl="1"/>
            <a:r>
              <a:rPr lang="en-US"/>
              <a:t>Improving fairness</a:t>
            </a:r>
          </a:p>
          <a:p>
            <a:pPr lvl="1"/>
            <a:r>
              <a:rPr lang="en-US"/>
              <a:t>Making policies easier to enforce</a:t>
            </a:r>
          </a:p>
          <a:p>
            <a:pPr lvl="1"/>
            <a:r>
              <a:rPr lang="en-US"/>
              <a:t>Encourages sustainability through EV driving</a:t>
            </a:r>
          </a:p>
        </p:txBody>
      </p:sp>
    </p:spTree>
    <p:extLst>
      <p:ext uri="{BB962C8B-B14F-4D97-AF65-F5344CB8AC3E}">
        <p14:creationId xmlns:p14="http://schemas.microsoft.com/office/powerpoint/2010/main" val="178358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462702" y="1466431"/>
            <a:ext cx="5266595" cy="195868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</a:rPr>
              <a:t>THANK YOU VERY MUCH FOR YOUR ATTENTION! 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 algn="ctr">
              <a:buNone/>
              <a:defRPr/>
            </a:pPr>
            <a:endParaRPr lang="en-US" sz="3600" b="1">
              <a:solidFill>
                <a:schemeClr val="tx2"/>
              </a:solidFill>
              <a:latin typeface="Arial"/>
              <a:cs typeface="Arial"/>
            </a:endParaRPr>
          </a:p>
          <a:p>
            <a:pPr marL="0" marR="0" lvl="0" indent="0" algn="ctr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</a:rPr>
              <a:t>Any Questions?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C2B1B-8C30-6E4B-8422-563B7FCBFDDF}"/>
              </a:ext>
            </a:extLst>
          </p:cNvPr>
          <p:cNvSpPr txBox="1"/>
          <p:nvPr/>
        </p:nvSpPr>
        <p:spPr>
          <a:xfrm>
            <a:off x="3543975" y="1720840"/>
            <a:ext cx="5104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We asked Canton employees…</a:t>
            </a:r>
          </a:p>
          <a:p>
            <a:endParaRPr lang="en-US" sz="3600" b="1"/>
          </a:p>
          <a:p>
            <a:r>
              <a:rPr lang="en-US" sz="3600" b="1"/>
              <a:t>What did you do when all EV charging spots were taken?</a:t>
            </a:r>
          </a:p>
        </p:txBody>
      </p:sp>
    </p:spTree>
    <p:extLst>
      <p:ext uri="{BB962C8B-B14F-4D97-AF65-F5344CB8AC3E}">
        <p14:creationId xmlns:p14="http://schemas.microsoft.com/office/powerpoint/2010/main" val="18309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66FC-6B0C-0859-3128-08D629F965E4}"/>
              </a:ext>
            </a:extLst>
          </p:cNvPr>
          <p:cNvSpPr txBox="1"/>
          <p:nvPr/>
        </p:nvSpPr>
        <p:spPr>
          <a:xfrm>
            <a:off x="772358" y="1677183"/>
            <a:ext cx="721294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“</a:t>
            </a:r>
            <a:r>
              <a:rPr lang="en-US" sz="2400" b="1"/>
              <a:t>Nothing</a:t>
            </a:r>
            <a:r>
              <a:rPr lang="en-US" sz="2400"/>
              <a:t>, if it's not available, there's not much you can do. It gets </a:t>
            </a:r>
            <a:r>
              <a:rPr lang="en-US" sz="2400" b="1"/>
              <a:t>upsetting</a:t>
            </a:r>
            <a:r>
              <a:rPr lang="en-US" sz="2400"/>
              <a:t> to see that some </a:t>
            </a:r>
            <a:r>
              <a:rPr lang="en-US" sz="2400" b="1"/>
              <a:t>people don't follow </a:t>
            </a:r>
            <a:r>
              <a:rPr lang="en-US" sz="2400"/>
              <a:t>the 4-hour rule, and some use the </a:t>
            </a:r>
            <a:r>
              <a:rPr lang="en-US" sz="2400" b="1"/>
              <a:t>buddy system </a:t>
            </a:r>
            <a:r>
              <a:rPr lang="en-US" sz="2400"/>
              <a:t>so they get the spot as soon as their buddy moves.” </a:t>
            </a:r>
            <a:endParaRPr lang="en-US"/>
          </a:p>
          <a:p>
            <a:r>
              <a:rPr lang="en-US" sz="2400" i="1"/>
              <a:t>– Yazaki Employee</a:t>
            </a:r>
            <a:endParaRPr lang="en-US" sz="2400" i="1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9CB1B-DE92-FB5A-13EC-4BEE2E2D8D3A}"/>
              </a:ext>
            </a:extLst>
          </p:cNvPr>
          <p:cNvSpPr txBox="1"/>
          <p:nvPr/>
        </p:nvSpPr>
        <p:spPr>
          <a:xfrm>
            <a:off x="4231240" y="4211321"/>
            <a:ext cx="750812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“When that happens, I usually just wait and </a:t>
            </a:r>
            <a:r>
              <a:rPr lang="en-US" sz="2400" b="1"/>
              <a:t>keep checking from the window</a:t>
            </a:r>
            <a:r>
              <a:rPr lang="en-US" sz="2400"/>
              <a:t> to see when a spot opens up. Sometimes I end up </a:t>
            </a:r>
            <a:r>
              <a:rPr lang="en-US" sz="2400" b="1"/>
              <a:t>not charging at work at all.” </a:t>
            </a:r>
            <a:r>
              <a:rPr lang="en-US" sz="2400" i="1"/>
              <a:t>– Yazaki Employee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8536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3617-6C5A-D504-60F3-D0241C5A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in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9562-2577-37D5-1811-3E5E8F21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5715000" cy="5524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92% Have Been Unable to Charge</a:t>
            </a:r>
          </a:p>
          <a:p>
            <a:pPr lvl="1"/>
            <a:r>
              <a:rPr lang="en-US" i="1"/>
              <a:t>"If I don't get in before 7:30am then I struggle to get a morning charge.” – Yazaki Employee</a:t>
            </a:r>
            <a:endParaRPr lang="en-US" b="1">
              <a:ea typeface="Calibri"/>
              <a:cs typeface="Calibri"/>
            </a:endParaRPr>
          </a:p>
          <a:p>
            <a:endParaRPr lang="en-US" b="1"/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 b="1"/>
              <a:t>A Manual, Inefficient System</a:t>
            </a:r>
            <a:endParaRPr lang="en-US" b="1">
              <a:ea typeface="Calibri"/>
              <a:cs typeface="Calibri"/>
            </a:endParaRPr>
          </a:p>
          <a:p>
            <a:pPr lvl="1"/>
            <a:r>
              <a:rPr lang="en-US" i="1"/>
              <a:t>"I just need to check whenever I am available by going back and forth from 4th floor to the parking lot.” – Yazaki Employee</a:t>
            </a:r>
            <a:endParaRPr lang="en-US" b="1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4ADAA1-B0CC-F950-AC57-D8941231B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885388"/>
              </p:ext>
            </p:extLst>
          </p:nvPr>
        </p:nvGraphicFramePr>
        <p:xfrm>
          <a:off x="6078700" y="3607290"/>
          <a:ext cx="4345744" cy="317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F374DDDF-6889-5008-B151-774F7BCAB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11484" r="-24" b="11117"/>
          <a:stretch>
            <a:fillRect/>
          </a:stretch>
        </p:blipFill>
        <p:spPr bwMode="auto">
          <a:xfrm>
            <a:off x="6511262" y="914400"/>
            <a:ext cx="3480619" cy="269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FB287-7F5A-29E7-B922-D3B222736FB0}"/>
              </a:ext>
            </a:extLst>
          </p:cNvPr>
          <p:cNvSpPr txBox="1"/>
          <p:nvPr/>
        </p:nvSpPr>
        <p:spPr>
          <a:xfrm>
            <a:off x="5958103" y="476083"/>
            <a:ext cx="45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/>
                </a:solidFill>
              </a:rPr>
              <a:t>Have you ever been unable to charge your EV at work because all the spots were taken?</a:t>
            </a:r>
          </a:p>
        </p:txBody>
      </p:sp>
    </p:spTree>
    <p:extLst>
      <p:ext uri="{BB962C8B-B14F-4D97-AF65-F5344CB8AC3E}">
        <p14:creationId xmlns:p14="http://schemas.microsoft.com/office/powerpoint/2010/main" val="30743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25BA-9259-595D-134C-6C55ED4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process is broken</a:t>
            </a:r>
          </a:p>
        </p:txBody>
      </p:sp>
      <p:pic>
        <p:nvPicPr>
          <p:cNvPr id="4" name="Picture 3" descr="A diagram of a vehicle charging system&#10;&#10;AI-generated content may be incorrect.">
            <a:extLst>
              <a:ext uri="{FF2B5EF4-FFF2-40B4-BE49-F238E27FC236}">
                <a16:creationId xmlns:a16="http://schemas.microsoft.com/office/drawing/2014/main" id="{6A5055E7-A30F-9E3A-4D09-5F8F8238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957"/>
          <a:stretch>
            <a:fillRect/>
          </a:stretch>
        </p:blipFill>
        <p:spPr>
          <a:xfrm>
            <a:off x="3099680" y="1019344"/>
            <a:ext cx="2996320" cy="557078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D330C-4A7C-CF45-B374-268B93750E71}"/>
              </a:ext>
            </a:extLst>
          </p:cNvPr>
          <p:cNvSpPr txBox="1"/>
          <p:nvPr/>
        </p:nvSpPr>
        <p:spPr>
          <a:xfrm>
            <a:off x="7313874" y="3343073"/>
            <a:ext cx="429227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This process relies on a shared email list, forcing employees to manually identify cars and contact colleagues one by one.</a:t>
            </a:r>
            <a:endParaRPr lang="en-US" sz="2400" b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5AA8E8-0934-620F-BF92-971282D81E4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867400" y="3804738"/>
            <a:ext cx="1446474" cy="25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640F69-7BB9-04A3-5E37-10AC2BD5461F}"/>
              </a:ext>
            </a:extLst>
          </p:cNvPr>
          <p:cNvCxnSpPr>
            <a:cxnSpLocks/>
          </p:cNvCxnSpPr>
          <p:nvPr/>
        </p:nvCxnSpPr>
        <p:spPr>
          <a:xfrm flipH="1">
            <a:off x="5867400" y="3855861"/>
            <a:ext cx="1446474" cy="102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7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720-FACA-E289-95AC-C8412BFE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Introduction</a:t>
            </a:r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D9070A09-5D17-AAC4-86D2-4FD24C3D7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31" y="2824037"/>
            <a:ext cx="3523576" cy="2235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2D68A-177A-F184-D18C-D6A31D57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818520"/>
            <a:ext cx="5098483" cy="3220959"/>
          </a:xfrm>
          <a:prstGeom prst="rect">
            <a:avLst/>
          </a:prstGeom>
        </p:spPr>
      </p:pic>
      <p:pic>
        <p:nvPicPr>
          <p:cNvPr id="12" name="Picture 11" descr="A screenshot of a phone&#10;&#10;AI-generated content may be incorrect.">
            <a:extLst>
              <a:ext uri="{FF2B5EF4-FFF2-40B4-BE49-F238E27FC236}">
                <a16:creationId xmlns:a16="http://schemas.microsoft.com/office/drawing/2014/main" id="{5227DE4A-2005-B856-E790-931468250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31" y="828731"/>
            <a:ext cx="4316208" cy="1682885"/>
          </a:xfrm>
          <a:prstGeom prst="rect">
            <a:avLst/>
          </a:prstGeom>
        </p:spPr>
      </p:pic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380C0155-E5E1-5EF3-6264-B05E52CF2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31" y="5371615"/>
            <a:ext cx="4714875" cy="1314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AFDD82-5594-B81C-D70A-3C5C62AC694A}"/>
              </a:ext>
            </a:extLst>
          </p:cNvPr>
          <p:cNvSpPr txBox="1"/>
          <p:nvPr/>
        </p:nvSpPr>
        <p:spPr>
          <a:xfrm>
            <a:off x="10718276" y="1395093"/>
            <a:ext cx="1119929" cy="6520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Queue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BCC7B-480E-4469-D6A6-E26B7FC20AB6}"/>
              </a:ext>
            </a:extLst>
          </p:cNvPr>
          <p:cNvSpPr txBox="1"/>
          <p:nvPr/>
        </p:nvSpPr>
        <p:spPr>
          <a:xfrm>
            <a:off x="10157314" y="3756949"/>
            <a:ext cx="17023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Claim command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72E41-BE30-D0EB-B6B6-1EF837D8BA4D}"/>
              </a:ext>
            </a:extLst>
          </p:cNvPr>
          <p:cNvSpPr txBox="1"/>
          <p:nvPr/>
        </p:nvSpPr>
        <p:spPr>
          <a:xfrm>
            <a:off x="10718276" y="5705674"/>
            <a:ext cx="134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Nudge</a:t>
            </a:r>
          </a:p>
          <a:p>
            <a:r>
              <a:rPr lang="en-US"/>
              <a:t>notifications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50524-E6FD-34FD-71E8-FBC004774B47}"/>
              </a:ext>
            </a:extLst>
          </p:cNvPr>
          <p:cNvSpPr txBox="1"/>
          <p:nvPr/>
        </p:nvSpPr>
        <p:spPr>
          <a:xfrm>
            <a:off x="2455860" y="1341602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Website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EE44A-2778-4F9C-D8D7-742D44539BA6}"/>
              </a:ext>
            </a:extLst>
          </p:cNvPr>
          <p:cNvSpPr txBox="1"/>
          <p:nvPr/>
        </p:nvSpPr>
        <p:spPr>
          <a:xfrm>
            <a:off x="7258831" y="387082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Teams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7188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vehicle charging system&#10;&#10;AI-generated content may be incorrect.">
            <a:extLst>
              <a:ext uri="{FF2B5EF4-FFF2-40B4-BE49-F238E27FC236}">
                <a16:creationId xmlns:a16="http://schemas.microsoft.com/office/drawing/2014/main" id="{8E1BCAF2-9B05-CEF8-65BE-0C876333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83"/>
          <a:stretch>
            <a:fillRect/>
          </a:stretch>
        </p:blipFill>
        <p:spPr>
          <a:xfrm>
            <a:off x="1565719" y="808514"/>
            <a:ext cx="4535453" cy="557078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79E446-25B7-3C28-3029-2134791B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</p:spPr>
        <p:txBody>
          <a:bodyPr anchor="b">
            <a:normAutofit/>
          </a:bodyPr>
          <a:lstStyle/>
          <a:p>
            <a:r>
              <a:rPr lang="en-US"/>
              <a:t>How it works: the “after”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2D805-4147-69E7-CCCF-55A31278F14E}"/>
              </a:ext>
            </a:extLst>
          </p:cNvPr>
          <p:cNvSpPr txBox="1"/>
          <p:nvPr/>
        </p:nvSpPr>
        <p:spPr>
          <a:xfrm>
            <a:off x="7349044" y="1525996"/>
            <a:ext cx="27213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/>
              <a:t>Automated</a:t>
            </a:r>
            <a:endParaRPr lang="en-US" sz="40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8E8D4-FDAA-C119-91D2-B8BEC99CD7E5}"/>
              </a:ext>
            </a:extLst>
          </p:cNvPr>
          <p:cNvSpPr txBox="1"/>
          <p:nvPr/>
        </p:nvSpPr>
        <p:spPr>
          <a:xfrm>
            <a:off x="9365412" y="2639687"/>
            <a:ext cx="140839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/>
              <a:t>Efficient</a:t>
            </a:r>
            <a:endParaRPr lang="en-US" sz="28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51CBB-4369-DFA5-35F4-A55E4D4A8276}"/>
              </a:ext>
            </a:extLst>
          </p:cNvPr>
          <p:cNvSpPr txBox="1"/>
          <p:nvPr/>
        </p:nvSpPr>
        <p:spPr>
          <a:xfrm>
            <a:off x="7829690" y="4925687"/>
            <a:ext cx="249864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/>
              <a:t>Fair</a:t>
            </a:r>
            <a:endParaRPr lang="en-US" sz="36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F006B-AEB7-6B7B-833F-1436F9CD721C}"/>
              </a:ext>
            </a:extLst>
          </p:cNvPr>
          <p:cNvSpPr txBox="1"/>
          <p:nvPr/>
        </p:nvSpPr>
        <p:spPr>
          <a:xfrm>
            <a:off x="9084058" y="4034733"/>
            <a:ext cx="249864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ea typeface="Calibri" panose="020F0502020204030204"/>
                <a:cs typeface="Calibri" panose="020F0502020204030204"/>
              </a:rPr>
              <a:t>Equitable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1AB45-5118-2567-2771-67B287F66038}"/>
              </a:ext>
            </a:extLst>
          </p:cNvPr>
          <p:cNvSpPr txBox="1"/>
          <p:nvPr/>
        </p:nvSpPr>
        <p:spPr>
          <a:xfrm>
            <a:off x="6657381" y="2897595"/>
            <a:ext cx="11973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ea typeface="Calibri"/>
                <a:cs typeface="Calibri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5716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0E56-0378-31E7-2660-0201BFCA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Deep dive: website &amp; Teams integration</a:t>
            </a:r>
            <a:endParaRPr lang="en-US"/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2F567543-0EFA-AC62-E26D-D2559A07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97" y="1078713"/>
            <a:ext cx="3514103" cy="1295201"/>
          </a:xfrm>
          <a:prstGeom prst="rect">
            <a:avLst/>
          </a:prstGeom>
        </p:spPr>
      </p:pic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83FD1B54-919D-A59C-1BE9-B66C72971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3" b="-1021"/>
          <a:stretch>
            <a:fillRect/>
          </a:stretch>
        </p:blipFill>
        <p:spPr>
          <a:xfrm>
            <a:off x="8054623" y="5131686"/>
            <a:ext cx="3646352" cy="1327864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FACEDAFE-1E8E-E79C-9D1D-490E924FF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06" y="1726313"/>
            <a:ext cx="5208324" cy="3290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0C57F9-DC54-1CB1-FF3F-E713C9F269E3}"/>
              </a:ext>
            </a:extLst>
          </p:cNvPr>
          <p:cNvSpPr txBox="1"/>
          <p:nvPr/>
        </p:nvSpPr>
        <p:spPr>
          <a:xfrm>
            <a:off x="5857782" y="2860248"/>
            <a:ext cx="61124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Real –time status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Automated queue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Claim &amp; Nudge notifications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ea typeface="Calibri" panose="020F0502020204030204"/>
                <a:cs typeface="Calibri" panose="020F0502020204030204"/>
              </a:rPr>
              <a:t>All synced together</a:t>
            </a:r>
          </a:p>
          <a:p>
            <a:pPr marL="285750" indent="-285750">
              <a:buFont typeface="Arial"/>
              <a:buChar char="•"/>
            </a:pPr>
            <a:endParaRPr lang="en-US" sz="2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5207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3AA-671A-A6D7-B5A6-717EFB3C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</p:spPr>
        <p:txBody>
          <a:bodyPr anchor="b">
            <a:normAutofit/>
          </a:bodyPr>
          <a:lstStyle/>
          <a:p>
            <a:r>
              <a:rPr lang="en-US"/>
              <a:t>Key features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D54C48B-13F0-7281-B778-CE47088BC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35991"/>
              </p:ext>
            </p:extLst>
          </p:nvPr>
        </p:nvGraphicFramePr>
        <p:xfrm>
          <a:off x="381000" y="914400"/>
          <a:ext cx="11430000" cy="552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262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azaki Color Pallet">
      <a:dk1>
        <a:sysClr val="windowText" lastClr="000000"/>
      </a:dk1>
      <a:lt1>
        <a:sysClr val="window" lastClr="FFFFFF"/>
      </a:lt1>
      <a:dk2>
        <a:srgbClr val="D82527"/>
      </a:dk2>
      <a:lt2>
        <a:srgbClr val="E7E6E6"/>
      </a:lt2>
      <a:accent1>
        <a:srgbClr val="DBDEE4"/>
      </a:accent1>
      <a:accent2>
        <a:srgbClr val="3667A2"/>
      </a:accent2>
      <a:accent3>
        <a:srgbClr val="00A14B"/>
      </a:accent3>
      <a:accent4>
        <a:srgbClr val="FFC000"/>
      </a:accent4>
      <a:accent5>
        <a:srgbClr val="757070"/>
      </a:accent5>
      <a:accent6>
        <a:srgbClr val="3667A2"/>
      </a:accent6>
      <a:hlink>
        <a:srgbClr val="D82527"/>
      </a:hlink>
      <a:folHlink>
        <a:srgbClr val="DBDEE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58566B5-192E-4DA6-B765-1D1C3331F7FF}" vid="{F6E32E16-AA7A-4FB7-B833-9B0D355A1D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41802E35BF7458D7B08F09390378C" ma:contentTypeVersion="17" ma:contentTypeDescription="Create a new document." ma:contentTypeScope="" ma:versionID="b1ad91ebe197e7b689c964d134489dc3">
  <xsd:schema xmlns:xsd="http://www.w3.org/2001/XMLSchema" xmlns:xs="http://www.w3.org/2001/XMLSchema" xmlns:p="http://schemas.microsoft.com/office/2006/metadata/properties" xmlns:ns2="753ca01e-3b14-4376-9d86-0697cdb088be" xmlns:ns3="f96eaedf-9600-4907-a5bd-2e566e5d496c" xmlns:ns4="ac6e0716-5cb6-4993-8575-b78a104836d5" targetNamespace="http://schemas.microsoft.com/office/2006/metadata/properties" ma:root="true" ma:fieldsID="6f996caf8e7fd4912501fe340bee94a3" ns2:_="" ns3:_="" ns4:_="">
    <xsd:import namespace="753ca01e-3b14-4376-9d86-0697cdb088be"/>
    <xsd:import namespace="f96eaedf-9600-4907-a5bd-2e566e5d496c"/>
    <xsd:import namespace="ac6e0716-5cb6-4993-8575-b78a104836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3ca01e-3b14-4376-9d86-0697cdb0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2122672-86a6-462b-a985-18c481245a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eaedf-9600-4907-a5bd-2e566e5d496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e0716-5cb6-4993-8575-b78a104836d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feda826-6adf-4979-8b4b-2c72c4ceb697}" ma:internalName="TaxCatchAll" ma:showField="CatchAllData" ma:web="f96eaedf-9600-4907-a5bd-2e566e5d49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6e0716-5cb6-4993-8575-b78a104836d5" xsi:nil="true"/>
    <SharedWithUsers xmlns="f96eaedf-9600-4907-a5bd-2e566e5d496c">
      <UserInfo>
        <DisplayName>Adriana Alarcon Adame</DisplayName>
        <AccountId>91</AccountId>
        <AccountType/>
      </UserInfo>
      <UserInfo>
        <DisplayName>Francisco Javier Nila Serrano</DisplayName>
        <AccountId>80</AccountId>
        <AccountType/>
      </UserInfo>
    </SharedWithUsers>
    <lcf76f155ced4ddcb4097134ff3c332f xmlns="753ca01e-3b14-4376-9d86-0697cdb088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9ADC4A-3922-4D0B-BC87-CC94EE6D9A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C3285-913D-497C-BAB2-D2C41658A4B3}">
  <ds:schemaRefs>
    <ds:schemaRef ds:uri="753ca01e-3b14-4376-9d86-0697cdb088be"/>
    <ds:schemaRef ds:uri="ac6e0716-5cb6-4993-8575-b78a104836d5"/>
    <ds:schemaRef ds:uri="f96eaedf-9600-4907-a5bd-2e566e5d49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422613-5106-476A-A21B-649E70D29F70}">
  <ds:schemaRefs>
    <ds:schemaRef ds:uri="753ca01e-3b14-4376-9d86-0697cdb088be"/>
    <ds:schemaRef ds:uri="ac6e0716-5cb6-4993-8575-b78a104836d5"/>
    <ds:schemaRef ds:uri="f96eaedf-9600-4907-a5bd-2e566e5d49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772</Words>
  <Application>Microsoft Office PowerPoint</Application>
  <PresentationFormat>Widescreen</PresentationFormat>
  <Paragraphs>126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EV-Q  Process Improvement Challenge</vt:lpstr>
      <vt:lpstr>PowerPoint Presentation</vt:lpstr>
      <vt:lpstr>PowerPoint Presentation</vt:lpstr>
      <vt:lpstr>The problem in numbers</vt:lpstr>
      <vt:lpstr>The current process is broken</vt:lpstr>
      <vt:lpstr>Product Introduction</vt:lpstr>
      <vt:lpstr>How it works: the “after”</vt:lpstr>
      <vt:lpstr>Deep dive: website &amp; Teams integration</vt:lpstr>
      <vt:lpstr>Key features</vt:lpstr>
      <vt:lpstr>Benefits of the Improvement</vt:lpstr>
      <vt:lpstr>Who benefits?</vt:lpstr>
      <vt:lpstr>Next steps &amp; Implementation</vt:lpstr>
      <vt:lpstr>Summary and final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pillars &amp; responsibilities</dc:title>
  <dc:creator>Kristine Hruska</dc:creator>
  <cp:keywords>CONFIDENTIAL</cp:keywords>
  <cp:lastModifiedBy>Grant Patterson</cp:lastModifiedBy>
  <cp:revision>4</cp:revision>
  <dcterms:created xsi:type="dcterms:W3CDTF">2020-07-21T15:21:37Z</dcterms:created>
  <dcterms:modified xsi:type="dcterms:W3CDTF">2025-07-09T13:39:06Z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0x010100A0441802E35BF7458D7B08F09390378C</vt:lpwstr>
  </property>
  <property fmtid="{D5CDD505-2E9C-101B-9397-08002B2CF9AE}" pid="3" name="MediaServiceImageTags">
    <vt:lpwstr/>
  </property>
</Properties>
</file>