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9C616-B088-2843-DC4D-DED61B841B60}" name="Maggi, Mathieu" initials="MM" userId="S::mathieu.maggi@yazaki-europe.com::2cff4afa-ae28-416b-9a63-8d6d106f731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k, Christian" initials="ZC" lastIdx="1" clrIdx="0">
    <p:extLst>
      <p:ext uri="{19B8F6BF-5375-455C-9EA6-DF929625EA0E}">
        <p15:presenceInfo xmlns:p15="http://schemas.microsoft.com/office/powerpoint/2012/main" userId="S::Christian.Zink@yazaki-europe.com::d11b38e0-52fb-42bc-bc34-af4fba6fb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7094AA"/>
    <a:srgbClr val="B5C8D3"/>
    <a:srgbClr val="5E6D82"/>
    <a:srgbClr val="D5E2EA"/>
    <a:srgbClr val="CC99FF"/>
    <a:srgbClr val="C1C7D1"/>
    <a:srgbClr val="280050"/>
    <a:srgbClr val="9A3E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8F194-07F1-41DC-8316-2A66769BC726}" v="1" dt="2025-06-20T15:15:4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Ravulakole" userId="83a201ab-d3be-44f9-b9b5-1c7b2e0e18c1" providerId="ADAL" clId="{E6F8F194-07F1-41DC-8316-2A66769BC726}"/>
    <pc:docChg chg="addSld delSld modSld sldOrd">
      <pc:chgData name="Monika Ravulakole" userId="83a201ab-d3be-44f9-b9b5-1c7b2e0e18c1" providerId="ADAL" clId="{E6F8F194-07F1-41DC-8316-2A66769BC726}" dt="2025-06-20T15:15:55.496" v="3" actId="47"/>
      <pc:docMkLst>
        <pc:docMk/>
      </pc:docMkLst>
      <pc:sldChg chg="ord">
        <pc:chgData name="Monika Ravulakole" userId="83a201ab-d3be-44f9-b9b5-1c7b2e0e18c1" providerId="ADAL" clId="{E6F8F194-07F1-41DC-8316-2A66769BC726}" dt="2025-06-20T15:15:50.165" v="2"/>
        <pc:sldMkLst>
          <pc:docMk/>
          <pc:sldMk cId="4070093214" sldId="266"/>
        </pc:sldMkLst>
      </pc:sldChg>
      <pc:sldChg chg="del">
        <pc:chgData name="Monika Ravulakole" userId="83a201ab-d3be-44f9-b9b5-1c7b2e0e18c1" providerId="ADAL" clId="{E6F8F194-07F1-41DC-8316-2A66769BC726}" dt="2025-06-20T15:15:55.496" v="3" actId="47"/>
        <pc:sldMkLst>
          <pc:docMk/>
          <pc:sldMk cId="2457342061" sldId="267"/>
        </pc:sldMkLst>
      </pc:sldChg>
      <pc:sldChg chg="add">
        <pc:chgData name="Monika Ravulakole" userId="83a201ab-d3be-44f9-b9b5-1c7b2e0e18c1" providerId="ADAL" clId="{E6F8F194-07F1-41DC-8316-2A66769BC726}" dt="2025-06-20T15:15:47.646" v="0"/>
        <pc:sldMkLst>
          <pc:docMk/>
          <pc:sldMk cId="139479780" sldId="268"/>
        </pc:sldMkLst>
      </pc:sldChg>
    </pc:docChg>
  </pc:docChgLst>
  <pc:docChgLst>
    <pc:chgData name="Monika Ravulakole" userId="83a201ab-d3be-44f9-b9b5-1c7b2e0e18c1" providerId="ADAL" clId="{B09C2ADD-0F96-4696-AEB7-CFFB0354BD47}"/>
    <pc:docChg chg="custSel modSld">
      <pc:chgData name="Monika Ravulakole" userId="83a201ab-d3be-44f9-b9b5-1c7b2e0e18c1" providerId="ADAL" clId="{B09C2ADD-0F96-4696-AEB7-CFFB0354BD47}" dt="2025-06-07T11:14:35.081" v="25"/>
      <pc:docMkLst>
        <pc:docMk/>
      </pc:docMkLst>
      <pc:sldChg chg="modSp mod">
        <pc:chgData name="Monika Ravulakole" userId="83a201ab-d3be-44f9-b9b5-1c7b2e0e18c1" providerId="ADAL" clId="{B09C2ADD-0F96-4696-AEB7-CFFB0354BD47}" dt="2025-06-07T11:13:48.554" v="18" actId="20577"/>
        <pc:sldMkLst>
          <pc:docMk/>
          <pc:sldMk cId="2654206044" sldId="256"/>
        </pc:sldMkLst>
        <pc:spChg chg="mod">
          <ac:chgData name="Monika Ravulakole" userId="83a201ab-d3be-44f9-b9b5-1c7b2e0e18c1" providerId="ADAL" clId="{B09C2ADD-0F96-4696-AEB7-CFFB0354BD47}" dt="2025-06-07T11:13:48.554" v="18" actId="20577"/>
          <ac:spMkLst>
            <pc:docMk/>
            <pc:sldMk cId="2654206044" sldId="256"/>
            <ac:spMk id="2" creationId="{508FE17A-7D37-4941-9A2D-D25218B91EB3}"/>
          </ac:spMkLst>
        </pc:spChg>
      </pc:sldChg>
      <pc:sldChg chg="delSp modSp mod">
        <pc:chgData name="Monika Ravulakole" userId="83a201ab-d3be-44f9-b9b5-1c7b2e0e18c1" providerId="ADAL" clId="{B09C2ADD-0F96-4696-AEB7-CFFB0354BD47}" dt="2025-06-07T11:14:35.081" v="25"/>
        <pc:sldMkLst>
          <pc:docMk/>
          <pc:sldMk cId="24573420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4533-E609-4E6F-992E-F771662914D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D872-BF33-463A-8D6C-8259500C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50F65-8EB3-4E28-9223-593FCC49A8B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71FB9-E657-47E5-8BC7-C7202E9E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1"/>
          <p:cNvSpPr txBox="1">
            <a:spLocks noChangeArrowheads="1"/>
          </p:cNvSpPr>
          <p:nvPr userDrawn="1"/>
        </p:nvSpPr>
        <p:spPr bwMode="auto">
          <a:xfrm>
            <a:off x="4242435" y="209053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defPPr>
              <a:defRPr lang="en-US"/>
            </a:defPPr>
            <a:lvl1pPr eaLnBrk="0" hangingPunct="0">
              <a:defRPr kumimoji="1" sz="900" b="1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lvl="0" algn="r"/>
            <a:r>
              <a:rPr lang="en-US" dirty="0"/>
              <a:t>ALL RIGHTS RESERVED  /  CONFIDENTIAL  /  DO NOT DISTRIBUTE  / © 2021 Yazaki North America Inc.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44146" y="1696020"/>
            <a:ext cx="4966854" cy="2181554"/>
          </a:xfrm>
        </p:spPr>
        <p:txBody>
          <a:bodyPr anchor="b">
            <a:noAutofit/>
          </a:bodyPr>
          <a:lstStyle>
            <a:lvl1pPr algn="l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4145" y="3940863"/>
            <a:ext cx="4064001" cy="70305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44145" y="3875310"/>
            <a:ext cx="40640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3899" y="6113312"/>
            <a:ext cx="2143457" cy="295426"/>
          </a:xfrm>
          <a:prstGeom prst="rect">
            <a:avLst/>
          </a:prstGeom>
          <a:ln w="12700"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C7F92-2595-450A-BA83-AC149A366B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2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E392-6A9E-493D-ABB3-3ABE04D1E93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2300ABD-21A5-4695-8FD0-6A0C62BFDBB9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385A11-5B6C-4784-80D8-02BF0848E3B0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7DF68A-112B-4805-B8CD-C57612B359A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CFAEF97-D599-4D6F-8566-45CA2BB1FB53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D55DDB4-0856-4D57-B4D0-ED20DD4F3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1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1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089C-4839-4B44-A969-DBB97B2BA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A2484-8715-497F-976F-73784CDF31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6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547867-ACBB-41D7-8AA5-63F5B155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048" y="1028700"/>
            <a:ext cx="7899952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20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AB7A-55F4-4CAD-AA78-5277F519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700"/>
            <a:ext cx="7386430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91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_ 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D032EF93-6D81-441A-ABCD-1FBEA78E5D96}"/>
              </a:ext>
            </a:extLst>
          </p:cNvPr>
          <p:cNvSpPr txBox="1">
            <a:spLocks/>
          </p:cNvSpPr>
          <p:nvPr userDrawn="1"/>
        </p:nvSpPr>
        <p:spPr>
          <a:xfrm>
            <a:off x="4283393" y="2729166"/>
            <a:ext cx="6077357" cy="69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i="0" kern="1200" cap="all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03C8B3B4-7DA6-415C-BEA0-B31AACA57A6B}"/>
              </a:ext>
            </a:extLst>
          </p:cNvPr>
          <p:cNvSpPr txBox="1">
            <a:spLocks/>
          </p:cNvSpPr>
          <p:nvPr userDrawn="1"/>
        </p:nvSpPr>
        <p:spPr>
          <a:xfrm>
            <a:off x="4427560" y="3470899"/>
            <a:ext cx="5933190" cy="350427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In case of questions please do not hesitate to contact:</a:t>
            </a:r>
          </a:p>
        </p:txBody>
      </p:sp>
      <p:pic>
        <p:nvPicPr>
          <p:cNvPr id="18" name="Graphic 17" descr="Employee badge">
            <a:extLst>
              <a:ext uri="{FF2B5EF4-FFF2-40B4-BE49-F238E27FC236}">
                <a16:creationId xmlns:a16="http://schemas.microsoft.com/office/drawing/2014/main" id="{35B81D0D-0126-4733-B642-7019ABC8B1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560" y="3906015"/>
            <a:ext cx="264988" cy="2649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E5B8F5-867C-43CA-BF56-957200E57389}"/>
              </a:ext>
            </a:extLst>
          </p:cNvPr>
          <p:cNvSpPr txBox="1"/>
          <p:nvPr userDrawn="1"/>
        </p:nvSpPr>
        <p:spPr>
          <a:xfrm>
            <a:off x="4692548" y="3884620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C954D8F9-5837-4B81-9F35-4D3A913BDEE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7560" y="4380188"/>
            <a:ext cx="264988" cy="264988"/>
          </a:xfrm>
          <a:prstGeom prst="rect">
            <a:avLst/>
          </a:prstGeom>
        </p:spPr>
      </p:pic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E4F1B1C8-35A1-410C-A4FA-7EC62B44CC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7560" y="4854361"/>
            <a:ext cx="264988" cy="264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8E495E-C32F-46DF-9DC2-0AA48B604F1E}"/>
              </a:ext>
            </a:extLst>
          </p:cNvPr>
          <p:cNvSpPr txBox="1"/>
          <p:nvPr userDrawn="1"/>
        </p:nvSpPr>
        <p:spPr>
          <a:xfrm>
            <a:off x="4692548" y="4358793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E642-C447-4A77-A129-99A176E3391E}"/>
              </a:ext>
            </a:extLst>
          </p:cNvPr>
          <p:cNvSpPr txBox="1"/>
          <p:nvPr userDrawn="1"/>
        </p:nvSpPr>
        <p:spPr>
          <a:xfrm>
            <a:off x="4692548" y="4832966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F1EB-DBAC-495C-A7ED-BC9B7B2525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818" y="3886452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name here)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42770D0-B9BD-4E00-869E-CB2CA9585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4818" y="4358693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phone number here)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87F6D41-C079-4D8B-8A59-752B756E55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818" y="4835130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email here)</a:t>
            </a:r>
          </a:p>
        </p:txBody>
      </p:sp>
    </p:spTree>
    <p:extLst>
      <p:ext uri="{BB962C8B-B14F-4D97-AF65-F5344CB8AC3E}">
        <p14:creationId xmlns:p14="http://schemas.microsoft.com/office/powerpoint/2010/main" val="34154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7321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rgbClr val="7094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1734" y="3549556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rgbClr val="5E6D8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11734" y="3426736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7805FCA-2CFD-459A-A11F-A2174C605D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7371" y="3551820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1F181A-7B40-4862-A860-75E4A9E2F330}"/>
              </a:ext>
            </a:extLst>
          </p:cNvPr>
          <p:cNvCxnSpPr/>
          <p:nvPr userDrawn="1"/>
        </p:nvCxnSpPr>
        <p:spPr>
          <a:xfrm>
            <a:off x="5357371" y="3429000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6E4DE01-539A-4BF0-AA85-344DF9E5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85A77-83E7-4ACD-83DA-C85532FFF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9602A-1962-4EB2-8726-6C5C84AD07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BFD6AA-A6C7-4AAC-AEC3-DB2EDB8B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2338222"/>
            <a:ext cx="6077357" cy="2181554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24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6744A9-4FA5-4A3C-9244-45BBC4EF61E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0756CD-02B3-42C9-BC90-1C1D03E9D583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5DF38C-D4FD-427A-A67A-C10EA1BCE901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6708C88-9C79-4DC8-8764-8EFEDE4E40C0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D20848-1E03-4147-8E73-7C72E3050756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1"/>
            <a:ext cx="11430000" cy="468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5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9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image1.tif">
            <a:extLst>
              <a:ext uri="{FF2B5EF4-FFF2-40B4-BE49-F238E27FC236}">
                <a16:creationId xmlns:a16="http://schemas.microsoft.com/office/drawing/2014/main" id="{080C4325-6C83-40AC-ACFC-4A65D620A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3" name="テキスト ボックス 1">
            <a:extLst>
              <a:ext uri="{FF2B5EF4-FFF2-40B4-BE49-F238E27FC236}">
                <a16:creationId xmlns:a16="http://schemas.microsoft.com/office/drawing/2014/main" id="{8357F330-33D1-48C5-B1C5-44F34DD38E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28805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40863-7ACD-4078-9DFC-4B5DA74EBE1F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95BA2C42-E942-41A3-B894-E20C3CD92F74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7DE621-1187-4235-A15C-4C7997A9AF1E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6BA4BDD-C695-4B61-881D-48A71B2A2C3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DEA17C9-03D5-4AF2-B12D-871C10E68217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5CC4F47-BAE4-406C-974B-CFD4991A05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image1.tif">
            <a:extLst>
              <a:ext uri="{FF2B5EF4-FFF2-40B4-BE49-F238E27FC236}">
                <a16:creationId xmlns:a16="http://schemas.microsoft.com/office/drawing/2014/main" id="{32769BF0-82C3-4297-99BD-45862CE0B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7" name="テキスト ボックス 1">
            <a:extLst>
              <a:ext uri="{FF2B5EF4-FFF2-40B4-BE49-F238E27FC236}">
                <a16:creationId xmlns:a16="http://schemas.microsoft.com/office/drawing/2014/main" id="{642A9C2E-102F-4876-88A2-33975E0113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1635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28700"/>
            <a:ext cx="11430000" cy="541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age1.tif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5784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0" y="27432"/>
            <a:ext cx="12192000" cy="0"/>
          </a:xfrm>
          <a:prstGeom prst="line">
            <a:avLst/>
          </a:prstGeom>
          <a:noFill/>
          <a:ln w="50800">
            <a:solidFill>
              <a:srgbClr val="E600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ja-JP" altLang="en-US" sz="3500"/>
          </a:p>
        </p:txBody>
      </p:sp>
      <p:sp>
        <p:nvSpPr>
          <p:cNvPr id="13" name="Rectangle 44"/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テキスト ボックス 1"/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34436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8" r:id="rId3"/>
    <p:sldLayoutId id="2147483669" r:id="rId4"/>
    <p:sldLayoutId id="2147483650" r:id="rId5"/>
    <p:sldLayoutId id="2147483663" r:id="rId6"/>
    <p:sldLayoutId id="2147483652" r:id="rId7"/>
    <p:sldLayoutId id="2147483670" r:id="rId8"/>
    <p:sldLayoutId id="2147483671" r:id="rId9"/>
    <p:sldLayoutId id="2147483654" r:id="rId10"/>
    <p:sldLayoutId id="2147483662" r:id="rId11"/>
    <p:sldLayoutId id="2147483655" r:id="rId12"/>
    <p:sldLayoutId id="2147483665" r:id="rId13"/>
    <p:sldLayoutId id="2147483666" r:id="rId14"/>
    <p:sldLayoutId id="2147483667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8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56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17A-7D37-4941-9A2D-D25218B91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Sip-25.S2 Sprint 2</a:t>
            </a:r>
            <a:br>
              <a:rPr lang="en-US" dirty="0"/>
            </a:br>
            <a:r>
              <a:rPr lang="en-US" b="0" i="1" cap="none" dirty="0">
                <a:latin typeface="+mn-lt"/>
              </a:rPr>
              <a:t>Sprint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3E6E-6F80-485B-9A77-15FE11CBE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Monika Ravulakole SPM</a:t>
            </a:r>
          </a:p>
        </p:txBody>
      </p:sp>
    </p:spTree>
    <p:extLst>
      <p:ext uri="{BB962C8B-B14F-4D97-AF65-F5344CB8AC3E}">
        <p14:creationId xmlns:p14="http://schemas.microsoft.com/office/powerpoint/2010/main" val="26542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24F7CC5-B418-2C78-1EAC-362B8E06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ASPICE SWE GAP ANALYSIS – Sprint Retrospective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C70D3E-B6B3-9005-9797-532E64EDB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Shoutouts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A94ACD-0A4C-2BEB-4B45-CEF51591EE80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778591"/>
          <a:ext cx="11430000" cy="4263547"/>
        </p:xfrm>
        <a:graphic>
          <a:graphicData uri="http://schemas.openxmlformats.org/drawingml/2006/table">
            <a:tbl>
              <a:tblPr firstRow="1" firstCol="1" bandRow="1"/>
              <a:tblGrid>
                <a:gridCol w="5714610">
                  <a:extLst>
                    <a:ext uri="{9D8B030D-6E8A-4147-A177-3AD203B41FA5}">
                      <a16:colId xmlns:a16="http://schemas.microsoft.com/office/drawing/2014/main" val="4035185755"/>
                    </a:ext>
                  </a:extLst>
                </a:gridCol>
                <a:gridCol w="5715390">
                  <a:extLst>
                    <a:ext uri="{9D8B030D-6E8A-4147-A177-3AD203B41FA5}">
                      <a16:colId xmlns:a16="http://schemas.microsoft.com/office/drawing/2014/main" val="103888348"/>
                    </a:ext>
                  </a:extLst>
                </a:gridCol>
              </a:tblGrid>
              <a:tr h="4133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2F6F9"/>
                          </a:solidFill>
                          <a:effectLst/>
                          <a:latin typeface="Century Gothic" panose="020B0502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WHAT WENT WELL?</a:t>
                      </a:r>
                      <a:endParaRPr lang="en-US" sz="1400" dirty="0">
                        <a:solidFill>
                          <a:srgbClr val="F2F6F9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91440" marB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2F6F9"/>
                          </a:solidFill>
                          <a:effectLst/>
                          <a:latin typeface="Century Gothic" panose="020B0502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AREAS FOR IMPROVEMENT?</a:t>
                      </a:r>
                      <a:endParaRPr lang="en-US" sz="1400" dirty="0">
                        <a:solidFill>
                          <a:srgbClr val="F2F6F9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4422630"/>
                  </a:ext>
                </a:extLst>
              </a:tr>
              <a:tr h="1713217"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Overall project progress is great due to CM tool as well as mentoring from Kevin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Good team communication and synchronization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200" b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SIP Team adapted quickly to agile methodology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0" algn="l"/>
                        </a:tabLst>
                      </a:pPr>
                      <a:endParaRPr lang="en-US" sz="1200" b="0" kern="12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54" marR="62054" marT="85257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1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management for Diego to handle core and EI SW tasks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1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Follow the SW process – go through the review process etc.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1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 to define the schedule and scope of the project in advance</a:t>
                      </a:r>
                    </a:p>
                    <a:p>
                      <a:pPr marL="171450" marR="0" lvl="0" indent="-1714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endParaRPr lang="en-US" sz="1100" b="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54" marR="62054" marT="85257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450556"/>
                  </a:ext>
                </a:extLst>
              </a:tr>
              <a:tr h="4237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2F6F9"/>
                          </a:solidFill>
                          <a:effectLst/>
                          <a:latin typeface="Century Gothic" panose="020B0502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WHAT NEW IDEAS DO WE HAVE?</a:t>
                      </a:r>
                      <a:endParaRPr lang="en-US" sz="1200" dirty="0">
                        <a:solidFill>
                          <a:srgbClr val="F2F6F9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0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2F6F9"/>
                          </a:solidFill>
                          <a:effectLst/>
                          <a:latin typeface="Century Gothic" panose="020B0502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WHAT ACTIONS WILL WE TAKE?</a:t>
                      </a:r>
                      <a:endParaRPr lang="en-US" sz="1200" dirty="0">
                        <a:solidFill>
                          <a:srgbClr val="F2F6F9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277" marR="58277" marT="91440" marB="9144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6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6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4712255"/>
                  </a:ext>
                </a:extLst>
              </a:tr>
              <a:tr h="171321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  <a:defRPr/>
                      </a:pPr>
                      <a:r>
                        <a:rPr lang="en-US" sz="12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 of peer reviews</a:t>
                      </a:r>
                    </a:p>
                  </a:txBody>
                  <a:tcPr marL="62054" marR="62054" marT="85257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  <a:defRPr/>
                      </a:pPr>
                      <a:r>
                        <a:rPr lang="en-US" sz="12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SPM to define the schedule and scope of the project in advance</a:t>
                      </a:r>
                    </a:p>
                    <a:p>
                      <a:pPr marL="285750" marR="0" lvl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2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Complete Story #3</a:t>
                      </a:r>
                    </a:p>
                    <a:p>
                      <a:pPr marL="285750" marR="0" lvl="0" indent="-28575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2743200" algn="l"/>
                        </a:tabLst>
                      </a:pPr>
                      <a:r>
                        <a:rPr lang="en-US" sz="1200" b="0" dirty="0">
                          <a:effectLst/>
                          <a:latin typeface="Century Gothic" panose="020B0502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Conduct peer reviews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0" algn="l"/>
                        </a:tabLst>
                      </a:pPr>
                      <a:endParaRPr lang="en-US" sz="1200" b="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54" marR="62054" marT="85257" marB="0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38152"/>
                  </a:ext>
                </a:extLst>
              </a:tr>
            </a:tbl>
          </a:graphicData>
        </a:graphic>
      </p:graphicFrame>
      <p:pic>
        <p:nvPicPr>
          <p:cNvPr id="7" name="Graphic 4" descr="Thumbs up sign">
            <a:extLst>
              <a:ext uri="{FF2B5EF4-FFF2-40B4-BE49-F238E27FC236}">
                <a16:creationId xmlns:a16="http://schemas.microsoft.com/office/drawing/2014/main" id="{CD4AF48E-B483-76B0-665E-2A2EEDD7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2230" y="2264628"/>
            <a:ext cx="672470" cy="640080"/>
          </a:xfrm>
          <a:prstGeom prst="rect">
            <a:avLst/>
          </a:prstGeom>
        </p:spPr>
      </p:pic>
      <p:pic>
        <p:nvPicPr>
          <p:cNvPr id="8" name="Graphic 6" descr="Checklist RTL">
            <a:extLst>
              <a:ext uri="{FF2B5EF4-FFF2-40B4-BE49-F238E27FC236}">
                <a16:creationId xmlns:a16="http://schemas.microsoft.com/office/drawing/2014/main" id="{2830A114-3F4C-B66C-7856-F9AE4B478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530" y="4376138"/>
            <a:ext cx="672470" cy="640080"/>
          </a:xfrm>
          <a:prstGeom prst="rect">
            <a:avLst/>
          </a:prstGeom>
        </p:spPr>
      </p:pic>
      <p:pic>
        <p:nvPicPr>
          <p:cNvPr id="9" name="Graphic 5" descr="Lightbulb and gear">
            <a:extLst>
              <a:ext uri="{FF2B5EF4-FFF2-40B4-BE49-F238E27FC236}">
                <a16:creationId xmlns:a16="http://schemas.microsoft.com/office/drawing/2014/main" id="{D6C6C6A0-F5CE-2AEE-4EFA-398710B4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3530" y="4308438"/>
            <a:ext cx="672470" cy="640080"/>
          </a:xfrm>
          <a:prstGeom prst="rect">
            <a:avLst/>
          </a:prstGeom>
        </p:spPr>
      </p:pic>
      <p:pic>
        <p:nvPicPr>
          <p:cNvPr id="10" name="Graphic 2" descr="Thumbs up sign">
            <a:extLst>
              <a:ext uri="{FF2B5EF4-FFF2-40B4-BE49-F238E27FC236}">
                <a16:creationId xmlns:a16="http://schemas.microsoft.com/office/drawing/2014/main" id="{45FBB6A4-39A9-AD08-F5CE-07368EBB2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1138530" y="2361070"/>
            <a:ext cx="672470" cy="640080"/>
          </a:xfrm>
          <a:prstGeom prst="rect">
            <a:avLst/>
          </a:prstGeom>
        </p:spPr>
      </p:pic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2BE21A4F-767B-61B8-603B-5EBAD314BA20}"/>
              </a:ext>
            </a:extLst>
          </p:cNvPr>
          <p:cNvSpPr/>
          <p:nvPr/>
        </p:nvSpPr>
        <p:spPr>
          <a:xfrm>
            <a:off x="381000" y="5184257"/>
            <a:ext cx="11430000" cy="1379298"/>
          </a:xfrm>
          <a:prstGeom prst="flowChartPredefined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239B6-523E-F9D8-C6B4-147DCD23008B}"/>
              </a:ext>
            </a:extLst>
          </p:cNvPr>
          <p:cNvSpPr txBox="1"/>
          <p:nvPr/>
        </p:nvSpPr>
        <p:spPr>
          <a:xfrm>
            <a:off x="339969" y="5372144"/>
            <a:ext cx="143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SHOUTOUTS</a:t>
            </a:r>
            <a:endParaRPr lang="en-US" b="1" dirty="0"/>
          </a:p>
        </p:txBody>
      </p:sp>
      <p:pic>
        <p:nvPicPr>
          <p:cNvPr id="17" name="Graphic 16" descr="Cheers with solid fill">
            <a:extLst>
              <a:ext uri="{FF2B5EF4-FFF2-40B4-BE49-F238E27FC236}">
                <a16:creationId xmlns:a16="http://schemas.microsoft.com/office/drawing/2014/main" id="{F8DDAD2A-D7DB-F5F0-B2BD-A86516C9C7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81330" y="5461312"/>
            <a:ext cx="914400" cy="914400"/>
          </a:xfrm>
          <a:prstGeom prst="rect">
            <a:avLst/>
          </a:prstGeom>
        </p:spPr>
      </p:pic>
      <p:pic>
        <p:nvPicPr>
          <p:cNvPr id="19" name="Graphic 18" descr="Clapping hands with solid fill">
            <a:extLst>
              <a:ext uri="{FF2B5EF4-FFF2-40B4-BE49-F238E27FC236}">
                <a16:creationId xmlns:a16="http://schemas.microsoft.com/office/drawing/2014/main" id="{FD935112-222D-FB24-84D4-902B9BBBEC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968" y="5679921"/>
            <a:ext cx="789701" cy="789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77A24-1C80-01AE-A22F-0E9B8D042F62}"/>
              </a:ext>
            </a:extLst>
          </p:cNvPr>
          <p:cNvSpPr txBox="1"/>
          <p:nvPr/>
        </p:nvSpPr>
        <p:spPr>
          <a:xfrm>
            <a:off x="2022304" y="5269293"/>
            <a:ext cx="6802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Great support/mentoring from Kevin – supported in fixing issues </a:t>
            </a:r>
          </a:p>
          <a:p>
            <a:r>
              <a:rPr lang="en-US" dirty="0"/>
              <a:t>Thanks to Zahra for leading story#3 and sprint demo </a:t>
            </a:r>
          </a:p>
          <a:p>
            <a:r>
              <a:rPr lang="en-US" dirty="0"/>
              <a:t>Diego could figure out a workaround for Visual studio issue</a:t>
            </a:r>
          </a:p>
          <a:p>
            <a:r>
              <a:rPr lang="en-US" dirty="0"/>
              <a:t>Interns ramped up quickly with minimal support from SPM </a:t>
            </a:r>
          </a:p>
        </p:txBody>
      </p:sp>
    </p:spTree>
    <p:extLst>
      <p:ext uri="{BB962C8B-B14F-4D97-AF65-F5344CB8AC3E}">
        <p14:creationId xmlns:p14="http://schemas.microsoft.com/office/powerpoint/2010/main" val="13947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CF4E5-13A4-4993-99BB-43326672C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07009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azaki 2021">
      <a:dk1>
        <a:sysClr val="windowText" lastClr="000000"/>
      </a:dk1>
      <a:lt1>
        <a:sysClr val="window" lastClr="FFFFFF"/>
      </a:lt1>
      <a:dk2>
        <a:srgbClr val="D82527"/>
      </a:dk2>
      <a:lt2>
        <a:srgbClr val="E7E6E6"/>
      </a:lt2>
      <a:accent1>
        <a:srgbClr val="DBDEE4"/>
      </a:accent1>
      <a:accent2>
        <a:srgbClr val="7091A7"/>
      </a:accent2>
      <a:accent3>
        <a:srgbClr val="3667A2"/>
      </a:accent3>
      <a:accent4>
        <a:srgbClr val="8FC975"/>
      </a:accent4>
      <a:accent5>
        <a:srgbClr val="FFC000"/>
      </a:accent5>
      <a:accent6>
        <a:srgbClr val="F2F6F9"/>
      </a:accent6>
      <a:hlink>
        <a:srgbClr val="7091A7"/>
      </a:hlink>
      <a:folHlink>
        <a:srgbClr val="3667A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2.potx" id="{C1BF0A40-AD66-4E8F-8E82-2635AB0A8132}" vid="{74C25299-A01B-4FB4-86BF-9B81FBBAB3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1F778F946B243AD13D87CBEEFE89F" ma:contentTypeVersion="13" ma:contentTypeDescription="Create a new document." ma:contentTypeScope="" ma:versionID="515d94f8f8aef232b7fa133bcf7904ba">
  <xsd:schema xmlns:xsd="http://www.w3.org/2001/XMLSchema" xmlns:xs="http://www.w3.org/2001/XMLSchema" xmlns:p="http://schemas.microsoft.com/office/2006/metadata/properties" xmlns:ns3="f6090a04-aa2e-4274-961b-82214db35539" xmlns:ns4="8be426ef-8942-4f32-8b64-461c918f4b2d" targetNamespace="http://schemas.microsoft.com/office/2006/metadata/properties" ma:root="true" ma:fieldsID="7c88c2d880e3f9001a71424c77c81232" ns3:_="" ns4:_="">
    <xsd:import namespace="f6090a04-aa2e-4274-961b-82214db35539"/>
    <xsd:import namespace="8be426ef-8942-4f32-8b64-461c918f4b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90a04-aa2e-4274-961b-82214db35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426ef-8942-4f32-8b64-461c918f4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8BABB1-9BB4-4246-AF60-F93FE2FA7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090a04-aa2e-4274-961b-82214db35539"/>
    <ds:schemaRef ds:uri="8be426ef-8942-4f32-8b64-461c918f4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0B4B64-F7AB-4D9D-8B2E-CCE397E7A7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D3D62-BF38-4005-9E68-77D16DB4A06B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8be426ef-8942-4f32-8b64-461c918f4b2d"/>
    <ds:schemaRef ds:uri="f6090a04-aa2e-4274-961b-82214db35539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ecb0f97-ad14-4987-8c2b-cd2bb4e8208a}" enabled="0" method="" siteId="{7ecb0f97-ad14-4987-8c2b-cd2bb4e8208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462</TotalTime>
  <Words>173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Sip-25.S2 Sprint 2 Sprint Retrospective</vt:lpstr>
      <vt:lpstr>SW ASPICE SWE GAP ANALYSIS – Sprint Retrospective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Ravulakole</dc:creator>
  <cp:keywords>CONFIDENTIAL</cp:keywords>
  <cp:lastModifiedBy>Monika Ravulakole</cp:lastModifiedBy>
  <cp:revision>2</cp:revision>
  <dcterms:created xsi:type="dcterms:W3CDTF">2025-04-28T14:32:46Z</dcterms:created>
  <dcterms:modified xsi:type="dcterms:W3CDTF">2025-06-20T15:15:59Z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0x010100FFC1F778F946B243AD13D87CBEEFE89F</vt:lpwstr>
  </property>
</Properties>
</file>