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8" r:id="rId6"/>
    <p:sldId id="316" r:id="rId7"/>
    <p:sldId id="304" r:id="rId8"/>
    <p:sldId id="309" r:id="rId9"/>
    <p:sldId id="294" r:id="rId10"/>
    <p:sldId id="295" r:id="rId11"/>
    <p:sldId id="314" r:id="rId12"/>
    <p:sldId id="315" r:id="rId13"/>
    <p:sldId id="313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77" d="100"/>
          <a:sy n="77" d="100"/>
        </p:scale>
        <p:origin x="232" y="7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10364309" cy="1675015"/>
          </a:xfrm>
        </p:spPr>
        <p:txBody>
          <a:bodyPr/>
          <a:lstStyle/>
          <a:p>
            <a:r>
              <a:rPr lang="en-US" spc="400" dirty="0"/>
              <a:t>Manual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691" y="4023360"/>
            <a:ext cx="10364309" cy="2240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Inchara</a:t>
            </a:r>
            <a:r>
              <a:rPr lang="en-US" dirty="0"/>
              <a:t> T</a:t>
            </a:r>
          </a:p>
          <a:p>
            <a:r>
              <a:rPr lang="en-US" dirty="0"/>
              <a:t>Kaveri </a:t>
            </a:r>
            <a:r>
              <a:rPr lang="en-US" dirty="0" err="1"/>
              <a:t>Sollapure</a:t>
            </a:r>
            <a:endParaRPr lang="en-US" dirty="0"/>
          </a:p>
          <a:p>
            <a:r>
              <a:rPr lang="en-US" dirty="0"/>
              <a:t>Pallavi  G Sutar</a:t>
            </a:r>
          </a:p>
          <a:p>
            <a:r>
              <a:rPr lang="en-US" dirty="0" err="1"/>
              <a:t>Chabeer</a:t>
            </a:r>
            <a:r>
              <a:rPr lang="en-US" dirty="0"/>
              <a:t> </a:t>
            </a:r>
            <a:r>
              <a:rPr lang="en-US" dirty="0" err="1"/>
              <a:t>Absal</a:t>
            </a:r>
            <a:r>
              <a:rPr lang="en-US" dirty="0"/>
              <a:t> </a:t>
            </a:r>
          </a:p>
          <a:p>
            <a:r>
              <a:rPr lang="en-US" dirty="0"/>
              <a:t>Shreya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7A174-CA48-012C-8392-1D78F9A0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is a necessary first step to ensuring quality software. It helps uncover several defects with a human approach, something not there in automation testing. And although the manual testing process can be time-consuming and tedious, it is always how the testing activity starts; testers browse through the application or the feature before defining and writing the test cases. </a:t>
            </a:r>
          </a:p>
          <a:p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manual testing helps improve the quality, reliability, and user satisfaction of the software application before its release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Manual </a:t>
            </a:r>
            <a:r>
              <a:rPr lang="en-US" dirty="0" err="1"/>
              <a:t>TesTing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3862"/>
            <a:ext cx="7373389" cy="402056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is the process of manually checking software for defects. The tester takes over the role of an end user and tests the software to ensure correct behavior.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Testing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 (UAT):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7451965" y="1911926"/>
            <a:ext cx="4266960" cy="4020561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FC6CA2-56CB-E7A4-3CB2-5AED258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959"/>
            <a:ext cx="7114032" cy="117957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used in manual 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D5555-3F3C-E8AA-23DD-9436DCB0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Suite</a:t>
            </a:r>
          </a:p>
        </p:txBody>
      </p:sp>
    </p:spTree>
    <p:extLst>
      <p:ext uri="{BB962C8B-B14F-4D97-AF65-F5344CB8AC3E}">
        <p14:creationId xmlns:p14="http://schemas.microsoft.com/office/powerpoint/2010/main" val="108764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23" y="165099"/>
            <a:ext cx="11039099" cy="100647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design Template(sample)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ED90F6-873E-1127-D4A9-A202F9AD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73294"/>
              </p:ext>
            </p:extLst>
          </p:nvPr>
        </p:nvGraphicFramePr>
        <p:xfrm>
          <a:off x="1130530" y="2003366"/>
          <a:ext cx="10706794" cy="114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542">
                  <a:extLst>
                    <a:ext uri="{9D8B030D-6E8A-4147-A177-3AD203B41FA5}">
                      <a16:colId xmlns:a16="http://schemas.microsoft.com/office/drawing/2014/main" val="1440611373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409056648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1321273840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2538626043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652500600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4151064608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83866814"/>
                    </a:ext>
                  </a:extLst>
                </a:gridCol>
              </a:tblGrid>
              <a:tr h="11471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Status(Pass/Fail)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6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90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8" y="83128"/>
            <a:ext cx="11738956" cy="3067396"/>
          </a:xfrm>
        </p:spPr>
        <p:txBody>
          <a:bodyPr>
            <a:normAutofit/>
          </a:bodyPr>
          <a:lstStyle/>
          <a:p>
            <a:r>
              <a:rPr lang="en-US" sz="4800" b="1" cap="all" spc="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Title</a:t>
            </a:r>
            <a:br>
              <a:rPr lang="en-US" sz="4800" b="1" cap="all" spc="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cap="all" spc="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cap="all" spc="400" dirty="0">
                <a:solidFill>
                  <a:srgbClr val="92D050"/>
                </a:solidFill>
                <a:latin typeface="+mn-lt"/>
              </a:rPr>
            </a:br>
            <a:r>
              <a:rPr lang="en-US" sz="3600" b="1" cap="all" spc="400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sz="4000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Clinical Test Maintenance</a:t>
            </a:r>
            <a:br>
              <a:rPr lang="en-US" sz="1000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84" y="1"/>
            <a:ext cx="10372898" cy="71489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Clinical Test Maintenance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96D0D7-E48E-E4B6-1644-2DD766F9C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1686"/>
              </p:ext>
            </p:extLst>
          </p:nvPr>
        </p:nvGraphicFramePr>
        <p:xfrm>
          <a:off x="906087" y="825847"/>
          <a:ext cx="10512829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713">
                  <a:extLst>
                    <a:ext uri="{9D8B030D-6E8A-4147-A177-3AD203B41FA5}">
                      <a16:colId xmlns:a16="http://schemas.microsoft.com/office/drawing/2014/main" val="1053985615"/>
                    </a:ext>
                  </a:extLst>
                </a:gridCol>
                <a:gridCol w="2069869">
                  <a:extLst>
                    <a:ext uri="{9D8B030D-6E8A-4147-A177-3AD203B41FA5}">
                      <a16:colId xmlns:a16="http://schemas.microsoft.com/office/drawing/2014/main" val="2574801198"/>
                    </a:ext>
                  </a:extLst>
                </a:gridCol>
                <a:gridCol w="3314007">
                  <a:extLst>
                    <a:ext uri="{9D8B030D-6E8A-4147-A177-3AD203B41FA5}">
                      <a16:colId xmlns:a16="http://schemas.microsoft.com/office/drawing/2014/main" val="29598256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354994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4418195"/>
                    </a:ext>
                  </a:extLst>
                </a:gridCol>
              </a:tblGrid>
              <a:tr h="2631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1836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login functionality for admin 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the application.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Admin Login ID.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Admin Password.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the "Login" button.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Credentials: 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should successfully logged in. The system should redirect the Admin to the Admin Dashboard.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9383"/>
                  </a:ext>
                </a:extLst>
              </a:tr>
              <a:tr h="277609"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login functionality for User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the application.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User Login ID.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User Password.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the "Login" button.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Credentials: 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should successfully logged 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should redirect the User to the User Dashboard.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8119"/>
                  </a:ext>
                </a:extLst>
              </a:tr>
              <a:tr h="790344"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unsuccessful login with invalid credentials for Admin and User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the application.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an invalid Login ID for user/ admin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an invalid Password for user /admin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the "Login" button.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 user and admin credentials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should display an error message indicating incorrect credentials.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46454"/>
                  </a:ext>
                </a:extLst>
              </a:tr>
              <a:tr h="790344"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functionality to add, modify, and delete test information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test management section.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new test with valid information.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test is added successfully.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 the details of an existing test.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modifications are saved.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 test.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test is marked as inactive but not permanently deleted.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Credentials: 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Name: Blood Test, Cost: 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can be added, modified, and deleted (soft delete).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73FF3E80-8BEB-640E-93E4-5BF7FB5E4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010078"/>
              </p:ext>
            </p:extLst>
          </p:nvPr>
        </p:nvGraphicFramePr>
        <p:xfrm>
          <a:off x="1179022" y="1041173"/>
          <a:ext cx="10587644" cy="531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51">
                  <a:extLst>
                    <a:ext uri="{9D8B030D-6E8A-4147-A177-3AD203B41FA5}">
                      <a16:colId xmlns:a16="http://schemas.microsoft.com/office/drawing/2014/main" val="1053985615"/>
                    </a:ext>
                  </a:extLst>
                </a:gridCol>
                <a:gridCol w="1866930">
                  <a:extLst>
                    <a:ext uri="{9D8B030D-6E8A-4147-A177-3AD203B41FA5}">
                      <a16:colId xmlns:a16="http://schemas.microsoft.com/office/drawing/2014/main" val="2574801198"/>
                    </a:ext>
                  </a:extLst>
                </a:gridCol>
                <a:gridCol w="4102224">
                  <a:extLst>
                    <a:ext uri="{9D8B030D-6E8A-4147-A177-3AD203B41FA5}">
                      <a16:colId xmlns:a16="http://schemas.microsoft.com/office/drawing/2014/main" val="2959825651"/>
                    </a:ext>
                  </a:extLst>
                </a:gridCol>
                <a:gridCol w="1830652">
                  <a:extLst>
                    <a:ext uri="{9D8B030D-6E8A-4147-A177-3AD203B41FA5}">
                      <a16:colId xmlns:a16="http://schemas.microsoft.com/office/drawing/2014/main" val="1035499444"/>
                    </a:ext>
                  </a:extLst>
                </a:gridCol>
                <a:gridCol w="2118087">
                  <a:extLst>
                    <a:ext uri="{9D8B030D-6E8A-4147-A177-3AD203B41FA5}">
                      <a16:colId xmlns:a16="http://schemas.microsoft.com/office/drawing/2014/main" val="3034418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1836"/>
                  </a:ext>
                </a:extLst>
              </a:tr>
              <a:tr h="1733777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users with the "User" role cannot modify or delete values.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 User.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to add a new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prevents the User from adding a new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to modify the details of an existing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restricts modification for the User.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to delete a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restricts deletion for the User.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Credentials: Username –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cannot perform add/ modify/delete operations.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9383"/>
                  </a:ext>
                </a:extLst>
              </a:tr>
              <a:tr h="118626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tests are appropriately classified into two types: Pathology and Radiology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test management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new Pathology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test is classified as Pathology.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new Radiology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test is classified as Radiology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 (Pathology): Blood Test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 (Radiology): X-Ray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are correctly classified into Pathology and Radiology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8119"/>
                  </a:ext>
                </a:extLst>
              </a:tr>
              <a:tr h="1368771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prevents the permanent deletion of tests.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test management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database for the deleted test.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test is marked as inactive but not permanently deleted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are marked as inactive but not permanently deleted.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4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96D0D7-E48E-E4B6-1644-2DD766F9C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948729"/>
              </p:ext>
            </p:extLst>
          </p:nvPr>
        </p:nvGraphicFramePr>
        <p:xfrm>
          <a:off x="1105592" y="661035"/>
          <a:ext cx="10336623" cy="528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277">
                  <a:extLst>
                    <a:ext uri="{9D8B030D-6E8A-4147-A177-3AD203B41FA5}">
                      <a16:colId xmlns:a16="http://schemas.microsoft.com/office/drawing/2014/main" val="1053985615"/>
                    </a:ext>
                  </a:extLst>
                </a:gridCol>
                <a:gridCol w="1988868">
                  <a:extLst>
                    <a:ext uri="{9D8B030D-6E8A-4147-A177-3AD203B41FA5}">
                      <a16:colId xmlns:a16="http://schemas.microsoft.com/office/drawing/2014/main" val="2574801198"/>
                    </a:ext>
                  </a:extLst>
                </a:gridCol>
                <a:gridCol w="3253736">
                  <a:extLst>
                    <a:ext uri="{9D8B030D-6E8A-4147-A177-3AD203B41FA5}">
                      <a16:colId xmlns:a16="http://schemas.microsoft.com/office/drawing/2014/main" val="2959825651"/>
                    </a:ext>
                  </a:extLst>
                </a:gridCol>
                <a:gridCol w="2064871">
                  <a:extLst>
                    <a:ext uri="{9D8B030D-6E8A-4147-A177-3AD203B41FA5}">
                      <a16:colId xmlns:a16="http://schemas.microsoft.com/office/drawing/2014/main" val="1035499444"/>
                    </a:ext>
                  </a:extLst>
                </a:gridCol>
                <a:gridCol w="2064871">
                  <a:extLst>
                    <a:ext uri="{9D8B030D-6E8A-4147-A177-3AD203B41FA5}">
                      <a16:colId xmlns:a16="http://schemas.microsoft.com/office/drawing/2014/main" val="3034418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1836"/>
                  </a:ext>
                </a:extLst>
              </a:tr>
              <a:tr h="225297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feature to map a test to department(s) and sample type(s).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test mapping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 Pathology test to map.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the test to the Pathology department and blood sample type.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mapping is successful.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to map the test to more than two departments or more than three sample types.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prevents the invalid mappings.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Credentials: Username - admin, Password - admin123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Name: Blood Test, Department: Pathology, Sample Type: 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mapping to Pathology department and Blood sample type.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 mapping attempts are restricted.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9383"/>
                  </a:ext>
                </a:extLst>
              </a:tr>
              <a:tr h="2448887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constraints on test properties such as name length, cost, and department mapping.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an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test with a name exceeding 50 characters.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restricts the name length.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test with a non-numeric cost value.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prevents non-numeric cost values.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a test to more than two departments.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restricts the mapping to more than two departments.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Credentials: Username - admin, 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- admin123</a:t>
                      </a:r>
                    </a:p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 (Exceeding 50 characters): A test with a very long name, Cost: 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length, cost, and department mapping constraints are enforced.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64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96D0D7-E48E-E4B6-1644-2DD766F9C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407877"/>
              </p:ext>
            </p:extLst>
          </p:nvPr>
        </p:nvGraphicFramePr>
        <p:xfrm>
          <a:off x="1238596" y="665019"/>
          <a:ext cx="10321635" cy="528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462">
                  <a:extLst>
                    <a:ext uri="{9D8B030D-6E8A-4147-A177-3AD203B41FA5}">
                      <a16:colId xmlns:a16="http://schemas.microsoft.com/office/drawing/2014/main" val="1053985615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2574801198"/>
                    </a:ext>
                  </a:extLst>
                </a:gridCol>
                <a:gridCol w="3483033">
                  <a:extLst>
                    <a:ext uri="{9D8B030D-6E8A-4147-A177-3AD203B41FA5}">
                      <a16:colId xmlns:a16="http://schemas.microsoft.com/office/drawing/2014/main" val="2959825651"/>
                    </a:ext>
                  </a:extLst>
                </a:gridCol>
                <a:gridCol w="1853738">
                  <a:extLst>
                    <a:ext uri="{9D8B030D-6E8A-4147-A177-3AD203B41FA5}">
                      <a16:colId xmlns:a16="http://schemas.microsoft.com/office/drawing/2014/main" val="1035499444"/>
                    </a:ext>
                  </a:extLst>
                </a:gridCol>
                <a:gridCol w="2441169">
                  <a:extLst>
                    <a:ext uri="{9D8B030D-6E8A-4147-A177-3AD203B41FA5}">
                      <a16:colId xmlns:a16="http://schemas.microsoft.com/office/drawing/2014/main" val="3034418195"/>
                    </a:ext>
                  </a:extLst>
                </a:gridCol>
              </a:tblGrid>
              <a:tr h="4813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1836"/>
                  </a:ext>
                </a:extLst>
              </a:tr>
              <a:tr h="225297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system displays tests department-wise.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 User or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department-wise display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 department.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only tests mapped to the selected department are displayed.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or User credentials (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Username,password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tests mapped to the selected department are displayed.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Title: Report Download in PDF or Text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9383"/>
                  </a:ext>
                </a:extLst>
              </a:tr>
              <a:tr h="2448887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functionality to download the test report in PDF or text format.</a:t>
                      </a:r>
                    </a:p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as a User or Admin.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Navigate to the report download section.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the X-Ray test and choose the PDF format.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report downloads in PDF format.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the Blood Test and choose the text format.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that the report downloads in text format.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or User credentials (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Username,password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Reports can be downloaded in both PDF and text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057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{F4F3D4D2-5070-41E2-81E5-88B4E5F3EDB2}tf89338750_win32</Template>
  <TotalTime>355</TotalTime>
  <Words>1187</Words>
  <Application>Microsoft Office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Univers</vt:lpstr>
      <vt:lpstr>Wingdings</vt:lpstr>
      <vt:lpstr>GradientUnivers</vt:lpstr>
      <vt:lpstr>Manual testing</vt:lpstr>
      <vt:lpstr>Introduction</vt:lpstr>
      <vt:lpstr>Keywords used in manual testing</vt:lpstr>
      <vt:lpstr>Test case design Template(sample)</vt:lpstr>
      <vt:lpstr>Case Title    Clinical Test Maintenance </vt:lpstr>
      <vt:lpstr>Test cases for Clinical Test Maintenance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>Synchronoss Technologies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Pallavi G Sutar</dc:creator>
  <cp:lastModifiedBy>Pallavi G Sutar</cp:lastModifiedBy>
  <cp:revision>9</cp:revision>
  <dcterms:created xsi:type="dcterms:W3CDTF">2023-11-23T06:51:25Z</dcterms:created>
  <dcterms:modified xsi:type="dcterms:W3CDTF">2023-11-24T11:30:30Z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