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</p:sldIdLst>
  <p:sldSz cx="7559675" cy="1069181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E6FA"/>
    <a:srgbClr val="1F1F70"/>
    <a:srgbClr val="852F3B"/>
    <a:srgbClr val="C91730"/>
    <a:srgbClr val="531D25"/>
    <a:srgbClr val="C16C5B"/>
    <a:srgbClr val="D1A44B"/>
    <a:srgbClr val="F6AF9D"/>
    <a:srgbClr val="D0B03A"/>
    <a:srgbClr val="F6DD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254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図プレースホルダー 1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6349"/>
            <a:ext cx="5120108" cy="3849108"/>
          </a:xfrm>
          <a:custGeom>
            <a:avLst/>
            <a:gdLst>
              <a:gd name="connsiteX0" fmla="*/ 0 w 5120108"/>
              <a:gd name="connsiteY0" fmla="*/ 0 h 3849108"/>
              <a:gd name="connsiteX1" fmla="*/ 5120108 w 5120108"/>
              <a:gd name="connsiteY1" fmla="*/ 0 h 3849108"/>
              <a:gd name="connsiteX2" fmla="*/ 5120108 w 5120108"/>
              <a:gd name="connsiteY2" fmla="*/ 3849108 h 3849108"/>
              <a:gd name="connsiteX3" fmla="*/ 0 w 5120108"/>
              <a:gd name="connsiteY3" fmla="*/ 3849108 h 3849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0108" h="3849108">
                <a:moveTo>
                  <a:pt x="0" y="0"/>
                </a:moveTo>
                <a:lnTo>
                  <a:pt x="5120108" y="0"/>
                </a:lnTo>
                <a:lnTo>
                  <a:pt x="5120108" y="3849108"/>
                </a:lnTo>
                <a:lnTo>
                  <a:pt x="0" y="3849108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 tIns="1476000">
            <a:noAutofit/>
          </a:bodyPr>
          <a:lstStyle>
            <a:lvl1pPr marL="0" indent="0" algn="ctr">
              <a:buNone/>
              <a:defRPr sz="14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  <p:sp>
        <p:nvSpPr>
          <p:cNvPr id="16" name="図プレースホルダー 15"/>
          <p:cNvSpPr>
            <a:spLocks noGrp="1"/>
          </p:cNvSpPr>
          <p:nvPr>
            <p:ph type="pic" sz="quarter" idx="11" hasCustomPrompt="1"/>
          </p:nvPr>
        </p:nvSpPr>
        <p:spPr>
          <a:xfrm>
            <a:off x="241300" y="7146847"/>
            <a:ext cx="2251075" cy="1692275"/>
          </a:xfrm>
          <a:custGeom>
            <a:avLst/>
            <a:gdLst>
              <a:gd name="connsiteX0" fmla="*/ 0 w 2251075"/>
              <a:gd name="connsiteY0" fmla="*/ 0 h 1692275"/>
              <a:gd name="connsiteX1" fmla="*/ 2251075 w 2251075"/>
              <a:gd name="connsiteY1" fmla="*/ 0 h 1692275"/>
              <a:gd name="connsiteX2" fmla="*/ 2251075 w 2251075"/>
              <a:gd name="connsiteY2" fmla="*/ 1692275 h 1692275"/>
              <a:gd name="connsiteX3" fmla="*/ 0 w 2251075"/>
              <a:gd name="connsiteY3" fmla="*/ 1692275 h 169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1075" h="1692275">
                <a:moveTo>
                  <a:pt x="0" y="0"/>
                </a:moveTo>
                <a:lnTo>
                  <a:pt x="2251075" y="0"/>
                </a:lnTo>
                <a:lnTo>
                  <a:pt x="2251075" y="1692275"/>
                </a:lnTo>
                <a:lnTo>
                  <a:pt x="0" y="1692275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ctr"/>
          </a:blipFill>
        </p:spPr>
        <p:txBody>
          <a:bodyPr wrap="square" tIns="396000">
            <a:noAutofit/>
          </a:bodyPr>
          <a:lstStyle>
            <a:lvl1pPr marL="0" indent="0" algn="ctr">
              <a:buNone/>
              <a:defRPr sz="14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  <p:sp>
        <p:nvSpPr>
          <p:cNvPr id="18" name="図プレースホルダー 17"/>
          <p:cNvSpPr>
            <a:spLocks noGrp="1"/>
          </p:cNvSpPr>
          <p:nvPr>
            <p:ph type="pic" sz="quarter" idx="12" hasCustomPrompt="1"/>
          </p:nvPr>
        </p:nvSpPr>
        <p:spPr>
          <a:xfrm>
            <a:off x="2654300" y="7146847"/>
            <a:ext cx="2251075" cy="1692275"/>
          </a:xfrm>
          <a:custGeom>
            <a:avLst/>
            <a:gdLst>
              <a:gd name="connsiteX0" fmla="*/ 0 w 2251075"/>
              <a:gd name="connsiteY0" fmla="*/ 0 h 1692275"/>
              <a:gd name="connsiteX1" fmla="*/ 2251075 w 2251075"/>
              <a:gd name="connsiteY1" fmla="*/ 0 h 1692275"/>
              <a:gd name="connsiteX2" fmla="*/ 2251075 w 2251075"/>
              <a:gd name="connsiteY2" fmla="*/ 1692275 h 1692275"/>
              <a:gd name="connsiteX3" fmla="*/ 0 w 2251075"/>
              <a:gd name="connsiteY3" fmla="*/ 1692275 h 169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1075" h="1692275">
                <a:moveTo>
                  <a:pt x="0" y="0"/>
                </a:moveTo>
                <a:lnTo>
                  <a:pt x="2251075" y="0"/>
                </a:lnTo>
                <a:lnTo>
                  <a:pt x="2251075" y="1692275"/>
                </a:lnTo>
                <a:lnTo>
                  <a:pt x="0" y="1692275"/>
                </a:lnTo>
                <a:close/>
              </a:path>
            </a:pathLst>
          </a:custGeom>
          <a:blipFill dpi="0" rotWithShape="1">
            <a:blip r:embed="rId4"/>
            <a:srcRect/>
            <a:tile tx="0" ty="0" sx="100000" sy="100000" flip="none" algn="tl"/>
          </a:blipFill>
        </p:spPr>
        <p:txBody>
          <a:bodyPr wrap="square" tIns="396000">
            <a:noAutofit/>
          </a:bodyPr>
          <a:lstStyle>
            <a:lvl1pPr marL="0" indent="0" algn="ctr">
              <a:buNone/>
              <a:defRPr sz="14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  <p:sp>
        <p:nvSpPr>
          <p:cNvPr id="19" name="図プレースホルダー 18"/>
          <p:cNvSpPr>
            <a:spLocks noGrp="1"/>
          </p:cNvSpPr>
          <p:nvPr>
            <p:ph type="pic" sz="quarter" idx="13" hasCustomPrompt="1"/>
          </p:nvPr>
        </p:nvSpPr>
        <p:spPr>
          <a:xfrm>
            <a:off x="5067300" y="7146847"/>
            <a:ext cx="2251075" cy="1692275"/>
          </a:xfrm>
          <a:custGeom>
            <a:avLst/>
            <a:gdLst>
              <a:gd name="connsiteX0" fmla="*/ 0 w 2251075"/>
              <a:gd name="connsiteY0" fmla="*/ 0 h 1692275"/>
              <a:gd name="connsiteX1" fmla="*/ 2251075 w 2251075"/>
              <a:gd name="connsiteY1" fmla="*/ 0 h 1692275"/>
              <a:gd name="connsiteX2" fmla="*/ 2251075 w 2251075"/>
              <a:gd name="connsiteY2" fmla="*/ 1692275 h 1692275"/>
              <a:gd name="connsiteX3" fmla="*/ 0 w 2251075"/>
              <a:gd name="connsiteY3" fmla="*/ 1692275 h 169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1075" h="1692275">
                <a:moveTo>
                  <a:pt x="0" y="0"/>
                </a:moveTo>
                <a:lnTo>
                  <a:pt x="2251075" y="0"/>
                </a:lnTo>
                <a:lnTo>
                  <a:pt x="2251075" y="1692275"/>
                </a:lnTo>
                <a:lnTo>
                  <a:pt x="0" y="1692275"/>
                </a:lnTo>
                <a:close/>
              </a:path>
            </a:pathLst>
          </a:custGeom>
          <a:blipFill dpi="0" rotWithShape="1">
            <a:blip r:embed="rId5"/>
            <a:srcRect/>
            <a:tile tx="0" ty="0" sx="100000" sy="100000" flip="none" algn="tl"/>
          </a:blipFill>
        </p:spPr>
        <p:txBody>
          <a:bodyPr wrap="square" tIns="396000">
            <a:noAutofit/>
          </a:bodyPr>
          <a:lstStyle>
            <a:lvl1pPr marL="0" indent="0" algn="ctr">
              <a:buNone/>
              <a:defRPr sz="14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</p:spTree>
    <p:extLst>
      <p:ext uri="{BB962C8B-B14F-4D97-AF65-F5344CB8AC3E}">
        <p14:creationId xmlns:p14="http://schemas.microsoft.com/office/powerpoint/2010/main" val="101811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図プレースホルダー 12"/>
          <p:cNvSpPr>
            <a:spLocks noGrp="1"/>
          </p:cNvSpPr>
          <p:nvPr>
            <p:ph type="pic" sz="quarter" idx="10" hasCustomPrompt="1"/>
          </p:nvPr>
        </p:nvSpPr>
        <p:spPr>
          <a:xfrm>
            <a:off x="3079751" y="1392073"/>
            <a:ext cx="4479925" cy="3784027"/>
          </a:xfrm>
          <a:custGeom>
            <a:avLst/>
            <a:gdLst>
              <a:gd name="connsiteX0" fmla="*/ 0 w 4479925"/>
              <a:gd name="connsiteY0" fmla="*/ 0 h 3784027"/>
              <a:gd name="connsiteX1" fmla="*/ 4479925 w 4479925"/>
              <a:gd name="connsiteY1" fmla="*/ 0 h 3784027"/>
              <a:gd name="connsiteX2" fmla="*/ 4479925 w 4479925"/>
              <a:gd name="connsiteY2" fmla="*/ 3784027 h 3784027"/>
              <a:gd name="connsiteX3" fmla="*/ 0 w 4479925"/>
              <a:gd name="connsiteY3" fmla="*/ 3784027 h 3784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9925" h="3784027">
                <a:moveTo>
                  <a:pt x="0" y="0"/>
                </a:moveTo>
                <a:lnTo>
                  <a:pt x="4479925" y="0"/>
                </a:lnTo>
                <a:lnTo>
                  <a:pt x="4479925" y="3784027"/>
                </a:lnTo>
                <a:lnTo>
                  <a:pt x="0" y="3784027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 tIns="1296000">
            <a:noAutofit/>
          </a:bodyPr>
          <a:lstStyle>
            <a:lvl1pPr marL="0" indent="0" algn="ctr">
              <a:buNone/>
              <a:defRPr sz="16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  <p:sp>
        <p:nvSpPr>
          <p:cNvPr id="16" name="図プレースホルダー 1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392073"/>
            <a:ext cx="3079750" cy="1892828"/>
          </a:xfrm>
          <a:custGeom>
            <a:avLst/>
            <a:gdLst>
              <a:gd name="connsiteX0" fmla="*/ 0 w 3079750"/>
              <a:gd name="connsiteY0" fmla="*/ 0 h 1892828"/>
              <a:gd name="connsiteX1" fmla="*/ 3079750 w 3079750"/>
              <a:gd name="connsiteY1" fmla="*/ 0 h 1892828"/>
              <a:gd name="connsiteX2" fmla="*/ 3079750 w 3079750"/>
              <a:gd name="connsiteY2" fmla="*/ 1892828 h 1892828"/>
              <a:gd name="connsiteX3" fmla="*/ 0 w 3079750"/>
              <a:gd name="connsiteY3" fmla="*/ 1892828 h 189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9750" h="1892828">
                <a:moveTo>
                  <a:pt x="0" y="0"/>
                </a:moveTo>
                <a:lnTo>
                  <a:pt x="3079750" y="0"/>
                </a:lnTo>
                <a:lnTo>
                  <a:pt x="3079750" y="1892828"/>
                </a:lnTo>
                <a:lnTo>
                  <a:pt x="0" y="1892828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ctr"/>
          </a:blipFill>
        </p:spPr>
        <p:txBody>
          <a:bodyPr wrap="square" tIns="540000">
            <a:noAutofit/>
          </a:bodyPr>
          <a:lstStyle>
            <a:lvl1pPr marL="0" indent="0" algn="ctr">
              <a:buNone/>
              <a:defRPr sz="14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  <p:sp>
        <p:nvSpPr>
          <p:cNvPr id="17" name="図プレースホルダー 16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3282458"/>
            <a:ext cx="3079750" cy="1892828"/>
          </a:xfrm>
          <a:custGeom>
            <a:avLst/>
            <a:gdLst>
              <a:gd name="connsiteX0" fmla="*/ 0 w 3079750"/>
              <a:gd name="connsiteY0" fmla="*/ 0 h 1892828"/>
              <a:gd name="connsiteX1" fmla="*/ 3079750 w 3079750"/>
              <a:gd name="connsiteY1" fmla="*/ 0 h 1892828"/>
              <a:gd name="connsiteX2" fmla="*/ 3079750 w 3079750"/>
              <a:gd name="connsiteY2" fmla="*/ 1892828 h 1892828"/>
              <a:gd name="connsiteX3" fmla="*/ 0 w 3079750"/>
              <a:gd name="connsiteY3" fmla="*/ 1892828 h 189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9750" h="1892828">
                <a:moveTo>
                  <a:pt x="0" y="0"/>
                </a:moveTo>
                <a:lnTo>
                  <a:pt x="3079750" y="0"/>
                </a:lnTo>
                <a:lnTo>
                  <a:pt x="3079750" y="1892828"/>
                </a:lnTo>
                <a:lnTo>
                  <a:pt x="0" y="1892828"/>
                </a:lnTo>
                <a:close/>
              </a:path>
            </a:pathLst>
          </a:custGeom>
          <a:blipFill dpi="0" rotWithShape="1">
            <a:blip r:embed="rId4"/>
            <a:srcRect/>
            <a:tile tx="0" ty="0" sx="100000" sy="100000" flip="none" algn="ctr"/>
          </a:blipFill>
        </p:spPr>
        <p:txBody>
          <a:bodyPr wrap="square" tIns="540000">
            <a:noAutofit/>
          </a:bodyPr>
          <a:lstStyle>
            <a:lvl1pPr marL="0" indent="0" algn="ctr">
              <a:buNone/>
              <a:defRPr sz="14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4505326" y="9112530"/>
            <a:ext cx="3054350" cy="1579284"/>
          </a:xfrm>
          <a:custGeom>
            <a:avLst/>
            <a:gdLst>
              <a:gd name="connsiteX0" fmla="*/ 0 w 3054350"/>
              <a:gd name="connsiteY0" fmla="*/ 0 h 1579284"/>
              <a:gd name="connsiteX1" fmla="*/ 3054350 w 3054350"/>
              <a:gd name="connsiteY1" fmla="*/ 0 h 1579284"/>
              <a:gd name="connsiteX2" fmla="*/ 3054350 w 3054350"/>
              <a:gd name="connsiteY2" fmla="*/ 1579284 h 1579284"/>
              <a:gd name="connsiteX3" fmla="*/ 0 w 3054350"/>
              <a:gd name="connsiteY3" fmla="*/ 1579284 h 1579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4350" h="1579284">
                <a:moveTo>
                  <a:pt x="0" y="0"/>
                </a:moveTo>
                <a:lnTo>
                  <a:pt x="3054350" y="0"/>
                </a:lnTo>
                <a:lnTo>
                  <a:pt x="3054350" y="1579284"/>
                </a:lnTo>
                <a:lnTo>
                  <a:pt x="0" y="1579284"/>
                </a:lnTo>
                <a:close/>
              </a:path>
            </a:pathLst>
          </a:custGeom>
          <a:blipFill dpi="0" rotWithShape="1">
            <a:blip r:embed="rId5"/>
            <a:srcRect/>
            <a:tile tx="0" ty="0" sx="100000" sy="100000" flip="none" algn="tl"/>
          </a:blipFill>
        </p:spPr>
        <p:txBody>
          <a:bodyPr wrap="square" tIns="324000">
            <a:noAutofit/>
          </a:bodyPr>
          <a:lstStyle>
            <a:lvl1pPr marL="0" indent="0" algn="ctr">
              <a:buNone/>
              <a:defRPr sz="14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</p:spTree>
    <p:extLst>
      <p:ext uri="{BB962C8B-B14F-4D97-AF65-F5344CB8AC3E}">
        <p14:creationId xmlns:p14="http://schemas.microsoft.com/office/powerpoint/2010/main" val="382173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図プレースホルダー 11"/>
          <p:cNvSpPr>
            <a:spLocks noGrp="1"/>
          </p:cNvSpPr>
          <p:nvPr>
            <p:ph type="pic" sz="quarter" idx="10" hasCustomPrompt="1"/>
          </p:nvPr>
        </p:nvSpPr>
        <p:spPr>
          <a:xfrm>
            <a:off x="3422651" y="1588"/>
            <a:ext cx="4137025" cy="4279900"/>
          </a:xfrm>
          <a:custGeom>
            <a:avLst/>
            <a:gdLst>
              <a:gd name="connsiteX0" fmla="*/ 739775 w 4137025"/>
              <a:gd name="connsiteY0" fmla="*/ 0 h 4279900"/>
              <a:gd name="connsiteX1" fmla="*/ 4137025 w 4137025"/>
              <a:gd name="connsiteY1" fmla="*/ 0 h 4279900"/>
              <a:gd name="connsiteX2" fmla="*/ 4137025 w 4137025"/>
              <a:gd name="connsiteY2" fmla="*/ 3676650 h 4279900"/>
              <a:gd name="connsiteX3" fmla="*/ 4054475 w 4137025"/>
              <a:gd name="connsiteY3" fmla="*/ 3743325 h 4279900"/>
              <a:gd name="connsiteX4" fmla="*/ 3968750 w 4137025"/>
              <a:gd name="connsiteY4" fmla="*/ 3810000 h 4279900"/>
              <a:gd name="connsiteX5" fmla="*/ 3879850 w 4137025"/>
              <a:gd name="connsiteY5" fmla="*/ 3870325 h 4279900"/>
              <a:gd name="connsiteX6" fmla="*/ 3784600 w 4137025"/>
              <a:gd name="connsiteY6" fmla="*/ 3930650 h 4279900"/>
              <a:gd name="connsiteX7" fmla="*/ 3692525 w 4137025"/>
              <a:gd name="connsiteY7" fmla="*/ 3984625 h 4279900"/>
              <a:gd name="connsiteX8" fmla="*/ 3594100 w 4137025"/>
              <a:gd name="connsiteY8" fmla="*/ 4032250 h 4279900"/>
              <a:gd name="connsiteX9" fmla="*/ 3492500 w 4137025"/>
              <a:gd name="connsiteY9" fmla="*/ 4079875 h 4279900"/>
              <a:gd name="connsiteX10" fmla="*/ 3390900 w 4137025"/>
              <a:gd name="connsiteY10" fmla="*/ 4121150 h 4279900"/>
              <a:gd name="connsiteX11" fmla="*/ 3286125 w 4137025"/>
              <a:gd name="connsiteY11" fmla="*/ 4156075 h 4279900"/>
              <a:gd name="connsiteX12" fmla="*/ 3181350 w 4137025"/>
              <a:gd name="connsiteY12" fmla="*/ 4187825 h 4279900"/>
              <a:gd name="connsiteX13" fmla="*/ 3073400 w 4137025"/>
              <a:gd name="connsiteY13" fmla="*/ 4216400 h 4279900"/>
              <a:gd name="connsiteX14" fmla="*/ 2962275 w 4137025"/>
              <a:gd name="connsiteY14" fmla="*/ 4238625 h 4279900"/>
              <a:gd name="connsiteX15" fmla="*/ 2851150 w 4137025"/>
              <a:gd name="connsiteY15" fmla="*/ 4257675 h 4279900"/>
              <a:gd name="connsiteX16" fmla="*/ 2736850 w 4137025"/>
              <a:gd name="connsiteY16" fmla="*/ 4270375 h 4279900"/>
              <a:gd name="connsiteX17" fmla="*/ 2622550 w 4137025"/>
              <a:gd name="connsiteY17" fmla="*/ 4279900 h 4279900"/>
              <a:gd name="connsiteX18" fmla="*/ 2505075 w 4137025"/>
              <a:gd name="connsiteY18" fmla="*/ 4279900 h 4279900"/>
              <a:gd name="connsiteX19" fmla="*/ 2378075 w 4137025"/>
              <a:gd name="connsiteY19" fmla="*/ 4276725 h 4279900"/>
              <a:gd name="connsiteX20" fmla="*/ 2251075 w 4137025"/>
              <a:gd name="connsiteY20" fmla="*/ 4267200 h 4279900"/>
              <a:gd name="connsiteX21" fmla="*/ 2124075 w 4137025"/>
              <a:gd name="connsiteY21" fmla="*/ 4251325 h 4279900"/>
              <a:gd name="connsiteX22" fmla="*/ 2000250 w 4137025"/>
              <a:gd name="connsiteY22" fmla="*/ 4229100 h 4279900"/>
              <a:gd name="connsiteX23" fmla="*/ 1879600 w 4137025"/>
              <a:gd name="connsiteY23" fmla="*/ 4203700 h 4279900"/>
              <a:gd name="connsiteX24" fmla="*/ 1762125 w 4137025"/>
              <a:gd name="connsiteY24" fmla="*/ 4168775 h 4279900"/>
              <a:gd name="connsiteX25" fmla="*/ 1644650 w 4137025"/>
              <a:gd name="connsiteY25" fmla="*/ 4130675 h 4279900"/>
              <a:gd name="connsiteX26" fmla="*/ 1530350 w 4137025"/>
              <a:gd name="connsiteY26" fmla="*/ 4083050 h 4279900"/>
              <a:gd name="connsiteX27" fmla="*/ 1419225 w 4137025"/>
              <a:gd name="connsiteY27" fmla="*/ 4035425 h 4279900"/>
              <a:gd name="connsiteX28" fmla="*/ 1311275 w 4137025"/>
              <a:gd name="connsiteY28" fmla="*/ 3978275 h 4279900"/>
              <a:gd name="connsiteX29" fmla="*/ 1206500 w 4137025"/>
              <a:gd name="connsiteY29" fmla="*/ 3917950 h 4279900"/>
              <a:gd name="connsiteX30" fmla="*/ 1104900 w 4137025"/>
              <a:gd name="connsiteY30" fmla="*/ 3854450 h 4279900"/>
              <a:gd name="connsiteX31" fmla="*/ 1006475 w 4137025"/>
              <a:gd name="connsiteY31" fmla="*/ 3784600 h 4279900"/>
              <a:gd name="connsiteX32" fmla="*/ 911225 w 4137025"/>
              <a:gd name="connsiteY32" fmla="*/ 3708400 h 4279900"/>
              <a:gd name="connsiteX33" fmla="*/ 822325 w 4137025"/>
              <a:gd name="connsiteY33" fmla="*/ 3632200 h 4279900"/>
              <a:gd name="connsiteX34" fmla="*/ 733425 w 4137025"/>
              <a:gd name="connsiteY34" fmla="*/ 3546475 h 4279900"/>
              <a:gd name="connsiteX35" fmla="*/ 650875 w 4137025"/>
              <a:gd name="connsiteY35" fmla="*/ 3460750 h 4279900"/>
              <a:gd name="connsiteX36" fmla="*/ 574675 w 4137025"/>
              <a:gd name="connsiteY36" fmla="*/ 3368675 h 4279900"/>
              <a:gd name="connsiteX37" fmla="*/ 498475 w 4137025"/>
              <a:gd name="connsiteY37" fmla="*/ 3276600 h 4279900"/>
              <a:gd name="connsiteX38" fmla="*/ 428625 w 4137025"/>
              <a:gd name="connsiteY38" fmla="*/ 3178175 h 4279900"/>
              <a:gd name="connsiteX39" fmla="*/ 365125 w 4137025"/>
              <a:gd name="connsiteY39" fmla="*/ 3076575 h 4279900"/>
              <a:gd name="connsiteX40" fmla="*/ 304800 w 4137025"/>
              <a:gd name="connsiteY40" fmla="*/ 2971800 h 4279900"/>
              <a:gd name="connsiteX41" fmla="*/ 247650 w 4137025"/>
              <a:gd name="connsiteY41" fmla="*/ 2863850 h 4279900"/>
              <a:gd name="connsiteX42" fmla="*/ 196850 w 4137025"/>
              <a:gd name="connsiteY42" fmla="*/ 2752725 h 4279900"/>
              <a:gd name="connsiteX43" fmla="*/ 152400 w 4137025"/>
              <a:gd name="connsiteY43" fmla="*/ 2638425 h 4279900"/>
              <a:gd name="connsiteX44" fmla="*/ 114300 w 4137025"/>
              <a:gd name="connsiteY44" fmla="*/ 2520950 h 4279900"/>
              <a:gd name="connsiteX45" fmla="*/ 79375 w 4137025"/>
              <a:gd name="connsiteY45" fmla="*/ 2403475 h 4279900"/>
              <a:gd name="connsiteX46" fmla="*/ 50800 w 4137025"/>
              <a:gd name="connsiteY46" fmla="*/ 2282825 h 4279900"/>
              <a:gd name="connsiteX47" fmla="*/ 31750 w 4137025"/>
              <a:gd name="connsiteY47" fmla="*/ 2159000 h 4279900"/>
              <a:gd name="connsiteX48" fmla="*/ 15875 w 4137025"/>
              <a:gd name="connsiteY48" fmla="*/ 2032000 h 4279900"/>
              <a:gd name="connsiteX49" fmla="*/ 3175 w 4137025"/>
              <a:gd name="connsiteY49" fmla="*/ 1905000 h 4279900"/>
              <a:gd name="connsiteX50" fmla="*/ 0 w 4137025"/>
              <a:gd name="connsiteY50" fmla="*/ 1778000 h 4279900"/>
              <a:gd name="connsiteX51" fmla="*/ 3175 w 4137025"/>
              <a:gd name="connsiteY51" fmla="*/ 1647825 h 4279900"/>
              <a:gd name="connsiteX52" fmla="*/ 15875 w 4137025"/>
              <a:gd name="connsiteY52" fmla="*/ 1520825 h 4279900"/>
              <a:gd name="connsiteX53" fmla="*/ 31750 w 4137025"/>
              <a:gd name="connsiteY53" fmla="*/ 1393825 h 4279900"/>
              <a:gd name="connsiteX54" fmla="*/ 53975 w 4137025"/>
              <a:gd name="connsiteY54" fmla="*/ 1270000 h 4279900"/>
              <a:gd name="connsiteX55" fmla="*/ 79375 w 4137025"/>
              <a:gd name="connsiteY55" fmla="*/ 1149350 h 4279900"/>
              <a:gd name="connsiteX56" fmla="*/ 114300 w 4137025"/>
              <a:gd name="connsiteY56" fmla="*/ 1028700 h 4279900"/>
              <a:gd name="connsiteX57" fmla="*/ 155575 w 4137025"/>
              <a:gd name="connsiteY57" fmla="*/ 914400 h 4279900"/>
              <a:gd name="connsiteX58" fmla="*/ 200025 w 4137025"/>
              <a:gd name="connsiteY58" fmla="*/ 800100 h 4279900"/>
              <a:gd name="connsiteX59" fmla="*/ 250825 w 4137025"/>
              <a:gd name="connsiteY59" fmla="*/ 688975 h 4279900"/>
              <a:gd name="connsiteX60" fmla="*/ 304800 w 4137025"/>
              <a:gd name="connsiteY60" fmla="*/ 581025 h 4279900"/>
              <a:gd name="connsiteX61" fmla="*/ 365125 w 4137025"/>
              <a:gd name="connsiteY61" fmla="*/ 473075 h 4279900"/>
              <a:gd name="connsiteX62" fmla="*/ 431800 w 4137025"/>
              <a:gd name="connsiteY62" fmla="*/ 371475 h 4279900"/>
              <a:gd name="connsiteX63" fmla="*/ 501650 w 4137025"/>
              <a:gd name="connsiteY63" fmla="*/ 273050 h 4279900"/>
              <a:gd name="connsiteX64" fmla="*/ 577850 w 4137025"/>
              <a:gd name="connsiteY64" fmla="*/ 180975 h 4279900"/>
              <a:gd name="connsiteX65" fmla="*/ 657225 w 4137025"/>
              <a:gd name="connsiteY65" fmla="*/ 88900 h 427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137025" h="4279900">
                <a:moveTo>
                  <a:pt x="739775" y="0"/>
                </a:moveTo>
                <a:lnTo>
                  <a:pt x="4137025" y="0"/>
                </a:lnTo>
                <a:lnTo>
                  <a:pt x="4137025" y="3676650"/>
                </a:lnTo>
                <a:lnTo>
                  <a:pt x="4054475" y="3743325"/>
                </a:lnTo>
                <a:lnTo>
                  <a:pt x="3968750" y="3810000"/>
                </a:lnTo>
                <a:lnTo>
                  <a:pt x="3879850" y="3870325"/>
                </a:lnTo>
                <a:lnTo>
                  <a:pt x="3784600" y="3930650"/>
                </a:lnTo>
                <a:lnTo>
                  <a:pt x="3692525" y="3984625"/>
                </a:lnTo>
                <a:lnTo>
                  <a:pt x="3594100" y="4032250"/>
                </a:lnTo>
                <a:lnTo>
                  <a:pt x="3492500" y="4079875"/>
                </a:lnTo>
                <a:lnTo>
                  <a:pt x="3390900" y="4121150"/>
                </a:lnTo>
                <a:lnTo>
                  <a:pt x="3286125" y="4156075"/>
                </a:lnTo>
                <a:lnTo>
                  <a:pt x="3181350" y="4187825"/>
                </a:lnTo>
                <a:lnTo>
                  <a:pt x="3073400" y="4216400"/>
                </a:lnTo>
                <a:lnTo>
                  <a:pt x="2962275" y="4238625"/>
                </a:lnTo>
                <a:lnTo>
                  <a:pt x="2851150" y="4257675"/>
                </a:lnTo>
                <a:lnTo>
                  <a:pt x="2736850" y="4270375"/>
                </a:lnTo>
                <a:lnTo>
                  <a:pt x="2622550" y="4279900"/>
                </a:lnTo>
                <a:lnTo>
                  <a:pt x="2505075" y="4279900"/>
                </a:lnTo>
                <a:lnTo>
                  <a:pt x="2378075" y="4276725"/>
                </a:lnTo>
                <a:lnTo>
                  <a:pt x="2251075" y="4267200"/>
                </a:lnTo>
                <a:lnTo>
                  <a:pt x="2124075" y="4251325"/>
                </a:lnTo>
                <a:lnTo>
                  <a:pt x="2000250" y="4229100"/>
                </a:lnTo>
                <a:lnTo>
                  <a:pt x="1879600" y="4203700"/>
                </a:lnTo>
                <a:lnTo>
                  <a:pt x="1762125" y="4168775"/>
                </a:lnTo>
                <a:lnTo>
                  <a:pt x="1644650" y="4130675"/>
                </a:lnTo>
                <a:lnTo>
                  <a:pt x="1530350" y="4083050"/>
                </a:lnTo>
                <a:lnTo>
                  <a:pt x="1419225" y="4035425"/>
                </a:lnTo>
                <a:lnTo>
                  <a:pt x="1311275" y="3978275"/>
                </a:lnTo>
                <a:lnTo>
                  <a:pt x="1206500" y="3917950"/>
                </a:lnTo>
                <a:lnTo>
                  <a:pt x="1104900" y="3854450"/>
                </a:lnTo>
                <a:lnTo>
                  <a:pt x="1006475" y="3784600"/>
                </a:lnTo>
                <a:lnTo>
                  <a:pt x="911225" y="3708400"/>
                </a:lnTo>
                <a:lnTo>
                  <a:pt x="822325" y="3632200"/>
                </a:lnTo>
                <a:lnTo>
                  <a:pt x="733425" y="3546475"/>
                </a:lnTo>
                <a:lnTo>
                  <a:pt x="650875" y="3460750"/>
                </a:lnTo>
                <a:lnTo>
                  <a:pt x="574675" y="3368675"/>
                </a:lnTo>
                <a:lnTo>
                  <a:pt x="498475" y="3276600"/>
                </a:lnTo>
                <a:lnTo>
                  <a:pt x="428625" y="3178175"/>
                </a:lnTo>
                <a:lnTo>
                  <a:pt x="365125" y="3076575"/>
                </a:lnTo>
                <a:lnTo>
                  <a:pt x="304800" y="2971800"/>
                </a:lnTo>
                <a:lnTo>
                  <a:pt x="247650" y="2863850"/>
                </a:lnTo>
                <a:lnTo>
                  <a:pt x="196850" y="2752725"/>
                </a:lnTo>
                <a:lnTo>
                  <a:pt x="152400" y="2638425"/>
                </a:lnTo>
                <a:lnTo>
                  <a:pt x="114300" y="2520950"/>
                </a:lnTo>
                <a:lnTo>
                  <a:pt x="79375" y="2403475"/>
                </a:lnTo>
                <a:lnTo>
                  <a:pt x="50800" y="2282825"/>
                </a:lnTo>
                <a:lnTo>
                  <a:pt x="31750" y="2159000"/>
                </a:lnTo>
                <a:lnTo>
                  <a:pt x="15875" y="2032000"/>
                </a:lnTo>
                <a:lnTo>
                  <a:pt x="3175" y="1905000"/>
                </a:lnTo>
                <a:lnTo>
                  <a:pt x="0" y="1778000"/>
                </a:lnTo>
                <a:lnTo>
                  <a:pt x="3175" y="1647825"/>
                </a:lnTo>
                <a:lnTo>
                  <a:pt x="15875" y="1520825"/>
                </a:lnTo>
                <a:lnTo>
                  <a:pt x="31750" y="1393825"/>
                </a:lnTo>
                <a:lnTo>
                  <a:pt x="53975" y="1270000"/>
                </a:lnTo>
                <a:lnTo>
                  <a:pt x="79375" y="1149350"/>
                </a:lnTo>
                <a:lnTo>
                  <a:pt x="114300" y="1028700"/>
                </a:lnTo>
                <a:lnTo>
                  <a:pt x="155575" y="914400"/>
                </a:lnTo>
                <a:lnTo>
                  <a:pt x="200025" y="800100"/>
                </a:lnTo>
                <a:lnTo>
                  <a:pt x="250825" y="688975"/>
                </a:lnTo>
                <a:lnTo>
                  <a:pt x="304800" y="581025"/>
                </a:lnTo>
                <a:lnTo>
                  <a:pt x="365125" y="473075"/>
                </a:lnTo>
                <a:lnTo>
                  <a:pt x="431800" y="371475"/>
                </a:lnTo>
                <a:lnTo>
                  <a:pt x="501650" y="273050"/>
                </a:lnTo>
                <a:lnTo>
                  <a:pt x="577850" y="180975"/>
                </a:lnTo>
                <a:lnTo>
                  <a:pt x="657225" y="889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 tIns="1656000">
            <a:noAutofit/>
          </a:bodyPr>
          <a:lstStyle>
            <a:lvl1pPr marL="0" indent="0" algn="ctr">
              <a:buNone/>
              <a:defRPr sz="16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11" hasCustomPrompt="1"/>
          </p:nvPr>
        </p:nvSpPr>
        <p:spPr>
          <a:xfrm>
            <a:off x="1588" y="3862089"/>
            <a:ext cx="3778250" cy="2876550"/>
          </a:xfrm>
          <a:custGeom>
            <a:avLst/>
            <a:gdLst>
              <a:gd name="connsiteX0" fmla="*/ 0 w 3778250"/>
              <a:gd name="connsiteY0" fmla="*/ 0 h 2876550"/>
              <a:gd name="connsiteX1" fmla="*/ 3778250 w 3778250"/>
              <a:gd name="connsiteY1" fmla="*/ 0 h 2876550"/>
              <a:gd name="connsiteX2" fmla="*/ 3778250 w 3778250"/>
              <a:gd name="connsiteY2" fmla="*/ 2876550 h 2876550"/>
              <a:gd name="connsiteX3" fmla="*/ 0 w 3778250"/>
              <a:gd name="connsiteY3" fmla="*/ 2876550 h 287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8250" h="2876550">
                <a:moveTo>
                  <a:pt x="0" y="0"/>
                </a:moveTo>
                <a:lnTo>
                  <a:pt x="3778250" y="0"/>
                </a:lnTo>
                <a:lnTo>
                  <a:pt x="3778250" y="2876550"/>
                </a:lnTo>
                <a:lnTo>
                  <a:pt x="0" y="2876550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ctr"/>
          </a:blipFill>
        </p:spPr>
        <p:txBody>
          <a:bodyPr wrap="square" tIns="936000">
            <a:noAutofit/>
          </a:bodyPr>
          <a:lstStyle>
            <a:lvl1pPr marL="0" indent="0" algn="ctr">
              <a:buNone/>
              <a:defRPr sz="16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  <p:sp>
        <p:nvSpPr>
          <p:cNvPr id="17" name="図プレースホルダー 16" hidden="1"/>
          <p:cNvSpPr>
            <a:spLocks noGrp="1"/>
          </p:cNvSpPr>
          <p:nvPr>
            <p:ph type="pic" sz="quarter" idx="12" hasCustomPrompt="1"/>
          </p:nvPr>
        </p:nvSpPr>
        <p:spPr>
          <a:xfrm>
            <a:off x="3781425" y="6738639"/>
            <a:ext cx="3778250" cy="2876550"/>
          </a:xfrm>
          <a:custGeom>
            <a:avLst/>
            <a:gdLst>
              <a:gd name="connsiteX0" fmla="*/ 0 w 3778250"/>
              <a:gd name="connsiteY0" fmla="*/ 0 h 2876550"/>
              <a:gd name="connsiteX1" fmla="*/ 3778250 w 3778250"/>
              <a:gd name="connsiteY1" fmla="*/ 0 h 2876550"/>
              <a:gd name="connsiteX2" fmla="*/ 3778250 w 3778250"/>
              <a:gd name="connsiteY2" fmla="*/ 2876550 h 2876550"/>
              <a:gd name="connsiteX3" fmla="*/ 0 w 3778250"/>
              <a:gd name="connsiteY3" fmla="*/ 2876550 h 287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8250" h="2876550">
                <a:moveTo>
                  <a:pt x="0" y="0"/>
                </a:moveTo>
                <a:lnTo>
                  <a:pt x="3778250" y="0"/>
                </a:lnTo>
                <a:lnTo>
                  <a:pt x="3778250" y="2876550"/>
                </a:lnTo>
                <a:lnTo>
                  <a:pt x="0" y="287655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 wrap="square" tIns="936000">
            <a:noAutofit/>
          </a:bodyPr>
          <a:lstStyle>
            <a:lvl1pPr marL="0" indent="0" algn="ctr">
              <a:buNone/>
              <a:defRPr sz="1600">
                <a:solidFill>
                  <a:srgbClr val="E5536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  <p:sp>
        <p:nvSpPr>
          <p:cNvPr id="18" name="図プレースホルダー 17"/>
          <p:cNvSpPr>
            <a:spLocks noGrp="1"/>
          </p:cNvSpPr>
          <p:nvPr>
            <p:ph type="pic" sz="quarter" idx="13" hasCustomPrompt="1"/>
          </p:nvPr>
        </p:nvSpPr>
        <p:spPr>
          <a:xfrm>
            <a:off x="3781426" y="6738639"/>
            <a:ext cx="3778250" cy="2876550"/>
          </a:xfrm>
          <a:custGeom>
            <a:avLst/>
            <a:gdLst>
              <a:gd name="connsiteX0" fmla="*/ 0 w 3778250"/>
              <a:gd name="connsiteY0" fmla="*/ 0 h 2876550"/>
              <a:gd name="connsiteX1" fmla="*/ 3778250 w 3778250"/>
              <a:gd name="connsiteY1" fmla="*/ 0 h 2876550"/>
              <a:gd name="connsiteX2" fmla="*/ 3778250 w 3778250"/>
              <a:gd name="connsiteY2" fmla="*/ 2876550 h 2876550"/>
              <a:gd name="connsiteX3" fmla="*/ 0 w 3778250"/>
              <a:gd name="connsiteY3" fmla="*/ 2876550 h 287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8250" h="2876550">
                <a:moveTo>
                  <a:pt x="0" y="0"/>
                </a:moveTo>
                <a:lnTo>
                  <a:pt x="3778250" y="0"/>
                </a:lnTo>
                <a:lnTo>
                  <a:pt x="3778250" y="2876550"/>
                </a:lnTo>
                <a:lnTo>
                  <a:pt x="0" y="2876550"/>
                </a:lnTo>
                <a:close/>
              </a:path>
            </a:pathLst>
          </a:custGeom>
          <a:blipFill dpi="0" rotWithShape="1">
            <a:blip r:embed="rId5"/>
            <a:srcRect/>
            <a:tile tx="0" ty="0" sx="100000" sy="100000" flip="none" algn="ctr"/>
          </a:blipFill>
        </p:spPr>
        <p:txBody>
          <a:bodyPr wrap="square" tIns="936000">
            <a:noAutofit/>
          </a:bodyPr>
          <a:lstStyle>
            <a:lvl1pPr marL="0" indent="0" algn="ctr">
              <a:buNone/>
              <a:defRPr sz="16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</p:spTree>
    <p:extLst>
      <p:ext uri="{BB962C8B-B14F-4D97-AF65-F5344CB8AC3E}">
        <p14:creationId xmlns:p14="http://schemas.microsoft.com/office/powerpoint/2010/main" val="57097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272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DC4DC-AF54-4368-AE6A-2E6D71B68A52}" type="datetimeFigureOut">
              <a:rPr kumimoji="1" lang="ja-JP" altLang="en-US" smtClean="0"/>
              <a:t>2025/8/13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39375-5CE0-4570-A7A0-661997AB3A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310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kumimoji="1"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kumimoji="1"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user\Desktop\kaktoku_apply\&#32887;&#21209;&#32076;&#27508;&#26360;.pptx" TargetMode="External"/><Relationship Id="rId2" Type="http://schemas.openxmlformats.org/officeDocument/2006/relationships/hyperlink" Target="file:///C:\Users\user\Desktop\kaktoku_apply\&#32887;&#21209;&#32076;&#27508;&#26360;.xlsx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2CFDDD-9D35-4839-B66C-BFCBABE6B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09" y="484748"/>
            <a:ext cx="6885709" cy="10005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740" tIns="7935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b="1" i="0" u="none" strike="noStrike" cap="none" normalizeH="0" baseline="0" dirty="0">
                <a:ln>
                  <a:noFill/>
                </a:ln>
                <a:solidFill>
                  <a:srgbClr val="2A7AE2"/>
                </a:solidFill>
                <a:effectLst/>
                <a:latin typeface="Arial" panose="020B0604020202020204" pitchFamily="34" charset="0"/>
              </a:rPr>
              <a:t>職務経歴書 — 営業・業務自動化・プロジェクト推進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b="0" i="0" u="none" strike="noStrike" cap="none" normalizeH="0" baseline="0" dirty="0">
                <a:ln>
                  <a:noFill/>
                </a:ln>
                <a:solidFill>
                  <a:srgbClr val="6B7280"/>
                </a:solidFill>
                <a:effectLst/>
                <a:latin typeface="Arial" panose="020B0604020202020204" pitchFamily="34" charset="0"/>
              </a:rPr>
              <a:t>商流改革／業務自動化／多拠点運営の実務推進（仕組み設計〜実装〜全社展開）</a:t>
            </a:r>
            <a:endParaRPr kumimoji="0" lang="ja-JP" altLang="ja-JP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000" b="1" i="0" u="none" strike="noStrike" cap="none" normalizeH="0" baseline="0" dirty="0">
                <a:ln>
                  <a:noFill/>
                </a:ln>
                <a:solidFill>
                  <a:srgbClr val="111827"/>
                </a:solidFill>
                <a:effectLst/>
                <a:latin typeface="Arial" panose="020B0604020202020204" pitchFamily="34" charset="0"/>
              </a:rPr>
              <a:t>氏名：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6B7280"/>
                </a:solidFill>
                <a:effectLst/>
                <a:latin typeface="Arial" panose="020B0604020202020204" pitchFamily="34" charset="0"/>
              </a:rPr>
              <a:t>野口　慧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000" b="1" i="0" u="none" strike="noStrike" cap="none" normalizeH="0" baseline="0" dirty="0">
                <a:ln>
                  <a:noFill/>
                </a:ln>
                <a:solidFill>
                  <a:srgbClr val="111827"/>
                </a:solidFill>
                <a:effectLst/>
                <a:latin typeface="Arial" panose="020B0604020202020204" pitchFamily="34" charset="0"/>
              </a:rPr>
              <a:t>メール：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6B7280"/>
                </a:solidFill>
                <a:effectLst/>
                <a:latin typeface="Arial" panose="020B0604020202020204" pitchFamily="34" charset="0"/>
              </a:rPr>
              <a:t>noguchi@n-g-office.com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000" b="1" i="0" u="none" strike="noStrike" cap="none" normalizeH="0" baseline="0" dirty="0">
                <a:ln>
                  <a:noFill/>
                </a:ln>
                <a:solidFill>
                  <a:srgbClr val="111827"/>
                </a:solidFill>
                <a:effectLst/>
                <a:latin typeface="Arial" panose="020B0604020202020204" pitchFamily="34" charset="0"/>
              </a:rPr>
              <a:t>TEL：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6B7280"/>
                </a:solidFill>
                <a:effectLst/>
                <a:latin typeface="Arial" panose="020B0604020202020204" pitchFamily="34" charset="0"/>
              </a:rPr>
              <a:t>090-2312-9284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6B7280"/>
                </a:solidFill>
                <a:effectLst/>
                <a:latin typeface="Arial" panose="020B0604020202020204" pitchFamily="34" charset="0"/>
              </a:rPr>
              <a:t>作成日：2025/08/12</a:t>
            </a:r>
            <a:endParaRPr kumimoji="0" lang="ja-JP" altLang="ja-JP" sz="1000" b="1" i="0" u="none" strike="noStrike" cap="none" normalizeH="0" baseline="0" dirty="0">
              <a:ln>
                <a:noFill/>
              </a:ln>
              <a:solidFill>
                <a:srgbClr val="2A7AE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b="1" i="0" u="none" strike="noStrike" cap="none" normalizeH="0" baseline="0" dirty="0">
                <a:ln>
                  <a:noFill/>
                </a:ln>
                <a:solidFill>
                  <a:srgbClr val="2A7AE2"/>
                </a:solidFill>
                <a:effectLst/>
                <a:latin typeface="Arial" panose="020B0604020202020204" pitchFamily="34" charset="0"/>
              </a:rPr>
              <a:t>プロジェクト概要・役割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100" b="0" i="0" u="none" strike="noStrike" cap="none" normalizeH="0" baseline="0" dirty="0">
                <a:ln>
                  <a:noFill/>
                </a:ln>
                <a:solidFill>
                  <a:srgbClr val="111827"/>
                </a:solidFill>
                <a:effectLst/>
                <a:latin typeface="Arial" panose="020B0604020202020204" pitchFamily="34" charset="0"/>
              </a:rPr>
              <a:t>全国17店舗を展開するアパレル事業において、過剰在庫と高原価構造による粗利圧迫を解消するため、 </a:t>
            </a:r>
            <a:r>
              <a:rPr kumimoji="0" lang="ja-JP" altLang="ja-JP" sz="1100" b="1" i="0" u="none" strike="noStrike" cap="none" normalizeH="0" baseline="0" dirty="0">
                <a:ln>
                  <a:noFill/>
                </a:ln>
                <a:solidFill>
                  <a:srgbClr val="111827"/>
                </a:solidFill>
                <a:effectLst/>
                <a:latin typeface="Arial" panose="020B0604020202020204" pitchFamily="34" charset="0"/>
              </a:rPr>
              <a:t>仕組み設計から実装・全社展開まで一貫して推進</a:t>
            </a:r>
            <a:r>
              <a:rPr kumimoji="0" lang="ja-JP" altLang="ja-JP" sz="1100" b="0" i="0" u="none" strike="noStrike" cap="none" normalizeH="0" baseline="0" dirty="0">
                <a:ln>
                  <a:noFill/>
                </a:ln>
                <a:solidFill>
                  <a:srgbClr val="111827"/>
                </a:solidFill>
                <a:effectLst/>
                <a:latin typeface="Arial" panose="020B0604020202020204" pitchFamily="34" charset="0"/>
              </a:rPr>
              <a:t>しました。現場課題抽出、施策提案、代表との予算調整、プロトタイプ開発、運用定着までを実務で回し、短期で収益構造の改善を達成しています。</a:t>
            </a:r>
            <a:endParaRPr kumimoji="0" lang="ja-JP" altLang="ja-JP" sz="1100" b="1" i="0" u="none" strike="noStrike" cap="none" normalizeH="0" baseline="0" dirty="0">
              <a:ln>
                <a:noFill/>
              </a:ln>
              <a:solidFill>
                <a:srgbClr val="2A7AE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b="1" i="0" u="none" strike="noStrike" cap="none" normalizeH="0" baseline="0" dirty="0">
                <a:ln>
                  <a:noFill/>
                </a:ln>
                <a:solidFill>
                  <a:srgbClr val="2A7AE2"/>
                </a:solidFill>
                <a:effectLst/>
                <a:latin typeface="Arial" panose="020B0604020202020204" pitchFamily="34" charset="0"/>
              </a:rPr>
              <a:t>1. 商流改革（仕入れルート開拓）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100" b="0" i="0" u="none" strike="noStrike" cap="none" normalizeH="0" baseline="0" dirty="0">
                <a:ln>
                  <a:noFill/>
                </a:ln>
                <a:solidFill>
                  <a:srgbClr val="111827"/>
                </a:solidFill>
                <a:effectLst/>
                <a:latin typeface="Arial" panose="020B0604020202020204" pitchFamily="34" charset="0"/>
              </a:rPr>
              <a:t>現場の課題に基づき、既存調達に依存しない独自の仕入れルートを自ら開拓（ローラー営業）し、原価構造を根本から改善しました。</a:t>
            </a:r>
            <a:endParaRPr kumimoji="0" lang="ja-JP" altLang="ja-JP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1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工場の過剰在庫を再活用する再販スキームを構築し、せどり経由で約</a:t>
            </a:r>
            <a:r>
              <a:rPr kumimoji="0" lang="ja-JP" altLang="ja-JP" sz="11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20％のマージン</a:t>
            </a:r>
            <a:r>
              <a:rPr kumimoji="0" lang="ja-JP" altLang="ja-JP" sz="11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を確保。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1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自力で新規仕入れルートを全国規模でローラーし、特定商品の仕入れ原価を従来より大幅に抑制（目標ラインの原価率：</a:t>
            </a:r>
            <a:r>
              <a:rPr kumimoji="0" lang="ja-JP" altLang="ja-JP" sz="1100" b="1" i="0" u="none" strike="noStrike" cap="none" normalizeH="0" baseline="0" dirty="0">
                <a:ln>
                  <a:noFill/>
                </a:ln>
                <a:solidFill>
                  <a:srgbClr val="2A7AE2"/>
                </a:solidFill>
                <a:effectLst/>
                <a:latin typeface="Arial" panose="020B0604020202020204" pitchFamily="34" charset="0"/>
              </a:rPr>
              <a:t>約10％</a:t>
            </a:r>
            <a:r>
              <a:rPr kumimoji="0" lang="ja-JP" altLang="ja-JP" sz="11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を実現）。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1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結果として、事業全体の原価率を</a:t>
            </a:r>
            <a:r>
              <a:rPr kumimoji="0" lang="ja-JP" altLang="ja-JP" sz="1100" b="1" i="0" u="none" strike="noStrike" cap="none" normalizeH="0" baseline="0" dirty="0">
                <a:ln>
                  <a:noFill/>
                </a:ln>
                <a:solidFill>
                  <a:srgbClr val="2A7AE2"/>
                </a:solidFill>
                <a:effectLst/>
                <a:latin typeface="Arial" panose="020B0604020202020204" pitchFamily="34" charset="0"/>
              </a:rPr>
              <a:t>約30％→23％</a:t>
            </a:r>
            <a:r>
              <a:rPr kumimoji="0" lang="ja-JP" altLang="ja-JP" sz="11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へ改善（状況により実効14％まで到達）。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200" b="1" i="0" u="none" strike="noStrike" cap="none" normalizeH="0" baseline="0" dirty="0">
              <a:ln>
                <a:noFill/>
              </a:ln>
              <a:solidFill>
                <a:srgbClr val="2A7AE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b="1" i="0" u="none" strike="noStrike" cap="none" normalizeH="0" baseline="0" dirty="0">
                <a:ln>
                  <a:noFill/>
                </a:ln>
                <a:solidFill>
                  <a:srgbClr val="2A7AE2"/>
                </a:solidFill>
                <a:effectLst/>
                <a:latin typeface="Arial" panose="020B0604020202020204" pitchFamily="34" charset="0"/>
              </a:rPr>
              <a:t>2. 技術活用によるプロトタイプ開発と実装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100" b="0" i="0" u="none" strike="noStrike" cap="none" normalizeH="0" baseline="0" dirty="0">
                <a:ln>
                  <a:noFill/>
                </a:ln>
                <a:solidFill>
                  <a:srgbClr val="111827"/>
                </a:solidFill>
                <a:effectLst/>
                <a:latin typeface="Arial" panose="020B0604020202020204" pitchFamily="34" charset="0"/>
              </a:rPr>
              <a:t>エンジニア1名と私の実質2名体制で、GAS・Python・スプレッド数式を駆使してプロトタイプを作成。テスト→修正を高速に回し、エンジニアにアプリ化を依頼して本番導入へ繋げました。</a:t>
            </a:r>
            <a:endParaRPr kumimoji="0" lang="ja-JP" altLang="ja-JP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1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QRコード管理や在庫管理のプロトタイプをGASで構築し、テスト店舗での棚卸し・販売・返品フロー検証を実施。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1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LINE Bot導入により全国17店舗の店長から定性・定量データをリアルタイム収集。販売傾向や欠品情報を即時に可視化。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1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粗利自動算出、チャーター便管理、消化実績の自動集計など業務の自動化を段階的に実装。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1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社内マニュアル作成・問い合わせ対応を単独で実施し、運用定着までリード。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200" b="1" i="0" u="none" strike="noStrike" cap="none" normalizeH="0" baseline="0" dirty="0">
              <a:ln>
                <a:noFill/>
              </a:ln>
              <a:solidFill>
                <a:srgbClr val="2A7AE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b="1" i="0" u="none" strike="noStrike" cap="none" normalizeH="0" baseline="0" dirty="0">
                <a:ln>
                  <a:noFill/>
                </a:ln>
                <a:solidFill>
                  <a:srgbClr val="2A7AE2"/>
                </a:solidFill>
                <a:effectLst/>
                <a:latin typeface="Arial" panose="020B0604020202020204" pitchFamily="34" charset="0"/>
              </a:rPr>
              <a:t>3. 財務・予算管理（PL/BSベースの運用）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100" b="0" i="0" u="none" strike="noStrike" cap="none" normalizeH="0" baseline="0" dirty="0">
                <a:ln>
                  <a:noFill/>
                </a:ln>
                <a:solidFill>
                  <a:srgbClr val="111827"/>
                </a:solidFill>
                <a:effectLst/>
                <a:latin typeface="Arial" panose="020B0604020202020204" pitchFamily="34" charset="0"/>
              </a:rPr>
              <a:t>仕掛かり予算や生産計画を代表と協議のうえ策定し、複数シナリオによるシミュレーションを作成して経営判断を支援しました。財務データの自動集計により、意思決定の透明性とスピードを向上させました。</a:t>
            </a:r>
            <a:endParaRPr kumimoji="0" lang="ja-JP" altLang="ja-JP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1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半期ごとの仕掛かり予算を代表と連携して設定し、「無理のない生産金額」を設計。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1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PL・BSを用いた予実管理、仕入れ・在庫・粗利の統合管理を運用。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1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代表のカード決済履歴やバランスシートの自動化（GAS）により、経理業務の効率化とデータ精度向上を実現。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1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ファミリーセール等の大型販促では、予算設計〜実行〜分析を短期間で完遂。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200" b="1" i="0" u="none" strike="noStrike" cap="none" normalizeH="0" baseline="0" dirty="0">
              <a:ln>
                <a:noFill/>
              </a:ln>
              <a:solidFill>
                <a:srgbClr val="2A7AE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b="1" i="0" u="none" strike="noStrike" cap="none" normalizeH="0" baseline="0" dirty="0">
                <a:ln>
                  <a:noFill/>
                </a:ln>
                <a:solidFill>
                  <a:srgbClr val="2A7AE2"/>
                </a:solidFill>
                <a:effectLst/>
                <a:latin typeface="Arial" panose="020B0604020202020204" pitchFamily="34" charset="0"/>
              </a:rPr>
              <a:t>4. 現場と技術の橋渡し・プロジェクト推進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100" b="0" i="0" u="none" strike="noStrike" cap="none" normalizeH="0" baseline="0" dirty="0">
                <a:ln>
                  <a:noFill/>
                </a:ln>
                <a:solidFill>
                  <a:srgbClr val="111827"/>
                </a:solidFill>
                <a:effectLst/>
                <a:latin typeface="Arial" panose="020B0604020202020204" pitchFamily="34" charset="0"/>
              </a:rPr>
              <a:t>現場（店長・販売スタッフ）、技術（エンジニア）、経営（代表）を繋ぐハブとして、要件定義・進捗管理・改修優先度の決定を担当。小人数で全社スケールの改善を実現しました。</a:t>
            </a:r>
            <a:endParaRPr kumimoji="0" lang="ja-JP" altLang="ja-JP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1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現場ヒアリングを元に要件を言語化し、プロトタイプ→本実装へと繋げるための優先順位付けを実施。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1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改修要望やバグ報告は自らトリアージし、エンジニアとフレームワークでカスタムを継続。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1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関係者への定期共有（代表含む）とマニュアル配布により、スムーズな運用移行を達成。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200" b="1" i="0" u="none" strike="noStrike" cap="none" normalizeH="0" baseline="0" dirty="0">
              <a:ln>
                <a:noFill/>
              </a:ln>
              <a:solidFill>
                <a:srgbClr val="2A7AE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b="1" i="0" u="none" strike="noStrike" cap="none" normalizeH="0" baseline="0" dirty="0">
                <a:ln>
                  <a:noFill/>
                </a:ln>
                <a:solidFill>
                  <a:srgbClr val="2A7AE2"/>
                </a:solidFill>
                <a:effectLst/>
                <a:latin typeface="Arial" panose="020B0604020202020204" pitchFamily="34" charset="0"/>
              </a:rPr>
              <a:t>主な成果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1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原価率改善：事業全体で</a:t>
            </a:r>
            <a:r>
              <a:rPr kumimoji="0" lang="ja-JP" altLang="ja-JP" sz="1100" b="1" i="0" u="none" strike="noStrike" cap="none" normalizeH="0" baseline="0" dirty="0">
                <a:ln>
                  <a:noFill/>
                </a:ln>
                <a:solidFill>
                  <a:srgbClr val="2A7AE2"/>
                </a:solidFill>
                <a:effectLst/>
                <a:latin typeface="Arial" panose="020B0604020202020204" pitchFamily="34" charset="0"/>
              </a:rPr>
              <a:t>約10％以上の原価削減</a:t>
            </a:r>
            <a:r>
              <a:rPr kumimoji="0" lang="ja-JP" altLang="ja-JP" sz="11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を達成（実効で14％まで到達したケースあり）。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1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在庫回転・キャッシュフロー改善：滞留在庫の再販による在庫圧縮と資金繰り改善を実現。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1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運用自動化：GAS/Pythonによる自動集計で作業工数を大幅削減。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1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全社展開力：マニュアル・教育・一次対応を単独で担い、運用定着を実現。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200" b="1" i="0" u="none" strike="noStrike" cap="none" normalizeH="0" baseline="0" dirty="0">
              <a:ln>
                <a:noFill/>
              </a:ln>
              <a:solidFill>
                <a:srgbClr val="2A7AE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b="1" i="0" u="none" strike="noStrike" cap="none" normalizeH="0" baseline="0" dirty="0">
                <a:ln>
                  <a:noFill/>
                </a:ln>
                <a:solidFill>
                  <a:srgbClr val="2A7AE2"/>
                </a:solidFill>
                <a:effectLst/>
                <a:latin typeface="Arial" panose="020B0604020202020204" pitchFamily="34" charset="0"/>
              </a:rPr>
              <a:t>強み・アピールポイント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1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商流改革力：</a:t>
            </a:r>
            <a:r>
              <a:rPr kumimoji="0" lang="ja-JP" altLang="ja-JP" sz="11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自らローラーして仕入れルートを開拓し、原価構造を改善できる実行力。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1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技術実装力：</a:t>
            </a:r>
            <a:r>
              <a:rPr kumimoji="0" lang="ja-JP" altLang="ja-JP" sz="11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GAS/Python/スプレッド数式でプロトタイプを自走し、エンジニアと協働して本番化。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1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財務管理力：</a:t>
            </a:r>
            <a:r>
              <a:rPr kumimoji="0" lang="ja-JP" altLang="ja-JP" sz="11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PL/BSを意識した予実管理・予算シミュレーションを作成・運用。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1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推進力：</a:t>
            </a:r>
            <a:r>
              <a:rPr kumimoji="0" lang="ja-JP" altLang="ja-JP" sz="11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現場・技術・経営を繋ぎ、短期間で成果を出すPMO的推進能力。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1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少人数体制での再現力：</a:t>
            </a:r>
            <a:r>
              <a:rPr kumimoji="0" lang="ja-JP" altLang="ja-JP" sz="11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実質2名体制で全社的な改善を実現した経験。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hlinkClick r:id="rId2"/>
              </a:rPr>
              <a:t>Excelダウンロード</a:t>
            </a:r>
            <a:r>
              <a:rPr kumimoji="0" lang="ja-JP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ja-JP" altLang="ja-JP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hlinkClick r:id="rId3"/>
              </a:rPr>
              <a:t>PowerPointダウンロード</a:t>
            </a:r>
            <a:r>
              <a:rPr kumimoji="0" lang="ja-JP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※ 本資料は応募用・社内提出用のサマリです。詳細な実績や数値の裏付け（ログ、スクリーンショット、ダッシュボード等）が必要であれば別途添付可能です。 </a:t>
            </a:r>
          </a:p>
        </p:txBody>
      </p:sp>
    </p:spTree>
    <p:extLst>
      <p:ext uri="{BB962C8B-B14F-4D97-AF65-F5344CB8AC3E}">
        <p14:creationId xmlns:p14="http://schemas.microsoft.com/office/powerpoint/2010/main" val="1723502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3554_chirashi_bounenkai.potx" id="{516B45CA-9356-4FB2-8022-8B80380EAC8E}" vid="{7A03B05D-7FE9-4593-BD2B-E5710B1626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{F15D3C56-5FC5-4CB8-8314-B4FCF0AE3BAC}tf96678299_win32</Template>
  <TotalTime>6</TotalTime>
  <Words>894</Words>
  <Application>Microsoft Office PowerPoint</Application>
  <PresentationFormat>ユーザー設定</PresentationFormat>
  <Paragraphs>48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慧 野口</dc:creator>
  <cp:lastModifiedBy>慧 野口</cp:lastModifiedBy>
  <cp:revision>2</cp:revision>
  <dcterms:created xsi:type="dcterms:W3CDTF">2025-08-12T19:29:42Z</dcterms:created>
  <dcterms:modified xsi:type="dcterms:W3CDTF">2025-08-12T19:57:23Z</dcterms:modified>
</cp:coreProperties>
</file>