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343" r:id="rId2"/>
    <p:sldId id="344" r:id="rId3"/>
    <p:sldId id="345" r:id="rId4"/>
    <p:sldId id="346" r:id="rId5"/>
    <p:sldId id="348" r:id="rId6"/>
    <p:sldId id="304" r:id="rId7"/>
    <p:sldId id="321" r:id="rId8"/>
    <p:sldId id="311" r:id="rId9"/>
    <p:sldId id="322" r:id="rId10"/>
    <p:sldId id="305" r:id="rId11"/>
    <p:sldId id="307" r:id="rId12"/>
    <p:sldId id="306" r:id="rId13"/>
    <p:sldId id="323" r:id="rId14"/>
    <p:sldId id="312" r:id="rId15"/>
    <p:sldId id="308" r:id="rId16"/>
    <p:sldId id="309" r:id="rId17"/>
    <p:sldId id="329" r:id="rId18"/>
    <p:sldId id="349" r:id="rId19"/>
    <p:sldId id="350" r:id="rId20"/>
    <p:sldId id="351" r:id="rId21"/>
    <p:sldId id="352" r:id="rId22"/>
    <p:sldId id="353" r:id="rId23"/>
    <p:sldId id="354" r:id="rId24"/>
    <p:sldId id="355" r:id="rId25"/>
    <p:sldId id="359" r:id="rId26"/>
    <p:sldId id="360" r:id="rId27"/>
    <p:sldId id="310" r:id="rId28"/>
    <p:sldId id="313" r:id="rId29"/>
    <p:sldId id="362" r:id="rId30"/>
    <p:sldId id="363" r:id="rId31"/>
    <p:sldId id="335"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43"/>
            <p14:sldId id="344"/>
            <p14:sldId id="345"/>
            <p14:sldId id="346"/>
            <p14:sldId id="348"/>
            <p14:sldId id="304"/>
            <p14:sldId id="321"/>
            <p14:sldId id="311"/>
            <p14:sldId id="322"/>
            <p14:sldId id="305"/>
            <p14:sldId id="307"/>
            <p14:sldId id="306"/>
            <p14:sldId id="323"/>
            <p14:sldId id="312"/>
            <p14:sldId id="308"/>
            <p14:sldId id="309"/>
            <p14:sldId id="329"/>
            <p14:sldId id="349"/>
            <p14:sldId id="350"/>
            <p14:sldId id="351"/>
            <p14:sldId id="352"/>
            <p14:sldId id="353"/>
            <p14:sldId id="354"/>
            <p14:sldId id="355"/>
            <p14:sldId id="359"/>
            <p14:sldId id="360"/>
            <p14:sldId id="310"/>
            <p14:sldId id="313"/>
            <p14:sldId id="362"/>
            <p14:sldId id="363"/>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213" autoAdjust="0"/>
  </p:normalViewPr>
  <p:slideViewPr>
    <p:cSldViewPr>
      <p:cViewPr varScale="1">
        <p:scale>
          <a:sx n="94" d="100"/>
          <a:sy n="94" d="100"/>
        </p:scale>
        <p:origin x="2076" y="90"/>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2020/11/4</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2020/11/4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Nếu</a:t>
            </a:r>
            <a:r>
              <a:rPr lang="en-US" dirty="0"/>
              <a:t> </a:t>
            </a:r>
            <a:r>
              <a:rPr lang="en-US" dirty="0" err="1"/>
              <a:t>biểu</a:t>
            </a:r>
            <a:r>
              <a:rPr lang="en-US" dirty="0"/>
              <a:t> </a:t>
            </a:r>
            <a:r>
              <a:rPr lang="en-US" dirty="0" err="1"/>
              <a:t>diễn</a:t>
            </a:r>
            <a:r>
              <a:rPr lang="en-US" dirty="0"/>
              <a:t> </a:t>
            </a:r>
            <a:r>
              <a:rPr lang="en-US" dirty="0" err="1"/>
              <a:t>với</a:t>
            </a:r>
            <a:r>
              <a:rPr lang="en-US" dirty="0"/>
              <a:t> n </a:t>
            </a:r>
            <a:r>
              <a:rPr lang="en-US" dirty="0" err="1"/>
              <a:t>ký</a:t>
            </a:r>
            <a:r>
              <a:rPr lang="en-US" dirty="0"/>
              <a:t> </a:t>
            </a:r>
            <a:r>
              <a:rPr lang="en-US" dirty="0" err="1"/>
              <a:t>số</a:t>
            </a:r>
            <a:r>
              <a:rPr lang="en-US" dirty="0"/>
              <a:t> </a:t>
            </a:r>
            <a:r>
              <a:rPr lang="en-US" dirty="0" err="1"/>
              <a:t>thì</a:t>
            </a:r>
            <a:r>
              <a:rPr lang="en-US" dirty="0"/>
              <a:t> </a:t>
            </a:r>
            <a:r>
              <a:rPr lang="en-US" dirty="0" err="1"/>
              <a:t>sao</a:t>
            </a:r>
            <a:r>
              <a:rPr lang="en-US" dirty="0"/>
              <a:t>? a[n-1] a[n-2] … a[1] a[0]</a:t>
            </a:r>
          </a:p>
          <a:p>
            <a:r>
              <a:rPr lang="en-US" dirty="0"/>
              <a:t>        A = a[0] + 10(a[1] + 10(a[2]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-&gt;a[0] = A - 10(a[1] + 10(a[2] +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a[0] = A – 10B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 a[1] + 10(a[2]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-&gt;a[1] = B – 10C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 a[2] + 10(a[3]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Như </a:t>
            </a:r>
            <a:r>
              <a:rPr lang="en-US" dirty="0" err="1"/>
              <a:t>vậy</a:t>
            </a:r>
            <a:r>
              <a:rPr lang="vi-VN" dirty="0"/>
              <a:t>, để tìm biểu diễn của một giá trị thập phân thì chúng ta có thể chia liên tiếp thương cho 10, phần dư của mỗi phép chia chính là các ký số cấu thành nên biểu diễn cho giá trị</a:t>
            </a:r>
            <a:endParaRPr lang="en-US" dirty="0"/>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1011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6</a:t>
            </a:fld>
            <a:endParaRPr lang="en-US"/>
          </a:p>
        </p:txBody>
      </p:sp>
    </p:spTree>
    <p:extLst>
      <p:ext uri="{BB962C8B-B14F-4D97-AF65-F5344CB8AC3E}">
        <p14:creationId xmlns:p14="http://schemas.microsoft.com/office/powerpoint/2010/main" val="30539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giá trị tăng, thì số lượng bit cần để biểu diễn nhị phân tăng ít hơn số lượng bit cần để biểu diễn BCD</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280302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lgn="l" rtl="0">
              <a:spcBef>
                <a:spcPts val="0"/>
              </a:spcBef>
              <a:spcAft>
                <a:spcPts val="0"/>
              </a:spcAft>
              <a:buClr>
                <a:schemeClr val="dk1"/>
              </a:buClr>
              <a:buSzPts val="1200"/>
              <a:buFont typeface="Calibri"/>
              <a:buAutoNum type="arabicPeriod"/>
            </a:pPr>
            <a:r>
              <a:rPr lang="vi-VN"/>
              <a:t>Biểu diễn quá (excess presentation) là một phương pháp biểu diễn thông tin nhằm đảm bảo số được biểu diễn không âm (nghĩa là cộng thêm một lượng bias), ví dụ giá trị -5 được biểu diễn quá 127 là 122, giá trị 8 được biểu diễn quá 127 là 135.</a:t>
            </a:r>
          </a:p>
          <a:p>
            <a:pPr marL="228600" lvl="0" indent="-228600" algn="l" rtl="0">
              <a:spcBef>
                <a:spcPts val="0"/>
              </a:spcBef>
              <a:spcAft>
                <a:spcPts val="0"/>
              </a:spcAft>
              <a:buClr>
                <a:schemeClr val="dk1"/>
              </a:buClr>
              <a:buSzPts val="1200"/>
              <a:buFont typeface="Calibri"/>
              <a:buAutoNum type="arabicPeriod"/>
            </a:pPr>
            <a:r>
              <a:rPr lang="vi-VN"/>
              <a:t>Lưu ý: E ở trên hình là biểu diễn quá chứ không phải giá trị, muốn tìm giá trị E biểu diễn thì thực hiện E – bias.</a:t>
            </a:r>
          </a:p>
          <a:p>
            <a:pPr marL="228600" lvl="0" indent="-228600" algn="l" rtl="0">
              <a:spcBef>
                <a:spcPts val="0"/>
              </a:spcBef>
              <a:spcAft>
                <a:spcPts val="0"/>
              </a:spcAft>
              <a:buClr>
                <a:schemeClr val="dk1"/>
              </a:buClr>
              <a:buSzPts val="1200"/>
              <a:buFont typeface="Calibri"/>
              <a:buAutoNum type="arabicPeriod"/>
            </a:pPr>
            <a:r>
              <a:rPr lang="vi-VN"/>
              <a:t>Chuẩn IEEE Std 754-2008 có thêm Half precisioin (16-bit) và Quadruple precesion (128-bit).</a:t>
            </a:r>
          </a:p>
          <a:p>
            <a:pPr marL="228600" lvl="0" indent="-228600" algn="l" rtl="0">
              <a:spcBef>
                <a:spcPts val="0"/>
              </a:spcBef>
              <a:spcAft>
                <a:spcPts val="0"/>
              </a:spcAft>
              <a:buClr>
                <a:schemeClr val="dk1"/>
              </a:buClr>
              <a:buSzPts val="1200"/>
              <a:buFont typeface="Calibri"/>
              <a:buAutoNum type="arabicPeriod"/>
            </a:pPr>
            <a:r>
              <a:rPr lang="vi-VN"/>
              <a:t>Phạm vi môn học chỉ dừng lại ở single precision (chính xác đơn 32 bit).</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255309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bit b</a:t>
            </a:r>
            <a:r>
              <a:rPr lang="en-US" baseline="-25000"/>
              <a:t>7</a:t>
            </a:r>
            <a:r>
              <a:rPr lang="en-US" baseline="0"/>
              <a:t>b</a:t>
            </a:r>
            <a:r>
              <a:rPr lang="en-US" baseline="-25000"/>
              <a:t>6</a:t>
            </a:r>
            <a:r>
              <a:rPr lang="en-US" baseline="0"/>
              <a:t>b</a:t>
            </a:r>
            <a:r>
              <a:rPr lang="en-US" baseline="-25000"/>
              <a:t>5</a:t>
            </a:r>
            <a:r>
              <a:rPr lang="en-US" baseline="0"/>
              <a:t>b</a:t>
            </a:r>
            <a:r>
              <a:rPr lang="en-US" baseline="-25000"/>
              <a:t>4</a:t>
            </a:r>
            <a:r>
              <a:rPr lang="en-US" baseline="0"/>
              <a:t>b</a:t>
            </a:r>
            <a:r>
              <a:rPr lang="en-US" baseline="-25000"/>
              <a:t>3</a:t>
            </a:r>
            <a:r>
              <a:rPr lang="en-US" baseline="0"/>
              <a:t>b</a:t>
            </a:r>
            <a:r>
              <a:rPr lang="en-US" baseline="-25000"/>
              <a:t>2</a:t>
            </a:r>
            <a:r>
              <a:rPr lang="en-US" baseline="0"/>
              <a:t>b</a:t>
            </a:r>
            <a:r>
              <a:rPr lang="en-US" baseline="-25000"/>
              <a:t>1</a:t>
            </a:r>
            <a:r>
              <a:rPr lang="en-US" baseline="0"/>
              <a:t> biểu diễn cho mỗi ký tự, </a:t>
            </a:r>
            <a:r>
              <a:rPr lang="en-US"/>
              <a:t>b</a:t>
            </a:r>
            <a:r>
              <a:rPr lang="en-US" baseline="-25000"/>
              <a:t>7</a:t>
            </a:r>
            <a:r>
              <a:rPr lang="en-US" baseline="0"/>
              <a:t>b</a:t>
            </a:r>
            <a:r>
              <a:rPr lang="en-US" baseline="-25000"/>
              <a:t>6</a:t>
            </a:r>
            <a:r>
              <a:rPr lang="en-US" baseline="0"/>
              <a:t>b</a:t>
            </a:r>
            <a:r>
              <a:rPr lang="en-US" baseline="-25000"/>
              <a:t>5</a:t>
            </a:r>
            <a:r>
              <a:rPr lang="en-US" baseline="0"/>
              <a:t> ở hàng dọc, b</a:t>
            </a:r>
            <a:r>
              <a:rPr lang="en-US" baseline="-25000"/>
              <a:t>4</a:t>
            </a:r>
            <a:r>
              <a:rPr lang="en-US" baseline="0"/>
              <a:t>b</a:t>
            </a:r>
            <a:r>
              <a:rPr lang="en-US" baseline="-25000"/>
              <a:t>3</a:t>
            </a:r>
            <a:r>
              <a:rPr lang="en-US" baseline="0"/>
              <a:t>b</a:t>
            </a:r>
            <a:r>
              <a:rPr lang="en-US" baseline="-25000"/>
              <a:t>2</a:t>
            </a:r>
            <a:r>
              <a:rPr lang="en-US" baseline="0"/>
              <a:t>b</a:t>
            </a:r>
            <a:r>
              <a:rPr lang="en-US" baseline="-25000"/>
              <a:t>1</a:t>
            </a:r>
            <a:r>
              <a:rPr lang="en-US" baseline="0"/>
              <a:t> ở hàng ngang</a:t>
            </a:r>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29887226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11/4/2020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11/4/2020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11/4/2020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11/4/2020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11/4/2020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dirty="0"/>
              <a:t>TỔ CHỨC VÀ CẤU TRÚC MÁY TÍNH II</a:t>
            </a:r>
            <a:br>
              <a:rPr lang="en-US" altLang="ja-JP" sz="4400" b="1" dirty="0"/>
            </a:br>
            <a:r>
              <a:rPr lang="en-US" altLang="ja-JP" sz="4400" b="1" dirty="0" err="1"/>
              <a:t>Chương</a:t>
            </a:r>
            <a:r>
              <a:rPr lang="en-US" altLang="ja-JP" sz="4400" b="1" dirty="0"/>
              <a:t> 2</a:t>
            </a:r>
            <a:br>
              <a:rPr lang="en-US" altLang="ja-JP" sz="4400" b="1" dirty="0"/>
            </a:br>
            <a:r>
              <a:rPr lang="en-US" altLang="ja-JP" sz="4400" b="1" dirty="0" err="1"/>
              <a:t>Biểu</a:t>
            </a:r>
            <a:r>
              <a:rPr lang="en-US" altLang="ja-JP" sz="4400" b="1" dirty="0"/>
              <a:t> </a:t>
            </a:r>
            <a:r>
              <a:rPr lang="en-US" altLang="ja-JP" sz="4400" b="1" dirty="0" err="1"/>
              <a:t>diễn</a:t>
            </a:r>
            <a:r>
              <a:rPr lang="en-US" altLang="ja-JP" sz="4400" b="1" dirty="0"/>
              <a:t> </a:t>
            </a:r>
            <a:r>
              <a:rPr lang="en-US" altLang="ja-JP" sz="4400" b="1" dirty="0" err="1"/>
              <a:t>thông</a:t>
            </a:r>
            <a:r>
              <a:rPr lang="en-US" altLang="ja-JP" sz="4400" b="1" dirty="0"/>
              <a:t> tin</a:t>
            </a:r>
            <a:br>
              <a:rPr lang="en-US" altLang="ja-JP" sz="4400" b="1" dirty="0"/>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11/4/2020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11/4/2020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(5/7) – </a:t>
            </a:r>
            <a:r>
              <a:rPr lang="en-US" dirty="0" err="1"/>
              <a:t>Hệ</a:t>
            </a:r>
            <a:r>
              <a:rPr lang="en-US" dirty="0"/>
              <a:t> c</a:t>
            </a:r>
            <a:r>
              <a:rPr lang="vi-VN" dirty="0"/>
              <a:t>ơ</a:t>
            </a:r>
            <a:r>
              <a:rPr lang="en-US" dirty="0"/>
              <a:t> </a:t>
            </a:r>
            <a:r>
              <a:rPr lang="en-US" dirty="0" err="1"/>
              <a:t>số</a:t>
            </a:r>
            <a:r>
              <a:rPr lang="en-US" dirty="0"/>
              <a:t> 16</a:t>
            </a:r>
          </a:p>
        </p:txBody>
      </p:sp>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err="1"/>
              <a:t>Các</a:t>
            </a:r>
            <a:r>
              <a:rPr lang="en-US" dirty="0"/>
              <a:t> </a:t>
            </a:r>
            <a:r>
              <a:rPr lang="en-US" dirty="0" err="1"/>
              <a:t>chuỗi</a:t>
            </a:r>
            <a:r>
              <a:rPr lang="en-US" dirty="0"/>
              <a:t> bit </a:t>
            </a:r>
            <a:r>
              <a:rPr lang="en-US" dirty="0" err="1"/>
              <a:t>dài</a:t>
            </a:r>
            <a:r>
              <a:rPr lang="en-US" dirty="0"/>
              <a:t> </a:t>
            </a:r>
            <a:r>
              <a:rPr lang="en-US" dirty="0" err="1"/>
              <a:t>dẫn</a:t>
            </a:r>
            <a:r>
              <a:rPr lang="en-US" dirty="0"/>
              <a:t> </a:t>
            </a:r>
            <a:r>
              <a:rPr lang="en-US" dirty="0" err="1"/>
              <a:t>đến</a:t>
            </a:r>
            <a:r>
              <a:rPr lang="en-US" dirty="0"/>
              <a:t> </a:t>
            </a:r>
            <a:r>
              <a:rPr lang="en-US" dirty="0" err="1"/>
              <a:t>nhàm</a:t>
            </a:r>
            <a:r>
              <a:rPr lang="en-US" dirty="0"/>
              <a:t> </a:t>
            </a:r>
            <a:r>
              <a:rPr lang="en-US" dirty="0" err="1"/>
              <a:t>chán</a:t>
            </a:r>
            <a:r>
              <a:rPr lang="en-US" dirty="0"/>
              <a:t> </a:t>
            </a:r>
            <a:r>
              <a:rPr lang="en-US" dirty="0" err="1"/>
              <a:t>và</a:t>
            </a:r>
            <a:r>
              <a:rPr lang="en-US" dirty="0"/>
              <a:t> </a:t>
            </a:r>
            <a:r>
              <a:rPr lang="en-US" dirty="0" err="1"/>
              <a:t>dễ</a:t>
            </a:r>
            <a:r>
              <a:rPr lang="en-US" dirty="0"/>
              <a:t> </a:t>
            </a:r>
            <a:r>
              <a:rPr lang="en-US" dirty="0" err="1"/>
              <a:t>sai</a:t>
            </a:r>
            <a:r>
              <a:rPr lang="en-US" dirty="0"/>
              <a:t> </a:t>
            </a:r>
            <a:r>
              <a:rPr lang="en-US" dirty="0" err="1"/>
              <a:t>sót</a:t>
            </a:r>
            <a:r>
              <a:rPr lang="en-US" dirty="0"/>
              <a:t> </a:t>
            </a:r>
            <a:r>
              <a:rPr lang="en-US" dirty="0" err="1"/>
              <a:t>khi</a:t>
            </a:r>
            <a:r>
              <a:rPr lang="en-US" dirty="0"/>
              <a:t> </a:t>
            </a:r>
            <a:r>
              <a:rPr lang="en-US" dirty="0" err="1"/>
              <a:t>biểu</a:t>
            </a:r>
            <a:r>
              <a:rPr lang="en-US" dirty="0"/>
              <a:t> </a:t>
            </a:r>
            <a:r>
              <a:rPr lang="en-US" dirty="0" err="1"/>
              <a:t>diễn</a:t>
            </a:r>
            <a:endParaRPr lang="en-US" dirty="0"/>
          </a:p>
          <a:p>
            <a:pPr lvl="1"/>
            <a:r>
              <a:rPr lang="en-US" dirty="0" err="1"/>
              <a:t>Đề</a:t>
            </a:r>
            <a:r>
              <a:rPr lang="en-US" dirty="0"/>
              <a:t> </a:t>
            </a:r>
            <a:r>
              <a:rPr lang="en-US" dirty="0" err="1"/>
              <a:t>xuất</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hệ</a:t>
            </a:r>
            <a:r>
              <a:rPr lang="en-US" dirty="0"/>
              <a:t> c</a:t>
            </a:r>
            <a:r>
              <a:rPr lang="vi-VN" dirty="0"/>
              <a:t>ơ</a:t>
            </a:r>
            <a:r>
              <a:rPr lang="en-US" dirty="0"/>
              <a:t> </a:t>
            </a:r>
            <a:r>
              <a:rPr lang="en-US" dirty="0" err="1"/>
              <a:t>số</a:t>
            </a:r>
            <a:r>
              <a:rPr lang="en-US" dirty="0"/>
              <a:t> </a:t>
            </a:r>
            <a:r>
              <a:rPr lang="en-US" dirty="0" err="1"/>
              <a:t>cao</a:t>
            </a:r>
            <a:r>
              <a:rPr lang="en-US" dirty="0"/>
              <a:t> h</a:t>
            </a:r>
            <a:r>
              <a:rPr lang="vi-VN" dirty="0"/>
              <a:t>ơ</a:t>
            </a:r>
            <a:r>
              <a:rPr lang="en-US" dirty="0"/>
              <a:t>n</a:t>
            </a:r>
          </a:p>
          <a:p>
            <a:pPr lvl="2"/>
            <a:r>
              <a:rPr lang="en-US" dirty="0" err="1"/>
              <a:t>Số</a:t>
            </a:r>
            <a:r>
              <a:rPr lang="en-US" dirty="0"/>
              <a:t> l</a:t>
            </a:r>
            <a:r>
              <a:rPr lang="vi-VN" dirty="0"/>
              <a:t>ư</a:t>
            </a:r>
            <a:r>
              <a:rPr lang="en-US" dirty="0" err="1"/>
              <a:t>ợng</a:t>
            </a:r>
            <a:r>
              <a:rPr lang="en-US" dirty="0"/>
              <a:t> </a:t>
            </a:r>
            <a:r>
              <a:rPr lang="en-US" dirty="0" err="1"/>
              <a:t>ký</a:t>
            </a:r>
            <a:r>
              <a:rPr lang="en-US" dirty="0"/>
              <a:t> </a:t>
            </a:r>
            <a:r>
              <a:rPr lang="en-US" dirty="0" err="1"/>
              <a:t>số</a:t>
            </a:r>
            <a:r>
              <a:rPr lang="en-US" dirty="0"/>
              <a:t> </a:t>
            </a:r>
            <a:r>
              <a:rPr lang="en-US" dirty="0" err="1"/>
              <a:t>giảm</a:t>
            </a:r>
            <a:r>
              <a:rPr lang="en-US" dirty="0"/>
              <a:t> </a:t>
            </a:r>
            <a:r>
              <a:rPr lang="en-US" dirty="0" err="1"/>
              <a:t>xuống</a:t>
            </a:r>
            <a:r>
              <a:rPr lang="en-US" dirty="0"/>
              <a:t> </a:t>
            </a:r>
            <a:r>
              <a:rPr lang="en-US" dirty="0" err="1"/>
              <a:t>nh</a:t>
            </a:r>
            <a:r>
              <a:rPr lang="vi-VN" dirty="0"/>
              <a:t>ư</a:t>
            </a:r>
            <a:r>
              <a:rPr lang="en-US" dirty="0"/>
              <a:t>ng </a:t>
            </a:r>
            <a:r>
              <a:rPr lang="en-US" dirty="0" err="1"/>
              <a:t>ký</a:t>
            </a:r>
            <a:r>
              <a:rPr lang="en-US" dirty="0"/>
              <a:t> </a:t>
            </a:r>
            <a:r>
              <a:rPr lang="en-US" dirty="0" err="1"/>
              <a:t>số</a:t>
            </a:r>
            <a:r>
              <a:rPr lang="en-US" dirty="0"/>
              <a:t> </a:t>
            </a:r>
            <a:r>
              <a:rPr lang="en-US" dirty="0" err="1"/>
              <a:t>trở</a:t>
            </a:r>
            <a:r>
              <a:rPr lang="en-US" dirty="0"/>
              <a:t> </a:t>
            </a:r>
            <a:r>
              <a:rPr lang="en-US" dirty="0" err="1"/>
              <a:t>nên</a:t>
            </a:r>
            <a:r>
              <a:rPr lang="en-US" dirty="0"/>
              <a:t> </a:t>
            </a:r>
            <a:r>
              <a:rPr lang="en-US" dirty="0" err="1"/>
              <a:t>phức</a:t>
            </a:r>
            <a:r>
              <a:rPr lang="en-US" dirty="0"/>
              <a:t> </a:t>
            </a:r>
            <a:r>
              <a:rPr lang="en-US" dirty="0" err="1"/>
              <a:t>tạp</a:t>
            </a:r>
            <a:endParaRPr lang="en-US" dirty="0"/>
          </a:p>
          <a:p>
            <a:pPr lvl="1"/>
            <a:r>
              <a:rPr lang="en-US" dirty="0" err="1"/>
              <a:t>Giải</a:t>
            </a:r>
            <a:r>
              <a:rPr lang="en-US" dirty="0"/>
              <a:t> </a:t>
            </a:r>
            <a:r>
              <a:rPr lang="en-US" dirty="0" err="1"/>
              <a:t>pháp</a:t>
            </a:r>
            <a:r>
              <a:rPr lang="en-US" dirty="0"/>
              <a:t>: </a:t>
            </a:r>
            <a:r>
              <a:rPr lang="en-US" dirty="0" err="1"/>
              <a:t>Lựa</a:t>
            </a:r>
            <a:r>
              <a:rPr lang="en-US" dirty="0"/>
              <a:t> </a:t>
            </a:r>
            <a:r>
              <a:rPr lang="en-US" dirty="0" err="1"/>
              <a:t>chọn</a:t>
            </a:r>
            <a:r>
              <a:rPr lang="en-US" dirty="0"/>
              <a:t> </a:t>
            </a:r>
            <a:r>
              <a:rPr lang="en-US" dirty="0" err="1"/>
              <a:t>hệ</a:t>
            </a:r>
            <a:r>
              <a:rPr lang="en-US" dirty="0"/>
              <a:t> c</a:t>
            </a:r>
            <a:r>
              <a:rPr lang="vi-VN" dirty="0"/>
              <a:t>ơ</a:t>
            </a:r>
            <a:r>
              <a:rPr lang="en-US" dirty="0"/>
              <a:t> </a:t>
            </a:r>
            <a:r>
              <a:rPr lang="en-US" dirty="0" err="1"/>
              <a:t>số</a:t>
            </a:r>
            <a:r>
              <a:rPr lang="en-US" dirty="0"/>
              <a:t> </a:t>
            </a:r>
            <a:r>
              <a:rPr lang="en-US" dirty="0" err="1"/>
              <a:t>cao</a:t>
            </a:r>
            <a:r>
              <a:rPr lang="en-US" dirty="0"/>
              <a:t> h</a:t>
            </a:r>
            <a:r>
              <a:rPr lang="vi-VN" dirty="0"/>
              <a:t>ơ</a:t>
            </a:r>
            <a:r>
              <a:rPr lang="en-US" dirty="0"/>
              <a:t>n, </a:t>
            </a:r>
            <a:r>
              <a:rPr lang="en-US" dirty="0" err="1"/>
              <a:t>thỏa</a:t>
            </a:r>
            <a:r>
              <a:rPr lang="en-US" dirty="0"/>
              <a:t> 2 </a:t>
            </a:r>
            <a:r>
              <a:rPr lang="en-US" dirty="0" err="1"/>
              <a:t>điều</a:t>
            </a:r>
            <a:r>
              <a:rPr lang="en-US" dirty="0"/>
              <a:t> </a:t>
            </a:r>
            <a:r>
              <a:rPr lang="en-US" dirty="0" err="1"/>
              <a:t>kiện</a:t>
            </a:r>
            <a:r>
              <a:rPr lang="en-US" dirty="0"/>
              <a:t>:</a:t>
            </a:r>
          </a:p>
          <a:p>
            <a:pPr lvl="2"/>
            <a:r>
              <a:rPr lang="en-US" dirty="0" err="1"/>
              <a:t>Biểu</a:t>
            </a:r>
            <a:r>
              <a:rPr lang="en-US" dirty="0"/>
              <a:t> </a:t>
            </a:r>
            <a:r>
              <a:rPr lang="en-US" dirty="0" err="1"/>
              <a:t>diễn</a:t>
            </a:r>
            <a:r>
              <a:rPr lang="en-US" dirty="0"/>
              <a:t> </a:t>
            </a:r>
            <a:r>
              <a:rPr lang="en-US" dirty="0" err="1"/>
              <a:t>lại</a:t>
            </a:r>
            <a:r>
              <a:rPr lang="en-US" dirty="0"/>
              <a:t> </a:t>
            </a:r>
            <a:r>
              <a:rPr lang="en-US" dirty="0" err="1"/>
              <a:t>chuỗi</a:t>
            </a:r>
            <a:r>
              <a:rPr lang="en-US" dirty="0"/>
              <a:t> bit </a:t>
            </a:r>
            <a:r>
              <a:rPr lang="en-US" dirty="0" err="1"/>
              <a:t>chứ</a:t>
            </a:r>
            <a:r>
              <a:rPr lang="en-US" dirty="0"/>
              <a:t> </a:t>
            </a:r>
            <a:r>
              <a:rPr lang="en-US" dirty="0" err="1"/>
              <a:t>không</a:t>
            </a:r>
            <a:r>
              <a:rPr lang="en-US" dirty="0"/>
              <a:t> </a:t>
            </a:r>
            <a:r>
              <a:rPr lang="en-US" dirty="0" err="1"/>
              <a:t>trực</a:t>
            </a:r>
            <a:r>
              <a:rPr lang="en-US" dirty="0"/>
              <a:t> </a:t>
            </a:r>
            <a:r>
              <a:rPr lang="en-US" dirty="0" err="1"/>
              <a:t>tiếp</a:t>
            </a:r>
            <a:r>
              <a:rPr lang="en-US" dirty="0"/>
              <a:t> </a:t>
            </a:r>
            <a:r>
              <a:rPr lang="en-US" dirty="0" err="1"/>
              <a:t>biểu</a:t>
            </a:r>
            <a:r>
              <a:rPr lang="en-US" dirty="0"/>
              <a:t> </a:t>
            </a:r>
            <a:r>
              <a:rPr lang="en-US" dirty="0" err="1"/>
              <a:t>diễn</a:t>
            </a:r>
            <a:r>
              <a:rPr lang="en-US" dirty="0"/>
              <a:t> </a:t>
            </a:r>
            <a:r>
              <a:rPr lang="en-US" dirty="0" err="1"/>
              <a:t>thông</a:t>
            </a:r>
            <a:r>
              <a:rPr lang="en-US" dirty="0"/>
              <a:t> tin</a:t>
            </a:r>
          </a:p>
          <a:p>
            <a:pPr lvl="2"/>
            <a:r>
              <a:rPr lang="en-US" dirty="0"/>
              <a:t>Đ</a:t>
            </a:r>
            <a:r>
              <a:rPr lang="vi-VN" dirty="0"/>
              <a:t>ơ</a:t>
            </a:r>
            <a:r>
              <a:rPr lang="en-US" dirty="0"/>
              <a:t>n </a:t>
            </a:r>
            <a:r>
              <a:rPr lang="en-US" dirty="0" err="1"/>
              <a:t>giản</a:t>
            </a:r>
            <a:r>
              <a:rPr lang="en-US" dirty="0"/>
              <a:t> </a:t>
            </a:r>
            <a:r>
              <a:rPr lang="en-US" dirty="0" err="1"/>
              <a:t>cho</a:t>
            </a:r>
            <a:r>
              <a:rPr lang="en-US" dirty="0"/>
              <a:t> </a:t>
            </a:r>
            <a:r>
              <a:rPr lang="en-US" dirty="0" err="1"/>
              <a:t>việc</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chuỗi</a:t>
            </a:r>
            <a:r>
              <a:rPr lang="en-US" dirty="0"/>
              <a:t> bit</a:t>
            </a:r>
          </a:p>
          <a:p>
            <a:r>
              <a:rPr lang="en-US" dirty="0" err="1"/>
              <a:t>Hệ</a:t>
            </a:r>
            <a:r>
              <a:rPr lang="en-US" dirty="0"/>
              <a:t> c</a:t>
            </a:r>
            <a:r>
              <a:rPr lang="vi-VN" dirty="0"/>
              <a:t>ơ</a:t>
            </a:r>
            <a:r>
              <a:rPr lang="en-US" dirty="0"/>
              <a:t> </a:t>
            </a:r>
            <a:r>
              <a:rPr lang="en-US" dirty="0" err="1"/>
              <a:t>số</a:t>
            </a:r>
            <a:r>
              <a:rPr lang="en-US" dirty="0"/>
              <a:t> 16</a:t>
            </a:r>
          </a:p>
          <a:p>
            <a:pPr lvl="1"/>
            <a:r>
              <a:rPr lang="en-US" dirty="0" err="1"/>
              <a:t>Đủ</a:t>
            </a:r>
            <a:r>
              <a:rPr lang="en-US" dirty="0"/>
              <a:t> </a:t>
            </a:r>
            <a:r>
              <a:rPr lang="en-US" dirty="0" err="1"/>
              <a:t>lớn</a:t>
            </a:r>
            <a:r>
              <a:rPr lang="en-US" dirty="0"/>
              <a:t> </a:t>
            </a:r>
            <a:r>
              <a:rPr lang="vi-VN" dirty="0"/>
              <a:t>→</a:t>
            </a:r>
            <a:r>
              <a:rPr lang="en-US" dirty="0"/>
              <a:t> </a:t>
            </a:r>
            <a:r>
              <a:rPr lang="en-US" dirty="0" err="1"/>
              <a:t>Số</a:t>
            </a:r>
            <a:r>
              <a:rPr lang="en-US" dirty="0"/>
              <a:t> l</a:t>
            </a:r>
            <a:r>
              <a:rPr lang="vi-VN" dirty="0"/>
              <a:t>ư</a:t>
            </a:r>
            <a:r>
              <a:rPr lang="en-US" dirty="0" err="1"/>
              <a:t>ợng</a:t>
            </a:r>
            <a:r>
              <a:rPr lang="en-US" dirty="0"/>
              <a:t> </a:t>
            </a:r>
            <a:r>
              <a:rPr lang="en-US" dirty="0" err="1"/>
              <a:t>ký</a:t>
            </a:r>
            <a:r>
              <a:rPr lang="en-US" dirty="0"/>
              <a:t> </a:t>
            </a:r>
            <a:r>
              <a:rPr lang="en-US" dirty="0" err="1"/>
              <a:t>số</a:t>
            </a:r>
            <a:r>
              <a:rPr lang="en-US" dirty="0"/>
              <a:t> </a:t>
            </a:r>
            <a:r>
              <a:rPr lang="en-US" dirty="0" err="1"/>
              <a:t>giảm</a:t>
            </a:r>
            <a:r>
              <a:rPr lang="en-US" dirty="0"/>
              <a:t> </a:t>
            </a:r>
            <a:r>
              <a:rPr lang="en-US" dirty="0" err="1"/>
              <a:t>xuống</a:t>
            </a:r>
            <a:endParaRPr lang="en-US" dirty="0"/>
          </a:p>
          <a:p>
            <a:pPr lvl="1"/>
            <a:r>
              <a:rPr lang="en-US" dirty="0" err="1"/>
              <a:t>Lũy</a:t>
            </a:r>
            <a:r>
              <a:rPr lang="en-US" dirty="0"/>
              <a:t> </a:t>
            </a:r>
            <a:r>
              <a:rPr lang="en-US" dirty="0" err="1"/>
              <a:t>thừa</a:t>
            </a:r>
            <a:r>
              <a:rPr lang="en-US" dirty="0"/>
              <a:t> </a:t>
            </a:r>
            <a:r>
              <a:rPr lang="en-US" dirty="0" err="1"/>
              <a:t>của</a:t>
            </a:r>
            <a:r>
              <a:rPr lang="en-US" dirty="0"/>
              <a:t> 2 </a:t>
            </a:r>
            <a:r>
              <a:rPr lang="vi-VN" dirty="0"/>
              <a:t>→</a:t>
            </a:r>
            <a:r>
              <a:rPr lang="en-US" dirty="0"/>
              <a:t> Đ</a:t>
            </a:r>
            <a:r>
              <a:rPr lang="vi-VN" dirty="0"/>
              <a:t>ơ</a:t>
            </a:r>
            <a:r>
              <a:rPr lang="en-US" dirty="0"/>
              <a:t>n </a:t>
            </a:r>
            <a:r>
              <a:rPr lang="en-US" dirty="0" err="1"/>
              <a:t>giản</a:t>
            </a:r>
            <a:r>
              <a:rPr lang="en-US" dirty="0"/>
              <a:t> </a:t>
            </a:r>
            <a:r>
              <a:rPr lang="en-US" dirty="0" err="1"/>
              <a:t>cho</a:t>
            </a:r>
            <a:r>
              <a:rPr lang="en-US" dirty="0"/>
              <a:t> </a:t>
            </a:r>
            <a:r>
              <a:rPr lang="en-US" dirty="0" err="1"/>
              <a:t>việc</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chuỗi</a:t>
            </a:r>
            <a:r>
              <a:rPr lang="en-US" dirty="0"/>
              <a:t> bit</a:t>
            </a:r>
          </a:p>
        </p:txBody>
      </p:sp>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10</a:t>
            </a:fld>
            <a:endParaRPr lang="en-US"/>
          </a:p>
        </p:txBody>
      </p:sp>
    </p:spTree>
    <p:extLst>
      <p:ext uri="{BB962C8B-B14F-4D97-AF65-F5344CB8AC3E}">
        <p14:creationId xmlns:p14="http://schemas.microsoft.com/office/powerpoint/2010/main" val="41317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5B28-480A-4F8A-ACAC-167588761043}"/>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(6/7) – </a:t>
            </a:r>
            <a:r>
              <a:rPr lang="en-US" dirty="0" err="1"/>
              <a:t>Hệ</a:t>
            </a:r>
            <a:r>
              <a:rPr lang="en-US" dirty="0"/>
              <a:t> c</a:t>
            </a:r>
            <a:r>
              <a:rPr lang="vi-VN" dirty="0"/>
              <a:t>ơ</a:t>
            </a:r>
            <a:r>
              <a:rPr lang="en-US" dirty="0"/>
              <a:t> </a:t>
            </a:r>
            <a:r>
              <a:rPr lang="en-US" dirty="0" err="1"/>
              <a:t>số</a:t>
            </a:r>
            <a:r>
              <a:rPr lang="en-US" dirty="0"/>
              <a:t> 16</a:t>
            </a:r>
          </a:p>
        </p:txBody>
      </p:sp>
      <p:graphicFrame>
        <p:nvGraphicFramePr>
          <p:cNvPr id="7" name="Table 7">
            <a:extLst>
              <a:ext uri="{FF2B5EF4-FFF2-40B4-BE49-F238E27FC236}">
                <a16:creationId xmlns:a16="http://schemas.microsoft.com/office/drawing/2014/main" id="{B91454AD-2156-4471-98E7-B1C690F3768A}"/>
              </a:ext>
            </a:extLst>
          </p:cNvPr>
          <p:cNvGraphicFramePr>
            <a:graphicFrameLocks noGrp="1"/>
          </p:cNvGraphicFramePr>
          <p:nvPr>
            <p:ph idx="1"/>
          </p:nvPr>
        </p:nvGraphicFramePr>
        <p:xfrm>
          <a:off x="302130" y="2442448"/>
          <a:ext cx="8572500" cy="116586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942721178"/>
                    </a:ext>
                  </a:extLst>
                </a:gridCol>
                <a:gridCol w="857250">
                  <a:extLst>
                    <a:ext uri="{9D8B030D-6E8A-4147-A177-3AD203B41FA5}">
                      <a16:colId xmlns:a16="http://schemas.microsoft.com/office/drawing/2014/main" val="2092973139"/>
                    </a:ext>
                  </a:extLst>
                </a:gridCol>
                <a:gridCol w="857250">
                  <a:extLst>
                    <a:ext uri="{9D8B030D-6E8A-4147-A177-3AD203B41FA5}">
                      <a16:colId xmlns:a16="http://schemas.microsoft.com/office/drawing/2014/main" val="498772638"/>
                    </a:ext>
                  </a:extLst>
                </a:gridCol>
                <a:gridCol w="857250">
                  <a:extLst>
                    <a:ext uri="{9D8B030D-6E8A-4147-A177-3AD203B41FA5}">
                      <a16:colId xmlns:a16="http://schemas.microsoft.com/office/drawing/2014/main" val="4262882261"/>
                    </a:ext>
                  </a:extLst>
                </a:gridCol>
                <a:gridCol w="857250">
                  <a:extLst>
                    <a:ext uri="{9D8B030D-6E8A-4147-A177-3AD203B41FA5}">
                      <a16:colId xmlns:a16="http://schemas.microsoft.com/office/drawing/2014/main" val="3914124331"/>
                    </a:ext>
                  </a:extLst>
                </a:gridCol>
                <a:gridCol w="857250">
                  <a:extLst>
                    <a:ext uri="{9D8B030D-6E8A-4147-A177-3AD203B41FA5}">
                      <a16:colId xmlns:a16="http://schemas.microsoft.com/office/drawing/2014/main" val="581743006"/>
                    </a:ext>
                  </a:extLst>
                </a:gridCol>
                <a:gridCol w="857250">
                  <a:extLst>
                    <a:ext uri="{9D8B030D-6E8A-4147-A177-3AD203B41FA5}">
                      <a16:colId xmlns:a16="http://schemas.microsoft.com/office/drawing/2014/main" val="3286892441"/>
                    </a:ext>
                  </a:extLst>
                </a:gridCol>
                <a:gridCol w="857250">
                  <a:extLst>
                    <a:ext uri="{9D8B030D-6E8A-4147-A177-3AD203B41FA5}">
                      <a16:colId xmlns:a16="http://schemas.microsoft.com/office/drawing/2014/main" val="969235644"/>
                    </a:ext>
                  </a:extLst>
                </a:gridCol>
                <a:gridCol w="857250">
                  <a:extLst>
                    <a:ext uri="{9D8B030D-6E8A-4147-A177-3AD203B41FA5}">
                      <a16:colId xmlns:a16="http://schemas.microsoft.com/office/drawing/2014/main" val="3958551256"/>
                    </a:ext>
                  </a:extLst>
                </a:gridCol>
              </a:tblGrid>
              <a:tr h="388620">
                <a:tc>
                  <a:txBody>
                    <a:bodyPr/>
                    <a:lstStyle/>
                    <a:p>
                      <a:pPr algn="ctr"/>
                      <a:r>
                        <a:rPr lang="en-US" sz="2100" b="1" dirty="0">
                          <a:latin typeface="Times New Roman" panose="02020603050405020304" pitchFamily="18" charset="0"/>
                          <a:cs typeface="Times New Roman" panose="02020603050405020304" pitchFamily="18" charset="0"/>
                        </a:rPr>
                        <a:t>C</a:t>
                      </a:r>
                      <a:r>
                        <a:rPr lang="vi-VN" sz="2100" b="1" dirty="0">
                          <a:latin typeface="Times New Roman" panose="02020603050405020304" pitchFamily="18" charset="0"/>
                          <a:cs typeface="Times New Roman" panose="02020603050405020304" pitchFamily="18" charset="0"/>
                        </a:rPr>
                        <a:t>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r>
                        <a:rPr lang="en-US" sz="2100" b="1" dirty="0">
                          <a:latin typeface="Times New Roman" panose="02020603050405020304" pitchFamily="18" charset="0"/>
                          <a:cs typeface="Times New Roman" panose="02020603050405020304" pitchFamily="18" charset="0"/>
                        </a:rPr>
                        <a:t> 10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4</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6</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7</a:t>
                      </a:r>
                    </a:p>
                  </a:txBody>
                  <a:tcPr marL="68580" marR="68580" marT="34290" marB="34290"/>
                </a:tc>
                <a:extLst>
                  <a:ext uri="{0D108BD9-81ED-4DB2-BD59-A6C34878D82A}">
                    <a16:rowId xmlns:a16="http://schemas.microsoft.com/office/drawing/2014/main" val="2643597282"/>
                  </a:ext>
                </a:extLst>
              </a:tr>
              <a:tr h="388620">
                <a:tc>
                  <a:txBody>
                    <a:bodyPr/>
                    <a:lstStyle/>
                    <a:p>
                      <a:pPr algn="ctr"/>
                      <a:r>
                        <a:rPr lang="en-US" sz="2100" b="1" dirty="0">
                          <a:latin typeface="Times New Roman" panose="02020603050405020304" pitchFamily="18" charset="0"/>
                          <a:cs typeface="Times New Roman" panose="02020603050405020304" pitchFamily="18" charset="0"/>
                        </a:rPr>
                        <a:t>C</a:t>
                      </a:r>
                      <a:r>
                        <a:rPr lang="vi-VN" sz="2100" b="1" dirty="0">
                          <a:latin typeface="Times New Roman" panose="02020603050405020304" pitchFamily="18" charset="0"/>
                          <a:cs typeface="Times New Roman" panose="02020603050405020304" pitchFamily="18" charset="0"/>
                        </a:rPr>
                        <a:t>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r>
                        <a:rPr lang="en-US" sz="2100" b="1" dirty="0">
                          <a:latin typeface="Times New Roman" panose="02020603050405020304" pitchFamily="18" charset="0"/>
                          <a:cs typeface="Times New Roman" panose="02020603050405020304" pitchFamily="18" charset="0"/>
                        </a:rPr>
                        <a:t> 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0000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0001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0010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0011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0100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0101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0110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0111</a:t>
                      </a:r>
                    </a:p>
                  </a:txBody>
                  <a:tcPr marL="68580" marR="68580" marT="34290" marB="34290"/>
                </a:tc>
                <a:extLst>
                  <a:ext uri="{0D108BD9-81ED-4DB2-BD59-A6C34878D82A}">
                    <a16:rowId xmlns:a16="http://schemas.microsoft.com/office/drawing/2014/main" val="2468934784"/>
                  </a:ext>
                </a:extLst>
              </a:tr>
              <a:tr h="388620">
                <a:tc>
                  <a:txBody>
                    <a:bodyPr/>
                    <a:lstStyle/>
                    <a:p>
                      <a:pPr algn="ctr"/>
                      <a:r>
                        <a:rPr lang="en-US" sz="2100" b="1" dirty="0">
                          <a:latin typeface="Times New Roman" panose="02020603050405020304" pitchFamily="18" charset="0"/>
                          <a:cs typeface="Times New Roman" panose="02020603050405020304" pitchFamily="18" charset="0"/>
                        </a:rPr>
                        <a:t>C</a:t>
                      </a:r>
                      <a:r>
                        <a:rPr lang="vi-VN" sz="2100" b="1" dirty="0">
                          <a:latin typeface="Times New Roman" panose="02020603050405020304" pitchFamily="18" charset="0"/>
                          <a:cs typeface="Times New Roman" panose="02020603050405020304" pitchFamily="18" charset="0"/>
                        </a:rPr>
                        <a:t>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r>
                        <a:rPr lang="en-US" sz="2100" b="1" dirty="0">
                          <a:latin typeface="Times New Roman" panose="02020603050405020304" pitchFamily="18" charset="0"/>
                          <a:cs typeface="Times New Roman" panose="02020603050405020304" pitchFamily="18" charset="0"/>
                        </a:rPr>
                        <a:t> 16</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4</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6</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7</a:t>
                      </a:r>
                    </a:p>
                  </a:txBody>
                  <a:tcPr marL="68580" marR="68580" marT="34290" marB="34290"/>
                </a:tc>
                <a:extLst>
                  <a:ext uri="{0D108BD9-81ED-4DB2-BD59-A6C34878D82A}">
                    <a16:rowId xmlns:a16="http://schemas.microsoft.com/office/drawing/2014/main" val="339937888"/>
                  </a:ext>
                </a:extLst>
              </a:tr>
            </a:tbl>
          </a:graphicData>
        </a:graphic>
      </p:graphicFrame>
      <p:sp>
        <p:nvSpPr>
          <p:cNvPr id="4" name="Slide Number Placeholder 3">
            <a:extLst>
              <a:ext uri="{FF2B5EF4-FFF2-40B4-BE49-F238E27FC236}">
                <a16:creationId xmlns:a16="http://schemas.microsoft.com/office/drawing/2014/main" id="{EE746890-C96E-4427-BD00-A1CDC1C76DF0}"/>
              </a:ext>
            </a:extLst>
          </p:cNvPr>
          <p:cNvSpPr>
            <a:spLocks noGrp="1"/>
          </p:cNvSpPr>
          <p:nvPr>
            <p:ph type="sldNum" sz="quarter" idx="12"/>
          </p:nvPr>
        </p:nvSpPr>
        <p:spPr/>
        <p:txBody>
          <a:bodyPr/>
          <a:lstStyle/>
          <a:p>
            <a:fld id="{3C3C09BB-C7E7-4454-851F-EF8D770487CA}" type="slidenum">
              <a:rPr lang="en-US" smtClean="0"/>
              <a:pPr/>
              <a:t>11</a:t>
            </a:fld>
            <a:endParaRPr lang="en-US"/>
          </a:p>
        </p:txBody>
      </p:sp>
      <p:graphicFrame>
        <p:nvGraphicFramePr>
          <p:cNvPr id="9" name="Table 9">
            <a:extLst>
              <a:ext uri="{FF2B5EF4-FFF2-40B4-BE49-F238E27FC236}">
                <a16:creationId xmlns:a16="http://schemas.microsoft.com/office/drawing/2014/main" id="{ECE2224D-5F7A-44D1-904D-2131ADD69E62}"/>
              </a:ext>
            </a:extLst>
          </p:cNvPr>
          <p:cNvGraphicFramePr>
            <a:graphicFrameLocks noGrp="1"/>
          </p:cNvGraphicFramePr>
          <p:nvPr/>
        </p:nvGraphicFramePr>
        <p:xfrm>
          <a:off x="295275" y="3925490"/>
          <a:ext cx="8579359" cy="1165860"/>
        </p:xfrm>
        <a:graphic>
          <a:graphicData uri="http://schemas.openxmlformats.org/drawingml/2006/table">
            <a:tbl>
              <a:tblPr firstRow="1" bandRow="1">
                <a:tableStyleId>{5940675A-B579-460E-94D1-54222C63F5DA}</a:tableStyleId>
              </a:tblPr>
              <a:tblGrid>
                <a:gridCol w="1715871">
                  <a:extLst>
                    <a:ext uri="{9D8B030D-6E8A-4147-A177-3AD203B41FA5}">
                      <a16:colId xmlns:a16="http://schemas.microsoft.com/office/drawing/2014/main" val="103498787"/>
                    </a:ext>
                  </a:extLst>
                </a:gridCol>
                <a:gridCol w="857936">
                  <a:extLst>
                    <a:ext uri="{9D8B030D-6E8A-4147-A177-3AD203B41FA5}">
                      <a16:colId xmlns:a16="http://schemas.microsoft.com/office/drawing/2014/main" val="3300195601"/>
                    </a:ext>
                  </a:extLst>
                </a:gridCol>
                <a:gridCol w="857936">
                  <a:extLst>
                    <a:ext uri="{9D8B030D-6E8A-4147-A177-3AD203B41FA5}">
                      <a16:colId xmlns:a16="http://schemas.microsoft.com/office/drawing/2014/main" val="2386422772"/>
                    </a:ext>
                  </a:extLst>
                </a:gridCol>
                <a:gridCol w="857936">
                  <a:extLst>
                    <a:ext uri="{9D8B030D-6E8A-4147-A177-3AD203B41FA5}">
                      <a16:colId xmlns:a16="http://schemas.microsoft.com/office/drawing/2014/main" val="4041699671"/>
                    </a:ext>
                  </a:extLst>
                </a:gridCol>
                <a:gridCol w="857936">
                  <a:extLst>
                    <a:ext uri="{9D8B030D-6E8A-4147-A177-3AD203B41FA5}">
                      <a16:colId xmlns:a16="http://schemas.microsoft.com/office/drawing/2014/main" val="92758926"/>
                    </a:ext>
                  </a:extLst>
                </a:gridCol>
                <a:gridCol w="857936">
                  <a:extLst>
                    <a:ext uri="{9D8B030D-6E8A-4147-A177-3AD203B41FA5}">
                      <a16:colId xmlns:a16="http://schemas.microsoft.com/office/drawing/2014/main" val="1986497160"/>
                    </a:ext>
                  </a:extLst>
                </a:gridCol>
                <a:gridCol w="857936">
                  <a:extLst>
                    <a:ext uri="{9D8B030D-6E8A-4147-A177-3AD203B41FA5}">
                      <a16:colId xmlns:a16="http://schemas.microsoft.com/office/drawing/2014/main" val="1934638520"/>
                    </a:ext>
                  </a:extLst>
                </a:gridCol>
                <a:gridCol w="857936">
                  <a:extLst>
                    <a:ext uri="{9D8B030D-6E8A-4147-A177-3AD203B41FA5}">
                      <a16:colId xmlns:a16="http://schemas.microsoft.com/office/drawing/2014/main" val="3312312952"/>
                    </a:ext>
                  </a:extLst>
                </a:gridCol>
                <a:gridCol w="857936">
                  <a:extLst>
                    <a:ext uri="{9D8B030D-6E8A-4147-A177-3AD203B41FA5}">
                      <a16:colId xmlns:a16="http://schemas.microsoft.com/office/drawing/2014/main" val="3870821754"/>
                    </a:ext>
                  </a:extLst>
                </a:gridCol>
              </a:tblGrid>
              <a:tr h="388620">
                <a:tc>
                  <a:txBody>
                    <a:bodyPr/>
                    <a:lstStyle/>
                    <a:p>
                      <a:pPr marL="0" algn="ctr" defTabSz="914400" rtl="0" eaLnBrk="1" latinLnBrk="0" hangingPunct="1"/>
                      <a:r>
                        <a:rPr lang="en-US" sz="2100" b="1" kern="1200" dirty="0">
                          <a:solidFill>
                            <a:schemeClr val="tx1"/>
                          </a:solidFill>
                          <a:latin typeface="Times New Roman" panose="02020603050405020304" pitchFamily="18" charset="0"/>
                          <a:ea typeface="+mn-ea"/>
                          <a:cs typeface="Times New Roman" panose="02020603050405020304" pitchFamily="18" charset="0"/>
                        </a:rPr>
                        <a:t>C</a:t>
                      </a:r>
                      <a:r>
                        <a:rPr lang="vi-VN" sz="2100" b="1" kern="1200" dirty="0">
                          <a:solidFill>
                            <a:schemeClr val="tx1"/>
                          </a:solidFill>
                          <a:latin typeface="Times New Roman" panose="02020603050405020304" pitchFamily="18" charset="0"/>
                          <a:ea typeface="+mn-ea"/>
                          <a:cs typeface="Times New Roman" panose="02020603050405020304" pitchFamily="18" charset="0"/>
                        </a:rPr>
                        <a:t>ơ</a:t>
                      </a:r>
                      <a:r>
                        <a:rPr lang="en-US" sz="2100" b="1" kern="1200" dirty="0">
                          <a:solidFill>
                            <a:schemeClr val="tx1"/>
                          </a:solidFill>
                          <a:latin typeface="Times New Roman" panose="02020603050405020304" pitchFamily="18" charset="0"/>
                          <a:ea typeface="+mn-ea"/>
                          <a:cs typeface="Times New Roman" panose="02020603050405020304" pitchFamily="18" charset="0"/>
                        </a:rPr>
                        <a:t> </a:t>
                      </a:r>
                      <a:r>
                        <a:rPr lang="en-US" sz="21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100" b="1" kern="1200" dirty="0">
                          <a:solidFill>
                            <a:schemeClr val="tx1"/>
                          </a:solidFill>
                          <a:latin typeface="Times New Roman" panose="02020603050405020304" pitchFamily="18" charset="0"/>
                          <a:ea typeface="+mn-ea"/>
                          <a:cs typeface="Times New Roman" panose="02020603050405020304" pitchFamily="18" charset="0"/>
                        </a:rPr>
                        <a:t> 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8</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9</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12</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13</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14</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15</a:t>
                      </a:r>
                    </a:p>
                  </a:txBody>
                  <a:tcPr marL="68580" marR="68580" marT="34290" marB="34290"/>
                </a:tc>
                <a:extLst>
                  <a:ext uri="{0D108BD9-81ED-4DB2-BD59-A6C34878D82A}">
                    <a16:rowId xmlns:a16="http://schemas.microsoft.com/office/drawing/2014/main" val="3177146284"/>
                  </a:ext>
                </a:extLst>
              </a:tr>
              <a:tr h="388620">
                <a:tc>
                  <a:txBody>
                    <a:bodyPr/>
                    <a:lstStyle/>
                    <a:p>
                      <a:pPr marL="0" algn="ctr" defTabSz="914400" rtl="0" eaLnBrk="1" latinLnBrk="0" hangingPunct="1"/>
                      <a:r>
                        <a:rPr lang="en-US" sz="2100" b="1" kern="1200" dirty="0">
                          <a:solidFill>
                            <a:schemeClr val="tx1"/>
                          </a:solidFill>
                          <a:latin typeface="Times New Roman" panose="02020603050405020304" pitchFamily="18" charset="0"/>
                          <a:ea typeface="+mn-ea"/>
                          <a:cs typeface="Times New Roman" panose="02020603050405020304" pitchFamily="18" charset="0"/>
                        </a:rPr>
                        <a:t>C</a:t>
                      </a:r>
                      <a:r>
                        <a:rPr lang="vi-VN" sz="2100" b="1" kern="1200" dirty="0">
                          <a:solidFill>
                            <a:schemeClr val="tx1"/>
                          </a:solidFill>
                          <a:latin typeface="Times New Roman" panose="02020603050405020304" pitchFamily="18" charset="0"/>
                          <a:ea typeface="+mn-ea"/>
                          <a:cs typeface="Times New Roman" panose="02020603050405020304" pitchFamily="18" charset="0"/>
                        </a:rPr>
                        <a:t>ơ</a:t>
                      </a:r>
                      <a:r>
                        <a:rPr lang="en-US" sz="2100" b="1" kern="1200" dirty="0">
                          <a:solidFill>
                            <a:schemeClr val="tx1"/>
                          </a:solidFill>
                          <a:latin typeface="Times New Roman" panose="02020603050405020304" pitchFamily="18" charset="0"/>
                          <a:ea typeface="+mn-ea"/>
                          <a:cs typeface="Times New Roman" panose="02020603050405020304" pitchFamily="18" charset="0"/>
                        </a:rPr>
                        <a:t> </a:t>
                      </a:r>
                      <a:r>
                        <a:rPr lang="en-US" sz="21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100" b="1" kern="1200" dirty="0">
                          <a:solidFill>
                            <a:schemeClr val="tx1"/>
                          </a:solidFill>
                          <a:latin typeface="Times New Roman" panose="02020603050405020304" pitchFamily="18" charset="0"/>
                          <a:ea typeface="+mn-ea"/>
                          <a:cs typeface="Times New Roman" panose="02020603050405020304" pitchFamily="18" charset="0"/>
                        </a:rPr>
                        <a:t> 2</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1000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1001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1011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1100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1101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1111</a:t>
                      </a:r>
                    </a:p>
                  </a:txBody>
                  <a:tcPr marL="68580" marR="68580" marT="34290" marB="34290"/>
                </a:tc>
                <a:extLst>
                  <a:ext uri="{0D108BD9-81ED-4DB2-BD59-A6C34878D82A}">
                    <a16:rowId xmlns:a16="http://schemas.microsoft.com/office/drawing/2014/main" val="1039027820"/>
                  </a:ext>
                </a:extLst>
              </a:tr>
              <a:tr h="388620">
                <a:tc>
                  <a:txBody>
                    <a:bodyPr/>
                    <a:lstStyle/>
                    <a:p>
                      <a:pPr marL="0" algn="ctr" defTabSz="914400" rtl="0" eaLnBrk="1" latinLnBrk="0" hangingPunct="1"/>
                      <a:r>
                        <a:rPr lang="en-US" sz="2100" b="1" kern="1200" dirty="0">
                          <a:solidFill>
                            <a:schemeClr val="tx1"/>
                          </a:solidFill>
                          <a:latin typeface="Times New Roman" panose="02020603050405020304" pitchFamily="18" charset="0"/>
                          <a:ea typeface="+mn-ea"/>
                          <a:cs typeface="Times New Roman" panose="02020603050405020304" pitchFamily="18" charset="0"/>
                        </a:rPr>
                        <a:t>C</a:t>
                      </a:r>
                      <a:r>
                        <a:rPr lang="vi-VN" sz="2100" b="1" kern="1200" dirty="0">
                          <a:solidFill>
                            <a:schemeClr val="tx1"/>
                          </a:solidFill>
                          <a:latin typeface="Times New Roman" panose="02020603050405020304" pitchFamily="18" charset="0"/>
                          <a:ea typeface="+mn-ea"/>
                          <a:cs typeface="Times New Roman" panose="02020603050405020304" pitchFamily="18" charset="0"/>
                        </a:rPr>
                        <a:t>ơ</a:t>
                      </a:r>
                      <a:r>
                        <a:rPr lang="en-US" sz="2100" b="1" kern="1200" dirty="0">
                          <a:solidFill>
                            <a:schemeClr val="tx1"/>
                          </a:solidFill>
                          <a:latin typeface="Times New Roman" panose="02020603050405020304" pitchFamily="18" charset="0"/>
                          <a:ea typeface="+mn-ea"/>
                          <a:cs typeface="Times New Roman" panose="02020603050405020304" pitchFamily="18" charset="0"/>
                        </a:rPr>
                        <a:t> </a:t>
                      </a:r>
                      <a:r>
                        <a:rPr lang="en-US" sz="21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100" b="1" kern="1200" dirty="0">
                          <a:solidFill>
                            <a:schemeClr val="tx1"/>
                          </a:solidFill>
                          <a:latin typeface="Times New Roman" panose="02020603050405020304" pitchFamily="18" charset="0"/>
                          <a:ea typeface="+mn-ea"/>
                          <a:cs typeface="Times New Roman" panose="02020603050405020304" pitchFamily="18" charset="0"/>
                        </a:rPr>
                        <a:t> 16</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8</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9</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A</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B</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C</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D</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E</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F</a:t>
                      </a:r>
                    </a:p>
                  </a:txBody>
                  <a:tcPr marL="68580" marR="68580" marT="34290" marB="34290"/>
                </a:tc>
                <a:extLst>
                  <a:ext uri="{0D108BD9-81ED-4DB2-BD59-A6C34878D82A}">
                    <a16:rowId xmlns:a16="http://schemas.microsoft.com/office/drawing/2014/main" val="3534582595"/>
                  </a:ext>
                </a:extLst>
              </a:tr>
            </a:tbl>
          </a:graphicData>
        </a:graphic>
      </p:graphicFrame>
    </p:spTree>
    <p:extLst>
      <p:ext uri="{BB962C8B-B14F-4D97-AF65-F5344CB8AC3E}">
        <p14:creationId xmlns:p14="http://schemas.microsoft.com/office/powerpoint/2010/main" val="315544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(7/7) – </a:t>
            </a:r>
            <a:r>
              <a:rPr lang="en-US" dirty="0" err="1"/>
              <a:t>Hệ</a:t>
            </a:r>
            <a:r>
              <a:rPr lang="en-US" dirty="0"/>
              <a:t> c</a:t>
            </a:r>
            <a:r>
              <a:rPr lang="vi-VN" dirty="0"/>
              <a:t>ơ</a:t>
            </a:r>
            <a:r>
              <a:rPr lang="en-US" dirty="0"/>
              <a:t> </a:t>
            </a:r>
            <a:r>
              <a:rPr lang="en-US" dirty="0" err="1"/>
              <a:t>số</a:t>
            </a:r>
            <a:r>
              <a:rPr lang="en-US" dirty="0"/>
              <a:t> 16</a:t>
            </a:r>
          </a:p>
        </p:txBody>
      </p:sp>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err="1"/>
              <a:t>Mỗi</a:t>
            </a:r>
            <a:r>
              <a:rPr lang="en-US" dirty="0"/>
              <a:t> </a:t>
            </a:r>
            <a:r>
              <a:rPr lang="en-US" dirty="0" err="1"/>
              <a:t>ký</a:t>
            </a:r>
            <a:r>
              <a:rPr lang="en-US" dirty="0"/>
              <a:t> </a:t>
            </a:r>
            <a:r>
              <a:rPr lang="en-US" dirty="0" err="1"/>
              <a:t>số</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16 t</a:t>
            </a:r>
            <a:r>
              <a:rPr lang="vi-VN" dirty="0"/>
              <a:t>ư</a:t>
            </a:r>
            <a:r>
              <a:rPr lang="en-US" dirty="0" err="1"/>
              <a:t>ơng</a:t>
            </a:r>
            <a:r>
              <a:rPr lang="en-US" dirty="0"/>
              <a:t> </a:t>
            </a:r>
            <a:r>
              <a:rPr lang="en-US" dirty="0" err="1"/>
              <a:t>ứng</a:t>
            </a:r>
            <a:r>
              <a:rPr lang="en-US" dirty="0"/>
              <a:t> </a:t>
            </a:r>
            <a:r>
              <a:rPr lang="en-US" dirty="0" err="1"/>
              <a:t>với</a:t>
            </a:r>
            <a:r>
              <a:rPr lang="en-US" dirty="0"/>
              <a:t> 4 bit</a:t>
            </a:r>
          </a:p>
          <a:p>
            <a:pPr marL="0" indent="0" algn="ctr">
              <a:buNone/>
            </a:pPr>
            <a:endParaRPr lang="en-US" dirty="0"/>
          </a:p>
          <a:p>
            <a:pPr marL="0" indent="0" algn="ctr">
              <a:buNone/>
            </a:pPr>
            <a:endParaRPr lang="en-US" dirty="0"/>
          </a:p>
          <a:p>
            <a:endParaRPr lang="en-US" dirty="0"/>
          </a:p>
          <a:p>
            <a:pPr marL="0" indent="0">
              <a:buNone/>
            </a:pPr>
            <a:endParaRPr lang="en-US" dirty="0"/>
          </a:p>
          <a:p>
            <a:pPr marL="0" indent="0" algn="ctr">
              <a:buNone/>
            </a:pPr>
            <a:endParaRPr lang="en-US"/>
          </a:p>
          <a:p>
            <a:pPr marL="0" indent="0" algn="ctr">
              <a:buNone/>
            </a:pPr>
            <a:endParaRPr lang="en-US"/>
          </a:p>
          <a:p>
            <a:pPr marL="0" indent="0" algn="ctr">
              <a:buNone/>
            </a:pPr>
            <a:r>
              <a:rPr lang="en-US"/>
              <a:t>001011101001</a:t>
            </a:r>
            <a:r>
              <a:rPr lang="en-US" baseline="-25000"/>
              <a:t>2</a:t>
            </a:r>
            <a:r>
              <a:rPr lang="en-US"/>
              <a:t> </a:t>
            </a:r>
            <a:r>
              <a:rPr lang="en-US" dirty="0"/>
              <a:t>= 2E9</a:t>
            </a:r>
            <a:r>
              <a:rPr lang="en-US" baseline="-25000" dirty="0"/>
              <a:t>16</a:t>
            </a:r>
            <a:r>
              <a:rPr lang="en-US" dirty="0"/>
              <a:t> = 0x2E9 </a:t>
            </a:r>
          </a:p>
        </p:txBody>
      </p:sp>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12</a:t>
            </a:fld>
            <a:endParaRPr lang="en-US"/>
          </a:p>
        </p:txBody>
      </p:sp>
      <p:graphicFrame>
        <p:nvGraphicFramePr>
          <p:cNvPr id="5" name="Table 5">
            <a:extLst>
              <a:ext uri="{FF2B5EF4-FFF2-40B4-BE49-F238E27FC236}">
                <a16:creationId xmlns:a16="http://schemas.microsoft.com/office/drawing/2014/main" id="{99268F20-858F-4639-BCA2-51F43A27D58B}"/>
              </a:ext>
            </a:extLst>
          </p:cNvPr>
          <p:cNvGraphicFramePr>
            <a:graphicFrameLocks noGrp="1"/>
          </p:cNvGraphicFramePr>
          <p:nvPr/>
        </p:nvGraphicFramePr>
        <p:xfrm>
          <a:off x="1524000" y="2703957"/>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830074495"/>
                    </a:ext>
                  </a:extLst>
                </a:gridCol>
                <a:gridCol w="609600">
                  <a:extLst>
                    <a:ext uri="{9D8B030D-6E8A-4147-A177-3AD203B41FA5}">
                      <a16:colId xmlns:a16="http://schemas.microsoft.com/office/drawing/2014/main" val="1017067481"/>
                    </a:ext>
                  </a:extLst>
                </a:gridCol>
                <a:gridCol w="609600">
                  <a:extLst>
                    <a:ext uri="{9D8B030D-6E8A-4147-A177-3AD203B41FA5}">
                      <a16:colId xmlns:a16="http://schemas.microsoft.com/office/drawing/2014/main" val="680587318"/>
                    </a:ext>
                  </a:extLst>
                </a:gridCol>
                <a:gridCol w="609600">
                  <a:extLst>
                    <a:ext uri="{9D8B030D-6E8A-4147-A177-3AD203B41FA5}">
                      <a16:colId xmlns:a16="http://schemas.microsoft.com/office/drawing/2014/main" val="3334335290"/>
                    </a:ext>
                  </a:extLst>
                </a:gridCol>
                <a:gridCol w="609600">
                  <a:extLst>
                    <a:ext uri="{9D8B030D-6E8A-4147-A177-3AD203B41FA5}">
                      <a16:colId xmlns:a16="http://schemas.microsoft.com/office/drawing/2014/main" val="4165108752"/>
                    </a:ext>
                  </a:extLst>
                </a:gridCol>
                <a:gridCol w="609600">
                  <a:extLst>
                    <a:ext uri="{9D8B030D-6E8A-4147-A177-3AD203B41FA5}">
                      <a16:colId xmlns:a16="http://schemas.microsoft.com/office/drawing/2014/main" val="904439068"/>
                    </a:ext>
                  </a:extLst>
                </a:gridCol>
                <a:gridCol w="609600">
                  <a:extLst>
                    <a:ext uri="{9D8B030D-6E8A-4147-A177-3AD203B41FA5}">
                      <a16:colId xmlns:a16="http://schemas.microsoft.com/office/drawing/2014/main" val="3215554183"/>
                    </a:ext>
                  </a:extLst>
                </a:gridCol>
                <a:gridCol w="609600">
                  <a:extLst>
                    <a:ext uri="{9D8B030D-6E8A-4147-A177-3AD203B41FA5}">
                      <a16:colId xmlns:a16="http://schemas.microsoft.com/office/drawing/2014/main" val="1710127840"/>
                    </a:ext>
                  </a:extLst>
                </a:gridCol>
                <a:gridCol w="609600">
                  <a:extLst>
                    <a:ext uri="{9D8B030D-6E8A-4147-A177-3AD203B41FA5}">
                      <a16:colId xmlns:a16="http://schemas.microsoft.com/office/drawing/2014/main" val="2607291464"/>
                    </a:ext>
                  </a:extLst>
                </a:gridCol>
                <a:gridCol w="609600">
                  <a:extLst>
                    <a:ext uri="{9D8B030D-6E8A-4147-A177-3AD203B41FA5}">
                      <a16:colId xmlns:a16="http://schemas.microsoft.com/office/drawing/2014/main" val="3440907724"/>
                    </a:ext>
                  </a:extLst>
                </a:gridCol>
              </a:tblGrid>
              <a:tr h="362522">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8646311"/>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9831188"/>
                  </a:ext>
                </a:extLst>
              </a:tr>
            </a:tbl>
          </a:graphicData>
        </a:graphic>
      </p:graphicFrame>
      <p:sp>
        <p:nvSpPr>
          <p:cNvPr id="7" name="Left Brace 6">
            <a:extLst>
              <a:ext uri="{FF2B5EF4-FFF2-40B4-BE49-F238E27FC236}">
                <a16:creationId xmlns:a16="http://schemas.microsoft.com/office/drawing/2014/main" id="{6FD9F577-EAD3-4755-B7BC-DF37A5145A85}"/>
              </a:ext>
            </a:extLst>
          </p:cNvPr>
          <p:cNvSpPr/>
          <p:nvPr/>
        </p:nvSpPr>
        <p:spPr>
          <a:xfrm rot="16200000">
            <a:off x="6282744" y="2421361"/>
            <a:ext cx="231820" cy="2442694"/>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sp>
        <p:nvSpPr>
          <p:cNvPr id="8" name="Left Brace 7">
            <a:extLst>
              <a:ext uri="{FF2B5EF4-FFF2-40B4-BE49-F238E27FC236}">
                <a16:creationId xmlns:a16="http://schemas.microsoft.com/office/drawing/2014/main" id="{A65EB2A2-D2B5-4692-99ED-CAE43617E397}"/>
              </a:ext>
            </a:extLst>
          </p:cNvPr>
          <p:cNvSpPr/>
          <p:nvPr/>
        </p:nvSpPr>
        <p:spPr>
          <a:xfrm rot="16200000">
            <a:off x="3840051" y="2421360"/>
            <a:ext cx="231820" cy="2442694"/>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sp>
        <p:nvSpPr>
          <p:cNvPr id="9" name="Left Brace 8">
            <a:extLst>
              <a:ext uri="{FF2B5EF4-FFF2-40B4-BE49-F238E27FC236}">
                <a16:creationId xmlns:a16="http://schemas.microsoft.com/office/drawing/2014/main" id="{47EB2328-2EEF-43D7-966A-82BC9A33378B}"/>
              </a:ext>
            </a:extLst>
          </p:cNvPr>
          <p:cNvSpPr/>
          <p:nvPr/>
        </p:nvSpPr>
        <p:spPr>
          <a:xfrm rot="16200000">
            <a:off x="1399035" y="2421360"/>
            <a:ext cx="231820" cy="2442694"/>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graphicFrame>
        <p:nvGraphicFramePr>
          <p:cNvPr id="10" name="Table 10">
            <a:extLst>
              <a:ext uri="{FF2B5EF4-FFF2-40B4-BE49-F238E27FC236}">
                <a16:creationId xmlns:a16="http://schemas.microsoft.com/office/drawing/2014/main" id="{C2B535F3-1825-498F-94F7-A8D8F284F6EF}"/>
              </a:ext>
            </a:extLst>
          </p:cNvPr>
          <p:cNvGraphicFramePr>
            <a:graphicFrameLocks noGrp="1"/>
          </p:cNvGraphicFramePr>
          <p:nvPr/>
        </p:nvGraphicFramePr>
        <p:xfrm>
          <a:off x="303276" y="2703005"/>
          <a:ext cx="1220724" cy="726948"/>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1792025222"/>
                    </a:ext>
                  </a:extLst>
                </a:gridCol>
                <a:gridCol w="610362">
                  <a:extLst>
                    <a:ext uri="{9D8B030D-6E8A-4147-A177-3AD203B41FA5}">
                      <a16:colId xmlns:a16="http://schemas.microsoft.com/office/drawing/2014/main" val="3640857343"/>
                    </a:ext>
                  </a:extLst>
                </a:gridCol>
              </a:tblGrid>
              <a:tr h="363474">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4214824"/>
                  </a:ext>
                </a:extLst>
              </a:tr>
              <a:tr h="363474">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200026"/>
                  </a:ext>
                </a:extLst>
              </a:tr>
            </a:tbl>
          </a:graphicData>
        </a:graphic>
      </p:graphicFrame>
      <p:sp>
        <p:nvSpPr>
          <p:cNvPr id="12" name="TextBox 11">
            <a:extLst>
              <a:ext uri="{FF2B5EF4-FFF2-40B4-BE49-F238E27FC236}">
                <a16:creationId xmlns:a16="http://schemas.microsoft.com/office/drawing/2014/main" id="{D65B9DF3-FAE7-4420-99B0-C33005E45C5F}"/>
              </a:ext>
            </a:extLst>
          </p:cNvPr>
          <p:cNvSpPr txBox="1"/>
          <p:nvPr/>
        </p:nvSpPr>
        <p:spPr>
          <a:xfrm>
            <a:off x="6262078" y="3834041"/>
            <a:ext cx="273152"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9</a:t>
            </a:r>
          </a:p>
        </p:txBody>
      </p:sp>
      <p:sp>
        <p:nvSpPr>
          <p:cNvPr id="13" name="TextBox 12">
            <a:extLst>
              <a:ext uri="{FF2B5EF4-FFF2-40B4-BE49-F238E27FC236}">
                <a16:creationId xmlns:a16="http://schemas.microsoft.com/office/drawing/2014/main" id="{20568072-D4B5-4576-AF59-62DED33371E7}"/>
              </a:ext>
            </a:extLst>
          </p:cNvPr>
          <p:cNvSpPr txBox="1"/>
          <p:nvPr/>
        </p:nvSpPr>
        <p:spPr>
          <a:xfrm>
            <a:off x="3819384" y="3827155"/>
            <a:ext cx="273152"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E</a:t>
            </a:r>
          </a:p>
        </p:txBody>
      </p:sp>
      <p:sp>
        <p:nvSpPr>
          <p:cNvPr id="14" name="TextBox 13">
            <a:extLst>
              <a:ext uri="{FF2B5EF4-FFF2-40B4-BE49-F238E27FC236}">
                <a16:creationId xmlns:a16="http://schemas.microsoft.com/office/drawing/2014/main" id="{CF40AC21-D158-47DC-B18D-85B813619C5E}"/>
              </a:ext>
            </a:extLst>
          </p:cNvPr>
          <p:cNvSpPr txBox="1"/>
          <p:nvPr/>
        </p:nvSpPr>
        <p:spPr>
          <a:xfrm>
            <a:off x="1378369" y="3827155"/>
            <a:ext cx="273152"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43599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p:txBody>
          <a:bodyPr/>
          <a:lstStyle/>
          <a:p>
            <a:r>
              <a:rPr lang="en-US" dirty="0"/>
              <a:t>Quiz 4 – </a:t>
            </a:r>
            <a:r>
              <a:rPr lang="en-US" dirty="0" err="1"/>
              <a:t>Chuyển</a:t>
            </a:r>
            <a:r>
              <a:rPr lang="en-US" dirty="0"/>
              <a:t> </a:t>
            </a:r>
            <a:r>
              <a:rPr lang="en-US" dirty="0" err="1"/>
              <a:t>đổi</a:t>
            </a:r>
            <a:r>
              <a:rPr lang="en-US" dirty="0"/>
              <a:t> </a:t>
            </a:r>
            <a:r>
              <a:rPr lang="en-US" dirty="0" err="1"/>
              <a:t>thập</a:t>
            </a:r>
            <a:r>
              <a:rPr lang="en-US" dirty="0"/>
              <a:t> </a:t>
            </a:r>
            <a:r>
              <a:rPr lang="en-US" dirty="0" err="1"/>
              <a:t>phân</a:t>
            </a:r>
            <a:r>
              <a:rPr lang="en-US" dirty="0"/>
              <a:t> </a:t>
            </a:r>
            <a:r>
              <a:rPr lang="en-US"/>
              <a:t>sang thập lục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13</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1757476903"/>
              </p:ext>
            </p:extLst>
          </p:nvPr>
        </p:nvGraphicFramePr>
        <p:xfrm>
          <a:off x="1967721" y="2338031"/>
          <a:ext cx="5227608" cy="3040380"/>
        </p:xfrm>
        <a:graphic>
          <a:graphicData uri="http://schemas.openxmlformats.org/drawingml/2006/table">
            <a:tbl>
              <a:tblPr firstRow="1" bandRow="1">
                <a:tableStyleId>{5940675A-B579-460E-94D1-54222C63F5DA}</a:tableStyleId>
              </a:tblPr>
              <a:tblGrid>
                <a:gridCol w="2613804">
                  <a:extLst>
                    <a:ext uri="{9D8B030D-6E8A-4147-A177-3AD203B41FA5}">
                      <a16:colId xmlns:a16="http://schemas.microsoft.com/office/drawing/2014/main" val="1696488330"/>
                    </a:ext>
                  </a:extLst>
                </a:gridCol>
                <a:gridCol w="2613804">
                  <a:extLst>
                    <a:ext uri="{9D8B030D-6E8A-4147-A177-3AD203B41FA5}">
                      <a16:colId xmlns:a16="http://schemas.microsoft.com/office/drawing/2014/main" val="2695011901"/>
                    </a:ext>
                  </a:extLst>
                </a:gridCol>
              </a:tblGrid>
              <a:tr h="434340">
                <a:tc>
                  <a:txBody>
                    <a:bodyPr/>
                    <a:lstStyle/>
                    <a:p>
                      <a:pPr algn="ctr"/>
                      <a:r>
                        <a:rPr lang="en-US" sz="2400" b="1" dirty="0" err="1">
                          <a:latin typeface="Times New Roman" panose="02020603050405020304" pitchFamily="18" charset="0"/>
                          <a:cs typeface="Times New Roman" panose="02020603050405020304" pitchFamily="18" charset="0"/>
                        </a:rPr>
                        <a:t>Thập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b="1">
                          <a:latin typeface="Times New Roman" panose="02020603050405020304" pitchFamily="18" charset="0"/>
                          <a:cs typeface="Times New Roman" panose="02020603050405020304" pitchFamily="18" charset="0"/>
                        </a:rPr>
                        <a:t>Thập lục 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678427025"/>
                  </a:ext>
                </a:extLst>
              </a:tr>
              <a:tr h="434340">
                <a:tc>
                  <a:txBody>
                    <a:bodyPr/>
                    <a:lstStyle/>
                    <a:p>
                      <a:pPr algn="ctr"/>
                      <a:r>
                        <a:rPr lang="en-US" sz="2400" dirty="0">
                          <a:latin typeface="Times New Roman" panose="02020603050405020304" pitchFamily="18" charset="0"/>
                          <a:cs typeface="Times New Roman" panose="02020603050405020304" pitchFamily="18" charset="0"/>
                        </a:rPr>
                        <a:t>0</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412492796"/>
                  </a:ext>
                </a:extLst>
              </a:tr>
              <a:tr h="434340">
                <a:tc>
                  <a:txBody>
                    <a:bodyPr/>
                    <a:lstStyle/>
                    <a:p>
                      <a:pPr algn="ctr"/>
                      <a:r>
                        <a:rPr lang="en-US" sz="2400" dirty="0">
                          <a:latin typeface="Times New Roman" panose="02020603050405020304" pitchFamily="18" charset="0"/>
                          <a:cs typeface="Times New Roman" panose="02020603050405020304" pitchFamily="18" charset="0"/>
                        </a:rPr>
                        <a:t>1</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263793099"/>
                  </a:ext>
                </a:extLst>
              </a:tr>
              <a:tr h="434340">
                <a:tc>
                  <a:txBody>
                    <a:bodyPr/>
                    <a:lstStyle/>
                    <a:p>
                      <a:pPr algn="ctr"/>
                      <a:r>
                        <a:rPr lang="en-US" sz="2400" dirty="0">
                          <a:latin typeface="Times New Roman" panose="02020603050405020304" pitchFamily="18" charset="0"/>
                          <a:cs typeface="Times New Roman" panose="02020603050405020304" pitchFamily="18" charset="0"/>
                        </a:rPr>
                        <a:t>10</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5302712"/>
                  </a:ext>
                </a:extLst>
              </a:tr>
              <a:tr h="434340">
                <a:tc>
                  <a:txBody>
                    <a:bodyPr/>
                    <a:lstStyle/>
                    <a:p>
                      <a:pPr algn="ctr"/>
                      <a:r>
                        <a:rPr lang="en-US" sz="2400" dirty="0">
                          <a:latin typeface="Times New Roman" panose="02020603050405020304" pitchFamily="18" charset="0"/>
                          <a:cs typeface="Times New Roman" panose="02020603050405020304" pitchFamily="18" charset="0"/>
                        </a:rPr>
                        <a:t>34</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4474940"/>
                  </a:ext>
                </a:extLst>
              </a:tr>
              <a:tr h="434340">
                <a:tc>
                  <a:txBody>
                    <a:bodyPr/>
                    <a:lstStyle/>
                    <a:p>
                      <a:pPr algn="ctr"/>
                      <a:r>
                        <a:rPr lang="en-US" sz="2400" dirty="0">
                          <a:latin typeface="Times New Roman" panose="02020603050405020304" pitchFamily="18" charset="0"/>
                          <a:cs typeface="Times New Roman" panose="02020603050405020304" pitchFamily="18" charset="0"/>
                        </a:rPr>
                        <a:t>67</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631554297"/>
                  </a:ext>
                </a:extLst>
              </a:tr>
              <a:tr h="434340">
                <a:tc>
                  <a:txBody>
                    <a:bodyPr/>
                    <a:lstStyle/>
                    <a:p>
                      <a:pPr algn="ctr"/>
                      <a:r>
                        <a:rPr lang="en-US" sz="2400" dirty="0">
                          <a:latin typeface="Times New Roman" panose="02020603050405020304" pitchFamily="18" charset="0"/>
                          <a:cs typeface="Times New Roman" panose="02020603050405020304" pitchFamily="18" charset="0"/>
                        </a:rPr>
                        <a:t>159</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108228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3FD3-2E58-426C-894B-A44020C0B722}"/>
              </a:ext>
            </a:extLst>
          </p:cNvPr>
          <p:cNvSpPr>
            <a:spLocks noGrp="1"/>
          </p:cNvSpPr>
          <p:nvPr>
            <p:ph type="title"/>
          </p:nvPr>
        </p:nvSpPr>
        <p:spPr/>
        <p:txBody>
          <a:bodyPr/>
          <a:lstStyle/>
          <a:p>
            <a:r>
              <a:rPr lang="en-US" dirty="0" err="1"/>
              <a:t>Tính</a:t>
            </a:r>
            <a:r>
              <a:rPr lang="en-US" dirty="0"/>
              <a:t> </a:t>
            </a:r>
            <a:r>
              <a:rPr lang="en-US" dirty="0" err="1"/>
              <a:t>toán</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a:t>
            </a:r>
          </a:p>
        </p:txBody>
      </p:sp>
      <p:sp>
        <p:nvSpPr>
          <p:cNvPr id="3" name="Content Placeholder 2">
            <a:extLst>
              <a:ext uri="{FF2B5EF4-FFF2-40B4-BE49-F238E27FC236}">
                <a16:creationId xmlns:a16="http://schemas.microsoft.com/office/drawing/2014/main" id="{2624C5CE-A10D-4257-A3B6-FB629A3048E0}"/>
              </a:ext>
            </a:extLst>
          </p:cNvPr>
          <p:cNvSpPr>
            <a:spLocks noGrp="1"/>
          </p:cNvSpPr>
          <p:nvPr>
            <p:ph idx="1"/>
          </p:nvPr>
        </p:nvSpPr>
        <p:spPr/>
        <p:txBody>
          <a:bodyPr/>
          <a:lstStyle/>
          <a:p>
            <a:r>
              <a:rPr lang="en-US" dirty="0" err="1"/>
              <a:t>Cộng</a:t>
            </a:r>
            <a:r>
              <a:rPr lang="en-US" dirty="0"/>
              <a:t> </a:t>
            </a:r>
            <a:r>
              <a:rPr lang="en-US" dirty="0" err="1"/>
              <a:t>và</a:t>
            </a:r>
            <a:r>
              <a:rPr lang="en-US" dirty="0"/>
              <a:t> </a:t>
            </a:r>
            <a:r>
              <a:rPr lang="en-US" dirty="0" err="1"/>
              <a:t>trừ</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 t</a:t>
            </a:r>
            <a:r>
              <a:rPr lang="vi-VN" dirty="0"/>
              <a:t>ư</a:t>
            </a:r>
            <a:r>
              <a:rPr lang="en-US" dirty="0" err="1"/>
              <a:t>ơng</a:t>
            </a:r>
            <a:r>
              <a:rPr lang="en-US" dirty="0"/>
              <a:t> </a:t>
            </a:r>
            <a:r>
              <a:rPr lang="en-US" dirty="0" err="1"/>
              <a:t>tự</a:t>
            </a:r>
            <a:r>
              <a:rPr lang="en-US" dirty="0"/>
              <a:t> </a:t>
            </a:r>
            <a:r>
              <a:rPr lang="en-US" dirty="0" err="1"/>
              <a:t>như</a:t>
            </a:r>
            <a:r>
              <a:rPr lang="en-US" dirty="0"/>
              <a:t> </a:t>
            </a:r>
            <a:r>
              <a:rPr lang="en-US" dirty="0" err="1"/>
              <a:t>hệ</a:t>
            </a:r>
            <a:r>
              <a:rPr lang="en-US" dirty="0"/>
              <a:t> c</a:t>
            </a:r>
            <a:r>
              <a:rPr lang="vi-VN" dirty="0"/>
              <a:t>ơ</a:t>
            </a:r>
            <a:r>
              <a:rPr lang="en-US" dirty="0"/>
              <a:t> </a:t>
            </a:r>
            <a:r>
              <a:rPr lang="en-US" dirty="0" err="1"/>
              <a:t>số</a:t>
            </a:r>
            <a:r>
              <a:rPr lang="en-US" dirty="0"/>
              <a:t> 10</a:t>
            </a:r>
          </a:p>
        </p:txBody>
      </p:sp>
      <p:sp>
        <p:nvSpPr>
          <p:cNvPr id="4" name="Slide Number Placeholder 3">
            <a:extLst>
              <a:ext uri="{FF2B5EF4-FFF2-40B4-BE49-F238E27FC236}">
                <a16:creationId xmlns:a16="http://schemas.microsoft.com/office/drawing/2014/main" id="{06F3F6E3-F124-45AA-AB82-66447DCC6ABE}"/>
              </a:ext>
            </a:extLst>
          </p:cNvPr>
          <p:cNvSpPr>
            <a:spLocks noGrp="1"/>
          </p:cNvSpPr>
          <p:nvPr>
            <p:ph type="sldNum" sz="quarter" idx="12"/>
          </p:nvPr>
        </p:nvSpPr>
        <p:spPr/>
        <p:txBody>
          <a:bodyPr/>
          <a:lstStyle/>
          <a:p>
            <a:fld id="{3C3C09BB-C7E7-4454-851F-EF8D770487CA}" type="slidenum">
              <a:rPr lang="en-US" smtClean="0"/>
              <a:pPr/>
              <a:t>14</a:t>
            </a:fld>
            <a:endParaRPr lang="en-US"/>
          </a:p>
        </p:txBody>
      </p:sp>
      <p:graphicFrame>
        <p:nvGraphicFramePr>
          <p:cNvPr id="5" name="Table 5">
            <a:extLst>
              <a:ext uri="{FF2B5EF4-FFF2-40B4-BE49-F238E27FC236}">
                <a16:creationId xmlns:a16="http://schemas.microsoft.com/office/drawing/2014/main" id="{FA48EB28-B79C-430F-AC5A-886F75B1B6A2}"/>
              </a:ext>
            </a:extLst>
          </p:cNvPr>
          <p:cNvGraphicFramePr>
            <a:graphicFrameLocks noGrp="1"/>
          </p:cNvGraphicFramePr>
          <p:nvPr/>
        </p:nvGraphicFramePr>
        <p:xfrm>
          <a:off x="793869" y="2651760"/>
          <a:ext cx="1097280" cy="155448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119155072"/>
                    </a:ext>
                  </a:extLst>
                </a:gridCol>
                <a:gridCol w="548640">
                  <a:extLst>
                    <a:ext uri="{9D8B030D-6E8A-4147-A177-3AD203B41FA5}">
                      <a16:colId xmlns:a16="http://schemas.microsoft.com/office/drawing/2014/main" val="261789392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2875650"/>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14</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544602"/>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  7</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3273197"/>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8786326"/>
                  </a:ext>
                </a:extLst>
              </a:tr>
            </a:tbl>
          </a:graphicData>
        </a:graphic>
      </p:graphicFrame>
      <p:graphicFrame>
        <p:nvGraphicFramePr>
          <p:cNvPr id="10" name="Table 5">
            <a:extLst>
              <a:ext uri="{FF2B5EF4-FFF2-40B4-BE49-F238E27FC236}">
                <a16:creationId xmlns:a16="http://schemas.microsoft.com/office/drawing/2014/main" id="{3E806D1D-C579-44BE-9548-1C4D03973552}"/>
              </a:ext>
            </a:extLst>
          </p:cNvPr>
          <p:cNvGraphicFramePr>
            <a:graphicFrameLocks noGrp="1"/>
          </p:cNvGraphicFramePr>
          <p:nvPr>
            <p:extLst>
              <p:ext uri="{D42A27DB-BD31-4B8C-83A1-F6EECF244321}">
                <p14:modId xmlns:p14="http://schemas.microsoft.com/office/powerpoint/2010/main" val="1450804150"/>
              </p:ext>
            </p:extLst>
          </p:nvPr>
        </p:nvGraphicFramePr>
        <p:xfrm>
          <a:off x="2108318" y="2651760"/>
          <a:ext cx="1597524" cy="1554480"/>
        </p:xfrm>
        <a:graphic>
          <a:graphicData uri="http://schemas.openxmlformats.org/drawingml/2006/table">
            <a:tbl>
              <a:tblPr firstRow="1" bandRow="1">
                <a:tableStyleId>{5940675A-B579-460E-94D1-54222C63F5DA}</a:tableStyleId>
              </a:tblPr>
              <a:tblGrid>
                <a:gridCol w="798762">
                  <a:extLst>
                    <a:ext uri="{9D8B030D-6E8A-4147-A177-3AD203B41FA5}">
                      <a16:colId xmlns:a16="http://schemas.microsoft.com/office/drawing/2014/main" val="1119155072"/>
                    </a:ext>
                  </a:extLst>
                </a:gridCol>
                <a:gridCol w="798762">
                  <a:extLst>
                    <a:ext uri="{9D8B030D-6E8A-4147-A177-3AD203B41FA5}">
                      <a16:colId xmlns:a16="http://schemas.microsoft.com/office/drawing/2014/main" val="261789392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2875650"/>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544602"/>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3273197"/>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8786326"/>
                  </a:ext>
                </a:extLst>
              </a:tr>
            </a:tbl>
          </a:graphicData>
        </a:graphic>
      </p:graphicFrame>
      <p:graphicFrame>
        <p:nvGraphicFramePr>
          <p:cNvPr id="11" name="Table 10">
            <a:extLst>
              <a:ext uri="{FF2B5EF4-FFF2-40B4-BE49-F238E27FC236}">
                <a16:creationId xmlns:a16="http://schemas.microsoft.com/office/drawing/2014/main" id="{3897B59E-C41A-4660-A71B-0EF1D37B526B}"/>
              </a:ext>
            </a:extLst>
          </p:cNvPr>
          <p:cNvGraphicFramePr>
            <a:graphicFrameLocks noGrp="1"/>
          </p:cNvGraphicFramePr>
          <p:nvPr/>
        </p:nvGraphicFramePr>
        <p:xfrm>
          <a:off x="4564380" y="2651760"/>
          <a:ext cx="1097280" cy="155448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3163899439"/>
                    </a:ext>
                  </a:extLst>
                </a:gridCol>
                <a:gridCol w="548640">
                  <a:extLst>
                    <a:ext uri="{9D8B030D-6E8A-4147-A177-3AD203B41FA5}">
                      <a16:colId xmlns:a16="http://schemas.microsoft.com/office/drawing/2014/main" val="2220965842"/>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1203214"/>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14</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91426580"/>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  7</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3334311"/>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1796819"/>
                  </a:ext>
                </a:extLst>
              </a:tr>
            </a:tbl>
          </a:graphicData>
        </a:graphic>
      </p:graphicFrame>
      <p:graphicFrame>
        <p:nvGraphicFramePr>
          <p:cNvPr id="12" name="Table 11">
            <a:extLst>
              <a:ext uri="{FF2B5EF4-FFF2-40B4-BE49-F238E27FC236}">
                <a16:creationId xmlns:a16="http://schemas.microsoft.com/office/drawing/2014/main" id="{6F02ACE7-B172-463A-9ABB-3E4AE3A1E5A9}"/>
              </a:ext>
            </a:extLst>
          </p:cNvPr>
          <p:cNvGraphicFramePr>
            <a:graphicFrameLocks noGrp="1"/>
          </p:cNvGraphicFramePr>
          <p:nvPr>
            <p:extLst>
              <p:ext uri="{D42A27DB-BD31-4B8C-83A1-F6EECF244321}">
                <p14:modId xmlns:p14="http://schemas.microsoft.com/office/powerpoint/2010/main" val="1255398068"/>
              </p:ext>
            </p:extLst>
          </p:nvPr>
        </p:nvGraphicFramePr>
        <p:xfrm>
          <a:off x="5950962" y="2651760"/>
          <a:ext cx="1592842" cy="1554480"/>
        </p:xfrm>
        <a:graphic>
          <a:graphicData uri="http://schemas.openxmlformats.org/drawingml/2006/table">
            <a:tbl>
              <a:tblPr firstRow="1" bandRow="1">
                <a:tableStyleId>{5940675A-B579-460E-94D1-54222C63F5DA}</a:tableStyleId>
              </a:tblPr>
              <a:tblGrid>
                <a:gridCol w="796421">
                  <a:extLst>
                    <a:ext uri="{9D8B030D-6E8A-4147-A177-3AD203B41FA5}">
                      <a16:colId xmlns:a16="http://schemas.microsoft.com/office/drawing/2014/main" val="3052767004"/>
                    </a:ext>
                  </a:extLst>
                </a:gridCol>
                <a:gridCol w="796421">
                  <a:extLst>
                    <a:ext uri="{9D8B030D-6E8A-4147-A177-3AD203B41FA5}">
                      <a16:colId xmlns:a16="http://schemas.microsoft.com/office/drawing/2014/main" val="2785841085"/>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9594115"/>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3547389"/>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9844376"/>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7426159"/>
                  </a:ext>
                </a:extLst>
              </a:tr>
            </a:tbl>
          </a:graphicData>
        </a:graphic>
      </p:graphicFrame>
      <p:graphicFrame>
        <p:nvGraphicFramePr>
          <p:cNvPr id="13" name="Table 12">
            <a:extLst>
              <a:ext uri="{FF2B5EF4-FFF2-40B4-BE49-F238E27FC236}">
                <a16:creationId xmlns:a16="http://schemas.microsoft.com/office/drawing/2014/main" id="{30C75678-E385-4DC8-A227-630FFA50E65E}"/>
              </a:ext>
            </a:extLst>
          </p:cNvPr>
          <p:cNvGraphicFramePr>
            <a:graphicFrameLocks noGrp="1"/>
          </p:cNvGraphicFramePr>
          <p:nvPr/>
        </p:nvGraphicFramePr>
        <p:xfrm>
          <a:off x="446643" y="4036695"/>
          <a:ext cx="1444506" cy="1554480"/>
        </p:xfrm>
        <a:graphic>
          <a:graphicData uri="http://schemas.openxmlformats.org/drawingml/2006/table">
            <a:tbl>
              <a:tblPr firstRow="1" bandRow="1">
                <a:tableStyleId>{5940675A-B579-460E-94D1-54222C63F5DA}</a:tableStyleId>
              </a:tblPr>
              <a:tblGrid>
                <a:gridCol w="896382">
                  <a:extLst>
                    <a:ext uri="{9D8B030D-6E8A-4147-A177-3AD203B41FA5}">
                      <a16:colId xmlns:a16="http://schemas.microsoft.com/office/drawing/2014/main" val="295346203"/>
                    </a:ext>
                  </a:extLst>
                </a:gridCol>
                <a:gridCol w="548124">
                  <a:extLst>
                    <a:ext uri="{9D8B030D-6E8A-4147-A177-3AD203B41FA5}">
                      <a16:colId xmlns:a16="http://schemas.microsoft.com/office/drawing/2014/main" val="104145360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1858458"/>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7</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421498"/>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14</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2789139"/>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5743911"/>
                  </a:ext>
                </a:extLst>
              </a:tr>
            </a:tbl>
          </a:graphicData>
        </a:graphic>
      </p:graphicFrame>
      <p:graphicFrame>
        <p:nvGraphicFramePr>
          <p:cNvPr id="14" name="Table 13">
            <a:extLst>
              <a:ext uri="{FF2B5EF4-FFF2-40B4-BE49-F238E27FC236}">
                <a16:creationId xmlns:a16="http://schemas.microsoft.com/office/drawing/2014/main" id="{E7695445-183F-419B-AB25-80C3D9621977}"/>
              </a:ext>
            </a:extLst>
          </p:cNvPr>
          <p:cNvGraphicFramePr>
            <a:graphicFrameLocks noGrp="1"/>
          </p:cNvGraphicFramePr>
          <p:nvPr>
            <p:extLst>
              <p:ext uri="{D42A27DB-BD31-4B8C-83A1-F6EECF244321}">
                <p14:modId xmlns:p14="http://schemas.microsoft.com/office/powerpoint/2010/main" val="2177645560"/>
              </p:ext>
            </p:extLst>
          </p:nvPr>
        </p:nvGraphicFramePr>
        <p:xfrm>
          <a:off x="2042517" y="4036695"/>
          <a:ext cx="1597524" cy="1554480"/>
        </p:xfrm>
        <a:graphic>
          <a:graphicData uri="http://schemas.openxmlformats.org/drawingml/2006/table">
            <a:tbl>
              <a:tblPr firstRow="1" bandRow="1">
                <a:tableStyleId>{5940675A-B579-460E-94D1-54222C63F5DA}</a:tableStyleId>
              </a:tblPr>
              <a:tblGrid>
                <a:gridCol w="817043">
                  <a:extLst>
                    <a:ext uri="{9D8B030D-6E8A-4147-A177-3AD203B41FA5}">
                      <a16:colId xmlns:a16="http://schemas.microsoft.com/office/drawing/2014/main" val="1534185558"/>
                    </a:ext>
                  </a:extLst>
                </a:gridCol>
                <a:gridCol w="780481">
                  <a:extLst>
                    <a:ext uri="{9D8B030D-6E8A-4147-A177-3AD203B41FA5}">
                      <a16:colId xmlns:a16="http://schemas.microsoft.com/office/drawing/2014/main" val="1997632300"/>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549830"/>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1918259"/>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1887049"/>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7816034"/>
                  </a:ext>
                </a:extLst>
              </a:tr>
            </a:tbl>
          </a:graphicData>
        </a:graphic>
      </p:graphicFrame>
      <p:graphicFrame>
        <p:nvGraphicFramePr>
          <p:cNvPr id="15" name="Table 14">
            <a:extLst>
              <a:ext uri="{FF2B5EF4-FFF2-40B4-BE49-F238E27FC236}">
                <a16:creationId xmlns:a16="http://schemas.microsoft.com/office/drawing/2014/main" id="{D9473C62-8CC4-4A19-AE5F-4480AD46C73E}"/>
              </a:ext>
            </a:extLst>
          </p:cNvPr>
          <p:cNvGraphicFramePr>
            <a:graphicFrameLocks noGrp="1"/>
          </p:cNvGraphicFramePr>
          <p:nvPr/>
        </p:nvGraphicFramePr>
        <p:xfrm>
          <a:off x="4146671" y="4002762"/>
          <a:ext cx="1444506" cy="1554480"/>
        </p:xfrm>
        <a:graphic>
          <a:graphicData uri="http://schemas.openxmlformats.org/drawingml/2006/table">
            <a:tbl>
              <a:tblPr firstRow="1" bandRow="1">
                <a:tableStyleId>{5940675A-B579-460E-94D1-54222C63F5DA}</a:tableStyleId>
              </a:tblPr>
              <a:tblGrid>
                <a:gridCol w="896382">
                  <a:extLst>
                    <a:ext uri="{9D8B030D-6E8A-4147-A177-3AD203B41FA5}">
                      <a16:colId xmlns:a16="http://schemas.microsoft.com/office/drawing/2014/main" val="2186628164"/>
                    </a:ext>
                  </a:extLst>
                </a:gridCol>
                <a:gridCol w="548124">
                  <a:extLst>
                    <a:ext uri="{9D8B030D-6E8A-4147-A177-3AD203B41FA5}">
                      <a16:colId xmlns:a16="http://schemas.microsoft.com/office/drawing/2014/main" val="3434326293"/>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0048651"/>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7</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9533879"/>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14</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878121"/>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14565274"/>
                  </a:ext>
                </a:extLst>
              </a:tr>
            </a:tbl>
          </a:graphicData>
        </a:graphic>
      </p:graphicFrame>
      <p:graphicFrame>
        <p:nvGraphicFramePr>
          <p:cNvPr id="16" name="Table 15">
            <a:extLst>
              <a:ext uri="{FF2B5EF4-FFF2-40B4-BE49-F238E27FC236}">
                <a16:creationId xmlns:a16="http://schemas.microsoft.com/office/drawing/2014/main" id="{2CB7BEF9-C4A1-4F3F-970F-C1898B7A6DDA}"/>
              </a:ext>
            </a:extLst>
          </p:cNvPr>
          <p:cNvGraphicFramePr>
            <a:graphicFrameLocks noGrp="1"/>
          </p:cNvGraphicFramePr>
          <p:nvPr>
            <p:extLst>
              <p:ext uri="{D42A27DB-BD31-4B8C-83A1-F6EECF244321}">
                <p14:modId xmlns:p14="http://schemas.microsoft.com/office/powerpoint/2010/main" val="195674873"/>
              </p:ext>
            </p:extLst>
          </p:nvPr>
        </p:nvGraphicFramePr>
        <p:xfrm>
          <a:off x="5880479" y="3968472"/>
          <a:ext cx="1592842" cy="1554480"/>
        </p:xfrm>
        <a:graphic>
          <a:graphicData uri="http://schemas.openxmlformats.org/drawingml/2006/table">
            <a:tbl>
              <a:tblPr firstRow="1" bandRow="1">
                <a:tableStyleId>{5940675A-B579-460E-94D1-54222C63F5DA}</a:tableStyleId>
              </a:tblPr>
              <a:tblGrid>
                <a:gridCol w="814648">
                  <a:extLst>
                    <a:ext uri="{9D8B030D-6E8A-4147-A177-3AD203B41FA5}">
                      <a16:colId xmlns:a16="http://schemas.microsoft.com/office/drawing/2014/main" val="482606340"/>
                    </a:ext>
                  </a:extLst>
                </a:gridCol>
                <a:gridCol w="778194">
                  <a:extLst>
                    <a:ext uri="{9D8B030D-6E8A-4147-A177-3AD203B41FA5}">
                      <a16:colId xmlns:a16="http://schemas.microsoft.com/office/drawing/2014/main" val="67434640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1952874"/>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7222425"/>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3849286"/>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2489643"/>
                  </a:ext>
                </a:extLst>
              </a:tr>
            </a:tbl>
          </a:graphicData>
        </a:graphic>
      </p:graphicFrame>
    </p:spTree>
    <p:extLst>
      <p:ext uri="{BB962C8B-B14F-4D97-AF65-F5344CB8AC3E}">
        <p14:creationId xmlns:p14="http://schemas.microsoft.com/office/powerpoint/2010/main" val="364749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a:t>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 (1/2)</a:t>
            </a:r>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a:xfrm>
            <a:off x="295275" y="1600200"/>
            <a:ext cx="8572500" cy="4648200"/>
          </a:xfrm>
        </p:spPr>
        <p:txBody>
          <a:bodyPr>
            <a:normAutofit/>
          </a:bodyPr>
          <a:lstStyle/>
          <a:p>
            <a:r>
              <a:rPr lang="en-US" dirty="0" err="1"/>
              <a:t>Biểu</a:t>
            </a:r>
            <a:r>
              <a:rPr lang="en-US" dirty="0"/>
              <a:t> </a:t>
            </a:r>
            <a:r>
              <a:rPr lang="en-US" dirty="0" err="1"/>
              <a:t>diễn</a:t>
            </a:r>
            <a:r>
              <a:rPr lang="en-US" dirty="0"/>
              <a:t> </a:t>
            </a:r>
            <a:r>
              <a:rPr lang="en-US" dirty="0" err="1"/>
              <a:t>số</a:t>
            </a:r>
            <a:r>
              <a:rPr lang="en-US" dirty="0"/>
              <a:t> </a:t>
            </a:r>
            <a:r>
              <a:rPr lang="en-US" dirty="0" err="1"/>
              <a:t>nguyên</a:t>
            </a:r>
            <a:r>
              <a:rPr lang="en-US" dirty="0"/>
              <a:t> </a:t>
            </a:r>
            <a:r>
              <a:rPr lang="en-US" dirty="0" err="1"/>
              <a:t>tổng</a:t>
            </a:r>
            <a:r>
              <a:rPr lang="en-US" dirty="0"/>
              <a:t> </a:t>
            </a:r>
            <a:r>
              <a:rPr lang="en-US" dirty="0" err="1"/>
              <a:t>quát</a:t>
            </a:r>
            <a:r>
              <a:rPr lang="en-US" dirty="0"/>
              <a:t> (d</a:t>
            </a:r>
            <a:r>
              <a:rPr lang="vi-VN" dirty="0"/>
              <a:t>ư</a:t>
            </a:r>
            <a:r>
              <a:rPr lang="en-US" dirty="0" err="1"/>
              <a:t>ơng</a:t>
            </a:r>
            <a:r>
              <a:rPr lang="en-US" dirty="0"/>
              <a:t>, 0, </a:t>
            </a:r>
            <a:r>
              <a:rPr lang="en-US" dirty="0" err="1"/>
              <a:t>âm</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a:t>
            </a:r>
          </a:p>
          <a:p>
            <a:pPr lvl="1"/>
            <a:r>
              <a:rPr lang="en-US" dirty="0" err="1"/>
              <a:t>Thêm</a:t>
            </a:r>
            <a:r>
              <a:rPr lang="en-US" dirty="0"/>
              <a:t> 1 bit </a:t>
            </a:r>
            <a:r>
              <a:rPr lang="en-US" dirty="0" err="1"/>
              <a:t>làm</a:t>
            </a:r>
            <a:r>
              <a:rPr lang="en-US" dirty="0"/>
              <a:t> </a:t>
            </a:r>
            <a:r>
              <a:rPr lang="en-US" dirty="0" err="1"/>
              <a:t>dấu</a:t>
            </a:r>
            <a:r>
              <a:rPr lang="en-US" dirty="0"/>
              <a:t> (</a:t>
            </a:r>
            <a:r>
              <a:rPr lang="en-US" dirty="0" err="1"/>
              <a:t>Dấu</a:t>
            </a:r>
            <a:r>
              <a:rPr lang="en-US" dirty="0"/>
              <a:t> </a:t>
            </a:r>
            <a:r>
              <a:rPr lang="en-US" dirty="0" err="1"/>
              <a:t>và</a:t>
            </a:r>
            <a:r>
              <a:rPr lang="en-US" dirty="0"/>
              <a:t> </a:t>
            </a:r>
            <a:r>
              <a:rPr lang="en-US" dirty="0" err="1"/>
              <a:t>độ</a:t>
            </a:r>
            <a:r>
              <a:rPr lang="en-US" dirty="0"/>
              <a:t> </a:t>
            </a:r>
            <a:r>
              <a:rPr lang="en-US" dirty="0" err="1"/>
              <a:t>lớn</a:t>
            </a:r>
            <a:r>
              <a:rPr lang="en-US" dirty="0"/>
              <a:t>): 0 </a:t>
            </a:r>
            <a:r>
              <a:rPr lang="en-US" dirty="0" err="1"/>
              <a:t>là</a:t>
            </a:r>
            <a:r>
              <a:rPr lang="en-US" dirty="0"/>
              <a:t> </a:t>
            </a:r>
            <a:r>
              <a:rPr lang="en-US" dirty="0" err="1"/>
              <a:t>dấu</a:t>
            </a:r>
            <a:r>
              <a:rPr lang="en-US" dirty="0"/>
              <a:t> +, 1 </a:t>
            </a:r>
            <a:r>
              <a:rPr lang="en-US" dirty="0" err="1"/>
              <a:t>là</a:t>
            </a:r>
            <a:r>
              <a:rPr lang="en-US" dirty="0"/>
              <a:t> </a:t>
            </a:r>
            <a:r>
              <a:rPr lang="en-US" dirty="0" err="1"/>
              <a:t>dấu</a:t>
            </a:r>
            <a:r>
              <a:rPr lang="en-US" dirty="0"/>
              <a:t> -</a:t>
            </a:r>
          </a:p>
          <a:p>
            <a:pPr marL="0" indent="0" algn="ctr">
              <a:buNone/>
            </a:pPr>
            <a:endParaRPr lang="en-US" dirty="0"/>
          </a:p>
          <a:p>
            <a:endParaRPr lang="en-US" dirty="0"/>
          </a:p>
          <a:p>
            <a:endParaRPr lang="en-US" dirty="0"/>
          </a:p>
          <a:p>
            <a:endParaRPr lang="en-US" dirty="0"/>
          </a:p>
          <a:p>
            <a:pPr lvl="2"/>
            <a:endParaRPr lang="en-US" sz="2100" dirty="0"/>
          </a:p>
          <a:p>
            <a:pPr lvl="2"/>
            <a:r>
              <a:rPr lang="en-US" sz="2250" dirty="0" err="1"/>
              <a:t>Dễ</a:t>
            </a:r>
            <a:r>
              <a:rPr lang="en-US" sz="2250" dirty="0"/>
              <a:t> </a:t>
            </a:r>
            <a:r>
              <a:rPr lang="en-US" sz="2250" dirty="0" err="1"/>
              <a:t>hiểu</a:t>
            </a:r>
            <a:endParaRPr lang="en-US" sz="2250" dirty="0"/>
          </a:p>
          <a:p>
            <a:pPr lvl="2"/>
            <a:r>
              <a:rPr lang="en-US" sz="2250" dirty="0" err="1">
                <a:solidFill>
                  <a:srgbClr val="FF0000"/>
                </a:solidFill>
              </a:rPr>
              <a:t>Có</a:t>
            </a:r>
            <a:r>
              <a:rPr lang="en-US" sz="2250" dirty="0">
                <a:solidFill>
                  <a:srgbClr val="FF0000"/>
                </a:solidFill>
              </a:rPr>
              <a:t> 2 </a:t>
            </a:r>
            <a:r>
              <a:rPr lang="en-US" sz="2250" dirty="0" err="1">
                <a:solidFill>
                  <a:srgbClr val="FF0000"/>
                </a:solidFill>
              </a:rPr>
              <a:t>cách</a:t>
            </a:r>
            <a:r>
              <a:rPr lang="en-US" sz="2250" dirty="0">
                <a:solidFill>
                  <a:srgbClr val="FF0000"/>
                </a:solidFill>
              </a:rPr>
              <a:t> </a:t>
            </a:r>
            <a:r>
              <a:rPr lang="en-US" sz="2250" dirty="0" err="1">
                <a:solidFill>
                  <a:srgbClr val="FF0000"/>
                </a:solidFill>
              </a:rPr>
              <a:t>biểu</a:t>
            </a:r>
            <a:r>
              <a:rPr lang="en-US" sz="2250" dirty="0">
                <a:solidFill>
                  <a:srgbClr val="FF0000"/>
                </a:solidFill>
              </a:rPr>
              <a:t> </a:t>
            </a:r>
            <a:r>
              <a:rPr lang="en-US" sz="2250" dirty="0" err="1">
                <a:solidFill>
                  <a:srgbClr val="FF0000"/>
                </a:solidFill>
              </a:rPr>
              <a:t>diễn</a:t>
            </a:r>
            <a:r>
              <a:rPr lang="en-US" sz="2250" dirty="0">
                <a:solidFill>
                  <a:srgbClr val="FF0000"/>
                </a:solidFill>
              </a:rPr>
              <a:t> </a:t>
            </a:r>
            <a:r>
              <a:rPr lang="en-US" sz="2250" dirty="0" err="1">
                <a:solidFill>
                  <a:srgbClr val="FF0000"/>
                </a:solidFill>
              </a:rPr>
              <a:t>giá</a:t>
            </a:r>
            <a:r>
              <a:rPr lang="en-US" sz="2250" dirty="0">
                <a:solidFill>
                  <a:srgbClr val="FF0000"/>
                </a:solidFill>
              </a:rPr>
              <a:t> </a:t>
            </a:r>
            <a:r>
              <a:rPr lang="en-US" sz="2250" dirty="0" err="1">
                <a:solidFill>
                  <a:srgbClr val="FF0000"/>
                </a:solidFill>
              </a:rPr>
              <a:t>trị</a:t>
            </a:r>
            <a:r>
              <a:rPr lang="en-US" sz="2250" dirty="0">
                <a:solidFill>
                  <a:srgbClr val="FF0000"/>
                </a:solidFill>
              </a:rPr>
              <a:t> 0 (+0 </a:t>
            </a:r>
            <a:r>
              <a:rPr lang="en-US" sz="2250" dirty="0" err="1">
                <a:solidFill>
                  <a:srgbClr val="FF0000"/>
                </a:solidFill>
              </a:rPr>
              <a:t>và</a:t>
            </a:r>
            <a:r>
              <a:rPr lang="en-US" sz="2250" dirty="0">
                <a:solidFill>
                  <a:srgbClr val="FF0000"/>
                </a:solidFill>
              </a:rPr>
              <a:t> -0)</a:t>
            </a:r>
          </a:p>
          <a:p>
            <a:pPr lvl="2"/>
            <a:r>
              <a:rPr lang="en-US" sz="2250" dirty="0" err="1">
                <a:solidFill>
                  <a:srgbClr val="FF0000"/>
                </a:solidFill>
              </a:rPr>
              <a:t>Tính</a:t>
            </a:r>
            <a:r>
              <a:rPr lang="en-US" sz="2250" dirty="0">
                <a:solidFill>
                  <a:srgbClr val="FF0000"/>
                </a:solidFill>
              </a:rPr>
              <a:t> </a:t>
            </a:r>
            <a:r>
              <a:rPr lang="en-US" sz="2250" dirty="0" err="1">
                <a:solidFill>
                  <a:srgbClr val="FF0000"/>
                </a:solidFill>
              </a:rPr>
              <a:t>toán</a:t>
            </a:r>
            <a:r>
              <a:rPr lang="en-US" sz="2250" dirty="0">
                <a:solidFill>
                  <a:srgbClr val="FF0000"/>
                </a:solidFill>
              </a:rPr>
              <a:t> </a:t>
            </a:r>
            <a:r>
              <a:rPr lang="en-US" sz="2250" dirty="0" err="1">
                <a:solidFill>
                  <a:srgbClr val="FF0000"/>
                </a:solidFill>
              </a:rPr>
              <a:t>như</a:t>
            </a:r>
            <a:r>
              <a:rPr lang="en-US" sz="2250" dirty="0">
                <a:solidFill>
                  <a:srgbClr val="FF0000"/>
                </a:solidFill>
              </a:rPr>
              <a:t> </a:t>
            </a:r>
            <a:r>
              <a:rPr lang="en-US" sz="2250" dirty="0" err="1">
                <a:solidFill>
                  <a:srgbClr val="FF0000"/>
                </a:solidFill>
              </a:rPr>
              <a:t>thế</a:t>
            </a:r>
            <a:r>
              <a:rPr lang="en-US" sz="2250" dirty="0">
                <a:solidFill>
                  <a:srgbClr val="FF0000"/>
                </a:solidFill>
              </a:rPr>
              <a:t> </a:t>
            </a:r>
            <a:r>
              <a:rPr lang="en-US" sz="2250" err="1">
                <a:solidFill>
                  <a:srgbClr val="FF0000"/>
                </a:solidFill>
              </a:rPr>
              <a:t>nào</a:t>
            </a:r>
            <a:r>
              <a:rPr lang="en-US" sz="2250">
                <a:solidFill>
                  <a:srgbClr val="FF0000"/>
                </a:solidFill>
              </a:rPr>
              <a:t>? Thực hiện phép tính 745 + (-745)</a:t>
            </a:r>
            <a:endParaRPr lang="en-US" sz="2250" dirty="0">
              <a:solidFill>
                <a:srgbClr val="FF0000"/>
              </a:solidFill>
            </a:endParaRPr>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15</a:t>
            </a:fld>
            <a:endParaRPr lang="en-US"/>
          </a:p>
        </p:txBody>
      </p:sp>
      <p:graphicFrame>
        <p:nvGraphicFramePr>
          <p:cNvPr id="5" name="Table 5">
            <a:extLst>
              <a:ext uri="{FF2B5EF4-FFF2-40B4-BE49-F238E27FC236}">
                <a16:creationId xmlns:a16="http://schemas.microsoft.com/office/drawing/2014/main" id="{F09BD0A5-60F0-4314-BB2C-B2376DBAB2DE}"/>
              </a:ext>
            </a:extLst>
          </p:cNvPr>
          <p:cNvGraphicFramePr>
            <a:graphicFrameLocks noGrp="1"/>
          </p:cNvGraphicFramePr>
          <p:nvPr/>
        </p:nvGraphicFramePr>
        <p:xfrm>
          <a:off x="1533525" y="2971442"/>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297488941"/>
                    </a:ext>
                  </a:extLst>
                </a:gridCol>
                <a:gridCol w="609600">
                  <a:extLst>
                    <a:ext uri="{9D8B030D-6E8A-4147-A177-3AD203B41FA5}">
                      <a16:colId xmlns:a16="http://schemas.microsoft.com/office/drawing/2014/main" val="998382851"/>
                    </a:ext>
                  </a:extLst>
                </a:gridCol>
                <a:gridCol w="609600">
                  <a:extLst>
                    <a:ext uri="{9D8B030D-6E8A-4147-A177-3AD203B41FA5}">
                      <a16:colId xmlns:a16="http://schemas.microsoft.com/office/drawing/2014/main" val="3231008402"/>
                    </a:ext>
                  </a:extLst>
                </a:gridCol>
                <a:gridCol w="609600">
                  <a:extLst>
                    <a:ext uri="{9D8B030D-6E8A-4147-A177-3AD203B41FA5}">
                      <a16:colId xmlns:a16="http://schemas.microsoft.com/office/drawing/2014/main" val="234008776"/>
                    </a:ext>
                  </a:extLst>
                </a:gridCol>
                <a:gridCol w="609600">
                  <a:extLst>
                    <a:ext uri="{9D8B030D-6E8A-4147-A177-3AD203B41FA5}">
                      <a16:colId xmlns:a16="http://schemas.microsoft.com/office/drawing/2014/main" val="1373286900"/>
                    </a:ext>
                  </a:extLst>
                </a:gridCol>
                <a:gridCol w="609600">
                  <a:extLst>
                    <a:ext uri="{9D8B030D-6E8A-4147-A177-3AD203B41FA5}">
                      <a16:colId xmlns:a16="http://schemas.microsoft.com/office/drawing/2014/main" val="465308655"/>
                    </a:ext>
                  </a:extLst>
                </a:gridCol>
                <a:gridCol w="609600">
                  <a:extLst>
                    <a:ext uri="{9D8B030D-6E8A-4147-A177-3AD203B41FA5}">
                      <a16:colId xmlns:a16="http://schemas.microsoft.com/office/drawing/2014/main" val="3468504012"/>
                    </a:ext>
                  </a:extLst>
                </a:gridCol>
                <a:gridCol w="609600">
                  <a:extLst>
                    <a:ext uri="{9D8B030D-6E8A-4147-A177-3AD203B41FA5}">
                      <a16:colId xmlns:a16="http://schemas.microsoft.com/office/drawing/2014/main" val="1789319156"/>
                    </a:ext>
                  </a:extLst>
                </a:gridCol>
                <a:gridCol w="609600">
                  <a:extLst>
                    <a:ext uri="{9D8B030D-6E8A-4147-A177-3AD203B41FA5}">
                      <a16:colId xmlns:a16="http://schemas.microsoft.com/office/drawing/2014/main" val="415369510"/>
                    </a:ext>
                  </a:extLst>
                </a:gridCol>
                <a:gridCol w="609600">
                  <a:extLst>
                    <a:ext uri="{9D8B030D-6E8A-4147-A177-3AD203B41FA5}">
                      <a16:colId xmlns:a16="http://schemas.microsoft.com/office/drawing/2014/main" val="1862596322"/>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931379007"/>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1439986725"/>
                  </a:ext>
                </a:extLst>
              </a:tr>
            </a:tbl>
          </a:graphicData>
        </a:graphic>
      </p:graphicFrame>
      <p:sp>
        <p:nvSpPr>
          <p:cNvPr id="7" name="TextBox 6">
            <a:extLst>
              <a:ext uri="{FF2B5EF4-FFF2-40B4-BE49-F238E27FC236}">
                <a16:creationId xmlns:a16="http://schemas.microsoft.com/office/drawing/2014/main" id="{36E8EAE0-E266-41DE-A6E1-313F5406C966}"/>
              </a:ext>
            </a:extLst>
          </p:cNvPr>
          <p:cNvSpPr txBox="1"/>
          <p:nvPr/>
        </p:nvSpPr>
        <p:spPr>
          <a:xfrm>
            <a:off x="1199137" y="3333963"/>
            <a:ext cx="319318"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0</a:t>
            </a:r>
          </a:p>
        </p:txBody>
      </p:sp>
      <p:sp>
        <p:nvSpPr>
          <p:cNvPr id="8" name="TextBox 7">
            <a:extLst>
              <a:ext uri="{FF2B5EF4-FFF2-40B4-BE49-F238E27FC236}">
                <a16:creationId xmlns:a16="http://schemas.microsoft.com/office/drawing/2014/main" id="{D3E13196-501F-4FCE-9A0D-99A51E4F4116}"/>
              </a:ext>
            </a:extLst>
          </p:cNvPr>
          <p:cNvSpPr txBox="1"/>
          <p:nvPr/>
        </p:nvSpPr>
        <p:spPr>
          <a:xfrm>
            <a:off x="7942851" y="3333963"/>
            <a:ext cx="588623"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graphicFrame>
        <p:nvGraphicFramePr>
          <p:cNvPr id="9" name="Table 9">
            <a:extLst>
              <a:ext uri="{FF2B5EF4-FFF2-40B4-BE49-F238E27FC236}">
                <a16:creationId xmlns:a16="http://schemas.microsoft.com/office/drawing/2014/main" id="{8A8DC58A-E320-41E9-8C15-8577299A039B}"/>
              </a:ext>
            </a:extLst>
          </p:cNvPr>
          <p:cNvGraphicFramePr>
            <a:graphicFrameLocks noGrp="1"/>
          </p:cNvGraphicFramePr>
          <p:nvPr/>
        </p:nvGraphicFramePr>
        <p:xfrm>
          <a:off x="1533525" y="3797687"/>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871556912"/>
                    </a:ext>
                  </a:extLst>
                </a:gridCol>
                <a:gridCol w="609600">
                  <a:extLst>
                    <a:ext uri="{9D8B030D-6E8A-4147-A177-3AD203B41FA5}">
                      <a16:colId xmlns:a16="http://schemas.microsoft.com/office/drawing/2014/main" val="533797470"/>
                    </a:ext>
                  </a:extLst>
                </a:gridCol>
                <a:gridCol w="609600">
                  <a:extLst>
                    <a:ext uri="{9D8B030D-6E8A-4147-A177-3AD203B41FA5}">
                      <a16:colId xmlns:a16="http://schemas.microsoft.com/office/drawing/2014/main" val="2803030940"/>
                    </a:ext>
                  </a:extLst>
                </a:gridCol>
                <a:gridCol w="609600">
                  <a:extLst>
                    <a:ext uri="{9D8B030D-6E8A-4147-A177-3AD203B41FA5}">
                      <a16:colId xmlns:a16="http://schemas.microsoft.com/office/drawing/2014/main" val="2054802532"/>
                    </a:ext>
                  </a:extLst>
                </a:gridCol>
                <a:gridCol w="609600">
                  <a:extLst>
                    <a:ext uri="{9D8B030D-6E8A-4147-A177-3AD203B41FA5}">
                      <a16:colId xmlns:a16="http://schemas.microsoft.com/office/drawing/2014/main" val="1708349986"/>
                    </a:ext>
                  </a:extLst>
                </a:gridCol>
                <a:gridCol w="609600">
                  <a:extLst>
                    <a:ext uri="{9D8B030D-6E8A-4147-A177-3AD203B41FA5}">
                      <a16:colId xmlns:a16="http://schemas.microsoft.com/office/drawing/2014/main" val="3884960793"/>
                    </a:ext>
                  </a:extLst>
                </a:gridCol>
                <a:gridCol w="609600">
                  <a:extLst>
                    <a:ext uri="{9D8B030D-6E8A-4147-A177-3AD203B41FA5}">
                      <a16:colId xmlns:a16="http://schemas.microsoft.com/office/drawing/2014/main" val="95431792"/>
                    </a:ext>
                  </a:extLst>
                </a:gridCol>
                <a:gridCol w="609600">
                  <a:extLst>
                    <a:ext uri="{9D8B030D-6E8A-4147-A177-3AD203B41FA5}">
                      <a16:colId xmlns:a16="http://schemas.microsoft.com/office/drawing/2014/main" val="1251293962"/>
                    </a:ext>
                  </a:extLst>
                </a:gridCol>
                <a:gridCol w="609600">
                  <a:extLst>
                    <a:ext uri="{9D8B030D-6E8A-4147-A177-3AD203B41FA5}">
                      <a16:colId xmlns:a16="http://schemas.microsoft.com/office/drawing/2014/main" val="2386199751"/>
                    </a:ext>
                  </a:extLst>
                </a:gridCol>
                <a:gridCol w="609600">
                  <a:extLst>
                    <a:ext uri="{9D8B030D-6E8A-4147-A177-3AD203B41FA5}">
                      <a16:colId xmlns:a16="http://schemas.microsoft.com/office/drawing/2014/main" val="1782937691"/>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1003631534"/>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635865376"/>
                  </a:ext>
                </a:extLst>
              </a:tr>
            </a:tbl>
          </a:graphicData>
        </a:graphic>
      </p:graphicFrame>
      <p:sp>
        <p:nvSpPr>
          <p:cNvPr id="11" name="TextBox 10">
            <a:extLst>
              <a:ext uri="{FF2B5EF4-FFF2-40B4-BE49-F238E27FC236}">
                <a16:creationId xmlns:a16="http://schemas.microsoft.com/office/drawing/2014/main" id="{3BC9B692-9444-4DDD-9A6F-353ED3B1039E}"/>
              </a:ext>
            </a:extLst>
          </p:cNvPr>
          <p:cNvSpPr txBox="1"/>
          <p:nvPr/>
        </p:nvSpPr>
        <p:spPr>
          <a:xfrm>
            <a:off x="1199137" y="4130315"/>
            <a:ext cx="319318"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id="{23DE3134-5E20-4465-A8DD-CF9E39CE1A0B}"/>
              </a:ext>
            </a:extLst>
          </p:cNvPr>
          <p:cNvSpPr txBox="1"/>
          <p:nvPr/>
        </p:nvSpPr>
        <p:spPr>
          <a:xfrm>
            <a:off x="7852681" y="4128250"/>
            <a:ext cx="678391"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spTree>
    <p:extLst>
      <p:ext uri="{BB962C8B-B14F-4D97-AF65-F5344CB8AC3E}">
        <p14:creationId xmlns:p14="http://schemas.microsoft.com/office/powerpoint/2010/main" val="30573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a:t>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 (2/2)</a:t>
            </a:r>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p:txBody>
          <a:bodyPr/>
          <a:lstStyle/>
          <a:p>
            <a:r>
              <a:rPr lang="en-US" dirty="0" err="1"/>
              <a:t>Đòi</a:t>
            </a:r>
            <a:r>
              <a:rPr lang="en-US" dirty="0"/>
              <a:t> </a:t>
            </a:r>
            <a:r>
              <a:rPr lang="en-US" dirty="0" err="1"/>
              <a:t>hỏi</a:t>
            </a:r>
            <a:r>
              <a:rPr lang="en-US" dirty="0"/>
              <a:t> 1 </a:t>
            </a:r>
            <a:r>
              <a:rPr lang="en-US" dirty="0" err="1"/>
              <a:t>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vi-VN" dirty="0"/>
              <a:t>ư</a:t>
            </a:r>
            <a:r>
              <a:rPr lang="en-US" dirty="0"/>
              <a:t>u </a:t>
            </a:r>
            <a:r>
              <a:rPr lang="en-US" dirty="0" err="1"/>
              <a:t>việt</a:t>
            </a:r>
            <a:r>
              <a:rPr lang="en-US" dirty="0"/>
              <a:t>:</a:t>
            </a:r>
          </a:p>
          <a:p>
            <a:pPr lvl="1"/>
            <a:r>
              <a:rPr lang="en-US" dirty="0" err="1"/>
              <a:t>Chỉ</a:t>
            </a:r>
            <a:r>
              <a:rPr lang="en-US" dirty="0"/>
              <a:t> </a:t>
            </a:r>
            <a:r>
              <a:rPr lang="en-US" dirty="0" err="1"/>
              <a:t>còn</a:t>
            </a:r>
            <a:r>
              <a:rPr lang="en-US" dirty="0"/>
              <a:t> 1 </a:t>
            </a:r>
            <a:r>
              <a:rPr lang="en-US" dirty="0" err="1"/>
              <a:t>cách</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0?</a:t>
            </a:r>
          </a:p>
          <a:p>
            <a:pPr lvl="1"/>
            <a:r>
              <a:rPr lang="en-US" dirty="0" err="1"/>
              <a:t>Tính</a:t>
            </a:r>
            <a:r>
              <a:rPr lang="en-US" dirty="0"/>
              <a:t> </a:t>
            </a:r>
            <a:r>
              <a:rPr lang="en-US" dirty="0" err="1"/>
              <a:t>toán</a:t>
            </a:r>
            <a:r>
              <a:rPr lang="en-US" dirty="0"/>
              <a:t> </a:t>
            </a:r>
            <a:r>
              <a:rPr lang="en-US" dirty="0" err="1"/>
              <a:t>luôn</a:t>
            </a:r>
            <a:r>
              <a:rPr lang="en-US" dirty="0"/>
              <a:t> </a:t>
            </a:r>
            <a:r>
              <a:rPr lang="en-US" dirty="0" err="1"/>
              <a:t>trên</a:t>
            </a:r>
            <a:r>
              <a:rPr lang="en-US" dirty="0"/>
              <a:t> bit </a:t>
            </a:r>
            <a:r>
              <a:rPr lang="en-US" dirty="0" err="1"/>
              <a:t>dấu</a:t>
            </a:r>
            <a:r>
              <a:rPr lang="en-US" dirty="0"/>
              <a:t> (</a:t>
            </a:r>
            <a:r>
              <a:rPr lang="en-US" dirty="0" err="1"/>
              <a:t>gán</a:t>
            </a:r>
            <a:r>
              <a:rPr lang="en-US" dirty="0"/>
              <a:t> </a:t>
            </a:r>
            <a:r>
              <a:rPr lang="en-US" dirty="0" err="1"/>
              <a:t>trọng</a:t>
            </a:r>
            <a:r>
              <a:rPr lang="en-US" dirty="0"/>
              <a:t> </a:t>
            </a:r>
            <a:r>
              <a:rPr lang="en-US" dirty="0" err="1"/>
              <a:t>số</a:t>
            </a:r>
            <a:r>
              <a:rPr lang="en-US" dirty="0"/>
              <a:t> </a:t>
            </a:r>
            <a:r>
              <a:rPr lang="en-US" dirty="0" err="1"/>
              <a:t>cho</a:t>
            </a:r>
            <a:r>
              <a:rPr lang="en-US" dirty="0"/>
              <a:t> bit </a:t>
            </a:r>
            <a:r>
              <a:rPr lang="en-US" dirty="0" err="1"/>
              <a:t>dấu</a:t>
            </a:r>
            <a:r>
              <a:rPr lang="en-US" dirty="0"/>
              <a:t>)?</a:t>
            </a:r>
          </a:p>
          <a:p>
            <a:r>
              <a:rPr lang="en-US" dirty="0"/>
              <a:t>Ý t</a:t>
            </a:r>
            <a:r>
              <a:rPr lang="vi-VN" dirty="0"/>
              <a:t>ư</a:t>
            </a:r>
            <a:r>
              <a:rPr lang="en-US" dirty="0" err="1"/>
              <a:t>ởng</a:t>
            </a:r>
            <a:r>
              <a:rPr lang="en-US" dirty="0"/>
              <a:t>: Bit </a:t>
            </a:r>
            <a:r>
              <a:rPr lang="en-US" dirty="0" err="1"/>
              <a:t>dấu</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âm</a:t>
            </a:r>
            <a:r>
              <a:rPr lang="en-US" dirty="0"/>
              <a:t> (</a:t>
            </a:r>
            <a:r>
              <a:rPr lang="en-US" dirty="0" err="1"/>
              <a:t>Bù</a:t>
            </a:r>
            <a:r>
              <a:rPr lang="en-US" dirty="0"/>
              <a:t> </a:t>
            </a:r>
            <a:r>
              <a:rPr lang="en-US"/>
              <a:t>2)!</a:t>
            </a:r>
          </a:p>
          <a:p>
            <a:endParaRPr lang="en-US"/>
          </a:p>
          <a:p>
            <a:endParaRPr lang="en-US"/>
          </a:p>
          <a:p>
            <a:endParaRPr lang="en-US"/>
          </a:p>
          <a:p>
            <a:endParaRPr lang="en-US"/>
          </a:p>
          <a:p>
            <a:endParaRPr lang="en-US"/>
          </a:p>
          <a:p>
            <a:pPr marL="0" indent="0">
              <a:buNone/>
            </a:pPr>
            <a:r>
              <a:rPr lang="en-US"/>
              <a:t>    -745 = -1024 + 256 + 16 + 4 + 2 + 1</a:t>
            </a:r>
          </a:p>
          <a:p>
            <a:pPr marL="0" indent="0">
              <a:buNone/>
            </a:pPr>
            <a:r>
              <a:rPr lang="en-US"/>
              <a:t>                  -2</a:t>
            </a:r>
            <a:r>
              <a:rPr lang="en-US" baseline="30000"/>
              <a:t>10</a:t>
            </a:r>
            <a:r>
              <a:rPr lang="en-US"/>
              <a:t>  + 2</a:t>
            </a:r>
            <a:r>
              <a:rPr lang="en-US" baseline="30000"/>
              <a:t>8</a:t>
            </a:r>
            <a:r>
              <a:rPr lang="en-US"/>
              <a:t>   + 2</a:t>
            </a:r>
            <a:r>
              <a:rPr lang="en-US" baseline="30000"/>
              <a:t>4</a:t>
            </a:r>
            <a:r>
              <a:rPr lang="en-US"/>
              <a:t>  + 2</a:t>
            </a:r>
            <a:r>
              <a:rPr lang="en-US" baseline="30000"/>
              <a:t>2</a:t>
            </a:r>
            <a:r>
              <a:rPr lang="en-US"/>
              <a:t> + 2</a:t>
            </a:r>
            <a:r>
              <a:rPr lang="en-US" baseline="30000"/>
              <a:t>1</a:t>
            </a:r>
            <a:r>
              <a:rPr lang="en-US"/>
              <a:t> + 2</a:t>
            </a:r>
            <a:r>
              <a:rPr lang="en-US" baseline="30000"/>
              <a:t>0</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16</a:t>
            </a:fld>
            <a:endParaRPr lang="en-US"/>
          </a:p>
        </p:txBody>
      </p:sp>
      <p:graphicFrame>
        <p:nvGraphicFramePr>
          <p:cNvPr id="5" name="Table 5">
            <a:extLst>
              <a:ext uri="{FF2B5EF4-FFF2-40B4-BE49-F238E27FC236}">
                <a16:creationId xmlns:a16="http://schemas.microsoft.com/office/drawing/2014/main" id="{F136208E-FF46-4022-AC90-D4078513CC8D}"/>
              </a:ext>
            </a:extLst>
          </p:cNvPr>
          <p:cNvGraphicFramePr>
            <a:graphicFrameLocks noGrp="1"/>
          </p:cNvGraphicFramePr>
          <p:nvPr/>
        </p:nvGraphicFramePr>
        <p:xfrm>
          <a:off x="1533525" y="3744174"/>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184495561"/>
                    </a:ext>
                  </a:extLst>
                </a:gridCol>
                <a:gridCol w="609600">
                  <a:extLst>
                    <a:ext uri="{9D8B030D-6E8A-4147-A177-3AD203B41FA5}">
                      <a16:colId xmlns:a16="http://schemas.microsoft.com/office/drawing/2014/main" val="3900640348"/>
                    </a:ext>
                  </a:extLst>
                </a:gridCol>
                <a:gridCol w="609600">
                  <a:extLst>
                    <a:ext uri="{9D8B030D-6E8A-4147-A177-3AD203B41FA5}">
                      <a16:colId xmlns:a16="http://schemas.microsoft.com/office/drawing/2014/main" val="996073955"/>
                    </a:ext>
                  </a:extLst>
                </a:gridCol>
                <a:gridCol w="609600">
                  <a:extLst>
                    <a:ext uri="{9D8B030D-6E8A-4147-A177-3AD203B41FA5}">
                      <a16:colId xmlns:a16="http://schemas.microsoft.com/office/drawing/2014/main" val="1347406474"/>
                    </a:ext>
                  </a:extLst>
                </a:gridCol>
                <a:gridCol w="609600">
                  <a:extLst>
                    <a:ext uri="{9D8B030D-6E8A-4147-A177-3AD203B41FA5}">
                      <a16:colId xmlns:a16="http://schemas.microsoft.com/office/drawing/2014/main" val="4111073963"/>
                    </a:ext>
                  </a:extLst>
                </a:gridCol>
                <a:gridCol w="609600">
                  <a:extLst>
                    <a:ext uri="{9D8B030D-6E8A-4147-A177-3AD203B41FA5}">
                      <a16:colId xmlns:a16="http://schemas.microsoft.com/office/drawing/2014/main" val="2999971115"/>
                    </a:ext>
                  </a:extLst>
                </a:gridCol>
                <a:gridCol w="609600">
                  <a:extLst>
                    <a:ext uri="{9D8B030D-6E8A-4147-A177-3AD203B41FA5}">
                      <a16:colId xmlns:a16="http://schemas.microsoft.com/office/drawing/2014/main" val="3864909050"/>
                    </a:ext>
                  </a:extLst>
                </a:gridCol>
                <a:gridCol w="609600">
                  <a:extLst>
                    <a:ext uri="{9D8B030D-6E8A-4147-A177-3AD203B41FA5}">
                      <a16:colId xmlns:a16="http://schemas.microsoft.com/office/drawing/2014/main" val="1312936520"/>
                    </a:ext>
                  </a:extLst>
                </a:gridCol>
                <a:gridCol w="609600">
                  <a:extLst>
                    <a:ext uri="{9D8B030D-6E8A-4147-A177-3AD203B41FA5}">
                      <a16:colId xmlns:a16="http://schemas.microsoft.com/office/drawing/2014/main" val="2069149271"/>
                    </a:ext>
                  </a:extLst>
                </a:gridCol>
                <a:gridCol w="609600">
                  <a:extLst>
                    <a:ext uri="{9D8B030D-6E8A-4147-A177-3AD203B41FA5}">
                      <a16:colId xmlns:a16="http://schemas.microsoft.com/office/drawing/2014/main" val="4075904428"/>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297888945"/>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799483840"/>
                  </a:ext>
                </a:extLst>
              </a:tr>
            </a:tbl>
          </a:graphicData>
        </a:graphic>
      </p:graphicFrame>
      <p:graphicFrame>
        <p:nvGraphicFramePr>
          <p:cNvPr id="11" name="Table 10">
            <a:extLst>
              <a:ext uri="{FF2B5EF4-FFF2-40B4-BE49-F238E27FC236}">
                <a16:creationId xmlns:a16="http://schemas.microsoft.com/office/drawing/2014/main" id="{314B6CB6-3F25-4960-ACF3-FF7928521429}"/>
              </a:ext>
            </a:extLst>
          </p:cNvPr>
          <p:cNvGraphicFramePr>
            <a:graphicFrameLocks noGrp="1"/>
          </p:cNvGraphicFramePr>
          <p:nvPr/>
        </p:nvGraphicFramePr>
        <p:xfrm>
          <a:off x="922995" y="3742269"/>
          <a:ext cx="610362" cy="726948"/>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3640857343"/>
                    </a:ext>
                  </a:extLst>
                </a:gridCol>
              </a:tblGrid>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cs typeface="Times New Roman" panose="02020603050405020304" pitchFamily="18" charset="0"/>
                        </a:rPr>
                        <a:t>-2</a:t>
                      </a:r>
                      <a:r>
                        <a:rPr lang="en-US" sz="2100" spc="-20" baseline="30000" dirty="0">
                          <a:solidFill>
                            <a:srgbClr val="FF0000"/>
                          </a:solidFill>
                          <a:effectLst/>
                          <a:latin typeface="Times New Roman" panose="02020603050405020304" pitchFamily="18" charset="0"/>
                          <a:cs typeface="Times New Roman" panose="02020603050405020304" pitchFamily="18" charset="0"/>
                        </a:rPr>
                        <a:t>10</a:t>
                      </a:r>
                      <a:endParaRPr lang="en-US" sz="21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404214824"/>
                  </a:ext>
                </a:extLst>
              </a:tr>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cs typeface="Times New Roman" panose="02020603050405020304" pitchFamily="18" charset="0"/>
                        </a:rPr>
                        <a:t>0</a:t>
                      </a:r>
                      <a:endParaRPr lang="en-US" sz="2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064200026"/>
                  </a:ext>
                </a:extLst>
              </a:tr>
            </a:tbl>
          </a:graphicData>
        </a:graphic>
      </p:graphicFrame>
      <p:graphicFrame>
        <p:nvGraphicFramePr>
          <p:cNvPr id="12" name="Table 5">
            <a:extLst>
              <a:ext uri="{FF2B5EF4-FFF2-40B4-BE49-F238E27FC236}">
                <a16:creationId xmlns:a16="http://schemas.microsoft.com/office/drawing/2014/main" id="{CE63A8F5-0B53-4A73-9504-7F7BC8FA39A4}"/>
              </a:ext>
            </a:extLst>
          </p:cNvPr>
          <p:cNvGraphicFramePr>
            <a:graphicFrameLocks noGrp="1"/>
          </p:cNvGraphicFramePr>
          <p:nvPr/>
        </p:nvGraphicFramePr>
        <p:xfrm>
          <a:off x="1533525" y="4742585"/>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184495561"/>
                    </a:ext>
                  </a:extLst>
                </a:gridCol>
                <a:gridCol w="609600">
                  <a:extLst>
                    <a:ext uri="{9D8B030D-6E8A-4147-A177-3AD203B41FA5}">
                      <a16:colId xmlns:a16="http://schemas.microsoft.com/office/drawing/2014/main" val="3900640348"/>
                    </a:ext>
                  </a:extLst>
                </a:gridCol>
                <a:gridCol w="609600">
                  <a:extLst>
                    <a:ext uri="{9D8B030D-6E8A-4147-A177-3AD203B41FA5}">
                      <a16:colId xmlns:a16="http://schemas.microsoft.com/office/drawing/2014/main" val="996073955"/>
                    </a:ext>
                  </a:extLst>
                </a:gridCol>
                <a:gridCol w="609600">
                  <a:extLst>
                    <a:ext uri="{9D8B030D-6E8A-4147-A177-3AD203B41FA5}">
                      <a16:colId xmlns:a16="http://schemas.microsoft.com/office/drawing/2014/main" val="1347406474"/>
                    </a:ext>
                  </a:extLst>
                </a:gridCol>
                <a:gridCol w="609600">
                  <a:extLst>
                    <a:ext uri="{9D8B030D-6E8A-4147-A177-3AD203B41FA5}">
                      <a16:colId xmlns:a16="http://schemas.microsoft.com/office/drawing/2014/main" val="4111073963"/>
                    </a:ext>
                  </a:extLst>
                </a:gridCol>
                <a:gridCol w="609600">
                  <a:extLst>
                    <a:ext uri="{9D8B030D-6E8A-4147-A177-3AD203B41FA5}">
                      <a16:colId xmlns:a16="http://schemas.microsoft.com/office/drawing/2014/main" val="2999971115"/>
                    </a:ext>
                  </a:extLst>
                </a:gridCol>
                <a:gridCol w="609600">
                  <a:extLst>
                    <a:ext uri="{9D8B030D-6E8A-4147-A177-3AD203B41FA5}">
                      <a16:colId xmlns:a16="http://schemas.microsoft.com/office/drawing/2014/main" val="3864909050"/>
                    </a:ext>
                  </a:extLst>
                </a:gridCol>
                <a:gridCol w="609600">
                  <a:extLst>
                    <a:ext uri="{9D8B030D-6E8A-4147-A177-3AD203B41FA5}">
                      <a16:colId xmlns:a16="http://schemas.microsoft.com/office/drawing/2014/main" val="1312936520"/>
                    </a:ext>
                  </a:extLst>
                </a:gridCol>
                <a:gridCol w="609600">
                  <a:extLst>
                    <a:ext uri="{9D8B030D-6E8A-4147-A177-3AD203B41FA5}">
                      <a16:colId xmlns:a16="http://schemas.microsoft.com/office/drawing/2014/main" val="2069149271"/>
                    </a:ext>
                  </a:extLst>
                </a:gridCol>
                <a:gridCol w="609600">
                  <a:extLst>
                    <a:ext uri="{9D8B030D-6E8A-4147-A177-3AD203B41FA5}">
                      <a16:colId xmlns:a16="http://schemas.microsoft.com/office/drawing/2014/main" val="4075904428"/>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297888945"/>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799483840"/>
                  </a:ext>
                </a:extLst>
              </a:tr>
            </a:tbl>
          </a:graphicData>
        </a:graphic>
      </p:graphicFrame>
      <p:graphicFrame>
        <p:nvGraphicFramePr>
          <p:cNvPr id="13" name="Table 12">
            <a:extLst>
              <a:ext uri="{FF2B5EF4-FFF2-40B4-BE49-F238E27FC236}">
                <a16:creationId xmlns:a16="http://schemas.microsoft.com/office/drawing/2014/main" id="{77216D24-AFC2-4234-A38D-63686FDC66E6}"/>
              </a:ext>
            </a:extLst>
          </p:cNvPr>
          <p:cNvGraphicFramePr>
            <a:graphicFrameLocks noGrp="1"/>
          </p:cNvGraphicFramePr>
          <p:nvPr/>
        </p:nvGraphicFramePr>
        <p:xfrm>
          <a:off x="922995" y="4740680"/>
          <a:ext cx="610362" cy="726948"/>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3640857343"/>
                    </a:ext>
                  </a:extLst>
                </a:gridCol>
              </a:tblGrid>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cs typeface="Times New Roman" panose="02020603050405020304" pitchFamily="18" charset="0"/>
                        </a:rPr>
                        <a:t>-2</a:t>
                      </a:r>
                      <a:r>
                        <a:rPr lang="en-US" sz="2100" spc="-20" baseline="30000" dirty="0">
                          <a:solidFill>
                            <a:srgbClr val="FF0000"/>
                          </a:solidFill>
                          <a:effectLst/>
                          <a:latin typeface="Times New Roman" panose="02020603050405020304" pitchFamily="18" charset="0"/>
                          <a:cs typeface="Times New Roman" panose="02020603050405020304" pitchFamily="18" charset="0"/>
                        </a:rPr>
                        <a:t>10</a:t>
                      </a:r>
                      <a:endParaRPr lang="en-US" sz="21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404214824"/>
                  </a:ext>
                </a:extLst>
              </a:tr>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2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064200026"/>
                  </a:ext>
                </a:extLst>
              </a:tr>
            </a:tbl>
          </a:graphicData>
        </a:graphic>
      </p:graphicFrame>
      <p:sp>
        <p:nvSpPr>
          <p:cNvPr id="14" name="TextBox 13">
            <a:extLst>
              <a:ext uri="{FF2B5EF4-FFF2-40B4-BE49-F238E27FC236}">
                <a16:creationId xmlns:a16="http://schemas.microsoft.com/office/drawing/2014/main" id="{FF75BC98-09FE-4821-841E-F3B7EE1EB167}"/>
              </a:ext>
            </a:extLst>
          </p:cNvPr>
          <p:cNvSpPr txBox="1"/>
          <p:nvPr/>
        </p:nvSpPr>
        <p:spPr>
          <a:xfrm>
            <a:off x="7994860" y="4076802"/>
            <a:ext cx="588623"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sp>
        <p:nvSpPr>
          <p:cNvPr id="15" name="TextBox 14">
            <a:extLst>
              <a:ext uri="{FF2B5EF4-FFF2-40B4-BE49-F238E27FC236}">
                <a16:creationId xmlns:a16="http://schemas.microsoft.com/office/drawing/2014/main" id="{94361D3E-3807-421E-871C-AE2EB51665E4}"/>
              </a:ext>
            </a:extLst>
          </p:cNvPr>
          <p:cNvSpPr txBox="1"/>
          <p:nvPr/>
        </p:nvSpPr>
        <p:spPr>
          <a:xfrm>
            <a:off x="7949776" y="5042619"/>
            <a:ext cx="678391"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-279</a:t>
            </a:r>
          </a:p>
        </p:txBody>
      </p:sp>
      <p:graphicFrame>
        <p:nvGraphicFramePr>
          <p:cNvPr id="16" name="Table 5">
            <a:extLst>
              <a:ext uri="{FF2B5EF4-FFF2-40B4-BE49-F238E27FC236}">
                <a16:creationId xmlns:a16="http://schemas.microsoft.com/office/drawing/2014/main" id="{B2C0FD61-A7CE-4654-9BB6-002A69FB50C7}"/>
              </a:ext>
            </a:extLst>
          </p:cNvPr>
          <p:cNvGraphicFramePr>
            <a:graphicFrameLocks noGrp="1"/>
          </p:cNvGraphicFramePr>
          <p:nvPr/>
        </p:nvGraphicFramePr>
        <p:xfrm>
          <a:off x="1533525" y="4740680"/>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184495561"/>
                    </a:ext>
                  </a:extLst>
                </a:gridCol>
                <a:gridCol w="609600">
                  <a:extLst>
                    <a:ext uri="{9D8B030D-6E8A-4147-A177-3AD203B41FA5}">
                      <a16:colId xmlns:a16="http://schemas.microsoft.com/office/drawing/2014/main" val="3900640348"/>
                    </a:ext>
                  </a:extLst>
                </a:gridCol>
                <a:gridCol w="609600">
                  <a:extLst>
                    <a:ext uri="{9D8B030D-6E8A-4147-A177-3AD203B41FA5}">
                      <a16:colId xmlns:a16="http://schemas.microsoft.com/office/drawing/2014/main" val="996073955"/>
                    </a:ext>
                  </a:extLst>
                </a:gridCol>
                <a:gridCol w="609600">
                  <a:extLst>
                    <a:ext uri="{9D8B030D-6E8A-4147-A177-3AD203B41FA5}">
                      <a16:colId xmlns:a16="http://schemas.microsoft.com/office/drawing/2014/main" val="1347406474"/>
                    </a:ext>
                  </a:extLst>
                </a:gridCol>
                <a:gridCol w="609600">
                  <a:extLst>
                    <a:ext uri="{9D8B030D-6E8A-4147-A177-3AD203B41FA5}">
                      <a16:colId xmlns:a16="http://schemas.microsoft.com/office/drawing/2014/main" val="4111073963"/>
                    </a:ext>
                  </a:extLst>
                </a:gridCol>
                <a:gridCol w="609600">
                  <a:extLst>
                    <a:ext uri="{9D8B030D-6E8A-4147-A177-3AD203B41FA5}">
                      <a16:colId xmlns:a16="http://schemas.microsoft.com/office/drawing/2014/main" val="2999971115"/>
                    </a:ext>
                  </a:extLst>
                </a:gridCol>
                <a:gridCol w="609600">
                  <a:extLst>
                    <a:ext uri="{9D8B030D-6E8A-4147-A177-3AD203B41FA5}">
                      <a16:colId xmlns:a16="http://schemas.microsoft.com/office/drawing/2014/main" val="3864909050"/>
                    </a:ext>
                  </a:extLst>
                </a:gridCol>
                <a:gridCol w="609600">
                  <a:extLst>
                    <a:ext uri="{9D8B030D-6E8A-4147-A177-3AD203B41FA5}">
                      <a16:colId xmlns:a16="http://schemas.microsoft.com/office/drawing/2014/main" val="1312936520"/>
                    </a:ext>
                  </a:extLst>
                </a:gridCol>
                <a:gridCol w="609600">
                  <a:extLst>
                    <a:ext uri="{9D8B030D-6E8A-4147-A177-3AD203B41FA5}">
                      <a16:colId xmlns:a16="http://schemas.microsoft.com/office/drawing/2014/main" val="2069149271"/>
                    </a:ext>
                  </a:extLst>
                </a:gridCol>
                <a:gridCol w="609600">
                  <a:extLst>
                    <a:ext uri="{9D8B030D-6E8A-4147-A177-3AD203B41FA5}">
                      <a16:colId xmlns:a16="http://schemas.microsoft.com/office/drawing/2014/main" val="4075904428"/>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297888945"/>
                  </a:ext>
                </a:extLst>
              </a:tr>
              <a:tr h="362522">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799483840"/>
                  </a:ext>
                </a:extLst>
              </a:tr>
            </a:tbl>
          </a:graphicData>
        </a:graphic>
      </p:graphicFrame>
      <p:graphicFrame>
        <p:nvGraphicFramePr>
          <p:cNvPr id="17" name="Table 17">
            <a:extLst>
              <a:ext uri="{FF2B5EF4-FFF2-40B4-BE49-F238E27FC236}">
                <a16:creationId xmlns:a16="http://schemas.microsoft.com/office/drawing/2014/main" id="{2D768F48-5183-4029-82D5-A335B8A21EB4}"/>
              </a:ext>
            </a:extLst>
          </p:cNvPr>
          <p:cNvGraphicFramePr>
            <a:graphicFrameLocks noGrp="1"/>
          </p:cNvGraphicFramePr>
          <p:nvPr/>
        </p:nvGraphicFramePr>
        <p:xfrm>
          <a:off x="1533525" y="5103201"/>
          <a:ext cx="6096000" cy="362522"/>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68498918"/>
                    </a:ext>
                  </a:extLst>
                </a:gridCol>
                <a:gridCol w="609600">
                  <a:extLst>
                    <a:ext uri="{9D8B030D-6E8A-4147-A177-3AD203B41FA5}">
                      <a16:colId xmlns:a16="http://schemas.microsoft.com/office/drawing/2014/main" val="2865158272"/>
                    </a:ext>
                  </a:extLst>
                </a:gridCol>
                <a:gridCol w="609600">
                  <a:extLst>
                    <a:ext uri="{9D8B030D-6E8A-4147-A177-3AD203B41FA5}">
                      <a16:colId xmlns:a16="http://schemas.microsoft.com/office/drawing/2014/main" val="1893637444"/>
                    </a:ext>
                  </a:extLst>
                </a:gridCol>
                <a:gridCol w="609600">
                  <a:extLst>
                    <a:ext uri="{9D8B030D-6E8A-4147-A177-3AD203B41FA5}">
                      <a16:colId xmlns:a16="http://schemas.microsoft.com/office/drawing/2014/main" val="3248988370"/>
                    </a:ext>
                  </a:extLst>
                </a:gridCol>
                <a:gridCol w="609600">
                  <a:extLst>
                    <a:ext uri="{9D8B030D-6E8A-4147-A177-3AD203B41FA5}">
                      <a16:colId xmlns:a16="http://schemas.microsoft.com/office/drawing/2014/main" val="3565350887"/>
                    </a:ext>
                  </a:extLst>
                </a:gridCol>
                <a:gridCol w="609600">
                  <a:extLst>
                    <a:ext uri="{9D8B030D-6E8A-4147-A177-3AD203B41FA5}">
                      <a16:colId xmlns:a16="http://schemas.microsoft.com/office/drawing/2014/main" val="1930937949"/>
                    </a:ext>
                  </a:extLst>
                </a:gridCol>
                <a:gridCol w="609600">
                  <a:extLst>
                    <a:ext uri="{9D8B030D-6E8A-4147-A177-3AD203B41FA5}">
                      <a16:colId xmlns:a16="http://schemas.microsoft.com/office/drawing/2014/main" val="2813336432"/>
                    </a:ext>
                  </a:extLst>
                </a:gridCol>
                <a:gridCol w="609600">
                  <a:extLst>
                    <a:ext uri="{9D8B030D-6E8A-4147-A177-3AD203B41FA5}">
                      <a16:colId xmlns:a16="http://schemas.microsoft.com/office/drawing/2014/main" val="2237656212"/>
                    </a:ext>
                  </a:extLst>
                </a:gridCol>
                <a:gridCol w="609600">
                  <a:extLst>
                    <a:ext uri="{9D8B030D-6E8A-4147-A177-3AD203B41FA5}">
                      <a16:colId xmlns:a16="http://schemas.microsoft.com/office/drawing/2014/main" val="427123890"/>
                    </a:ext>
                  </a:extLst>
                </a:gridCol>
                <a:gridCol w="609600">
                  <a:extLst>
                    <a:ext uri="{9D8B030D-6E8A-4147-A177-3AD203B41FA5}">
                      <a16:colId xmlns:a16="http://schemas.microsoft.com/office/drawing/2014/main" val="247025992"/>
                    </a:ext>
                  </a:extLst>
                </a:gridCol>
              </a:tblGrid>
              <a:tr h="362522">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extLst>
                  <a:ext uri="{0D108BD9-81ED-4DB2-BD59-A6C34878D82A}">
                    <a16:rowId xmlns:a16="http://schemas.microsoft.com/office/drawing/2014/main" val="2333599507"/>
                  </a:ext>
                </a:extLst>
              </a:tr>
            </a:tbl>
          </a:graphicData>
        </a:graphic>
      </p:graphicFrame>
      <p:sp>
        <p:nvSpPr>
          <p:cNvPr id="19" name="TextBox 18">
            <a:extLst>
              <a:ext uri="{FF2B5EF4-FFF2-40B4-BE49-F238E27FC236}">
                <a16:creationId xmlns:a16="http://schemas.microsoft.com/office/drawing/2014/main" id="{62E91C1F-84B0-4726-B786-B17F44E13EA1}"/>
              </a:ext>
            </a:extLst>
          </p:cNvPr>
          <p:cNvSpPr txBox="1"/>
          <p:nvPr/>
        </p:nvSpPr>
        <p:spPr>
          <a:xfrm>
            <a:off x="7949775" y="5042619"/>
            <a:ext cx="678391"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spTree>
    <p:extLst>
      <p:ext uri="{BB962C8B-B14F-4D97-AF65-F5344CB8AC3E}">
        <p14:creationId xmlns:p14="http://schemas.microsoft.com/office/powerpoint/2010/main" val="376011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0"/>
                                  </p:stCondLst>
                                  <p:childTnLst>
                                    <p:anim calcmode="lin" valueType="num">
                                      <p:cBhvr additive="base">
                                        <p:cTn id="56" dur="500"/>
                                        <p:tgtEl>
                                          <p:spTgt spid="12"/>
                                        </p:tgtEl>
                                        <p:attrNameLst>
                                          <p:attrName>ppt_x</p:attrName>
                                        </p:attrNameLst>
                                      </p:cBhvr>
                                      <p:tavLst>
                                        <p:tav tm="0">
                                          <p:val>
                                            <p:strVal val="ppt_x"/>
                                          </p:val>
                                        </p:tav>
                                        <p:tav tm="100000">
                                          <p:val>
                                            <p:strVal val="ppt_x"/>
                                          </p:val>
                                        </p:tav>
                                      </p:tavLst>
                                    </p:anim>
                                    <p:anim calcmode="lin" valueType="num">
                                      <p:cBhvr additive="base">
                                        <p:cTn id="57" dur="500"/>
                                        <p:tgtEl>
                                          <p:spTgt spid="12"/>
                                        </p:tgtEl>
                                        <p:attrNameLst>
                                          <p:attrName>ppt_y</p:attrName>
                                        </p:attrNameLst>
                                      </p:cBhvr>
                                      <p:tavLst>
                                        <p:tav tm="0">
                                          <p:val>
                                            <p:strVal val="ppt_y"/>
                                          </p:val>
                                        </p:tav>
                                        <p:tav tm="100000">
                                          <p:val>
                                            <p:strVal val="1+ppt_h/2"/>
                                          </p:val>
                                        </p:tav>
                                      </p:tavLst>
                                    </p:anim>
                                    <p:set>
                                      <p:cBhvr>
                                        <p:cTn id="58" dur="1" fill="hold">
                                          <p:stCondLst>
                                            <p:cond delay="499"/>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xit" presetSubtype="4" fill="hold" grpId="1" nodeType="clickEffect">
                                  <p:stCondLst>
                                    <p:cond delay="0"/>
                                  </p:stCondLst>
                                  <p:childTnLst>
                                    <p:anim calcmode="lin" valueType="num">
                                      <p:cBhvr additive="base">
                                        <p:cTn id="74" dur="500"/>
                                        <p:tgtEl>
                                          <p:spTgt spid="15"/>
                                        </p:tgtEl>
                                        <p:attrNameLst>
                                          <p:attrName>ppt_x</p:attrName>
                                        </p:attrNameLst>
                                      </p:cBhvr>
                                      <p:tavLst>
                                        <p:tav tm="0">
                                          <p:val>
                                            <p:strVal val="ppt_x"/>
                                          </p:val>
                                        </p:tav>
                                        <p:tav tm="100000">
                                          <p:val>
                                            <p:strVal val="ppt_x"/>
                                          </p:val>
                                        </p:tav>
                                      </p:tavLst>
                                    </p:anim>
                                    <p:anim calcmode="lin" valueType="num">
                                      <p:cBhvr additive="base">
                                        <p:cTn id="75" dur="500"/>
                                        <p:tgtEl>
                                          <p:spTgt spid="15"/>
                                        </p:tgtEl>
                                        <p:attrNameLst>
                                          <p:attrName>ppt_y</p:attrName>
                                        </p:attrNameLst>
                                      </p:cBhvr>
                                      <p:tavLst>
                                        <p:tav tm="0">
                                          <p:val>
                                            <p:strVal val="ppt_y"/>
                                          </p:val>
                                        </p:tav>
                                        <p:tav tm="100000">
                                          <p:val>
                                            <p:strVal val="1+ppt_h/2"/>
                                          </p:val>
                                        </p:tav>
                                      </p:tavLst>
                                    </p:anim>
                                    <p:set>
                                      <p:cBhvr>
                                        <p:cTn id="76" dur="1" fill="hold">
                                          <p:stCondLst>
                                            <p:cond delay="499"/>
                                          </p:stCondLst>
                                        </p:cTn>
                                        <p:tgtEl>
                                          <p:spTgt spid="1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ppt_x"/>
                                          </p:val>
                                        </p:tav>
                                        <p:tav tm="100000">
                                          <p:val>
                                            <p:strVal val="#ppt_x"/>
                                          </p:val>
                                        </p:tav>
                                      </p:tavLst>
                                    </p:anim>
                                    <p:anim calcmode="lin" valueType="num">
                                      <p:cBhvr additive="base">
                                        <p:cTn id="8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111C-6704-4749-A21C-CA29FE73EE3A}"/>
              </a:ext>
            </a:extLst>
          </p:cNvPr>
          <p:cNvSpPr>
            <a:spLocks noGrp="1"/>
          </p:cNvSpPr>
          <p:nvPr>
            <p:ph type="title"/>
          </p:nvPr>
        </p:nvSpPr>
        <p:spPr/>
        <p:txBody>
          <a:bodyPr/>
          <a:lstStyle/>
          <a:p>
            <a:r>
              <a:rPr lang="vi-VN" dirty="0"/>
              <a:t>Quiz 5 – Biểu diễn bù 2</a:t>
            </a:r>
            <a:endParaRPr lang="en-US" dirty="0"/>
          </a:p>
        </p:txBody>
      </p:sp>
      <p:sp>
        <p:nvSpPr>
          <p:cNvPr id="3" name="Content Placeholder 2">
            <a:extLst>
              <a:ext uri="{FF2B5EF4-FFF2-40B4-BE49-F238E27FC236}">
                <a16:creationId xmlns:a16="http://schemas.microsoft.com/office/drawing/2014/main" id="{B5BA3D65-A7B3-4E97-AAB8-9B2753B4FA37}"/>
              </a:ext>
            </a:extLst>
          </p:cNvPr>
          <p:cNvSpPr>
            <a:spLocks noGrp="1"/>
          </p:cNvSpPr>
          <p:nvPr>
            <p:ph idx="1"/>
          </p:nvPr>
        </p:nvSpPr>
        <p:spPr/>
        <p:txBody>
          <a:bodyPr/>
          <a:lstStyle/>
          <a:p>
            <a:r>
              <a:rPr lang="vi-VN" dirty="0"/>
              <a:t>Biểu diễn dạng bù 2 với 8 bit các giá trị sau:</a:t>
            </a:r>
          </a:p>
          <a:p>
            <a:pPr lvl="1"/>
            <a:r>
              <a:rPr lang="vi-VN" dirty="0"/>
              <a:t>-23</a:t>
            </a:r>
          </a:p>
          <a:p>
            <a:pPr lvl="1"/>
            <a:r>
              <a:rPr lang="vi-VN" dirty="0"/>
              <a:t>49</a:t>
            </a:r>
          </a:p>
          <a:p>
            <a:pPr lvl="1"/>
            <a:r>
              <a:rPr lang="vi-VN" dirty="0"/>
              <a:t>125</a:t>
            </a:r>
          </a:p>
          <a:p>
            <a:pPr lvl="1"/>
            <a:r>
              <a:rPr lang="vi-VN" dirty="0"/>
              <a:t>-128</a:t>
            </a:r>
          </a:p>
          <a:p>
            <a:pPr lvl="1"/>
            <a:r>
              <a:rPr lang="vi-VN" dirty="0"/>
              <a:t>0</a:t>
            </a:r>
          </a:p>
          <a:p>
            <a:pPr lvl="1"/>
            <a:r>
              <a:rPr lang="vi-VN" dirty="0"/>
              <a:t>1</a:t>
            </a:r>
          </a:p>
          <a:p>
            <a:pPr lvl="1"/>
            <a:r>
              <a:rPr lang="vi-VN" dirty="0"/>
              <a:t>-1</a:t>
            </a:r>
          </a:p>
          <a:p>
            <a:pPr lvl="1"/>
            <a:r>
              <a:rPr lang="vi-VN" dirty="0"/>
              <a:t>-69</a:t>
            </a:r>
            <a:endParaRPr lang="en-US" dirty="0"/>
          </a:p>
        </p:txBody>
      </p:sp>
      <p:sp>
        <p:nvSpPr>
          <p:cNvPr id="4" name="Slide Number Placeholder 3">
            <a:extLst>
              <a:ext uri="{FF2B5EF4-FFF2-40B4-BE49-F238E27FC236}">
                <a16:creationId xmlns:a16="http://schemas.microsoft.com/office/drawing/2014/main" id="{A7D3A0ED-C6E6-4FDC-8AF8-B4EDCB1EFC2C}"/>
              </a:ext>
            </a:extLst>
          </p:cNvPr>
          <p:cNvSpPr>
            <a:spLocks noGrp="1"/>
          </p:cNvSpPr>
          <p:nvPr>
            <p:ph type="sldNum" sz="quarter" idx="12"/>
          </p:nvPr>
        </p:nvSpPr>
        <p:spPr/>
        <p:txBody>
          <a:bodyPr/>
          <a:lstStyle/>
          <a:p>
            <a:fld id="{3C3C09BB-C7E7-4454-851F-EF8D770487CA}" type="slidenum">
              <a:rPr lang="en-US" smtClean="0"/>
              <a:pPr/>
              <a:t>17</a:t>
            </a:fld>
            <a:endParaRPr lang="en-US"/>
          </a:p>
        </p:txBody>
      </p:sp>
    </p:spTree>
    <p:extLst>
      <p:ext uri="{BB962C8B-B14F-4D97-AF65-F5344CB8AC3E}">
        <p14:creationId xmlns:p14="http://schemas.microsoft.com/office/powerpoint/2010/main" val="75787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3374-8836-42EC-8606-0B14A4D54A9A}"/>
              </a:ext>
            </a:extLst>
          </p:cNvPr>
          <p:cNvSpPr>
            <a:spLocks noGrp="1"/>
          </p:cNvSpPr>
          <p:nvPr>
            <p:ph type="title"/>
          </p:nvPr>
        </p:nvSpPr>
        <p:spPr/>
        <p:txBody>
          <a:bodyPr/>
          <a:lstStyle/>
          <a:p>
            <a:r>
              <a:rPr lang="en-US"/>
              <a:t>BCD (1/3)</a:t>
            </a:r>
          </a:p>
        </p:txBody>
      </p:sp>
      <p:sp>
        <p:nvSpPr>
          <p:cNvPr id="3" name="Content Placeholder 2">
            <a:extLst>
              <a:ext uri="{FF2B5EF4-FFF2-40B4-BE49-F238E27FC236}">
                <a16:creationId xmlns:a16="http://schemas.microsoft.com/office/drawing/2014/main" id="{CF284148-F643-4220-BABD-FA2AFCC158D9}"/>
              </a:ext>
            </a:extLst>
          </p:cNvPr>
          <p:cNvSpPr>
            <a:spLocks noGrp="1"/>
          </p:cNvSpPr>
          <p:nvPr>
            <p:ph idx="1"/>
          </p:nvPr>
        </p:nvSpPr>
        <p:spPr/>
        <p:txBody>
          <a:bodyPr/>
          <a:lstStyle/>
          <a:p>
            <a:endParaRPr lang="en-US"/>
          </a:p>
          <a:p>
            <a:endParaRPr lang="en-US"/>
          </a:p>
          <a:p>
            <a:endParaRPr lang="en-US"/>
          </a:p>
          <a:p>
            <a:endParaRPr lang="en-US"/>
          </a:p>
          <a:p>
            <a:endParaRPr lang="en-US"/>
          </a:p>
          <a:p>
            <a:endParaRPr lang="en-US"/>
          </a:p>
          <a:p>
            <a:r>
              <a:rPr lang="en-US"/>
              <a:t>Cần một phương pháp biểu diễn mới!</a:t>
            </a:r>
          </a:p>
          <a:p>
            <a:pPr lvl="1"/>
            <a:r>
              <a:rPr lang="en-US"/>
              <a:t>Phù hợp với phần cứng máy tính</a:t>
            </a:r>
          </a:p>
          <a:p>
            <a:pPr lvl="1"/>
            <a:r>
              <a:rPr lang="en-US"/>
              <a:t>Dễ hiểu cho con người</a:t>
            </a:r>
          </a:p>
        </p:txBody>
      </p:sp>
      <p:sp>
        <p:nvSpPr>
          <p:cNvPr id="4" name="Date Placeholder 3">
            <a:extLst>
              <a:ext uri="{FF2B5EF4-FFF2-40B4-BE49-F238E27FC236}">
                <a16:creationId xmlns:a16="http://schemas.microsoft.com/office/drawing/2014/main" id="{452B9535-7D82-40B5-9484-C4718C589D3A}"/>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DCC49767-13CD-401E-8459-EDE537E2BD33}"/>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CCC8DC2A-8AE1-43D2-A7EE-6FC62B3ACAA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8" name="Google Shape;114;p4">
            <a:extLst>
              <a:ext uri="{FF2B5EF4-FFF2-40B4-BE49-F238E27FC236}">
                <a16:creationId xmlns:a16="http://schemas.microsoft.com/office/drawing/2014/main" id="{FC740493-9504-4C9B-8367-2648C2F7DCC0}"/>
              </a:ext>
            </a:extLst>
          </p:cNvPr>
          <p:cNvGraphicFramePr/>
          <p:nvPr>
            <p:extLst>
              <p:ext uri="{D42A27DB-BD31-4B8C-83A1-F6EECF244321}">
                <p14:modId xmlns:p14="http://schemas.microsoft.com/office/powerpoint/2010/main" val="2604619670"/>
              </p:ext>
            </p:extLst>
          </p:nvPr>
        </p:nvGraphicFramePr>
        <p:xfrm>
          <a:off x="251520" y="1412776"/>
          <a:ext cx="8640960" cy="2651790"/>
        </p:xfrm>
        <a:graphic>
          <a:graphicData uri="http://schemas.openxmlformats.org/drawingml/2006/table">
            <a:tbl>
              <a:tblPr firstRow="1" bandRow="1">
                <a:noFill/>
              </a:tblPr>
              <a:tblGrid>
                <a:gridCol w="1272480">
                  <a:extLst>
                    <a:ext uri="{9D8B030D-6E8A-4147-A177-3AD203B41FA5}">
                      <a16:colId xmlns:a16="http://schemas.microsoft.com/office/drawing/2014/main" val="20000"/>
                    </a:ext>
                  </a:extLst>
                </a:gridCol>
                <a:gridCol w="3526012">
                  <a:extLst>
                    <a:ext uri="{9D8B030D-6E8A-4147-A177-3AD203B41FA5}">
                      <a16:colId xmlns:a16="http://schemas.microsoft.com/office/drawing/2014/main" val="20001"/>
                    </a:ext>
                  </a:extLst>
                </a:gridCol>
                <a:gridCol w="3842468">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endParaRPr sz="2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Hệ nhị phân</a:t>
                      </a:r>
                      <a:endParaRPr sz="2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Hệ thập phân</a:t>
                      </a:r>
                      <a:endParaRPr sz="26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Ưu điểm</a:t>
                      </a:r>
                      <a:endParaRPr sz="2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800"/>
                        <a:buFont typeface="Times New Roman"/>
                        <a:buNone/>
                      </a:pPr>
                      <a:r>
                        <a:rPr lang="en-US" sz="2600" u="none" strike="noStrike" cap="none">
                          <a:latin typeface="Times New Roman"/>
                          <a:ea typeface="Times New Roman"/>
                          <a:cs typeface="Times New Roman"/>
                          <a:sym typeface="Times New Roman"/>
                        </a:rPr>
                        <a:t>- Tính toán đơn giản</a:t>
                      </a:r>
                      <a:endParaRPr sz="26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600" u="none" strike="noStrike" cap="none">
                          <a:latin typeface="Times New Roman"/>
                          <a:ea typeface="Times New Roman"/>
                          <a:cs typeface="Times New Roman"/>
                          <a:sym typeface="Times New Roman"/>
                        </a:rPr>
                        <a:t>- Phù hợp với phần cứng máy tính</a:t>
                      </a:r>
                      <a:endParaRPr sz="26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Dễ hiểu cho con người</a:t>
                      </a:r>
                      <a:endParaRPr sz="2600" u="none" strike="noStrike" cap="none">
                        <a:latin typeface="Times New Roman"/>
                        <a:ea typeface="Times New Roman"/>
                        <a:cs typeface="Times New Roman"/>
                        <a:sym typeface="Times New Roman"/>
                      </a:endParaRPr>
                    </a:p>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Cần ít ký số để biểu diễn giá trị</a:t>
                      </a:r>
                      <a:endParaRPr sz="26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Nhược điểm</a:t>
                      </a:r>
                      <a:endParaRPr sz="2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Cần nhiều bit để biểu diễn giá trị</a:t>
                      </a:r>
                      <a:endParaRPr sz="26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Tính toán phức tạp</a:t>
                      </a:r>
                      <a:endParaRPr sz="26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bl>
          </a:graphicData>
        </a:graphic>
      </p:graphicFrame>
      <p:sp>
        <p:nvSpPr>
          <p:cNvPr id="9" name="Google Shape;115;p4">
            <a:extLst>
              <a:ext uri="{FF2B5EF4-FFF2-40B4-BE49-F238E27FC236}">
                <a16:creationId xmlns:a16="http://schemas.microsoft.com/office/drawing/2014/main" id="{5CB37E78-33DC-4465-93C6-A9BCE52B05F3}"/>
              </a:ext>
            </a:extLst>
          </p:cNvPr>
          <p:cNvSpPr txBox="1"/>
          <p:nvPr/>
        </p:nvSpPr>
        <p:spPr>
          <a:xfrm>
            <a:off x="4358640" y="5374975"/>
            <a:ext cx="4549080" cy="8925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i="0" u="none" strike="noStrike" cap="none">
                <a:solidFill>
                  <a:srgbClr val="FF0000"/>
                </a:solidFill>
                <a:latin typeface="+mj-lt"/>
                <a:ea typeface="Times New Roman"/>
                <a:cs typeface="Times New Roman"/>
                <a:sym typeface="Times New Roman"/>
              </a:rPr>
              <a:t>B</a:t>
            </a:r>
            <a:r>
              <a:rPr lang="en-US" sz="2600" b="1" i="0" u="none" strike="noStrike" cap="none">
                <a:solidFill>
                  <a:schemeClr val="dk1"/>
                </a:solidFill>
                <a:latin typeface="+mj-lt"/>
                <a:ea typeface="Times New Roman"/>
                <a:cs typeface="Times New Roman"/>
                <a:sym typeface="Times New Roman"/>
              </a:rPr>
              <a:t>inary </a:t>
            </a:r>
            <a:r>
              <a:rPr lang="en-US" sz="2600" b="1" i="0" u="none" strike="noStrike" cap="none">
                <a:solidFill>
                  <a:srgbClr val="FF0000"/>
                </a:solidFill>
                <a:latin typeface="+mj-lt"/>
                <a:ea typeface="Times New Roman"/>
                <a:cs typeface="Times New Roman"/>
                <a:sym typeface="Times New Roman"/>
              </a:rPr>
              <a:t>C</a:t>
            </a:r>
            <a:r>
              <a:rPr lang="en-US" sz="2600" b="1" i="0" u="none" strike="noStrike" cap="none">
                <a:solidFill>
                  <a:schemeClr val="dk1"/>
                </a:solidFill>
                <a:latin typeface="+mj-lt"/>
                <a:ea typeface="Times New Roman"/>
                <a:cs typeface="Times New Roman"/>
                <a:sym typeface="Times New Roman"/>
              </a:rPr>
              <a:t>oded </a:t>
            </a:r>
            <a:r>
              <a:rPr lang="en-US" sz="2600" b="1" i="0" u="none" strike="noStrike" cap="none">
                <a:solidFill>
                  <a:srgbClr val="FF0000"/>
                </a:solidFill>
                <a:latin typeface="+mj-lt"/>
                <a:ea typeface="Times New Roman"/>
                <a:cs typeface="Times New Roman"/>
                <a:sym typeface="Times New Roman"/>
              </a:rPr>
              <a:t>D</a:t>
            </a:r>
            <a:r>
              <a:rPr lang="en-US" sz="2600" b="1" i="0" u="none" strike="noStrike" cap="none">
                <a:solidFill>
                  <a:schemeClr val="dk1"/>
                </a:solidFill>
                <a:latin typeface="+mj-lt"/>
                <a:ea typeface="Times New Roman"/>
                <a:cs typeface="Times New Roman"/>
                <a:sym typeface="Times New Roman"/>
              </a:rPr>
              <a:t>ecimal</a:t>
            </a:r>
            <a:endParaRPr sz="2600">
              <a:latin typeface="+mj-lt"/>
            </a:endParaRPr>
          </a:p>
          <a:p>
            <a:pPr marL="0" marR="0" lvl="0" indent="0" algn="ctr" rtl="0">
              <a:spcBef>
                <a:spcPts val="0"/>
              </a:spcBef>
              <a:spcAft>
                <a:spcPts val="0"/>
              </a:spcAft>
              <a:buNone/>
            </a:pPr>
            <a:r>
              <a:rPr lang="en-US" sz="2600" b="1" i="0" u="none" strike="noStrike" cap="none">
                <a:solidFill>
                  <a:schemeClr val="dk1"/>
                </a:solidFill>
                <a:latin typeface="+mj-lt"/>
                <a:ea typeface="Times New Roman"/>
                <a:cs typeface="Times New Roman"/>
                <a:sym typeface="Times New Roman"/>
              </a:rPr>
              <a:t>Nhị phân mã hóa thập phân</a:t>
            </a:r>
            <a:endParaRPr sz="2600" b="1" i="0" u="none" strike="noStrike" cap="none">
              <a:solidFill>
                <a:schemeClr val="dk1"/>
              </a:solidFill>
              <a:latin typeface="+mj-lt"/>
              <a:ea typeface="Times New Roman"/>
              <a:cs typeface="Times New Roman"/>
              <a:sym typeface="Times New Roman"/>
            </a:endParaRPr>
          </a:p>
        </p:txBody>
      </p:sp>
    </p:spTree>
    <p:extLst>
      <p:ext uri="{BB962C8B-B14F-4D97-AF65-F5344CB8AC3E}">
        <p14:creationId xmlns:p14="http://schemas.microsoft.com/office/powerpoint/2010/main" val="81003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5B1F-F1B2-4719-9E66-55F635A70138}"/>
              </a:ext>
            </a:extLst>
          </p:cNvPr>
          <p:cNvSpPr>
            <a:spLocks noGrp="1"/>
          </p:cNvSpPr>
          <p:nvPr>
            <p:ph type="title"/>
          </p:nvPr>
        </p:nvSpPr>
        <p:spPr/>
        <p:txBody>
          <a:bodyPr/>
          <a:lstStyle/>
          <a:p>
            <a:r>
              <a:rPr lang="en-US"/>
              <a:t>BCD (2/3)</a:t>
            </a:r>
          </a:p>
        </p:txBody>
      </p:sp>
      <p:sp>
        <p:nvSpPr>
          <p:cNvPr id="3" name="Content Placeholder 2">
            <a:extLst>
              <a:ext uri="{FF2B5EF4-FFF2-40B4-BE49-F238E27FC236}">
                <a16:creationId xmlns:a16="http://schemas.microsoft.com/office/drawing/2014/main" id="{BB60E135-8044-4CAA-BF43-7BAB03E00F39}"/>
              </a:ext>
            </a:extLst>
          </p:cNvPr>
          <p:cNvSpPr>
            <a:spLocks noGrp="1"/>
          </p:cNvSpPr>
          <p:nvPr>
            <p:ph idx="1"/>
          </p:nvPr>
        </p:nvSpPr>
        <p:spPr/>
        <p:txBody>
          <a:bodyPr/>
          <a:lstStyle/>
          <a:p>
            <a:r>
              <a:rPr lang="en-US"/>
              <a:t>BCD (Binary Coded Decimal): Sử dụng mỗi 4 bit để mã hóa duy nhất 1 ký số thập phân.</a:t>
            </a:r>
          </a:p>
          <a:p>
            <a:endParaRPr lang="en-US"/>
          </a:p>
        </p:txBody>
      </p:sp>
      <p:sp>
        <p:nvSpPr>
          <p:cNvPr id="4" name="Date Placeholder 3">
            <a:extLst>
              <a:ext uri="{FF2B5EF4-FFF2-40B4-BE49-F238E27FC236}">
                <a16:creationId xmlns:a16="http://schemas.microsoft.com/office/drawing/2014/main" id="{228606C3-424A-423F-A80C-0DF293726E3D}"/>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538894B4-60AA-4D1C-BCA6-730672F5C014}"/>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172B6997-874F-4596-817C-87FEEE9E43FD}"/>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8" name="Google Shape;123;p5">
            <a:extLst>
              <a:ext uri="{FF2B5EF4-FFF2-40B4-BE49-F238E27FC236}">
                <a16:creationId xmlns:a16="http://schemas.microsoft.com/office/drawing/2014/main" id="{F3081C95-C539-43B8-99E8-5451AED260ED}"/>
              </a:ext>
            </a:extLst>
          </p:cNvPr>
          <p:cNvGraphicFramePr/>
          <p:nvPr>
            <p:extLst>
              <p:ext uri="{D42A27DB-BD31-4B8C-83A1-F6EECF244321}">
                <p14:modId xmlns:p14="http://schemas.microsoft.com/office/powerpoint/2010/main" val="2455172818"/>
              </p:ext>
            </p:extLst>
          </p:nvPr>
        </p:nvGraphicFramePr>
        <p:xfrm>
          <a:off x="251520" y="2362200"/>
          <a:ext cx="8640961" cy="3733422"/>
        </p:xfrm>
        <a:graphic>
          <a:graphicData uri="http://schemas.openxmlformats.org/drawingml/2006/table">
            <a:tbl>
              <a:tblPr firstRow="1" firstCol="1" bandRow="1">
                <a:noFill/>
              </a:tblPr>
              <a:tblGrid>
                <a:gridCol w="1653480">
                  <a:extLst>
                    <a:ext uri="{9D8B030D-6E8A-4147-A177-3AD203B41FA5}">
                      <a16:colId xmlns:a16="http://schemas.microsoft.com/office/drawing/2014/main" val="20000"/>
                    </a:ext>
                  </a:extLst>
                </a:gridCol>
                <a:gridCol w="2044825">
                  <a:extLst>
                    <a:ext uri="{9D8B030D-6E8A-4147-A177-3AD203B41FA5}">
                      <a16:colId xmlns:a16="http://schemas.microsoft.com/office/drawing/2014/main" val="20001"/>
                    </a:ext>
                  </a:extLst>
                </a:gridCol>
                <a:gridCol w="1188072">
                  <a:extLst>
                    <a:ext uri="{9D8B030D-6E8A-4147-A177-3AD203B41FA5}">
                      <a16:colId xmlns:a16="http://schemas.microsoft.com/office/drawing/2014/main" val="20002"/>
                    </a:ext>
                  </a:extLst>
                </a:gridCol>
                <a:gridCol w="1643903">
                  <a:extLst>
                    <a:ext uri="{9D8B030D-6E8A-4147-A177-3AD203B41FA5}">
                      <a16:colId xmlns:a16="http://schemas.microsoft.com/office/drawing/2014/main" val="20003"/>
                    </a:ext>
                  </a:extLst>
                </a:gridCol>
                <a:gridCol w="2110681">
                  <a:extLst>
                    <a:ext uri="{9D8B030D-6E8A-4147-A177-3AD203B41FA5}">
                      <a16:colId xmlns:a16="http://schemas.microsoft.com/office/drawing/2014/main" val="20004"/>
                    </a:ext>
                  </a:extLst>
                </a:gridCol>
              </a:tblGrid>
              <a:tr h="355600">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Ký số thập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Mã nhị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 </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Ký số thập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Mã nhị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0000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5</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0101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0001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6</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0110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2</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0010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7</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0111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3</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0011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8</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1000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4</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0100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9</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1001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8081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3083-16C9-4241-952F-989DB35E48E5}"/>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5EA5A942-6F59-46BC-BC1E-CFCDED9DEFCD}"/>
              </a:ext>
            </a:extLst>
          </p:cNvPr>
          <p:cNvSpPr>
            <a:spLocks noGrp="1"/>
          </p:cNvSpPr>
          <p:nvPr>
            <p:ph idx="1"/>
          </p:nvPr>
        </p:nvSpPr>
        <p:spPr/>
        <p:txBody>
          <a:bodyPr/>
          <a:lstStyle/>
          <a:p>
            <a:r>
              <a:rPr lang="en-US" sz="3600" dirty="0" err="1"/>
              <a:t>Biểu</a:t>
            </a:r>
            <a:r>
              <a:rPr lang="en-US" sz="3600" dirty="0"/>
              <a:t> </a:t>
            </a:r>
            <a:r>
              <a:rPr lang="en-US" sz="3600" dirty="0" err="1"/>
              <a:t>diễn</a:t>
            </a:r>
            <a:r>
              <a:rPr lang="en-US" sz="3600" dirty="0"/>
              <a:t> </a:t>
            </a:r>
            <a:r>
              <a:rPr lang="en-US" sz="3600" dirty="0" err="1"/>
              <a:t>thông</a:t>
            </a:r>
            <a:r>
              <a:rPr lang="en-US" sz="3600" dirty="0"/>
              <a:t> tin</a:t>
            </a:r>
          </a:p>
          <a:p>
            <a:r>
              <a:rPr lang="en-US" sz="3600" dirty="0" err="1"/>
              <a:t>Tính</a:t>
            </a:r>
            <a:r>
              <a:rPr lang="en-US" sz="3600" dirty="0"/>
              <a:t> </a:t>
            </a:r>
            <a:r>
              <a:rPr lang="en-US" sz="3600" dirty="0" err="1"/>
              <a:t>toán</a:t>
            </a:r>
            <a:r>
              <a:rPr lang="en-US" sz="3600" dirty="0"/>
              <a:t> </a:t>
            </a:r>
            <a:r>
              <a:rPr lang="en-US" sz="3600" dirty="0" err="1"/>
              <a:t>trên</a:t>
            </a:r>
            <a:r>
              <a:rPr lang="en-US" sz="3600" dirty="0"/>
              <a:t> </a:t>
            </a:r>
            <a:r>
              <a:rPr lang="en-US" sz="3600" dirty="0" err="1"/>
              <a:t>hệ</a:t>
            </a:r>
            <a:r>
              <a:rPr lang="en-US" sz="3600" dirty="0"/>
              <a:t> c</a:t>
            </a:r>
            <a:r>
              <a:rPr lang="vi-VN" sz="3600" dirty="0"/>
              <a:t>ơ</a:t>
            </a:r>
            <a:r>
              <a:rPr lang="en-US" sz="3600" dirty="0"/>
              <a:t> </a:t>
            </a:r>
            <a:r>
              <a:rPr lang="en-US" sz="3600" dirty="0" err="1"/>
              <a:t>số</a:t>
            </a:r>
            <a:r>
              <a:rPr lang="en-US" sz="3600" dirty="0"/>
              <a:t> 2</a:t>
            </a:r>
          </a:p>
          <a:p>
            <a:r>
              <a:rPr lang="en-US" sz="3600" dirty="0" err="1"/>
              <a:t>Phư</a:t>
            </a:r>
            <a:r>
              <a:rPr lang="vi-VN" sz="3600" dirty="0"/>
              <a:t>ơ</a:t>
            </a:r>
            <a:r>
              <a:rPr lang="en-US" sz="3600" dirty="0"/>
              <a:t>ng </a:t>
            </a:r>
            <a:r>
              <a:rPr lang="en-US" sz="3600" dirty="0" err="1"/>
              <a:t>pháp</a:t>
            </a:r>
            <a:r>
              <a:rPr lang="en-US" sz="3600" dirty="0"/>
              <a:t> </a:t>
            </a:r>
            <a:r>
              <a:rPr lang="en-US" sz="3600" dirty="0" err="1"/>
              <a:t>biểu</a:t>
            </a:r>
            <a:r>
              <a:rPr lang="en-US" sz="3600" dirty="0"/>
              <a:t> </a:t>
            </a:r>
            <a:r>
              <a:rPr lang="en-US" sz="3600" dirty="0" err="1"/>
              <a:t>diễn</a:t>
            </a:r>
            <a:r>
              <a:rPr lang="en-US" sz="3600" dirty="0"/>
              <a:t> </a:t>
            </a:r>
            <a:r>
              <a:rPr lang="en-US" sz="3600" err="1"/>
              <a:t>bù</a:t>
            </a:r>
            <a:r>
              <a:rPr lang="en-US" sz="3600"/>
              <a:t> 2</a:t>
            </a:r>
          </a:p>
          <a:p>
            <a:pPr lvl="0">
              <a:lnSpc>
                <a:spcPct val="90000"/>
              </a:lnSpc>
              <a:buSzPts val="3200"/>
            </a:pPr>
            <a:r>
              <a:rPr lang="en-US" sz="3600"/>
              <a:t>BCD</a:t>
            </a:r>
          </a:p>
          <a:p>
            <a:pPr lvl="0">
              <a:lnSpc>
                <a:spcPct val="90000"/>
              </a:lnSpc>
              <a:buSzPts val="3200"/>
            </a:pPr>
            <a:r>
              <a:rPr lang="en-US" sz="3600"/>
              <a:t>Floating point</a:t>
            </a:r>
          </a:p>
          <a:p>
            <a:pPr lvl="0">
              <a:lnSpc>
                <a:spcPct val="90000"/>
              </a:lnSpc>
              <a:buSzPts val="3200"/>
            </a:pPr>
            <a:r>
              <a:rPr lang="en-US" sz="3600"/>
              <a:t>ASCII</a:t>
            </a:r>
          </a:p>
          <a:p>
            <a:pPr lvl="0">
              <a:lnSpc>
                <a:spcPct val="90000"/>
              </a:lnSpc>
              <a:buSzPts val="3200"/>
            </a:pPr>
            <a:r>
              <a:rPr lang="en-US" sz="3300"/>
              <a:t>Bài </a:t>
            </a:r>
            <a:r>
              <a:rPr lang="en-US" sz="3300" dirty="0" err="1"/>
              <a:t>tập</a:t>
            </a:r>
            <a:endParaRPr lang="en-US" sz="3300" dirty="0"/>
          </a:p>
          <a:p>
            <a:endParaRPr lang="en-US" dirty="0"/>
          </a:p>
        </p:txBody>
      </p:sp>
      <p:sp>
        <p:nvSpPr>
          <p:cNvPr id="4" name="Date Placeholder 3">
            <a:extLst>
              <a:ext uri="{FF2B5EF4-FFF2-40B4-BE49-F238E27FC236}">
                <a16:creationId xmlns:a16="http://schemas.microsoft.com/office/drawing/2014/main" id="{B605C3B3-3391-489E-9C12-A2FE8AEDB28A}"/>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DB3BF690-A1A8-4E12-8A93-8614BBAB84B4}"/>
              </a:ext>
            </a:extLst>
          </p:cNvPr>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a:extLst>
              <a:ext uri="{FF2B5EF4-FFF2-40B4-BE49-F238E27FC236}">
                <a16:creationId xmlns:a16="http://schemas.microsoft.com/office/drawing/2014/main" id="{A0BD679B-CAC3-4321-B62B-FD298EE4DF12}"/>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00636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FBDF-6147-49B4-AD01-407FCACC6E1C}"/>
              </a:ext>
            </a:extLst>
          </p:cNvPr>
          <p:cNvSpPr>
            <a:spLocks noGrp="1"/>
          </p:cNvSpPr>
          <p:nvPr>
            <p:ph type="title"/>
          </p:nvPr>
        </p:nvSpPr>
        <p:spPr/>
        <p:txBody>
          <a:bodyPr/>
          <a:lstStyle/>
          <a:p>
            <a:r>
              <a:rPr lang="en-US"/>
              <a:t>BCD (3/3) – Ví dụ</a:t>
            </a:r>
          </a:p>
        </p:txBody>
      </p:sp>
      <p:sp>
        <p:nvSpPr>
          <p:cNvPr id="3" name="Content Placeholder 2">
            <a:extLst>
              <a:ext uri="{FF2B5EF4-FFF2-40B4-BE49-F238E27FC236}">
                <a16:creationId xmlns:a16="http://schemas.microsoft.com/office/drawing/2014/main" id="{FF794124-FB91-4843-9A06-A25AA56388D0}"/>
              </a:ext>
            </a:extLst>
          </p:cNvPr>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endParaRPr lang="en-US"/>
          </a:p>
          <a:p>
            <a:r>
              <a:rPr lang="en-US"/>
              <a:t>Nhược điểm: Số lượng ký số tăng nhanh hơn</a:t>
            </a:r>
          </a:p>
        </p:txBody>
      </p:sp>
      <p:sp>
        <p:nvSpPr>
          <p:cNvPr id="4" name="Date Placeholder 3">
            <a:extLst>
              <a:ext uri="{FF2B5EF4-FFF2-40B4-BE49-F238E27FC236}">
                <a16:creationId xmlns:a16="http://schemas.microsoft.com/office/drawing/2014/main" id="{6EBB60DD-1A91-4EA0-81CD-BF3B08CCEA36}"/>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521D3E8D-5ECE-42B7-9B8D-5B631C71C6CF}"/>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78CE663E-9573-48E2-A581-FDA3CDFB856F}"/>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8" name="Google Shape;130;p6">
            <a:extLst>
              <a:ext uri="{FF2B5EF4-FFF2-40B4-BE49-F238E27FC236}">
                <a16:creationId xmlns:a16="http://schemas.microsoft.com/office/drawing/2014/main" id="{B31044CD-FBDE-48CD-B3DB-DBDF524CC3E2}"/>
              </a:ext>
            </a:extLst>
          </p:cNvPr>
          <p:cNvGraphicFramePr/>
          <p:nvPr>
            <p:extLst>
              <p:ext uri="{D42A27DB-BD31-4B8C-83A1-F6EECF244321}">
                <p14:modId xmlns:p14="http://schemas.microsoft.com/office/powerpoint/2010/main" val="3144072642"/>
              </p:ext>
            </p:extLst>
          </p:nvPr>
        </p:nvGraphicFramePr>
        <p:xfrm>
          <a:off x="99121" y="1814888"/>
          <a:ext cx="4168079" cy="3146110"/>
        </p:xfrm>
        <a:graphic>
          <a:graphicData uri="http://schemas.openxmlformats.org/drawingml/2006/table">
            <a:tbl>
              <a:tblPr firstRow="1" firstCol="1" bandRow="1">
                <a:noFill/>
              </a:tblPr>
              <a:tblGrid>
                <a:gridCol w="1039651">
                  <a:extLst>
                    <a:ext uri="{9D8B030D-6E8A-4147-A177-3AD203B41FA5}">
                      <a16:colId xmlns:a16="http://schemas.microsoft.com/office/drawing/2014/main" val="20000"/>
                    </a:ext>
                  </a:extLst>
                </a:gridCol>
                <a:gridCol w="1414388">
                  <a:extLst>
                    <a:ext uri="{9D8B030D-6E8A-4147-A177-3AD203B41FA5}">
                      <a16:colId xmlns:a16="http://schemas.microsoft.com/office/drawing/2014/main" val="20001"/>
                    </a:ext>
                  </a:extLst>
                </a:gridCol>
                <a:gridCol w="1714040">
                  <a:extLst>
                    <a:ext uri="{9D8B030D-6E8A-4147-A177-3AD203B41FA5}">
                      <a16:colId xmlns:a16="http://schemas.microsoft.com/office/drawing/2014/main" val="20002"/>
                    </a:ext>
                  </a:extLst>
                </a:gridCol>
              </a:tblGrid>
              <a:tr h="89400">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Giá trị</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nhị phân</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BCD</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4</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a:latin typeface="Times New Roman"/>
                          <a:ea typeface="Times New Roman"/>
                          <a:cs typeface="Times New Roman"/>
                          <a:sym typeface="Times New Roman"/>
                        </a:rPr>
                        <a:t>0100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0100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8</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a:t>
                      </a:r>
                      <a:r>
                        <a:rPr lang="en-US" sz="2400">
                          <a:latin typeface="Times New Roman"/>
                          <a:ea typeface="Times New Roman"/>
                          <a:cs typeface="Times New Roman"/>
                          <a:sym typeface="Times New Roman"/>
                        </a:rPr>
                        <a:t>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1010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0001_0000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15</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a:latin typeface="Times New Roman"/>
                          <a:ea typeface="Times New Roman"/>
                          <a:cs typeface="Times New Roman"/>
                          <a:sym typeface="Times New Roman"/>
                        </a:rPr>
                        <a:t>1111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0001_0101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16</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a:t>
                      </a:r>
                      <a:r>
                        <a:rPr lang="en-US" sz="2400" u="none" strike="noStrike" cap="none">
                          <a:latin typeface="Times New Roman"/>
                          <a:ea typeface="Times New Roman"/>
                          <a:cs typeface="Times New Roman"/>
                          <a:sym typeface="Times New Roman"/>
                        </a:rPr>
                        <a:t>000</a:t>
                      </a:r>
                      <a:r>
                        <a:rPr lang="en-US" sz="2400">
                          <a:latin typeface="Times New Roman"/>
                          <a:ea typeface="Times New Roman"/>
                          <a:cs typeface="Times New Roman"/>
                          <a:sym typeface="Times New Roman"/>
                        </a:rPr>
                        <a:t>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0001_0110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0" name="Google Shape;131;p6">
            <a:extLst>
              <a:ext uri="{FF2B5EF4-FFF2-40B4-BE49-F238E27FC236}">
                <a16:creationId xmlns:a16="http://schemas.microsoft.com/office/drawing/2014/main" id="{C78ECDC8-6DF7-413F-AA6D-AC1335AD1D54}"/>
              </a:ext>
            </a:extLst>
          </p:cNvPr>
          <p:cNvGraphicFramePr/>
          <p:nvPr>
            <p:extLst>
              <p:ext uri="{D42A27DB-BD31-4B8C-83A1-F6EECF244321}">
                <p14:modId xmlns:p14="http://schemas.microsoft.com/office/powerpoint/2010/main" val="63298753"/>
              </p:ext>
            </p:extLst>
          </p:nvPr>
        </p:nvGraphicFramePr>
        <p:xfrm>
          <a:off x="4267200" y="1814888"/>
          <a:ext cx="4724399" cy="3146110"/>
        </p:xfrm>
        <a:graphic>
          <a:graphicData uri="http://schemas.openxmlformats.org/drawingml/2006/table">
            <a:tbl>
              <a:tblPr firstRow="1" firstCol="1" bandRow="1">
                <a:noFill/>
              </a:tblPr>
              <a:tblGrid>
                <a:gridCol w="1066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285999">
                  <a:extLst>
                    <a:ext uri="{9D8B030D-6E8A-4147-A177-3AD203B41FA5}">
                      <a16:colId xmlns:a16="http://schemas.microsoft.com/office/drawing/2014/main" val="20002"/>
                    </a:ext>
                  </a:extLst>
                </a:gridCol>
              </a:tblGrid>
              <a:tr h="355600">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Giá trị</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nhị phân</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BCD</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25</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a:t>
                      </a:r>
                      <a:r>
                        <a:rPr lang="en-US" sz="2400" u="none" strike="noStrike" cap="none">
                          <a:latin typeface="Times New Roman"/>
                          <a:ea typeface="Times New Roman"/>
                          <a:cs typeface="Times New Roman"/>
                          <a:sym typeface="Times New Roman"/>
                        </a:rPr>
                        <a:t>1001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0010_0101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31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a:t>
                      </a:r>
                      <a:r>
                        <a:rPr lang="en-US" sz="2400" u="none" strike="noStrike" cap="none">
                          <a:latin typeface="Times New Roman"/>
                          <a:ea typeface="Times New Roman"/>
                          <a:cs typeface="Times New Roman"/>
                          <a:sym typeface="Times New Roman"/>
                        </a:rPr>
                        <a:t>1111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0011_0001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32</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10</a:t>
                      </a:r>
                      <a:r>
                        <a:rPr lang="en-US" sz="2400" u="none" strike="noStrike" cap="none">
                          <a:latin typeface="Times New Roman"/>
                          <a:ea typeface="Times New Roman"/>
                          <a:cs typeface="Times New Roman"/>
                          <a:sym typeface="Times New Roman"/>
                        </a:rPr>
                        <a:t>0000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0011_0010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99</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110</a:t>
                      </a:r>
                      <a:r>
                        <a:rPr lang="en-US" sz="2400" u="none" strike="noStrike" cap="none">
                          <a:latin typeface="Times New Roman"/>
                          <a:ea typeface="Times New Roman"/>
                          <a:cs typeface="Times New Roman"/>
                          <a:sym typeface="Times New Roman"/>
                        </a:rPr>
                        <a:t>0011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1001_1001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110</a:t>
                      </a:r>
                      <a:r>
                        <a:rPr lang="en-US" sz="2400" u="none" strike="noStrike" cap="none">
                          <a:latin typeface="Times New Roman"/>
                          <a:ea typeface="Times New Roman"/>
                          <a:cs typeface="Times New Roman"/>
                          <a:sym typeface="Times New Roman"/>
                        </a:rPr>
                        <a:t>0100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0001_0000_0000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583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D264-0224-4791-80BF-76F548053C98}"/>
              </a:ext>
            </a:extLst>
          </p:cNvPr>
          <p:cNvSpPr>
            <a:spLocks noGrp="1"/>
          </p:cNvSpPr>
          <p:nvPr>
            <p:ph type="title"/>
          </p:nvPr>
        </p:nvSpPr>
        <p:spPr/>
        <p:txBody>
          <a:bodyPr/>
          <a:lstStyle/>
          <a:p>
            <a:r>
              <a:rPr lang="en-US"/>
              <a:t>Quiz 6</a:t>
            </a:r>
          </a:p>
        </p:txBody>
      </p:sp>
      <p:sp>
        <p:nvSpPr>
          <p:cNvPr id="3" name="Content Placeholder 2">
            <a:extLst>
              <a:ext uri="{FF2B5EF4-FFF2-40B4-BE49-F238E27FC236}">
                <a16:creationId xmlns:a16="http://schemas.microsoft.com/office/drawing/2014/main" id="{49B0F1EA-C0F3-4009-9412-760A383C6D5D}"/>
              </a:ext>
            </a:extLst>
          </p:cNvPr>
          <p:cNvSpPr>
            <a:spLocks noGrp="1"/>
          </p:cNvSpPr>
          <p:nvPr>
            <p:ph idx="1"/>
          </p:nvPr>
        </p:nvSpPr>
        <p:spPr>
          <a:xfrm>
            <a:off x="5181600" y="1412776"/>
            <a:ext cx="3710880" cy="4824536"/>
          </a:xfrm>
        </p:spPr>
        <p:txBody>
          <a:bodyPr/>
          <a:lstStyle/>
          <a:p>
            <a:r>
              <a:rPr lang="vi-VN" b="0" i="0" u="none" strike="noStrike" cap="none">
                <a:solidFill>
                  <a:schemeClr val="dk1"/>
                </a:solidFill>
                <a:latin typeface="+mj-lt"/>
                <a:ea typeface="Times New Roman"/>
                <a:cs typeface="Times New Roman"/>
                <a:sym typeface="Times New Roman"/>
              </a:rPr>
              <a:t>Nên sử dụng BCD trong trường hợp nào?</a:t>
            </a:r>
            <a:endParaRPr lang="vi-VN">
              <a:latin typeface="+mj-lt"/>
            </a:endParaRP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Lưu trữ dữ liệu</a:t>
            </a: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Xử lý dữ liệu</a:t>
            </a: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Xuất dữ liệu</a:t>
            </a: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Truyền dữ liệu</a:t>
            </a:r>
          </a:p>
          <a:p>
            <a:endParaRPr lang="en-US"/>
          </a:p>
        </p:txBody>
      </p:sp>
      <p:sp>
        <p:nvSpPr>
          <p:cNvPr id="4" name="Date Placeholder 3">
            <a:extLst>
              <a:ext uri="{FF2B5EF4-FFF2-40B4-BE49-F238E27FC236}">
                <a16:creationId xmlns:a16="http://schemas.microsoft.com/office/drawing/2014/main" id="{B7EEB7D4-B212-4F34-90B9-B51BA3B59DCA}"/>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6D66F63C-7471-4596-8436-43F40AF36D5A}"/>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63DA6A06-AED7-4F6F-899A-362C0B3AB1ED}"/>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9" name="Content Placeholder 2">
            <a:extLst>
              <a:ext uri="{FF2B5EF4-FFF2-40B4-BE49-F238E27FC236}">
                <a16:creationId xmlns:a16="http://schemas.microsoft.com/office/drawing/2014/main" id="{9611B596-9753-40B9-B3E6-88F8E0CF2C8A}"/>
              </a:ext>
            </a:extLst>
          </p:cNvPr>
          <p:cNvSpPr txBox="1">
            <a:spLocks/>
          </p:cNvSpPr>
          <p:nvPr/>
        </p:nvSpPr>
        <p:spPr bwMode="auto">
          <a:xfrm>
            <a:off x="251520" y="1428016"/>
            <a:ext cx="48538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vi-VN" kern="0">
                <a:latin typeface="+mj-lt"/>
              </a:rPr>
              <a:t>Nhược điểm của BCD so với nhị phân thông thường là gì?</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Dễ hiểu hơn cho con người</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Số bit cần sử dụng tăng nhanh hơn khi giá trị cần biểu diễn tăng</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Tính toán đơn giản hơn</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Cần 4 bit để biểu diễn giá trị 9</a:t>
            </a:r>
          </a:p>
          <a:p>
            <a:endParaRPr lang="en-US" kern="0"/>
          </a:p>
        </p:txBody>
      </p:sp>
    </p:spTree>
    <p:extLst>
      <p:ext uri="{BB962C8B-B14F-4D97-AF65-F5344CB8AC3E}">
        <p14:creationId xmlns:p14="http://schemas.microsoft.com/office/powerpoint/2010/main" val="1459456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E596-98C3-4125-B7D2-2271FB3518EC}"/>
              </a:ext>
            </a:extLst>
          </p:cNvPr>
          <p:cNvSpPr>
            <a:spLocks noGrp="1"/>
          </p:cNvSpPr>
          <p:nvPr>
            <p:ph type="title"/>
          </p:nvPr>
        </p:nvSpPr>
        <p:spPr/>
        <p:txBody>
          <a:bodyPr/>
          <a:lstStyle/>
          <a:p>
            <a:r>
              <a:rPr lang="en-US"/>
              <a:t>Floating Point (1/3)</a:t>
            </a:r>
          </a:p>
        </p:txBody>
      </p:sp>
      <p:sp>
        <p:nvSpPr>
          <p:cNvPr id="3" name="Content Placeholder 2">
            <a:extLst>
              <a:ext uri="{FF2B5EF4-FFF2-40B4-BE49-F238E27FC236}">
                <a16:creationId xmlns:a16="http://schemas.microsoft.com/office/drawing/2014/main" id="{F3B77050-D885-4E90-BC6F-D9A6BAACA254}"/>
              </a:ext>
            </a:extLst>
          </p:cNvPr>
          <p:cNvSpPr>
            <a:spLocks noGrp="1"/>
          </p:cNvSpPr>
          <p:nvPr>
            <p:ph idx="1"/>
          </p:nvPr>
        </p:nvSpPr>
        <p:spPr/>
        <p:txBody>
          <a:bodyPr/>
          <a:lstStyle/>
          <a:p>
            <a:r>
              <a:rPr lang="en-US"/>
              <a:t>Làm sao để biểu diễn các giá trị thực? ±5.25?</a:t>
            </a:r>
          </a:p>
          <a:p>
            <a:pPr lvl="1"/>
            <a:r>
              <a:rPr lang="en-US"/>
              <a:t>±5.25 = ±(2</a:t>
            </a:r>
            <a:r>
              <a:rPr lang="en-US" baseline="30000"/>
              <a:t>2</a:t>
            </a:r>
            <a:r>
              <a:rPr lang="en-US"/>
              <a:t> + 2</a:t>
            </a:r>
            <a:r>
              <a:rPr lang="en-US" baseline="30000"/>
              <a:t>0</a:t>
            </a:r>
            <a:r>
              <a:rPr lang="en-US"/>
              <a:t> + 2</a:t>
            </a:r>
            <a:r>
              <a:rPr lang="en-US" baseline="30000"/>
              <a:t>-2</a:t>
            </a:r>
            <a:r>
              <a:rPr lang="en-US"/>
              <a:t>)→ ±101</a:t>
            </a:r>
            <a:r>
              <a:rPr lang="en-US">
                <a:solidFill>
                  <a:srgbClr val="FF0000"/>
                </a:solidFill>
              </a:rPr>
              <a:t>.</a:t>
            </a:r>
            <a:r>
              <a:rPr lang="en-US"/>
              <a:t>01</a:t>
            </a:r>
          </a:p>
          <a:p>
            <a:r>
              <a:rPr lang="en-US"/>
              <a:t>Làm sao để biểu diễn dấu chấm (.): 0 hay1?</a:t>
            </a:r>
          </a:p>
          <a:p>
            <a:pPr lvl="1"/>
            <a:r>
              <a:rPr lang="en-US"/>
              <a:t>Ý tưởng chuẩn hóa: Trước dấu chấm (.) chỉ được biểu diễn 1 ký số khác 0</a:t>
            </a:r>
          </a:p>
          <a:p>
            <a:pPr lvl="2"/>
            <a:r>
              <a:rPr lang="en-US"/>
              <a:t>±101</a:t>
            </a:r>
            <a:r>
              <a:rPr lang="en-US">
                <a:solidFill>
                  <a:srgbClr val="FF0000"/>
                </a:solidFill>
              </a:rPr>
              <a:t>.</a:t>
            </a:r>
            <a:r>
              <a:rPr lang="en-US"/>
              <a:t>01 = ±1.0101 x 2</a:t>
            </a:r>
            <a:r>
              <a:rPr lang="en-US" baseline="30000">
                <a:solidFill>
                  <a:srgbClr val="FF0000"/>
                </a:solidFill>
              </a:rPr>
              <a:t>2</a:t>
            </a:r>
          </a:p>
          <a:p>
            <a:pPr lvl="2"/>
            <a:r>
              <a:rPr lang="en-US"/>
              <a:t>Không cần phải biểu diễn bit trước dấu chấm vì chắc chắn là </a:t>
            </a:r>
            <a:r>
              <a:rPr lang="en-US" b="1">
                <a:solidFill>
                  <a:srgbClr val="FF0000"/>
                </a:solidFill>
              </a:rPr>
              <a:t>1</a:t>
            </a:r>
            <a:r>
              <a:rPr lang="en-US"/>
              <a:t>.</a:t>
            </a:r>
          </a:p>
          <a:p>
            <a:pPr lvl="2"/>
            <a:r>
              <a:rPr lang="en-US"/>
              <a:t>Phần sau dấu chấm cần bao nhiêu bit? Biểu diễn như thế nào?</a:t>
            </a:r>
          </a:p>
          <a:p>
            <a:pPr lvl="2"/>
            <a:r>
              <a:rPr lang="en-US"/>
              <a:t>Số mũ nhị phân là số nguyên bao nhiêu bit? Biểu diễn như thế nào?</a:t>
            </a:r>
          </a:p>
          <a:p>
            <a:pPr lvl="2"/>
            <a:r>
              <a:rPr lang="en-US"/>
              <a:t>Dấu: Có thể + hoặc -</a:t>
            </a:r>
          </a:p>
        </p:txBody>
      </p:sp>
      <p:sp>
        <p:nvSpPr>
          <p:cNvPr id="4" name="Date Placeholder 3">
            <a:extLst>
              <a:ext uri="{FF2B5EF4-FFF2-40B4-BE49-F238E27FC236}">
                <a16:creationId xmlns:a16="http://schemas.microsoft.com/office/drawing/2014/main" id="{8E61A99E-D0E0-4731-9F41-A0CAF9FF0E5B}"/>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81787435-6026-481F-823A-899AD0A05032}"/>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046D8967-9F52-4444-BFBE-8F5F4FA90C6F}"/>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185283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7CE5-941B-4C68-BFD9-DE57A1CC46A6}"/>
              </a:ext>
            </a:extLst>
          </p:cNvPr>
          <p:cNvSpPr>
            <a:spLocks noGrp="1"/>
          </p:cNvSpPr>
          <p:nvPr>
            <p:ph type="title"/>
          </p:nvPr>
        </p:nvSpPr>
        <p:spPr/>
        <p:txBody>
          <a:bodyPr/>
          <a:lstStyle/>
          <a:p>
            <a:r>
              <a:rPr lang="en-US"/>
              <a:t>Floating Point (2/3) – IEEE Std 754-1985</a:t>
            </a:r>
          </a:p>
        </p:txBody>
      </p:sp>
      <p:sp>
        <p:nvSpPr>
          <p:cNvPr id="3" name="Content Placeholder 2">
            <a:extLst>
              <a:ext uri="{FF2B5EF4-FFF2-40B4-BE49-F238E27FC236}">
                <a16:creationId xmlns:a16="http://schemas.microsoft.com/office/drawing/2014/main" id="{8B0218CF-BF73-4F07-AFB5-5C880CA68406}"/>
              </a:ext>
            </a:extLst>
          </p:cNvPr>
          <p:cNvSpPr>
            <a:spLocks noGrp="1"/>
          </p:cNvSpPr>
          <p:nvPr>
            <p:ph idx="1"/>
          </p:nvPr>
        </p:nvSpPr>
        <p:spPr>
          <a:xfrm>
            <a:off x="251520" y="1412776"/>
            <a:ext cx="4777680" cy="4824536"/>
          </a:xfrm>
        </p:spPr>
        <p:txBody>
          <a:bodyPr/>
          <a:lstStyle/>
          <a:p>
            <a:r>
              <a:rPr lang="en-US"/>
              <a:t>Hai phiên bản:</a:t>
            </a:r>
          </a:p>
          <a:p>
            <a:pPr lvl="1"/>
            <a:r>
              <a:rPr lang="en-US"/>
              <a:t>Chính xác đơn: 32 bit</a:t>
            </a:r>
          </a:p>
          <a:p>
            <a:pPr lvl="1"/>
            <a:r>
              <a:rPr lang="en-US"/>
              <a:t>Chính xác kép: 64 bit</a:t>
            </a:r>
          </a:p>
          <a:p>
            <a:r>
              <a:rPr lang="en-US"/>
              <a:t>Dấu:</a:t>
            </a:r>
          </a:p>
          <a:p>
            <a:pPr lvl="1"/>
            <a:r>
              <a:rPr lang="en-US"/>
              <a:t>Âm: S = 1, KHÔNG âm: S = 0</a:t>
            </a:r>
          </a:p>
          <a:p>
            <a:r>
              <a:rPr lang="en-US"/>
              <a:t>Mũ: Biểu diễn quá (excess)</a:t>
            </a:r>
          </a:p>
          <a:p>
            <a:pPr lvl="1"/>
            <a:r>
              <a:rPr lang="en-US"/>
              <a:t>Đảm bảo E không âm</a:t>
            </a:r>
          </a:p>
          <a:p>
            <a:pPr lvl="1"/>
            <a:r>
              <a:rPr lang="en-US"/>
              <a:t>Chính xác đơn: bias = 127</a:t>
            </a:r>
          </a:p>
          <a:p>
            <a:pPr lvl="1"/>
            <a:r>
              <a:rPr lang="en-US"/>
              <a:t>Chính xác kép: bias = 1023</a:t>
            </a:r>
          </a:p>
        </p:txBody>
      </p:sp>
      <p:sp>
        <p:nvSpPr>
          <p:cNvPr id="4" name="Date Placeholder 3">
            <a:extLst>
              <a:ext uri="{FF2B5EF4-FFF2-40B4-BE49-F238E27FC236}">
                <a16:creationId xmlns:a16="http://schemas.microsoft.com/office/drawing/2014/main" id="{602A9E72-D775-4E5D-8AB6-E032FF45C8E0}"/>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6ADA7B56-A368-4733-91B5-E3680548EDBC}"/>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591BB4C4-4D22-441E-A9C1-F5550E07FC7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7" name="Content Placeholder 2">
            <a:extLst>
              <a:ext uri="{FF2B5EF4-FFF2-40B4-BE49-F238E27FC236}">
                <a16:creationId xmlns:a16="http://schemas.microsoft.com/office/drawing/2014/main" id="{C119789B-2EA7-4728-A197-73CA1F943DD3}"/>
              </a:ext>
            </a:extLst>
          </p:cNvPr>
          <p:cNvSpPr txBox="1">
            <a:spLocks/>
          </p:cNvSpPr>
          <p:nvPr/>
        </p:nvSpPr>
        <p:spPr bwMode="auto">
          <a:xfrm>
            <a:off x="4571999" y="3724006"/>
            <a:ext cx="4350960" cy="20375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sz="2800" b="0" i="0" u="none" strike="noStrike" cap="none">
                <a:solidFill>
                  <a:schemeClr val="dk1"/>
                </a:solidFill>
                <a:latin typeface="Times New Roman"/>
                <a:ea typeface="Times New Roman"/>
                <a:cs typeface="Times New Roman"/>
                <a:sym typeface="Times New Roman"/>
              </a:rPr>
              <a:t>Chuẩn hóa:</a:t>
            </a:r>
            <a:endParaRPr lang="en-US" kern="0"/>
          </a:p>
          <a:p>
            <a:pPr lvl="1"/>
            <a:r>
              <a:rPr lang="en-US" sz="2400" b="0" i="0" u="none" strike="noStrike" cap="none">
                <a:solidFill>
                  <a:schemeClr val="dk1"/>
                </a:solidFill>
                <a:latin typeface="Times New Roman"/>
                <a:ea typeface="Times New Roman"/>
                <a:cs typeface="Times New Roman"/>
                <a:sym typeface="Times New Roman"/>
              </a:rPr>
              <a:t>Không cần biểu diễn bit trước dấu chấm (mặc định là 1)</a:t>
            </a:r>
            <a:endParaRPr lang="en-US" kern="0"/>
          </a:p>
          <a:p>
            <a:pPr lvl="1"/>
            <a:r>
              <a:rPr lang="en-US" sz="2400" b="0" i="0" u="none" strike="noStrike" cap="none">
                <a:solidFill>
                  <a:schemeClr val="dk1"/>
                </a:solidFill>
                <a:latin typeface="Times New Roman"/>
                <a:ea typeface="Times New Roman"/>
                <a:cs typeface="Times New Roman"/>
                <a:sym typeface="Times New Roman"/>
              </a:rPr>
              <a:t>Định trị là “1.F”</a:t>
            </a:r>
            <a:endParaRPr lang="en-US" kern="0"/>
          </a:p>
        </p:txBody>
      </p:sp>
      <p:sp>
        <p:nvSpPr>
          <p:cNvPr id="8" name="Google Shape;162;p10">
            <a:extLst>
              <a:ext uri="{FF2B5EF4-FFF2-40B4-BE49-F238E27FC236}">
                <a16:creationId xmlns:a16="http://schemas.microsoft.com/office/drawing/2014/main" id="{15D6E8D6-9DEE-420A-B8F4-5E201643BDE9}"/>
              </a:ext>
            </a:extLst>
          </p:cNvPr>
          <p:cNvSpPr txBox="1"/>
          <p:nvPr/>
        </p:nvSpPr>
        <p:spPr>
          <a:xfrm>
            <a:off x="4038600" y="1952869"/>
            <a:ext cx="35877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S</a:t>
            </a:r>
            <a:endParaRPr/>
          </a:p>
        </p:txBody>
      </p:sp>
      <p:sp>
        <p:nvSpPr>
          <p:cNvPr id="9" name="Google Shape;163;p10">
            <a:extLst>
              <a:ext uri="{FF2B5EF4-FFF2-40B4-BE49-F238E27FC236}">
                <a16:creationId xmlns:a16="http://schemas.microsoft.com/office/drawing/2014/main" id="{0318DE7D-4D19-45DA-91A4-45456D54CD81}"/>
              </a:ext>
            </a:extLst>
          </p:cNvPr>
          <p:cNvSpPr txBox="1"/>
          <p:nvPr/>
        </p:nvSpPr>
        <p:spPr>
          <a:xfrm>
            <a:off x="4379911" y="1952869"/>
            <a:ext cx="158432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E</a:t>
            </a:r>
            <a:endParaRPr/>
          </a:p>
        </p:txBody>
      </p:sp>
      <p:sp>
        <p:nvSpPr>
          <p:cNvPr id="10" name="Google Shape;164;p10">
            <a:extLst>
              <a:ext uri="{FF2B5EF4-FFF2-40B4-BE49-F238E27FC236}">
                <a16:creationId xmlns:a16="http://schemas.microsoft.com/office/drawing/2014/main" id="{A8E2B37A-9EB1-4408-BE07-FB2D9370ABDB}"/>
              </a:ext>
            </a:extLst>
          </p:cNvPr>
          <p:cNvSpPr txBox="1"/>
          <p:nvPr/>
        </p:nvSpPr>
        <p:spPr>
          <a:xfrm>
            <a:off x="5964236" y="1952869"/>
            <a:ext cx="2958723"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F</a:t>
            </a:r>
            <a:endParaRPr/>
          </a:p>
        </p:txBody>
      </p:sp>
      <p:sp>
        <p:nvSpPr>
          <p:cNvPr id="11" name="Google Shape;165;p10">
            <a:extLst>
              <a:ext uri="{FF2B5EF4-FFF2-40B4-BE49-F238E27FC236}">
                <a16:creationId xmlns:a16="http://schemas.microsoft.com/office/drawing/2014/main" id="{23037AB0-F5B0-4AA0-944E-BD8725892E3C}"/>
              </a:ext>
            </a:extLst>
          </p:cNvPr>
          <p:cNvSpPr txBox="1"/>
          <p:nvPr/>
        </p:nvSpPr>
        <p:spPr>
          <a:xfrm>
            <a:off x="4379911" y="1232144"/>
            <a:ext cx="152048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8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11 bits</a:t>
            </a:r>
            <a:endParaRPr/>
          </a:p>
        </p:txBody>
      </p:sp>
      <p:sp>
        <p:nvSpPr>
          <p:cNvPr id="12" name="Google Shape;166;p10">
            <a:extLst>
              <a:ext uri="{FF2B5EF4-FFF2-40B4-BE49-F238E27FC236}">
                <a16:creationId xmlns:a16="http://schemas.microsoft.com/office/drawing/2014/main" id="{32C0B3DC-F74F-47AE-8E94-935B427514B5}"/>
              </a:ext>
            </a:extLst>
          </p:cNvPr>
          <p:cNvSpPr txBox="1"/>
          <p:nvPr/>
        </p:nvSpPr>
        <p:spPr>
          <a:xfrm>
            <a:off x="6604844" y="1244983"/>
            <a:ext cx="155093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23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52 bits</a:t>
            </a:r>
            <a:endParaRPr/>
          </a:p>
        </p:txBody>
      </p:sp>
      <p:sp>
        <p:nvSpPr>
          <p:cNvPr id="13" name="Google Shape;167;p10">
            <a:extLst>
              <a:ext uri="{FF2B5EF4-FFF2-40B4-BE49-F238E27FC236}">
                <a16:creationId xmlns:a16="http://schemas.microsoft.com/office/drawing/2014/main" id="{ACFB5EC2-0B18-4A86-8A17-69B9108F9955}"/>
              </a:ext>
            </a:extLst>
          </p:cNvPr>
          <p:cNvSpPr txBox="1"/>
          <p:nvPr/>
        </p:nvSpPr>
        <p:spPr>
          <a:xfrm>
            <a:off x="4038600" y="2702169"/>
            <a:ext cx="4884360" cy="546100"/>
          </a:xfrm>
          <a:prstGeom prst="rect">
            <a:avLst/>
          </a:prstGeom>
          <a:solidFill>
            <a:srgbClr val="FFFF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B = (-1)</a:t>
            </a:r>
            <a:r>
              <a:rPr lang="en-US" sz="3200" b="0" i="0" u="none" strike="noStrike" cap="none" baseline="30000">
                <a:solidFill>
                  <a:schemeClr val="dk1"/>
                </a:solidFill>
                <a:latin typeface="Times New Roman"/>
                <a:ea typeface="Times New Roman"/>
                <a:cs typeface="Times New Roman"/>
                <a:sym typeface="Times New Roman"/>
              </a:rPr>
              <a:t>S</a:t>
            </a:r>
            <a:r>
              <a:rPr lang="en-US" sz="3200" b="0" i="0" u="none" strike="noStrike" cap="none">
                <a:solidFill>
                  <a:schemeClr val="dk1"/>
                </a:solidFill>
                <a:latin typeface="Times New Roman"/>
                <a:ea typeface="Times New Roman"/>
                <a:cs typeface="Times New Roman"/>
                <a:sym typeface="Times New Roman"/>
              </a:rPr>
              <a:t> x (1.F) x 2</a:t>
            </a:r>
            <a:r>
              <a:rPr lang="en-US" sz="3200" b="0" i="0" u="none" strike="noStrike" cap="none" baseline="30000">
                <a:solidFill>
                  <a:schemeClr val="dk1"/>
                </a:solidFill>
                <a:latin typeface="Times New Roman"/>
                <a:ea typeface="Times New Roman"/>
                <a:cs typeface="Times New Roman"/>
                <a:sym typeface="Times New Roman"/>
              </a:rPr>
              <a:t>(E – bias)</a:t>
            </a:r>
            <a:endParaRPr sz="3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5626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D454-DBF1-496D-BF70-E289C322A2CF}"/>
              </a:ext>
            </a:extLst>
          </p:cNvPr>
          <p:cNvSpPr>
            <a:spLocks noGrp="1"/>
          </p:cNvSpPr>
          <p:nvPr>
            <p:ph type="title"/>
          </p:nvPr>
        </p:nvSpPr>
        <p:spPr>
          <a:xfrm>
            <a:off x="1331913" y="287338"/>
            <a:ext cx="7560567" cy="693390"/>
          </a:xfrm>
        </p:spPr>
        <p:txBody>
          <a:bodyPr/>
          <a:lstStyle/>
          <a:p>
            <a:r>
              <a:rPr lang="en-US"/>
              <a:t>Floating Point (3/3) – Chính xác đơn (32 bit)</a:t>
            </a:r>
          </a:p>
        </p:txBody>
      </p:sp>
      <p:sp>
        <p:nvSpPr>
          <p:cNvPr id="3" name="Content Placeholder 2">
            <a:extLst>
              <a:ext uri="{FF2B5EF4-FFF2-40B4-BE49-F238E27FC236}">
                <a16:creationId xmlns:a16="http://schemas.microsoft.com/office/drawing/2014/main" id="{535D3614-58F3-43B5-841F-331FBAA53B1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FB87B05-C268-4F7C-979B-A647724CBDF4}"/>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51CBCD1F-60DE-4826-89BB-C3D871852CEE}"/>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DC8002AB-5297-4076-AF7E-11A182070042}"/>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8" name="Google Shape;178;p11">
            <a:extLst>
              <a:ext uri="{FF2B5EF4-FFF2-40B4-BE49-F238E27FC236}">
                <a16:creationId xmlns:a16="http://schemas.microsoft.com/office/drawing/2014/main" id="{FEEF557C-CB7B-4A4B-A0C5-8A0A97DF84AB}"/>
              </a:ext>
            </a:extLst>
          </p:cNvPr>
          <p:cNvSpPr txBox="1"/>
          <p:nvPr/>
        </p:nvSpPr>
        <p:spPr>
          <a:xfrm>
            <a:off x="2093912" y="2209800"/>
            <a:ext cx="35877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S</a:t>
            </a:r>
            <a:endParaRPr/>
          </a:p>
        </p:txBody>
      </p:sp>
      <p:sp>
        <p:nvSpPr>
          <p:cNvPr id="10" name="Google Shape;179;p11">
            <a:extLst>
              <a:ext uri="{FF2B5EF4-FFF2-40B4-BE49-F238E27FC236}">
                <a16:creationId xmlns:a16="http://schemas.microsoft.com/office/drawing/2014/main" id="{25935F4E-308A-4629-A494-AC4C1373B462}"/>
              </a:ext>
            </a:extLst>
          </p:cNvPr>
          <p:cNvSpPr txBox="1"/>
          <p:nvPr/>
        </p:nvSpPr>
        <p:spPr>
          <a:xfrm>
            <a:off x="2452687" y="2209800"/>
            <a:ext cx="158432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E</a:t>
            </a:r>
            <a:endParaRPr/>
          </a:p>
        </p:txBody>
      </p:sp>
      <p:sp>
        <p:nvSpPr>
          <p:cNvPr id="12" name="Google Shape;180;p11">
            <a:extLst>
              <a:ext uri="{FF2B5EF4-FFF2-40B4-BE49-F238E27FC236}">
                <a16:creationId xmlns:a16="http://schemas.microsoft.com/office/drawing/2014/main" id="{4F9A3E87-C07C-4BFA-A8B4-5A59B0D73AB7}"/>
              </a:ext>
            </a:extLst>
          </p:cNvPr>
          <p:cNvSpPr txBox="1"/>
          <p:nvPr/>
        </p:nvSpPr>
        <p:spPr>
          <a:xfrm>
            <a:off x="4038600" y="2209800"/>
            <a:ext cx="3671887"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F</a:t>
            </a:r>
            <a:endParaRPr/>
          </a:p>
        </p:txBody>
      </p:sp>
      <p:sp>
        <p:nvSpPr>
          <p:cNvPr id="14" name="Google Shape;181;p11">
            <a:extLst>
              <a:ext uri="{FF2B5EF4-FFF2-40B4-BE49-F238E27FC236}">
                <a16:creationId xmlns:a16="http://schemas.microsoft.com/office/drawing/2014/main" id="{0715FF08-322F-4062-A004-DB236547A598}"/>
              </a:ext>
            </a:extLst>
          </p:cNvPr>
          <p:cNvSpPr txBox="1"/>
          <p:nvPr/>
        </p:nvSpPr>
        <p:spPr>
          <a:xfrm>
            <a:off x="2381250" y="1489075"/>
            <a:ext cx="152048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8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11 bits</a:t>
            </a:r>
            <a:endParaRPr/>
          </a:p>
        </p:txBody>
      </p:sp>
      <p:sp>
        <p:nvSpPr>
          <p:cNvPr id="16" name="Google Shape;182;p11">
            <a:extLst>
              <a:ext uri="{FF2B5EF4-FFF2-40B4-BE49-F238E27FC236}">
                <a16:creationId xmlns:a16="http://schemas.microsoft.com/office/drawing/2014/main" id="{87460021-1584-45D1-91CC-35B0AF825B94}"/>
              </a:ext>
            </a:extLst>
          </p:cNvPr>
          <p:cNvSpPr txBox="1"/>
          <p:nvPr/>
        </p:nvSpPr>
        <p:spPr>
          <a:xfrm>
            <a:off x="4972050" y="1489075"/>
            <a:ext cx="155093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23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52 bits</a:t>
            </a:r>
            <a:endParaRPr/>
          </a:p>
        </p:txBody>
      </p:sp>
      <p:graphicFrame>
        <p:nvGraphicFramePr>
          <p:cNvPr id="18" name="Google Shape;177;p11">
            <a:extLst>
              <a:ext uri="{FF2B5EF4-FFF2-40B4-BE49-F238E27FC236}">
                <a16:creationId xmlns:a16="http://schemas.microsoft.com/office/drawing/2014/main" id="{5CA95BF9-04AF-4548-8988-75DD0DAECAA5}"/>
              </a:ext>
            </a:extLst>
          </p:cNvPr>
          <p:cNvGraphicFramePr/>
          <p:nvPr>
            <p:extLst>
              <p:ext uri="{D42A27DB-BD31-4B8C-83A1-F6EECF244321}">
                <p14:modId xmlns:p14="http://schemas.microsoft.com/office/powerpoint/2010/main" val="1663389785"/>
              </p:ext>
            </p:extLst>
          </p:nvPr>
        </p:nvGraphicFramePr>
        <p:xfrm>
          <a:off x="251521" y="3148034"/>
          <a:ext cx="8640959" cy="2926140"/>
        </p:xfrm>
        <a:graphic>
          <a:graphicData uri="http://schemas.openxmlformats.org/drawingml/2006/table">
            <a:tbl>
              <a:tblPr firstRow="1" bandRow="1">
                <a:noFill/>
              </a:tblPr>
              <a:tblGrid>
                <a:gridCol w="2164300">
                  <a:extLst>
                    <a:ext uri="{9D8B030D-6E8A-4147-A177-3AD203B41FA5}">
                      <a16:colId xmlns:a16="http://schemas.microsoft.com/office/drawing/2014/main" val="20000"/>
                    </a:ext>
                  </a:extLst>
                </a:gridCol>
                <a:gridCol w="2131770">
                  <a:extLst>
                    <a:ext uri="{9D8B030D-6E8A-4147-A177-3AD203B41FA5}">
                      <a16:colId xmlns:a16="http://schemas.microsoft.com/office/drawing/2014/main" val="20001"/>
                    </a:ext>
                  </a:extLst>
                </a:gridCol>
                <a:gridCol w="4344889">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E</a:t>
                      </a:r>
                      <a:endParaRPr sz="2600"/>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F</a:t>
                      </a:r>
                      <a:endParaRPr sz="2600"/>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Biểu diễn</a:t>
                      </a:r>
                      <a:endParaRPr sz="26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Chưa chuẩn hóa</a:t>
                      </a:r>
                      <a:endParaRPr sz="2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1-254</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X</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Dấu chấm động</a:t>
                      </a:r>
                      <a:endParaRPr sz="2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255</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Vô cùng lớn / Vô cùng bé</a:t>
                      </a:r>
                      <a:endParaRPr sz="2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255</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NaN (Not a Number)</a:t>
                      </a:r>
                      <a:endParaRPr sz="2600"/>
                    </a:p>
                  </a:txBody>
                  <a:tcPr marL="91450" marR="91450" marT="45725" marB="457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37643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0F8A-7FD1-475F-BA9A-29D0BF1A774B}"/>
              </a:ext>
            </a:extLst>
          </p:cNvPr>
          <p:cNvSpPr>
            <a:spLocks noGrp="1"/>
          </p:cNvSpPr>
          <p:nvPr>
            <p:ph type="title"/>
          </p:nvPr>
        </p:nvSpPr>
        <p:spPr/>
        <p:txBody>
          <a:bodyPr/>
          <a:lstStyle/>
          <a:p>
            <a:r>
              <a:rPr lang="en-US"/>
              <a:t>ASCII (1/2)</a:t>
            </a:r>
          </a:p>
        </p:txBody>
      </p:sp>
      <p:sp>
        <p:nvSpPr>
          <p:cNvPr id="3" name="Content Placeholder 2">
            <a:extLst>
              <a:ext uri="{FF2B5EF4-FFF2-40B4-BE49-F238E27FC236}">
                <a16:creationId xmlns:a16="http://schemas.microsoft.com/office/drawing/2014/main" id="{8BF44F55-A027-4794-A048-0790A72EBFCF}"/>
              </a:ext>
            </a:extLst>
          </p:cNvPr>
          <p:cNvSpPr>
            <a:spLocks noGrp="1"/>
          </p:cNvSpPr>
          <p:nvPr>
            <p:ph idx="1"/>
          </p:nvPr>
        </p:nvSpPr>
        <p:spPr/>
        <p:txBody>
          <a:bodyPr/>
          <a:lstStyle/>
          <a:p>
            <a:r>
              <a:rPr lang="en-US"/>
              <a:t>Phương pháp sử dụng 7 bit để biểu diễn mỗi ký tự</a:t>
            </a:r>
          </a:p>
        </p:txBody>
      </p:sp>
      <p:sp>
        <p:nvSpPr>
          <p:cNvPr id="4" name="Date Placeholder 3">
            <a:extLst>
              <a:ext uri="{FF2B5EF4-FFF2-40B4-BE49-F238E27FC236}">
                <a16:creationId xmlns:a16="http://schemas.microsoft.com/office/drawing/2014/main" id="{12DFB2CE-9D8E-4685-BAC2-C7DAC8E0EEA7}"/>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5D546C12-D268-4BC6-9B47-61C57C919D94}"/>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3EA69085-5CDA-4188-8E83-7C4F3CC92546}"/>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Google Shape;217;p16">
            <a:extLst>
              <a:ext uri="{FF2B5EF4-FFF2-40B4-BE49-F238E27FC236}">
                <a16:creationId xmlns:a16="http://schemas.microsoft.com/office/drawing/2014/main" id="{B785D613-7A35-45D9-AEB8-1628C14E5295}"/>
              </a:ext>
            </a:extLst>
          </p:cNvPr>
          <p:cNvPicPr preferRelativeResize="0"/>
          <p:nvPr/>
        </p:nvPicPr>
        <p:blipFill rotWithShape="1">
          <a:blip r:embed="rId3">
            <a:alphaModFix/>
          </a:blip>
          <a:srcRect/>
          <a:stretch/>
        </p:blipFill>
        <p:spPr>
          <a:xfrm>
            <a:off x="251519" y="1905000"/>
            <a:ext cx="8640961" cy="4527524"/>
          </a:xfrm>
          <a:prstGeom prst="rect">
            <a:avLst/>
          </a:prstGeom>
          <a:noFill/>
          <a:ln>
            <a:noFill/>
          </a:ln>
        </p:spPr>
      </p:pic>
    </p:spTree>
    <p:extLst>
      <p:ext uri="{BB962C8B-B14F-4D97-AF65-F5344CB8AC3E}">
        <p14:creationId xmlns:p14="http://schemas.microsoft.com/office/powerpoint/2010/main" val="44720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0C1D-33D9-4784-B073-6A35A7428A61}"/>
              </a:ext>
            </a:extLst>
          </p:cNvPr>
          <p:cNvSpPr>
            <a:spLocks noGrp="1"/>
          </p:cNvSpPr>
          <p:nvPr>
            <p:ph type="title"/>
          </p:nvPr>
        </p:nvSpPr>
        <p:spPr/>
        <p:txBody>
          <a:bodyPr/>
          <a:lstStyle/>
          <a:p>
            <a:r>
              <a:rPr lang="en-US"/>
              <a:t>ASCII (2/2) -Ví dụ</a:t>
            </a:r>
          </a:p>
        </p:txBody>
      </p:sp>
      <p:sp>
        <p:nvSpPr>
          <p:cNvPr id="3" name="Content Placeholder 2">
            <a:extLst>
              <a:ext uri="{FF2B5EF4-FFF2-40B4-BE49-F238E27FC236}">
                <a16:creationId xmlns:a16="http://schemas.microsoft.com/office/drawing/2014/main" id="{F465A30B-04AB-40E1-9EE0-4826B655DCAA}"/>
              </a:ext>
            </a:extLst>
          </p:cNvPr>
          <p:cNvSpPr>
            <a:spLocks noGrp="1"/>
          </p:cNvSpPr>
          <p:nvPr>
            <p:ph idx="1"/>
          </p:nvPr>
        </p:nvSpPr>
        <p:spPr/>
        <p:txBody>
          <a:bodyPr/>
          <a:lstStyle/>
          <a:p>
            <a:r>
              <a:rPr lang="en-US">
                <a:solidFill>
                  <a:srgbClr val="FF0000"/>
                </a:solidFill>
              </a:rPr>
              <a:t>I</a:t>
            </a:r>
            <a:r>
              <a:rPr lang="en-US">
                <a:solidFill>
                  <a:srgbClr val="00B050"/>
                </a:solidFill>
              </a:rPr>
              <a:t>T</a:t>
            </a:r>
            <a:r>
              <a:rPr lang="en-US">
                <a:solidFill>
                  <a:srgbClr val="7030A0"/>
                </a:solidFill>
              </a:rPr>
              <a:t>0</a:t>
            </a:r>
            <a:r>
              <a:rPr lang="en-US">
                <a:solidFill>
                  <a:srgbClr val="00B0F0"/>
                </a:solidFill>
              </a:rPr>
              <a:t>1</a:t>
            </a:r>
            <a:r>
              <a:rPr lang="en-US">
                <a:solidFill>
                  <a:srgbClr val="FFC000"/>
                </a:solidFill>
              </a:rPr>
              <a:t>2</a:t>
            </a:r>
            <a:r>
              <a:rPr lang="en-US"/>
              <a:t> có biểu diễn ASCII là:</a:t>
            </a:r>
          </a:p>
          <a:p>
            <a:pPr marL="457200" lvl="1" indent="0" algn="ctr">
              <a:buNone/>
            </a:pPr>
            <a:r>
              <a:rPr lang="en-US">
                <a:solidFill>
                  <a:srgbClr val="FF0000"/>
                </a:solidFill>
              </a:rPr>
              <a:t>1001001</a:t>
            </a:r>
            <a:r>
              <a:rPr lang="en-US">
                <a:solidFill>
                  <a:srgbClr val="00B050"/>
                </a:solidFill>
              </a:rPr>
              <a:t>1010100</a:t>
            </a:r>
            <a:r>
              <a:rPr lang="en-US">
                <a:solidFill>
                  <a:srgbClr val="7030A0"/>
                </a:solidFill>
              </a:rPr>
              <a:t>0110000</a:t>
            </a:r>
            <a:r>
              <a:rPr lang="en-US">
                <a:solidFill>
                  <a:srgbClr val="00B0F0"/>
                </a:solidFill>
              </a:rPr>
              <a:t>0110001</a:t>
            </a:r>
            <a:r>
              <a:rPr lang="en-US">
                <a:solidFill>
                  <a:srgbClr val="FFC000"/>
                </a:solidFill>
              </a:rPr>
              <a:t>0110010</a:t>
            </a:r>
            <a:endParaRPr lang="en-US"/>
          </a:p>
          <a:p>
            <a:r>
              <a:rPr lang="en-US">
                <a:solidFill>
                  <a:srgbClr val="FF0000"/>
                </a:solidFill>
              </a:rPr>
              <a:t>i</a:t>
            </a:r>
            <a:r>
              <a:rPr lang="en-US">
                <a:solidFill>
                  <a:srgbClr val="00B050"/>
                </a:solidFill>
              </a:rPr>
              <a:t>t</a:t>
            </a:r>
            <a:r>
              <a:rPr lang="en-US">
                <a:solidFill>
                  <a:srgbClr val="7030A0"/>
                </a:solidFill>
              </a:rPr>
              <a:t>0</a:t>
            </a:r>
            <a:r>
              <a:rPr lang="en-US">
                <a:solidFill>
                  <a:srgbClr val="00B0F0"/>
                </a:solidFill>
              </a:rPr>
              <a:t>0</a:t>
            </a:r>
            <a:r>
              <a:rPr lang="en-US">
                <a:solidFill>
                  <a:srgbClr val="FFC000"/>
                </a:solidFill>
              </a:rPr>
              <a:t>6</a:t>
            </a:r>
            <a:r>
              <a:rPr lang="en-US"/>
              <a:t> có biểu diễn ASCII là:</a:t>
            </a:r>
          </a:p>
          <a:p>
            <a:pPr marL="0" indent="0" algn="ctr">
              <a:buNone/>
            </a:pPr>
            <a:r>
              <a:rPr lang="en-US">
                <a:solidFill>
                  <a:srgbClr val="FF0000"/>
                </a:solidFill>
              </a:rPr>
              <a:t>1101001</a:t>
            </a:r>
            <a:r>
              <a:rPr lang="en-US">
                <a:solidFill>
                  <a:srgbClr val="00B050"/>
                </a:solidFill>
              </a:rPr>
              <a:t>1110100</a:t>
            </a:r>
            <a:r>
              <a:rPr lang="en-US">
                <a:solidFill>
                  <a:srgbClr val="7030A0"/>
                </a:solidFill>
              </a:rPr>
              <a:t>0110000</a:t>
            </a:r>
            <a:r>
              <a:rPr lang="en-US">
                <a:solidFill>
                  <a:srgbClr val="00B0F0"/>
                </a:solidFill>
              </a:rPr>
              <a:t>0110000</a:t>
            </a:r>
            <a:r>
              <a:rPr lang="en-US">
                <a:solidFill>
                  <a:srgbClr val="FFC000"/>
                </a:solidFill>
              </a:rPr>
              <a:t>0110110</a:t>
            </a:r>
            <a:endParaRPr lang="en-US"/>
          </a:p>
          <a:p>
            <a:endParaRPr lang="en-US">
              <a:solidFill>
                <a:srgbClr val="FF0000"/>
              </a:solidFill>
            </a:endParaRPr>
          </a:p>
          <a:p>
            <a:r>
              <a:rPr lang="en-US">
                <a:solidFill>
                  <a:srgbClr val="FF0000"/>
                </a:solidFill>
              </a:rPr>
              <a:t>1001100</a:t>
            </a:r>
            <a:r>
              <a:rPr lang="en-US">
                <a:solidFill>
                  <a:srgbClr val="00B050"/>
                </a:solidFill>
              </a:rPr>
              <a:t>1001111</a:t>
            </a:r>
            <a:r>
              <a:rPr lang="en-US">
                <a:solidFill>
                  <a:srgbClr val="7030A0"/>
                </a:solidFill>
              </a:rPr>
              <a:t>1010110</a:t>
            </a:r>
            <a:r>
              <a:rPr lang="en-US">
                <a:solidFill>
                  <a:srgbClr val="00B0F0"/>
                </a:solidFill>
              </a:rPr>
              <a:t>1000101 </a:t>
            </a:r>
            <a:r>
              <a:rPr lang="en-US"/>
              <a:t>biểu diễn </a:t>
            </a:r>
            <a:r>
              <a:rPr lang="en-US">
                <a:solidFill>
                  <a:srgbClr val="FF0000"/>
                </a:solidFill>
              </a:rPr>
              <a:t>L</a:t>
            </a:r>
            <a:r>
              <a:rPr lang="en-US">
                <a:solidFill>
                  <a:srgbClr val="00B050"/>
                </a:solidFill>
              </a:rPr>
              <a:t>O</a:t>
            </a:r>
            <a:r>
              <a:rPr lang="en-US">
                <a:solidFill>
                  <a:srgbClr val="7030A0"/>
                </a:solidFill>
              </a:rPr>
              <a:t>V</a:t>
            </a:r>
            <a:r>
              <a:rPr lang="en-US">
                <a:solidFill>
                  <a:srgbClr val="00B0F0"/>
                </a:solidFill>
              </a:rPr>
              <a:t>E</a:t>
            </a:r>
            <a:endParaRPr lang="en-US"/>
          </a:p>
        </p:txBody>
      </p:sp>
      <p:sp>
        <p:nvSpPr>
          <p:cNvPr id="4" name="Date Placeholder 3">
            <a:extLst>
              <a:ext uri="{FF2B5EF4-FFF2-40B4-BE49-F238E27FC236}">
                <a16:creationId xmlns:a16="http://schemas.microsoft.com/office/drawing/2014/main" id="{0B2CC403-D5D9-418B-9FD4-E813B725AA0F}"/>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E7132369-F99C-4E8B-84CF-C2B18CE5EB06}"/>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7035EE27-7137-45D6-B9E1-7BB3FD0019F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854499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a:t>(1/4)</a:t>
            </a:r>
            <a:endParaRPr lang="en-US" dirty="0"/>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p:txBody>
          <a:bodyPr>
            <a:normAutofit/>
          </a:bodyPr>
          <a:lstStyle/>
          <a:p>
            <a:r>
              <a:rPr lang="en-US" dirty="0" err="1"/>
              <a:t>Biểu</a:t>
            </a:r>
            <a:r>
              <a:rPr lang="en-US" dirty="0"/>
              <a:t> </a:t>
            </a:r>
            <a:r>
              <a:rPr lang="en-US" dirty="0" err="1"/>
              <a:t>diễn</a:t>
            </a:r>
            <a:r>
              <a:rPr lang="en-US" dirty="0"/>
              <a:t> </a:t>
            </a:r>
            <a:r>
              <a:rPr lang="en-US" dirty="0" err="1"/>
              <a:t>các</a:t>
            </a:r>
            <a:r>
              <a:rPr lang="en-US" dirty="0"/>
              <a:t> </a:t>
            </a:r>
            <a:r>
              <a:rPr lang="en-US" dirty="0" err="1"/>
              <a:t>giá</a:t>
            </a:r>
            <a:r>
              <a:rPr lang="en-US" dirty="0"/>
              <a:t> </a:t>
            </a:r>
            <a:r>
              <a:rPr lang="en-US" dirty="0" err="1"/>
              <a:t>trị</a:t>
            </a:r>
            <a:r>
              <a:rPr lang="en-US" dirty="0"/>
              <a:t> 17, 219 </a:t>
            </a:r>
            <a:r>
              <a:rPr lang="en-US" dirty="0" err="1"/>
              <a:t>bằng</a:t>
            </a:r>
            <a:r>
              <a:rPr lang="en-US" dirty="0"/>
              <a:t> 8 bit?</a:t>
            </a:r>
          </a:p>
          <a:p>
            <a:r>
              <a:rPr lang="en-US" dirty="0"/>
              <a:t>0x39, 0x47 </a:t>
            </a:r>
            <a:r>
              <a:rPr lang="en-US" dirty="0" err="1"/>
              <a:t>biểu</a:t>
            </a:r>
            <a:r>
              <a:rPr lang="en-US" dirty="0"/>
              <a:t> </a:t>
            </a:r>
            <a:r>
              <a:rPr lang="en-US" dirty="0" err="1"/>
              <a:t>diễn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nào</a:t>
            </a:r>
            <a:r>
              <a:rPr lang="en-US" dirty="0"/>
              <a:t>?</a:t>
            </a:r>
          </a:p>
          <a:p>
            <a:r>
              <a:rPr lang="en-US" dirty="0" err="1"/>
              <a:t>Tìm</a:t>
            </a:r>
            <a:r>
              <a:rPr lang="en-US" dirty="0"/>
              <a:t> </a:t>
            </a:r>
            <a:r>
              <a:rPr lang="en-US" dirty="0" err="1"/>
              <a:t>dải</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một</a:t>
            </a:r>
            <a:r>
              <a:rPr lang="en-US" dirty="0"/>
              <a:t> </a:t>
            </a:r>
            <a:r>
              <a:rPr lang="en-US" dirty="0" err="1"/>
              <a:t>chuỗi</a:t>
            </a:r>
            <a:r>
              <a:rPr lang="en-US" dirty="0"/>
              <a:t> </a:t>
            </a:r>
            <a:r>
              <a:rPr lang="en-US" i="1" dirty="0"/>
              <a:t>n</a:t>
            </a:r>
            <a:r>
              <a:rPr lang="en-US" dirty="0"/>
              <a:t> bit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trong</a:t>
            </a:r>
            <a:r>
              <a:rPr lang="en-US" dirty="0"/>
              <a:t> </a:t>
            </a:r>
            <a:r>
              <a:rPr lang="en-US" dirty="0" err="1"/>
              <a:t>các</a:t>
            </a:r>
            <a:r>
              <a:rPr lang="en-US" dirty="0"/>
              <a:t> tr</a:t>
            </a:r>
            <a:r>
              <a:rPr lang="vi-VN" dirty="0"/>
              <a:t>ư</a:t>
            </a:r>
            <a:r>
              <a:rPr lang="en-US" dirty="0" err="1"/>
              <a:t>ờng</a:t>
            </a:r>
            <a:r>
              <a:rPr lang="en-US" dirty="0"/>
              <a:t> </a:t>
            </a:r>
            <a:r>
              <a:rPr lang="en-US" dirty="0" err="1"/>
              <a:t>hợp</a:t>
            </a:r>
            <a:r>
              <a:rPr lang="en-US" dirty="0"/>
              <a:t> </a:t>
            </a:r>
            <a:r>
              <a:rPr lang="en-US" dirty="0" err="1"/>
              <a:t>sau</a:t>
            </a:r>
            <a:r>
              <a:rPr lang="en-US" dirty="0"/>
              <a:t>:</a:t>
            </a:r>
          </a:p>
          <a:p>
            <a:pPr lvl="1"/>
            <a:r>
              <a:rPr lang="en-US" dirty="0" err="1"/>
              <a:t>Số</a:t>
            </a:r>
            <a:r>
              <a:rPr lang="en-US" dirty="0"/>
              <a:t> </a:t>
            </a:r>
            <a:r>
              <a:rPr lang="en-US" dirty="0" err="1"/>
              <a:t>nguyên</a:t>
            </a:r>
            <a:r>
              <a:rPr lang="en-US" dirty="0"/>
              <a:t> </a:t>
            </a:r>
            <a:r>
              <a:rPr lang="en-US" dirty="0" err="1"/>
              <a:t>không</a:t>
            </a:r>
            <a:r>
              <a:rPr lang="en-US" dirty="0"/>
              <a:t> </a:t>
            </a:r>
            <a:r>
              <a:rPr lang="en-US" dirty="0" err="1"/>
              <a:t>dấu</a:t>
            </a:r>
            <a:r>
              <a:rPr lang="en-US" dirty="0"/>
              <a:t>?</a:t>
            </a:r>
          </a:p>
          <a:p>
            <a:pPr lvl="1"/>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Dấu</a:t>
            </a:r>
            <a:r>
              <a:rPr lang="en-US" dirty="0"/>
              <a:t> </a:t>
            </a:r>
            <a:r>
              <a:rPr lang="en-US" dirty="0" err="1"/>
              <a:t>và</a:t>
            </a:r>
            <a:r>
              <a:rPr lang="en-US" dirty="0"/>
              <a:t> </a:t>
            </a:r>
            <a:r>
              <a:rPr lang="en-US" dirty="0" err="1"/>
              <a:t>Độ</a:t>
            </a:r>
            <a:r>
              <a:rPr lang="en-US" dirty="0"/>
              <a:t> </a:t>
            </a:r>
            <a:r>
              <a:rPr lang="en-US" dirty="0" err="1"/>
              <a:t>lớn</a:t>
            </a:r>
            <a:r>
              <a:rPr lang="en-US" dirty="0"/>
              <a:t>?</a:t>
            </a:r>
          </a:p>
          <a:p>
            <a:pPr lvl="1"/>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a:t>
            </a:r>
          </a:p>
          <a:p>
            <a:r>
              <a:rPr lang="en-US" dirty="0" err="1"/>
              <a:t>Thực</a:t>
            </a:r>
            <a:r>
              <a:rPr lang="en-US" dirty="0"/>
              <a:t> </a:t>
            </a:r>
            <a:r>
              <a:rPr lang="en-US" dirty="0" err="1"/>
              <a:t>hiện</a:t>
            </a:r>
            <a:r>
              <a:rPr lang="en-US" dirty="0"/>
              <a:t> </a:t>
            </a:r>
            <a:r>
              <a:rPr lang="en-US" dirty="0" err="1"/>
              <a:t>phép</a:t>
            </a:r>
            <a:r>
              <a:rPr lang="en-US" dirty="0"/>
              <a:t> </a:t>
            </a:r>
            <a:r>
              <a:rPr lang="en-US" dirty="0" err="1"/>
              <a:t>tính</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2</a:t>
            </a:r>
            <a:r>
              <a:rPr lang="en-US"/>
              <a:t>: 10110</a:t>
            </a:r>
            <a:r>
              <a:rPr lang="en-US" baseline="-25000"/>
              <a:t>2</a:t>
            </a:r>
            <a:r>
              <a:rPr lang="en-US"/>
              <a:t> + 01011</a:t>
            </a:r>
            <a:r>
              <a:rPr lang="en-US" baseline="-25000"/>
              <a:t>2</a:t>
            </a:r>
            <a:endParaRPr lang="en-US" dirty="0"/>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27</a:t>
            </a:fld>
            <a:endParaRPr lang="en-US"/>
          </a:p>
        </p:txBody>
      </p:sp>
    </p:spTree>
    <p:extLst>
      <p:ext uri="{BB962C8B-B14F-4D97-AF65-F5344CB8AC3E}">
        <p14:creationId xmlns:p14="http://schemas.microsoft.com/office/powerpoint/2010/main" val="4110845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6A6C-855C-483B-BC5D-96747C6DBB0F}"/>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a:t>(2/4)</a:t>
            </a:r>
            <a:endParaRPr lang="en-US" dirty="0"/>
          </a:p>
        </p:txBody>
      </p:sp>
      <p:sp>
        <p:nvSpPr>
          <p:cNvPr id="3" name="Content Placeholder 2">
            <a:extLst>
              <a:ext uri="{FF2B5EF4-FFF2-40B4-BE49-F238E27FC236}">
                <a16:creationId xmlns:a16="http://schemas.microsoft.com/office/drawing/2014/main" id="{1C815E38-9639-412F-A675-D3B1B63DF117}"/>
              </a:ext>
            </a:extLst>
          </p:cNvPr>
          <p:cNvSpPr>
            <a:spLocks noGrp="1"/>
          </p:cNvSpPr>
          <p:nvPr>
            <p:ph idx="1"/>
          </p:nvPr>
        </p:nvSpPr>
        <p:spPr/>
        <p:txBody>
          <a:bodyPr/>
          <a:lstStyle/>
          <a:p>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-23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 </a:t>
            </a:r>
            <a:r>
              <a:rPr lang="en-US" dirty="0" err="1"/>
              <a:t>sử</a:t>
            </a:r>
            <a:r>
              <a:rPr lang="en-US" dirty="0"/>
              <a:t> </a:t>
            </a:r>
            <a:r>
              <a:rPr lang="en-US" dirty="0" err="1"/>
              <a:t>dụng</a:t>
            </a:r>
            <a:r>
              <a:rPr lang="en-US" dirty="0"/>
              <a:t> 8 bit?</a:t>
            </a:r>
          </a:p>
          <a:p>
            <a:r>
              <a:rPr lang="en-US" dirty="0" err="1"/>
              <a:t>Biểu</a:t>
            </a:r>
            <a:r>
              <a:rPr lang="en-US" dirty="0"/>
              <a:t> </a:t>
            </a:r>
            <a:r>
              <a:rPr lang="en-US" dirty="0" err="1"/>
              <a:t>diễn</a:t>
            </a:r>
            <a:r>
              <a:rPr lang="en-US" dirty="0"/>
              <a:t> c</a:t>
            </a:r>
            <a:r>
              <a:rPr lang="vi-VN" dirty="0"/>
              <a:t>ơ</a:t>
            </a:r>
            <a:r>
              <a:rPr lang="en-US" dirty="0"/>
              <a:t> </a:t>
            </a:r>
            <a:r>
              <a:rPr lang="en-US" dirty="0" err="1"/>
              <a:t>số</a:t>
            </a:r>
            <a:r>
              <a:rPr lang="en-US" dirty="0"/>
              <a:t> 16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 </a:t>
            </a:r>
            <a:r>
              <a:rPr lang="en-US" dirty="0" err="1"/>
              <a:t>sử</a:t>
            </a:r>
            <a:r>
              <a:rPr lang="en-US" dirty="0"/>
              <a:t> </a:t>
            </a:r>
            <a:r>
              <a:rPr lang="en-US" dirty="0" err="1"/>
              <a:t>dụng</a:t>
            </a:r>
            <a:r>
              <a:rPr lang="en-US" dirty="0"/>
              <a:t> 8 bit </a:t>
            </a:r>
            <a:r>
              <a:rPr lang="en-US" dirty="0" err="1"/>
              <a:t>cho</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sau</a:t>
            </a:r>
            <a:r>
              <a:rPr lang="en-US" dirty="0"/>
              <a:t>:</a:t>
            </a:r>
          </a:p>
          <a:p>
            <a:pPr lvl="1"/>
            <a:r>
              <a:rPr lang="en-US" dirty="0"/>
              <a:t>121</a:t>
            </a:r>
          </a:p>
          <a:p>
            <a:pPr lvl="1"/>
            <a:r>
              <a:rPr lang="en-US" dirty="0"/>
              <a:t>-39</a:t>
            </a:r>
          </a:p>
          <a:p>
            <a:pPr lvl="1"/>
            <a:r>
              <a:rPr lang="en-US" dirty="0"/>
              <a:t>-128</a:t>
            </a:r>
          </a:p>
          <a:p>
            <a:r>
              <a:rPr lang="en-US" dirty="0" err="1"/>
              <a:t>Thực</a:t>
            </a:r>
            <a:r>
              <a:rPr lang="en-US" dirty="0"/>
              <a:t> </a:t>
            </a:r>
            <a:r>
              <a:rPr lang="en-US" dirty="0" err="1"/>
              <a:t>hiện</a:t>
            </a:r>
            <a:r>
              <a:rPr lang="en-US" dirty="0"/>
              <a:t> </a:t>
            </a:r>
            <a:r>
              <a:rPr lang="en-US" dirty="0" err="1"/>
              <a:t>phép</a:t>
            </a:r>
            <a:r>
              <a:rPr lang="en-US" dirty="0"/>
              <a:t> </a:t>
            </a:r>
            <a:r>
              <a:rPr lang="en-US" dirty="0" err="1"/>
              <a:t>tính</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2 </a:t>
            </a:r>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a:t>
            </a:r>
          </a:p>
          <a:p>
            <a:pPr lvl="1"/>
            <a:r>
              <a:rPr lang="en-US" dirty="0"/>
              <a:t>0xB7 + 0x59</a:t>
            </a:r>
          </a:p>
          <a:p>
            <a:pPr lvl="1"/>
            <a:r>
              <a:rPr lang="en-US" dirty="0"/>
              <a:t>0x19 – 0xA2</a:t>
            </a:r>
          </a:p>
        </p:txBody>
      </p:sp>
      <p:sp>
        <p:nvSpPr>
          <p:cNvPr id="4" name="Slide Number Placeholder 3">
            <a:extLst>
              <a:ext uri="{FF2B5EF4-FFF2-40B4-BE49-F238E27FC236}">
                <a16:creationId xmlns:a16="http://schemas.microsoft.com/office/drawing/2014/main" id="{C28A6252-9CD2-4D18-82D8-559FE4671B4B}"/>
              </a:ext>
            </a:extLst>
          </p:cNvPr>
          <p:cNvSpPr>
            <a:spLocks noGrp="1"/>
          </p:cNvSpPr>
          <p:nvPr>
            <p:ph type="sldNum" sz="quarter" idx="12"/>
          </p:nvPr>
        </p:nvSpPr>
        <p:spPr/>
        <p:txBody>
          <a:bodyPr/>
          <a:lstStyle/>
          <a:p>
            <a:fld id="{3C3C09BB-C7E7-4454-851F-EF8D770487CA}" type="slidenum">
              <a:rPr lang="en-US" smtClean="0"/>
              <a:pPr/>
              <a:t>28</a:t>
            </a:fld>
            <a:endParaRPr lang="en-US"/>
          </a:p>
        </p:txBody>
      </p:sp>
    </p:spTree>
    <p:extLst>
      <p:ext uri="{BB962C8B-B14F-4D97-AF65-F5344CB8AC3E}">
        <p14:creationId xmlns:p14="http://schemas.microsoft.com/office/powerpoint/2010/main" val="3076337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DF4E-D772-4C83-8450-9EABCD8801FC}"/>
              </a:ext>
            </a:extLst>
          </p:cNvPr>
          <p:cNvSpPr>
            <a:spLocks noGrp="1"/>
          </p:cNvSpPr>
          <p:nvPr>
            <p:ph type="title"/>
          </p:nvPr>
        </p:nvSpPr>
        <p:spPr/>
        <p:txBody>
          <a:bodyPr/>
          <a:lstStyle/>
          <a:p>
            <a:r>
              <a:rPr lang="en-US"/>
              <a:t>Bài tập (3/4)</a:t>
            </a:r>
          </a:p>
        </p:txBody>
      </p:sp>
      <p:sp>
        <p:nvSpPr>
          <p:cNvPr id="3" name="Content Placeholder 2">
            <a:extLst>
              <a:ext uri="{FF2B5EF4-FFF2-40B4-BE49-F238E27FC236}">
                <a16:creationId xmlns:a16="http://schemas.microsoft.com/office/drawing/2014/main" id="{72495CAF-2228-441A-A85B-4FDB94995833}"/>
              </a:ext>
            </a:extLst>
          </p:cNvPr>
          <p:cNvSpPr>
            <a:spLocks noGrp="1"/>
          </p:cNvSpPr>
          <p:nvPr>
            <p:ph idx="1"/>
          </p:nvPr>
        </p:nvSpPr>
        <p:spPr/>
        <p:txBody>
          <a:bodyPr/>
          <a:lstStyle/>
          <a:p>
            <a:r>
              <a:rPr lang="en-US"/>
              <a:t>Biểu diễn BCD các giá trị sau:</a:t>
            </a:r>
          </a:p>
          <a:p>
            <a:pPr lvl="1"/>
            <a:r>
              <a:rPr lang="en-US"/>
              <a:t>17</a:t>
            </a:r>
          </a:p>
          <a:p>
            <a:pPr lvl="1"/>
            <a:r>
              <a:rPr lang="en-US"/>
              <a:t>358</a:t>
            </a:r>
          </a:p>
          <a:p>
            <a:pPr lvl="1"/>
            <a:r>
              <a:rPr lang="en-US"/>
              <a:t>629</a:t>
            </a:r>
          </a:p>
          <a:p>
            <a:r>
              <a:rPr lang="en-US"/>
              <a:t>(Nâng cao) Biểu diễn dấu chấm động các giá trị sau:</a:t>
            </a:r>
          </a:p>
          <a:p>
            <a:pPr lvl="1"/>
            <a:r>
              <a:rPr lang="en-US"/>
              <a:t>0.00125</a:t>
            </a:r>
          </a:p>
          <a:p>
            <a:pPr lvl="1"/>
            <a:r>
              <a:rPr lang="en-US"/>
              <a:t>120.5</a:t>
            </a:r>
          </a:p>
          <a:p>
            <a:pPr lvl="1"/>
            <a:r>
              <a:rPr lang="en-US"/>
              <a:t>-0.005</a:t>
            </a:r>
          </a:p>
          <a:p>
            <a:pPr lvl="1"/>
            <a:r>
              <a:rPr lang="en-US"/>
              <a:t>-57.25</a:t>
            </a:r>
          </a:p>
        </p:txBody>
      </p:sp>
      <p:sp>
        <p:nvSpPr>
          <p:cNvPr id="4" name="Date Placeholder 3">
            <a:extLst>
              <a:ext uri="{FF2B5EF4-FFF2-40B4-BE49-F238E27FC236}">
                <a16:creationId xmlns:a16="http://schemas.microsoft.com/office/drawing/2014/main" id="{281DFC35-7DCE-421A-9817-867C90CE784B}"/>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0B81BB06-24F9-49C1-87DF-89062CBFAA11}"/>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D43140E7-87A6-421C-84A4-5BA976BE3DF7}"/>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65295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D5EA-3EC0-4B23-BF63-31C8CC30CB93}"/>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(1/7) – </a:t>
            </a:r>
            <a:r>
              <a:rPr lang="en-US" dirty="0" err="1"/>
              <a:t>Hệ</a:t>
            </a:r>
            <a:r>
              <a:rPr lang="en-US" dirty="0"/>
              <a:t> </a:t>
            </a:r>
            <a:r>
              <a:rPr lang="en-US" dirty="0" err="1"/>
              <a:t>thập</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8EAB409C-98C4-4CD3-9783-B1539B1635DF}"/>
              </a:ext>
            </a:extLst>
          </p:cNvPr>
          <p:cNvSpPr>
            <a:spLocks noGrp="1"/>
          </p:cNvSpPr>
          <p:nvPr>
            <p:ph idx="1"/>
          </p:nvPr>
        </p:nvSpPr>
        <p:spPr/>
        <p:txBody>
          <a:bodyPr/>
          <a:lstStyle/>
          <a:p>
            <a:r>
              <a:rPr lang="en-US" dirty="0"/>
              <a:t>Con </a:t>
            </a:r>
            <a:r>
              <a:rPr lang="en-US" dirty="0" err="1"/>
              <a:t>người</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endParaRPr lang="en-US" dirty="0"/>
          </a:p>
          <a:p>
            <a:pPr lvl="1"/>
            <a:r>
              <a:rPr lang="en-US" dirty="0"/>
              <a:t>10 </a:t>
            </a:r>
            <a:r>
              <a:rPr lang="en-US" dirty="0" err="1"/>
              <a:t>ký</a:t>
            </a:r>
            <a:r>
              <a:rPr lang="en-US" dirty="0"/>
              <a:t> </a:t>
            </a:r>
            <a:r>
              <a:rPr lang="en-US" dirty="0" err="1"/>
              <a:t>số</a:t>
            </a:r>
            <a:r>
              <a:rPr lang="en-US" dirty="0"/>
              <a:t>: 0, 1, 2, 3, 4, 5, 6, 7, 8, 9</a:t>
            </a:r>
          </a:p>
          <a:p>
            <a:pPr lvl="1"/>
            <a:r>
              <a:rPr lang="en-US" dirty="0" err="1"/>
              <a:t>Kết</a:t>
            </a:r>
            <a:r>
              <a:rPr lang="en-US" dirty="0"/>
              <a:t> </a:t>
            </a:r>
            <a:r>
              <a:rPr lang="en-US" dirty="0" err="1"/>
              <a:t>hợp</a:t>
            </a:r>
            <a:r>
              <a:rPr lang="en-US" dirty="0"/>
              <a:t> </a:t>
            </a:r>
            <a:r>
              <a:rPr lang="en-US" dirty="0" err="1"/>
              <a:t>các</a:t>
            </a:r>
            <a:r>
              <a:rPr lang="en-US" dirty="0"/>
              <a:t> </a:t>
            </a:r>
            <a:r>
              <a:rPr lang="en-US" dirty="0" err="1"/>
              <a:t>ký</a:t>
            </a:r>
            <a:r>
              <a:rPr lang="en-US" dirty="0"/>
              <a:t> </a:t>
            </a:r>
            <a:r>
              <a:rPr lang="en-US" dirty="0" err="1"/>
              <a:t>số</a:t>
            </a:r>
            <a:r>
              <a:rPr lang="en-US" dirty="0"/>
              <a: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a:t>
            </a:r>
            <a:r>
              <a:rPr lang="en-US" dirty="0" err="1"/>
              <a:t>lớn</a:t>
            </a:r>
            <a:r>
              <a:rPr lang="en-US" dirty="0"/>
              <a:t> </a:t>
            </a:r>
            <a:r>
              <a:rPr lang="en-US" dirty="0" err="1"/>
              <a:t>hơn</a:t>
            </a:r>
            <a:r>
              <a:rPr lang="en-US" dirty="0"/>
              <a:t> 9</a:t>
            </a:r>
          </a:p>
          <a:p>
            <a:pPr lvl="2"/>
            <a:r>
              <a:rPr lang="en-US" dirty="0" err="1"/>
              <a:t>Gán</a:t>
            </a:r>
            <a:r>
              <a:rPr lang="en-US" dirty="0"/>
              <a:t> </a:t>
            </a:r>
            <a:r>
              <a:rPr lang="en-US" dirty="0" err="1"/>
              <a:t>trọng</a:t>
            </a:r>
            <a:r>
              <a:rPr lang="en-US" dirty="0"/>
              <a:t> </a:t>
            </a:r>
            <a:r>
              <a:rPr lang="en-US" dirty="0" err="1"/>
              <a:t>số</a:t>
            </a:r>
            <a:r>
              <a:rPr lang="en-US" dirty="0"/>
              <a:t> (10</a:t>
            </a:r>
            <a:r>
              <a:rPr lang="en-US" baseline="30000" dirty="0"/>
              <a:t>i</a:t>
            </a:r>
            <a:r>
              <a:rPr lang="en-US" dirty="0"/>
              <a:t>) </a:t>
            </a:r>
            <a:r>
              <a:rPr lang="en-US" dirty="0" err="1"/>
              <a:t>cho</a:t>
            </a:r>
            <a:r>
              <a:rPr lang="en-US" dirty="0"/>
              <a:t> </a:t>
            </a:r>
            <a:r>
              <a:rPr lang="en-US" dirty="0" err="1"/>
              <a:t>mỗi</a:t>
            </a:r>
            <a:r>
              <a:rPr lang="en-US" dirty="0"/>
              <a:t> </a:t>
            </a:r>
            <a:r>
              <a:rPr lang="en-US" dirty="0" err="1"/>
              <a:t>ký</a:t>
            </a:r>
            <a:r>
              <a:rPr lang="en-US" dirty="0"/>
              <a:t> </a:t>
            </a:r>
            <a:r>
              <a:rPr lang="en-US" dirty="0" err="1"/>
              <a:t>số</a:t>
            </a:r>
            <a:r>
              <a:rPr lang="en-US" dirty="0"/>
              <a:t> </a:t>
            </a:r>
            <a:r>
              <a:rPr lang="en-US" dirty="0" err="1"/>
              <a:t>trong</a:t>
            </a:r>
            <a:r>
              <a:rPr lang="en-US" dirty="0"/>
              <a:t> </a:t>
            </a:r>
            <a:r>
              <a:rPr lang="en-US" dirty="0" err="1"/>
              <a:t>chuỗi</a:t>
            </a:r>
            <a:r>
              <a:rPr lang="en-US" dirty="0"/>
              <a:t> </a:t>
            </a:r>
            <a:r>
              <a:rPr lang="en-US" dirty="0" err="1"/>
              <a:t>ký</a:t>
            </a:r>
            <a:r>
              <a:rPr lang="en-US" dirty="0"/>
              <a:t> </a:t>
            </a:r>
            <a:r>
              <a:rPr lang="en-US" dirty="0" err="1"/>
              <a:t>số</a:t>
            </a:r>
            <a:endParaRPr lang="en-US" dirty="0"/>
          </a:p>
          <a:p>
            <a:pPr marL="457200" lvl="1" indent="0">
              <a:buNone/>
            </a:pPr>
            <a:endParaRPr lang="en-US" dirty="0"/>
          </a:p>
          <a:p>
            <a:pPr marL="0" lvl="1" indent="0">
              <a:buNone/>
            </a:pPr>
            <a:r>
              <a:rPr lang="en-US" dirty="0" err="1"/>
              <a:t>Biểu</a:t>
            </a:r>
            <a:r>
              <a:rPr lang="en-US" dirty="0"/>
              <a:t> </a:t>
            </a:r>
            <a:r>
              <a:rPr lang="en-US" dirty="0" err="1"/>
              <a:t>diễn</a:t>
            </a:r>
            <a:r>
              <a:rPr lang="en-US" dirty="0"/>
              <a:t> 269 </a:t>
            </a:r>
            <a:r>
              <a:rPr lang="en-US" dirty="0" err="1"/>
              <a:t>trong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có</a:t>
            </a:r>
            <a:r>
              <a:rPr lang="en-US" dirty="0"/>
              <a:t> </a:t>
            </a:r>
            <a:r>
              <a:rPr lang="en-US" dirty="0" err="1"/>
              <a:t>giá</a:t>
            </a:r>
            <a:r>
              <a:rPr lang="en-US" dirty="0"/>
              <a:t> </a:t>
            </a:r>
            <a:r>
              <a:rPr lang="en-US" dirty="0" err="1"/>
              <a:t>trị</a:t>
            </a:r>
            <a:r>
              <a:rPr lang="en-US" dirty="0"/>
              <a:t> bao </a:t>
            </a:r>
            <a:r>
              <a:rPr lang="en-US" dirty="0" err="1"/>
              <a:t>nhiêu</a:t>
            </a:r>
            <a:r>
              <a:rPr lang="en-US" dirty="0"/>
              <a:t>?</a:t>
            </a:r>
          </a:p>
          <a:p>
            <a:pPr marL="0" lvl="1" indent="0" algn="ctr">
              <a:buNone/>
            </a:pPr>
            <a:r>
              <a:rPr lang="en-US" dirty="0"/>
              <a:t>2x10</a:t>
            </a:r>
            <a:r>
              <a:rPr lang="en-US" baseline="30000" dirty="0"/>
              <a:t>2</a:t>
            </a:r>
            <a:r>
              <a:rPr lang="en-US" dirty="0"/>
              <a:t> + 6x10</a:t>
            </a:r>
            <a:r>
              <a:rPr lang="en-US" baseline="30000" dirty="0"/>
              <a:t>1</a:t>
            </a:r>
            <a:r>
              <a:rPr lang="en-US" dirty="0"/>
              <a:t> + 9x10</a:t>
            </a:r>
            <a:r>
              <a:rPr lang="en-US" baseline="30000" dirty="0"/>
              <a:t>0</a:t>
            </a:r>
            <a:r>
              <a:rPr lang="en-US" dirty="0"/>
              <a:t> = 200 + 60 + 9 = 269</a:t>
            </a:r>
          </a:p>
          <a:p>
            <a:pPr marL="0" lvl="1" indent="0">
              <a:buNone/>
            </a:pPr>
            <a:r>
              <a:rPr lang="en-US" dirty="0" err="1"/>
              <a:t>Giá</a:t>
            </a:r>
            <a:r>
              <a:rPr lang="en-US" dirty="0"/>
              <a:t> </a:t>
            </a:r>
            <a:r>
              <a:rPr lang="en-US" dirty="0" err="1"/>
              <a:t>trị</a:t>
            </a:r>
            <a:r>
              <a:rPr lang="en-US" dirty="0"/>
              <a:t> 158 </a:t>
            </a:r>
            <a:r>
              <a:rPr lang="en-US" dirty="0" err="1"/>
              <a:t>có</a:t>
            </a:r>
            <a:r>
              <a:rPr lang="en-US" dirty="0"/>
              <a:t> </a:t>
            </a:r>
            <a:r>
              <a:rPr lang="en-US" dirty="0" err="1"/>
              <a:t>biểu</a:t>
            </a:r>
            <a:r>
              <a:rPr lang="en-US" dirty="0"/>
              <a:t> </a:t>
            </a:r>
            <a:r>
              <a:rPr lang="en-US" dirty="0" err="1"/>
              <a:t>diễn</a:t>
            </a:r>
            <a:r>
              <a:rPr lang="en-US" dirty="0"/>
              <a:t> 5 </a:t>
            </a:r>
            <a:r>
              <a:rPr lang="en-US" dirty="0" err="1"/>
              <a:t>ký</a:t>
            </a:r>
            <a:r>
              <a:rPr lang="en-US" dirty="0"/>
              <a:t> </a:t>
            </a:r>
            <a:r>
              <a:rPr lang="en-US" dirty="0" err="1"/>
              <a:t>số</a:t>
            </a:r>
            <a:r>
              <a:rPr lang="en-US" dirty="0"/>
              <a:t> </a:t>
            </a:r>
            <a:r>
              <a:rPr lang="en-US" dirty="0" err="1"/>
              <a:t>trong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là</a:t>
            </a:r>
            <a:r>
              <a:rPr lang="en-US" dirty="0"/>
              <a:t> </a:t>
            </a:r>
            <a:r>
              <a:rPr lang="en-US" dirty="0" err="1"/>
              <a:t>gì</a:t>
            </a:r>
            <a:r>
              <a:rPr lang="en-US" dirty="0"/>
              <a:t>? ABCDE?</a:t>
            </a:r>
          </a:p>
          <a:p>
            <a:pPr marL="0" lvl="1" indent="0" algn="ctr">
              <a:buNone/>
            </a:pPr>
            <a:r>
              <a:rPr lang="en-US" dirty="0"/>
              <a:t>158 = Ax10</a:t>
            </a:r>
            <a:r>
              <a:rPr lang="en-US" baseline="30000" dirty="0"/>
              <a:t>4</a:t>
            </a:r>
            <a:r>
              <a:rPr lang="en-US" dirty="0"/>
              <a:t> + Bx10</a:t>
            </a:r>
            <a:r>
              <a:rPr lang="en-US" baseline="30000" dirty="0"/>
              <a:t>3</a:t>
            </a:r>
            <a:r>
              <a:rPr lang="en-US" dirty="0"/>
              <a:t> + Cx10</a:t>
            </a:r>
            <a:r>
              <a:rPr lang="en-US" baseline="30000" dirty="0"/>
              <a:t>2</a:t>
            </a:r>
            <a:r>
              <a:rPr lang="en-US" dirty="0"/>
              <a:t> + Dx10</a:t>
            </a:r>
            <a:r>
              <a:rPr lang="en-US" baseline="30000" dirty="0"/>
              <a:t>1</a:t>
            </a:r>
            <a:r>
              <a:rPr lang="en-US" dirty="0"/>
              <a:t> + Ex10</a:t>
            </a:r>
            <a:r>
              <a:rPr lang="en-US" baseline="30000" dirty="0"/>
              <a:t>0</a:t>
            </a:r>
            <a:endParaRPr lang="en-US" dirty="0"/>
          </a:p>
          <a:p>
            <a:pPr marL="0" lvl="1" indent="0" algn="ctr">
              <a:buNone/>
            </a:pPr>
            <a:r>
              <a:rPr lang="en-US" dirty="0"/>
              <a:t>A = 0, B = 0, C = 1, D = 5, E = 8 -&gt; 00158</a:t>
            </a:r>
          </a:p>
          <a:p>
            <a:endParaRPr lang="en-US" dirty="0"/>
          </a:p>
        </p:txBody>
      </p:sp>
      <p:sp>
        <p:nvSpPr>
          <p:cNvPr id="4" name="Date Placeholder 3">
            <a:extLst>
              <a:ext uri="{FF2B5EF4-FFF2-40B4-BE49-F238E27FC236}">
                <a16:creationId xmlns:a16="http://schemas.microsoft.com/office/drawing/2014/main" id="{8EFDD302-9FA6-4E91-86C8-A93F1727F036}"/>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B2A6EFDE-EBE0-4012-9679-3511B5B2404C}"/>
              </a:ext>
            </a:extLst>
          </p:cNvPr>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a:extLst>
              <a:ext uri="{FF2B5EF4-FFF2-40B4-BE49-F238E27FC236}">
                <a16:creationId xmlns:a16="http://schemas.microsoft.com/office/drawing/2014/main" id="{EEF06604-95C1-4704-AB04-4D4FA050B2DB}"/>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8266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A37E-424D-422E-B60D-F30F305F3A4D}"/>
              </a:ext>
            </a:extLst>
          </p:cNvPr>
          <p:cNvSpPr>
            <a:spLocks noGrp="1"/>
          </p:cNvSpPr>
          <p:nvPr>
            <p:ph type="title"/>
          </p:nvPr>
        </p:nvSpPr>
        <p:spPr/>
        <p:txBody>
          <a:bodyPr/>
          <a:lstStyle/>
          <a:p>
            <a:r>
              <a:rPr lang="en-US"/>
              <a:t>Bài tập (4/4)</a:t>
            </a:r>
          </a:p>
        </p:txBody>
      </p:sp>
      <p:sp>
        <p:nvSpPr>
          <p:cNvPr id="3" name="Content Placeholder 2">
            <a:extLst>
              <a:ext uri="{FF2B5EF4-FFF2-40B4-BE49-F238E27FC236}">
                <a16:creationId xmlns:a16="http://schemas.microsoft.com/office/drawing/2014/main" id="{3270C137-9954-4DBC-B4E4-2D83B2EEAC1D}"/>
              </a:ext>
            </a:extLst>
          </p:cNvPr>
          <p:cNvSpPr>
            <a:spLocks noGrp="1"/>
          </p:cNvSpPr>
          <p:nvPr>
            <p:ph idx="1"/>
          </p:nvPr>
        </p:nvSpPr>
        <p:spPr/>
        <p:txBody>
          <a:bodyPr/>
          <a:lstStyle/>
          <a:p>
            <a:r>
              <a:rPr lang="en-US"/>
              <a:t>(Nâng cao) Biểu diễn ASCII các chuỗi sau:</a:t>
            </a:r>
          </a:p>
          <a:p>
            <a:pPr lvl="1"/>
            <a:r>
              <a:rPr lang="en-US"/>
              <a:t>Hello, How are you?</a:t>
            </a:r>
          </a:p>
          <a:p>
            <a:pPr lvl="1"/>
            <a:r>
              <a:rPr lang="en-US"/>
              <a:t>I am fine, And you?</a:t>
            </a:r>
          </a:p>
          <a:p>
            <a:r>
              <a:rPr lang="en-US"/>
              <a:t>0x12345678 biểu diễn thông tin gì trong những ngữ cảnh sau đây:</a:t>
            </a:r>
          </a:p>
          <a:p>
            <a:pPr lvl="1"/>
            <a:r>
              <a:rPr lang="en-US"/>
              <a:t>Dấu chấm động</a:t>
            </a:r>
          </a:p>
          <a:p>
            <a:pPr lvl="1"/>
            <a:r>
              <a:rPr lang="en-US"/>
              <a:t>Bù 2</a:t>
            </a:r>
          </a:p>
          <a:p>
            <a:pPr lvl="1"/>
            <a:r>
              <a:rPr lang="en-US"/>
              <a:t>BCD</a:t>
            </a:r>
          </a:p>
          <a:p>
            <a:pPr lvl="1"/>
            <a:r>
              <a:rPr lang="en-US"/>
              <a:t>ASCII</a:t>
            </a:r>
          </a:p>
          <a:p>
            <a:pPr lvl="1"/>
            <a:r>
              <a:rPr lang="en-US"/>
              <a:t>Nguyên Dương (không dấu)</a:t>
            </a:r>
          </a:p>
        </p:txBody>
      </p:sp>
      <p:sp>
        <p:nvSpPr>
          <p:cNvPr id="4" name="Date Placeholder 3">
            <a:extLst>
              <a:ext uri="{FF2B5EF4-FFF2-40B4-BE49-F238E27FC236}">
                <a16:creationId xmlns:a16="http://schemas.microsoft.com/office/drawing/2014/main" id="{EF2E5749-4855-4D23-8634-DEF380E58258}"/>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AF0356F3-62BE-4B0F-848C-AFFF841448A2}"/>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54710A1F-DE62-4A75-B804-BD79B22180CF}"/>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1283686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11/4/2020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1C73-08AE-4652-97CF-BA55A391C5FB}"/>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(2/7) – </a:t>
            </a:r>
            <a:r>
              <a:rPr lang="en-US" dirty="0" err="1"/>
              <a:t>Hệ</a:t>
            </a:r>
            <a:r>
              <a:rPr lang="en-US" dirty="0"/>
              <a:t> </a:t>
            </a:r>
            <a:r>
              <a:rPr lang="en-US" dirty="0" err="1"/>
              <a:t>nhị</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23F0E923-CF4E-4FE0-A29F-54194F8912F8}"/>
              </a:ext>
            </a:extLst>
          </p:cNvPr>
          <p:cNvSpPr>
            <a:spLocks noGrp="1"/>
          </p:cNvSpPr>
          <p:nvPr>
            <p:ph idx="1"/>
          </p:nvPr>
        </p:nvSpPr>
        <p:spPr/>
        <p:txBody>
          <a:bodyPr/>
          <a:lstStyle/>
          <a:p>
            <a:r>
              <a:rPr lang="en-US" dirty="0" err="1"/>
              <a:t>Máy</a:t>
            </a:r>
            <a:r>
              <a:rPr lang="en-US" dirty="0"/>
              <a:t> </a:t>
            </a:r>
            <a:r>
              <a:rPr lang="en-US" dirty="0" err="1"/>
              <a:t>tính</a:t>
            </a:r>
            <a:r>
              <a:rPr lang="en-US" dirty="0"/>
              <a:t> l</a:t>
            </a:r>
            <a:r>
              <a:rPr lang="vi-VN" dirty="0"/>
              <a:t>ư</a:t>
            </a:r>
            <a:r>
              <a:rPr lang="en-US" dirty="0"/>
              <a:t>u </a:t>
            </a:r>
            <a:r>
              <a:rPr lang="en-US" dirty="0" err="1"/>
              <a:t>trữ</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truyền</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số</a:t>
            </a:r>
            <a:endParaRPr lang="en-US" dirty="0"/>
          </a:p>
          <a:p>
            <a:r>
              <a:rPr lang="en-US" dirty="0" err="1"/>
              <a:t>Tín</a:t>
            </a:r>
            <a:r>
              <a:rPr lang="en-US" dirty="0"/>
              <a:t> </a:t>
            </a:r>
            <a:r>
              <a:rPr lang="en-US" dirty="0" err="1"/>
              <a:t>hiệu</a:t>
            </a:r>
            <a:r>
              <a:rPr lang="en-US" dirty="0"/>
              <a:t> </a:t>
            </a:r>
            <a:r>
              <a:rPr lang="en-US" dirty="0" err="1"/>
              <a:t>số</a:t>
            </a:r>
            <a:r>
              <a:rPr lang="en-US" dirty="0"/>
              <a:t> </a:t>
            </a:r>
            <a:r>
              <a:rPr lang="en-US" dirty="0" err="1"/>
              <a:t>chỉ</a:t>
            </a:r>
            <a:r>
              <a:rPr lang="en-US" dirty="0"/>
              <a:t> </a:t>
            </a:r>
            <a:r>
              <a:rPr lang="en-US" dirty="0" err="1"/>
              <a:t>có</a:t>
            </a:r>
            <a:r>
              <a:rPr lang="en-US" dirty="0"/>
              <a:t> 2 </a:t>
            </a:r>
            <a:r>
              <a:rPr lang="en-US" dirty="0" err="1"/>
              <a:t>giá</a:t>
            </a:r>
            <a:r>
              <a:rPr lang="en-US" dirty="0"/>
              <a:t> </a:t>
            </a:r>
            <a:r>
              <a:rPr lang="en-US" dirty="0" err="1"/>
              <a:t>trị</a:t>
            </a:r>
            <a:r>
              <a:rPr lang="en-US" dirty="0"/>
              <a:t> 0 </a:t>
            </a:r>
            <a:r>
              <a:rPr lang="en-US" dirty="0" err="1"/>
              <a:t>và</a:t>
            </a:r>
            <a:r>
              <a:rPr lang="en-US" dirty="0"/>
              <a:t> 1</a:t>
            </a:r>
          </a:p>
          <a:p>
            <a:pPr lvl="1"/>
            <a:r>
              <a:rPr lang="en-US" dirty="0"/>
              <a:t> </a:t>
            </a:r>
            <a:r>
              <a:rPr lang="en-US" dirty="0" err="1"/>
              <a:t>Hệ</a:t>
            </a:r>
            <a:r>
              <a:rPr lang="en-US" dirty="0"/>
              <a:t> </a:t>
            </a:r>
            <a:r>
              <a:rPr lang="en-US" dirty="0" err="1"/>
              <a:t>nhị</a:t>
            </a:r>
            <a:r>
              <a:rPr lang="en-US" dirty="0"/>
              <a:t> </a:t>
            </a:r>
            <a:r>
              <a:rPr lang="en-US" dirty="0" err="1"/>
              <a:t>phân</a:t>
            </a:r>
            <a:r>
              <a:rPr lang="en-US" dirty="0"/>
              <a:t> </a:t>
            </a:r>
            <a:r>
              <a:rPr lang="en-US" dirty="0" err="1"/>
              <a:t>với</a:t>
            </a:r>
            <a:r>
              <a:rPr lang="en-US" dirty="0"/>
              <a:t> 2 </a:t>
            </a:r>
            <a:r>
              <a:rPr lang="en-US" dirty="0" err="1"/>
              <a:t>ký</a:t>
            </a:r>
            <a:r>
              <a:rPr lang="en-US" dirty="0"/>
              <a:t> </a:t>
            </a:r>
            <a:r>
              <a:rPr lang="en-US" dirty="0" err="1"/>
              <a:t>số</a:t>
            </a:r>
            <a:r>
              <a:rPr lang="en-US" dirty="0"/>
              <a:t>: 0, 1</a:t>
            </a:r>
          </a:p>
          <a:p>
            <a:pPr lvl="2"/>
            <a:r>
              <a:rPr lang="en-US" dirty="0"/>
              <a:t>Đ</a:t>
            </a:r>
            <a:r>
              <a:rPr lang="vi-VN" dirty="0"/>
              <a:t>ơ</a:t>
            </a:r>
            <a:r>
              <a:rPr lang="en-US" dirty="0"/>
              <a:t>n </a:t>
            </a:r>
            <a:r>
              <a:rPr lang="en-US" dirty="0" err="1"/>
              <a:t>vị</a:t>
            </a:r>
            <a:r>
              <a:rPr lang="en-US" dirty="0"/>
              <a:t> </a:t>
            </a:r>
            <a:r>
              <a:rPr lang="en-US" dirty="0" err="1"/>
              <a:t>thông</a:t>
            </a:r>
            <a:r>
              <a:rPr lang="en-US" dirty="0"/>
              <a:t> tin </a:t>
            </a:r>
            <a:r>
              <a:rPr lang="en-US" dirty="0" err="1"/>
              <a:t>là</a:t>
            </a:r>
            <a:r>
              <a:rPr lang="en-US" dirty="0"/>
              <a:t> bit (</a:t>
            </a:r>
            <a:r>
              <a:rPr lang="en-US" u="sng" dirty="0">
                <a:solidFill>
                  <a:srgbClr val="FF0000"/>
                </a:solidFill>
              </a:rPr>
              <a:t>bi</a:t>
            </a:r>
            <a:r>
              <a:rPr lang="en-US" dirty="0"/>
              <a:t>nary digi</a:t>
            </a:r>
            <a:r>
              <a:rPr lang="en-US" u="sng" dirty="0">
                <a:solidFill>
                  <a:srgbClr val="FF0000"/>
                </a:solidFill>
              </a:rPr>
              <a:t>t</a:t>
            </a:r>
            <a:r>
              <a:rPr lang="en-US" dirty="0"/>
              <a:t>)</a:t>
            </a:r>
          </a:p>
          <a:p>
            <a:endParaRPr lang="en-US" dirty="0"/>
          </a:p>
        </p:txBody>
      </p:sp>
      <p:sp>
        <p:nvSpPr>
          <p:cNvPr id="4" name="Date Placeholder 3">
            <a:extLst>
              <a:ext uri="{FF2B5EF4-FFF2-40B4-BE49-F238E27FC236}">
                <a16:creationId xmlns:a16="http://schemas.microsoft.com/office/drawing/2014/main" id="{47C02F63-9B05-4921-928E-6F337C467011}"/>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1212C051-3D05-412A-97BF-8A6AFD8F1C11}"/>
              </a:ext>
            </a:extLst>
          </p:cNvPr>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a:extLst>
              <a:ext uri="{FF2B5EF4-FFF2-40B4-BE49-F238E27FC236}">
                <a16:creationId xmlns:a16="http://schemas.microsoft.com/office/drawing/2014/main" id="{7CEE8D51-C3BE-473B-951D-27458D2DBFF3}"/>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7" name="Table 5">
            <a:extLst>
              <a:ext uri="{FF2B5EF4-FFF2-40B4-BE49-F238E27FC236}">
                <a16:creationId xmlns:a16="http://schemas.microsoft.com/office/drawing/2014/main" id="{1EF2E28D-FD08-4604-9564-DA484EFFE74C}"/>
              </a:ext>
            </a:extLst>
          </p:cNvPr>
          <p:cNvGraphicFramePr>
            <a:graphicFrameLocks noGrp="1"/>
          </p:cNvGraphicFramePr>
          <p:nvPr>
            <p:extLst>
              <p:ext uri="{D42A27DB-BD31-4B8C-83A1-F6EECF244321}">
                <p14:modId xmlns:p14="http://schemas.microsoft.com/office/powerpoint/2010/main" val="236473363"/>
              </p:ext>
            </p:extLst>
          </p:nvPr>
        </p:nvGraphicFramePr>
        <p:xfrm>
          <a:off x="2049378" y="3429000"/>
          <a:ext cx="5045243" cy="2438400"/>
        </p:xfrm>
        <a:graphic>
          <a:graphicData uri="http://schemas.openxmlformats.org/drawingml/2006/table">
            <a:tbl>
              <a:tblPr firstRow="1" bandRow="1">
                <a:tableStyleId>{5940675A-B579-460E-94D1-54222C63F5DA}</a:tableStyleId>
              </a:tblPr>
              <a:tblGrid>
                <a:gridCol w="1410755">
                  <a:extLst>
                    <a:ext uri="{9D8B030D-6E8A-4147-A177-3AD203B41FA5}">
                      <a16:colId xmlns:a16="http://schemas.microsoft.com/office/drawing/2014/main" val="2849210164"/>
                    </a:ext>
                  </a:extLst>
                </a:gridCol>
                <a:gridCol w="3634488">
                  <a:extLst>
                    <a:ext uri="{9D8B030D-6E8A-4147-A177-3AD203B41FA5}">
                      <a16:colId xmlns:a16="http://schemas.microsoft.com/office/drawing/2014/main" val="829947945"/>
                    </a:ext>
                  </a:extLst>
                </a:gridCol>
              </a:tblGrid>
              <a:tr h="370840">
                <a:tc>
                  <a:txBody>
                    <a:bodyPr/>
                    <a:lstStyle/>
                    <a:p>
                      <a:pPr algn="ctr"/>
                      <a:r>
                        <a:rPr lang="en-US" sz="2600" dirty="0">
                          <a:latin typeface="Times New Roman" panose="02020603050405020304" pitchFamily="18" charset="0"/>
                          <a:cs typeface="Times New Roman" panose="02020603050405020304" pitchFamily="18" charset="0"/>
                        </a:rPr>
                        <a:t>1 B</a:t>
                      </a:r>
                    </a:p>
                  </a:txBody>
                  <a:tcPr/>
                </a:tc>
                <a:tc>
                  <a:txBody>
                    <a:bodyPr/>
                    <a:lstStyle/>
                    <a:p>
                      <a:r>
                        <a:rPr lang="en-US" sz="2600" dirty="0">
                          <a:latin typeface="Times New Roman" panose="02020603050405020304" pitchFamily="18" charset="0"/>
                          <a:cs typeface="Times New Roman" panose="02020603050405020304" pitchFamily="18" charset="0"/>
                        </a:rPr>
                        <a:t>8 bit</a:t>
                      </a:r>
                    </a:p>
                  </a:txBody>
                  <a:tcPr/>
                </a:tc>
                <a:extLst>
                  <a:ext uri="{0D108BD9-81ED-4DB2-BD59-A6C34878D82A}">
                    <a16:rowId xmlns:a16="http://schemas.microsoft.com/office/drawing/2014/main" val="4091667185"/>
                  </a:ext>
                </a:extLst>
              </a:tr>
              <a:tr h="370840">
                <a:tc>
                  <a:txBody>
                    <a:bodyPr/>
                    <a:lstStyle/>
                    <a:p>
                      <a:pPr algn="ctr"/>
                      <a:r>
                        <a:rPr lang="en-US" sz="2600">
                          <a:latin typeface="Times New Roman" panose="02020603050405020304" pitchFamily="18" charset="0"/>
                          <a:cs typeface="Times New Roman" panose="02020603050405020304" pitchFamily="18" charset="0"/>
                        </a:rPr>
                        <a:t>1 KB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1024 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B)</a:t>
                      </a:r>
                    </a:p>
                  </a:txBody>
                  <a:tcPr/>
                </a:tc>
                <a:extLst>
                  <a:ext uri="{0D108BD9-81ED-4DB2-BD59-A6C34878D82A}">
                    <a16:rowId xmlns:a16="http://schemas.microsoft.com/office/drawing/2014/main" val="972694334"/>
                  </a:ext>
                </a:extLst>
              </a:tr>
              <a:tr h="370840">
                <a:tc>
                  <a:txBody>
                    <a:bodyPr/>
                    <a:lstStyle/>
                    <a:p>
                      <a:pPr algn="ctr"/>
                      <a:r>
                        <a:rPr lang="en-US" sz="2600">
                          <a:latin typeface="Times New Roman" panose="02020603050405020304" pitchFamily="18" charset="0"/>
                          <a:cs typeface="Times New Roman" panose="02020603050405020304" pitchFamily="18" charset="0"/>
                        </a:rPr>
                        <a:t>1 MB</a:t>
                      </a:r>
                    </a:p>
                  </a:txBody>
                  <a:tcPr/>
                </a:tc>
                <a:tc>
                  <a:txBody>
                    <a:bodyPr/>
                    <a:lstStyle/>
                    <a:p>
                      <a:r>
                        <a:rPr lang="en-US" sz="2600" dirty="0">
                          <a:latin typeface="Times New Roman" panose="02020603050405020304" pitchFamily="18" charset="0"/>
                          <a:cs typeface="Times New Roman" panose="02020603050405020304" pitchFamily="18" charset="0"/>
                        </a:rPr>
                        <a:t>1024 KB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KB)</a:t>
                      </a:r>
                    </a:p>
                  </a:txBody>
                  <a:tcPr/>
                </a:tc>
                <a:extLst>
                  <a:ext uri="{0D108BD9-81ED-4DB2-BD59-A6C34878D82A}">
                    <a16:rowId xmlns:a16="http://schemas.microsoft.com/office/drawing/2014/main" val="28399817"/>
                  </a:ext>
                </a:extLst>
              </a:tr>
              <a:tr h="370840">
                <a:tc>
                  <a:txBody>
                    <a:bodyPr/>
                    <a:lstStyle/>
                    <a:p>
                      <a:pPr algn="ctr"/>
                      <a:r>
                        <a:rPr lang="en-US" sz="2600">
                          <a:latin typeface="Times New Roman" panose="02020603050405020304" pitchFamily="18" charset="0"/>
                          <a:cs typeface="Times New Roman" panose="02020603050405020304" pitchFamily="18" charset="0"/>
                        </a:rPr>
                        <a:t>1 GB</a:t>
                      </a:r>
                    </a:p>
                  </a:txBody>
                  <a:tcPr/>
                </a:tc>
                <a:tc>
                  <a:txBody>
                    <a:bodyPr/>
                    <a:lstStyle/>
                    <a:p>
                      <a:r>
                        <a:rPr lang="en-US" sz="2600" dirty="0">
                          <a:latin typeface="Times New Roman" panose="02020603050405020304" pitchFamily="18" charset="0"/>
                          <a:cs typeface="Times New Roman" panose="02020603050405020304" pitchFamily="18" charset="0"/>
                        </a:rPr>
                        <a:t>1024 MB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MB)</a:t>
                      </a:r>
                    </a:p>
                  </a:txBody>
                  <a:tcPr/>
                </a:tc>
                <a:extLst>
                  <a:ext uri="{0D108BD9-81ED-4DB2-BD59-A6C34878D82A}">
                    <a16:rowId xmlns:a16="http://schemas.microsoft.com/office/drawing/2014/main" val="4212055271"/>
                  </a:ext>
                </a:extLst>
              </a:tr>
              <a:tr h="370840">
                <a:tc>
                  <a:txBody>
                    <a:bodyPr/>
                    <a:lstStyle/>
                    <a:p>
                      <a:pPr algn="ctr"/>
                      <a:r>
                        <a:rPr lang="en-US" sz="2600">
                          <a:latin typeface="Times New Roman" panose="02020603050405020304" pitchFamily="18" charset="0"/>
                          <a:cs typeface="Times New Roman" panose="02020603050405020304" pitchFamily="18" charset="0"/>
                        </a:rPr>
                        <a:t>1 TB</a:t>
                      </a:r>
                    </a:p>
                  </a:txBody>
                  <a:tcPr/>
                </a:tc>
                <a:tc>
                  <a:txBody>
                    <a:bodyPr/>
                    <a:lstStyle/>
                    <a:p>
                      <a:r>
                        <a:rPr lang="en-US" sz="2600" dirty="0">
                          <a:latin typeface="Times New Roman" panose="02020603050405020304" pitchFamily="18" charset="0"/>
                          <a:cs typeface="Times New Roman" panose="02020603050405020304" pitchFamily="18" charset="0"/>
                        </a:rPr>
                        <a:t>1024 GB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GB)</a:t>
                      </a:r>
                    </a:p>
                  </a:txBody>
                  <a:tcPr/>
                </a:tc>
                <a:extLst>
                  <a:ext uri="{0D108BD9-81ED-4DB2-BD59-A6C34878D82A}">
                    <a16:rowId xmlns:a16="http://schemas.microsoft.com/office/drawing/2014/main" val="3342551591"/>
                  </a:ext>
                </a:extLst>
              </a:tr>
            </a:tbl>
          </a:graphicData>
        </a:graphic>
      </p:graphicFrame>
    </p:spTree>
    <p:extLst>
      <p:ext uri="{BB962C8B-B14F-4D97-AF65-F5344CB8AC3E}">
        <p14:creationId xmlns:p14="http://schemas.microsoft.com/office/powerpoint/2010/main" val="180701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0D24-9CCB-41CC-B3E5-AA4C19256D23}"/>
              </a:ext>
            </a:extLst>
          </p:cNvPr>
          <p:cNvSpPr>
            <a:spLocks noGrp="1"/>
          </p:cNvSpPr>
          <p:nvPr>
            <p:ph type="title"/>
          </p:nvPr>
        </p:nvSpPr>
        <p:spPr/>
        <p:txBody>
          <a:bodyPr/>
          <a:lstStyle/>
          <a:p>
            <a:r>
              <a:rPr lang="en-US" dirty="0"/>
              <a:t>Quiz 1 – </a:t>
            </a:r>
            <a:r>
              <a:rPr lang="en-US" dirty="0" err="1"/>
              <a:t>Quy</a:t>
            </a:r>
            <a:r>
              <a:rPr lang="en-US" dirty="0"/>
              <a:t> </a:t>
            </a:r>
            <a:r>
              <a:rPr lang="en-US" dirty="0" err="1"/>
              <a:t>đổi</a:t>
            </a:r>
            <a:r>
              <a:rPr lang="en-US" dirty="0"/>
              <a:t> </a:t>
            </a:r>
            <a:r>
              <a:rPr lang="en-US" dirty="0" err="1"/>
              <a:t>lượng</a:t>
            </a:r>
            <a:r>
              <a:rPr lang="en-US" dirty="0"/>
              <a:t> </a:t>
            </a:r>
            <a:r>
              <a:rPr lang="en-US" dirty="0" err="1"/>
              <a:t>thông</a:t>
            </a:r>
            <a:r>
              <a:rPr lang="en-US" dirty="0"/>
              <a:t> tin</a:t>
            </a:r>
          </a:p>
        </p:txBody>
      </p:sp>
      <p:sp>
        <p:nvSpPr>
          <p:cNvPr id="3" name="Content Placeholder 2">
            <a:extLst>
              <a:ext uri="{FF2B5EF4-FFF2-40B4-BE49-F238E27FC236}">
                <a16:creationId xmlns:a16="http://schemas.microsoft.com/office/drawing/2014/main" id="{F653D6B6-0893-4FF5-87E8-1695D95C0BC3}"/>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EBACF47-353C-402D-8D08-92E3769DBAEC}"/>
              </a:ext>
            </a:extLst>
          </p:cNvPr>
          <p:cNvSpPr>
            <a:spLocks noGrp="1"/>
          </p:cNvSpPr>
          <p:nvPr>
            <p:ph type="dt" sz="half" idx="10"/>
          </p:nvPr>
        </p:nvSpPr>
        <p:spPr/>
        <p:txBody>
          <a:bodyPr/>
          <a:lstStyle/>
          <a:p>
            <a:fld id="{F7681EE8-9FE2-425D-8FB4-74C399BDEDA0}" type="datetime1">
              <a:rPr kumimoji="1" lang="en-US" altLang="ja-JP" smtClean="0"/>
              <a:t>11/4/2020</a:t>
            </a:fld>
            <a:endParaRPr kumimoji="1" lang="ja-JP" altLang="en-US"/>
          </a:p>
        </p:txBody>
      </p:sp>
      <p:sp>
        <p:nvSpPr>
          <p:cNvPr id="5" name="Slide Number Placeholder 4">
            <a:extLst>
              <a:ext uri="{FF2B5EF4-FFF2-40B4-BE49-F238E27FC236}">
                <a16:creationId xmlns:a16="http://schemas.microsoft.com/office/drawing/2014/main" id="{2ADB6D5A-9050-4166-ABAF-2D66608B6120}"/>
              </a:ext>
            </a:extLst>
          </p:cNvPr>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a:extLst>
              <a:ext uri="{FF2B5EF4-FFF2-40B4-BE49-F238E27FC236}">
                <a16:creationId xmlns:a16="http://schemas.microsoft.com/office/drawing/2014/main" id="{E15656CC-7E71-4C76-A566-AFFC09EE4E32}"/>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7" name="Table 5">
            <a:extLst>
              <a:ext uri="{FF2B5EF4-FFF2-40B4-BE49-F238E27FC236}">
                <a16:creationId xmlns:a16="http://schemas.microsoft.com/office/drawing/2014/main" id="{90CA448E-B85F-4AB0-A3CB-8B5B69D2AFC7}"/>
              </a:ext>
            </a:extLst>
          </p:cNvPr>
          <p:cNvGraphicFramePr>
            <a:graphicFrameLocks/>
          </p:cNvGraphicFramePr>
          <p:nvPr>
            <p:extLst>
              <p:ext uri="{D42A27DB-BD31-4B8C-83A1-F6EECF244321}">
                <p14:modId xmlns:p14="http://schemas.microsoft.com/office/powerpoint/2010/main" val="2605149298"/>
              </p:ext>
            </p:extLst>
          </p:nvPr>
        </p:nvGraphicFramePr>
        <p:xfrm>
          <a:off x="278734" y="2362200"/>
          <a:ext cx="8640960" cy="3413760"/>
        </p:xfrm>
        <a:graphic>
          <a:graphicData uri="http://schemas.openxmlformats.org/drawingml/2006/table">
            <a:tbl>
              <a:tblPr firstRow="1" bandRow="1">
                <a:tableStyleId>{5940675A-B579-460E-94D1-54222C63F5DA}</a:tableStyleId>
              </a:tblPr>
              <a:tblGrid>
                <a:gridCol w="1440160">
                  <a:extLst>
                    <a:ext uri="{9D8B030D-6E8A-4147-A177-3AD203B41FA5}">
                      <a16:colId xmlns:a16="http://schemas.microsoft.com/office/drawing/2014/main" val="1696488330"/>
                    </a:ext>
                  </a:extLst>
                </a:gridCol>
                <a:gridCol w="1440160">
                  <a:extLst>
                    <a:ext uri="{9D8B030D-6E8A-4147-A177-3AD203B41FA5}">
                      <a16:colId xmlns:a16="http://schemas.microsoft.com/office/drawing/2014/main" val="2695011901"/>
                    </a:ext>
                  </a:extLst>
                </a:gridCol>
                <a:gridCol w="1440160">
                  <a:extLst>
                    <a:ext uri="{9D8B030D-6E8A-4147-A177-3AD203B41FA5}">
                      <a16:colId xmlns:a16="http://schemas.microsoft.com/office/drawing/2014/main" val="3973557969"/>
                    </a:ext>
                  </a:extLst>
                </a:gridCol>
                <a:gridCol w="1440160">
                  <a:extLst>
                    <a:ext uri="{9D8B030D-6E8A-4147-A177-3AD203B41FA5}">
                      <a16:colId xmlns:a16="http://schemas.microsoft.com/office/drawing/2014/main" val="3430809962"/>
                    </a:ext>
                  </a:extLst>
                </a:gridCol>
                <a:gridCol w="1440160">
                  <a:extLst>
                    <a:ext uri="{9D8B030D-6E8A-4147-A177-3AD203B41FA5}">
                      <a16:colId xmlns:a16="http://schemas.microsoft.com/office/drawing/2014/main" val="3666293238"/>
                    </a:ext>
                  </a:extLst>
                </a:gridCol>
                <a:gridCol w="1440160">
                  <a:extLst>
                    <a:ext uri="{9D8B030D-6E8A-4147-A177-3AD203B41FA5}">
                      <a16:colId xmlns:a16="http://schemas.microsoft.com/office/drawing/2014/main" val="3606785537"/>
                    </a:ext>
                  </a:extLst>
                </a:gridCol>
              </a:tblGrid>
              <a:tr h="370840">
                <a:tc>
                  <a:txBody>
                    <a:bodyPr/>
                    <a:lstStyle/>
                    <a:p>
                      <a:pPr algn="ctr"/>
                      <a:r>
                        <a:rPr lang="en-US" sz="2600" b="1" dirty="0">
                          <a:latin typeface="Times New Roman" panose="02020603050405020304" pitchFamily="18" charset="0"/>
                          <a:cs typeface="Times New Roman" panose="02020603050405020304" pitchFamily="18" charset="0"/>
                        </a:rPr>
                        <a:t>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KB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MB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GB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TB</a:t>
                      </a:r>
                    </a:p>
                  </a:txBody>
                  <a:tcPr anchor="ctr"/>
                </a:tc>
                <a:extLst>
                  <a:ext uri="{0D108BD9-81ED-4DB2-BD59-A6C34878D82A}">
                    <a16:rowId xmlns:a16="http://schemas.microsoft.com/office/drawing/2014/main" val="678427025"/>
                  </a:ext>
                </a:extLst>
              </a:tr>
              <a:tr h="370840">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1412492796"/>
                  </a:ext>
                </a:extLst>
              </a:tr>
              <a:tr h="370840">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512</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63793099"/>
                  </a:ext>
                </a:extLst>
              </a:tr>
              <a:tr h="370840">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1024</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5302712"/>
                  </a:ext>
                </a:extLst>
              </a:tr>
              <a:tr h="370840">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2048</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4474940"/>
                  </a:ext>
                </a:extLst>
              </a:tr>
              <a:tr h="370840">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4096</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31554297"/>
                  </a:ext>
                </a:extLst>
              </a:tr>
              <a:tr h="370840">
                <a:tc>
                  <a:txBody>
                    <a:bodyPr/>
                    <a:lstStyle/>
                    <a:p>
                      <a:pPr algn="ctr"/>
                      <a:r>
                        <a:rPr lang="en-US" sz="2600" dirty="0">
                          <a:latin typeface="Times New Roman" panose="02020603050405020304" pitchFamily="18" charset="0"/>
                          <a:cs typeface="Times New Roman" panose="02020603050405020304" pitchFamily="18" charset="0"/>
                        </a:rPr>
                        <a:t>32768</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273440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a:xfrm>
            <a:off x="1331913" y="287338"/>
            <a:ext cx="7560567" cy="693390"/>
          </a:xfrm>
        </p:spPr>
        <p:txBody>
          <a:bodyPr/>
          <a:lstStyle/>
          <a:p>
            <a:r>
              <a:rPr lang="en-US" dirty="0" err="1"/>
              <a:t>Biểu</a:t>
            </a:r>
            <a:r>
              <a:rPr lang="en-US" dirty="0"/>
              <a:t> </a:t>
            </a:r>
            <a:r>
              <a:rPr lang="en-US" dirty="0" err="1"/>
              <a:t>diễn</a:t>
            </a:r>
            <a:r>
              <a:rPr lang="en-US" dirty="0"/>
              <a:t> </a:t>
            </a:r>
            <a:r>
              <a:rPr lang="en-US" dirty="0" err="1"/>
              <a:t>thông</a:t>
            </a:r>
            <a:r>
              <a:rPr lang="en-US" dirty="0"/>
              <a:t> tin (3/7) – </a:t>
            </a:r>
            <a:r>
              <a:rPr lang="en-US" dirty="0" err="1"/>
              <a:t>Số</a:t>
            </a:r>
            <a:r>
              <a:rPr lang="en-US" dirty="0"/>
              <a:t> </a:t>
            </a:r>
            <a:r>
              <a:rPr lang="en-US" dirty="0" err="1"/>
              <a:t>nguyên</a:t>
            </a:r>
            <a:r>
              <a:rPr lang="en-US" dirty="0"/>
              <a:t> </a:t>
            </a:r>
            <a:r>
              <a:rPr lang="en-US" dirty="0" err="1"/>
              <a:t>dương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a:t>Một </a:t>
                </a:r>
                <a:r>
                  <a:rPr lang="en-US" dirty="0" err="1"/>
                  <a:t>số</a:t>
                </a:r>
                <a:r>
                  <a:rPr lang="en-US" dirty="0"/>
                  <a:t> </a:t>
                </a:r>
                <a:r>
                  <a:rPr lang="en-US" dirty="0" err="1"/>
                  <a:t>nguyên</a:t>
                </a:r>
                <a:r>
                  <a:rPr lang="en-US" dirty="0"/>
                  <a:t> </a:t>
                </a:r>
                <a:r>
                  <a:rPr lang="en-US" dirty="0" err="1"/>
                  <a:t>dương</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như</a:t>
                </a:r>
                <a:r>
                  <a:rPr lang="en-US" dirty="0"/>
                  <a:t> </a:t>
                </a:r>
                <a:r>
                  <a:rPr lang="en-US" dirty="0" err="1"/>
                  <a:t>là</a:t>
                </a:r>
                <a:r>
                  <a:rPr lang="en-US" dirty="0"/>
                  <a:t> </a:t>
                </a:r>
                <a:r>
                  <a:rPr lang="en-US" dirty="0" err="1"/>
                  <a:t>một</a:t>
                </a:r>
                <a:r>
                  <a:rPr lang="en-US" dirty="0"/>
                  <a:t> </a:t>
                </a:r>
                <a:r>
                  <a:rPr lang="en-US" dirty="0" err="1"/>
                  <a:t>chuỗi</a:t>
                </a:r>
                <a:r>
                  <a:rPr lang="en-US" dirty="0"/>
                  <a:t> bit:</a:t>
                </a:r>
              </a:p>
              <a:p>
                <a:pPr marL="0" indent="0" algn="ctr">
                  <a:buNone/>
                </a:pPr>
                <a:endParaRPr lang="en-US" dirty="0"/>
              </a:p>
              <a:p>
                <a:endParaRPr lang="en-US" dirty="0"/>
              </a:p>
              <a:p>
                <a:endParaRPr lang="en-US" dirty="0"/>
              </a:p>
              <a:p>
                <a:pPr marL="0" indent="0" algn="ctr">
                  <a:buNone/>
                </a:pPr>
                <a14:m>
                  <m:oMathPara xmlns:m="http://schemas.openxmlformats.org/officeDocument/2006/math">
                    <m:oMathParaPr>
                      <m:jc m:val="centerGroup"/>
                    </m:oMathParaPr>
                    <m:oMath xmlns:m="http://schemas.openxmlformats.org/officeDocument/2006/math">
                      <m:r>
                        <m:rPr>
                          <m:nor/>
                        </m:rPr>
                        <a:rPr lang="en-US" i="1"/>
                        <m:t>v</m:t>
                      </m:r>
                      <m:r>
                        <m:rPr>
                          <m:nor/>
                        </m:rPr>
                        <a:rPr lang="en-US"/>
                        <m:t> = </m:t>
                      </m:r>
                      <m:nary>
                        <m:naryPr>
                          <m:chr m:val="∑"/>
                          <m:limLoc m:val="undOvr"/>
                          <m:ctrlPr>
                            <a:rPr lang="en-US" i="1">
                              <a:latin typeface="Cambria Math" panose="02040503050406030204" pitchFamily="18" charset="0"/>
                            </a:rPr>
                          </m:ctrlPr>
                        </m:naryPr>
                        <m:sub>
                          <m:r>
                            <m:rPr>
                              <m:nor/>
                            </m:rPr>
                            <a:rPr lang="en-US" i="1"/>
                            <m:t>i</m:t>
                          </m:r>
                          <m:r>
                            <m:rPr>
                              <m:nor/>
                            </m:rPr>
                            <a:rPr lang="en-US"/>
                            <m:t>=0</m:t>
                          </m:r>
                        </m:sub>
                        <m:sup>
                          <m:r>
                            <m:rPr>
                              <m:nor/>
                            </m:rPr>
                            <a:rPr lang="en-US" i="1"/>
                            <m:t>n</m:t>
                          </m:r>
                          <m:r>
                            <m:rPr>
                              <m:nor/>
                            </m:rPr>
                            <a:rPr lang="en-US" i="1"/>
                            <m:t>−</m:t>
                          </m:r>
                          <m:r>
                            <m:rPr>
                              <m:nor/>
                            </m:rPr>
                            <a:rPr lang="en-US"/>
                            <m:t>1</m:t>
                          </m:r>
                        </m:sup>
                        <m:e>
                          <m:sSup>
                            <m:sSupPr>
                              <m:ctrlPr>
                                <a:rPr lang="en-US" i="1">
                                  <a:latin typeface="Cambria Math" panose="02040503050406030204" pitchFamily="18" charset="0"/>
                                </a:rPr>
                              </m:ctrlPr>
                            </m:sSupPr>
                            <m:e>
                              <m:r>
                                <m:rPr>
                                  <m:nor/>
                                </m:rPr>
                                <a:rPr lang="en-US"/>
                                <m:t>2</m:t>
                              </m:r>
                            </m:e>
                            <m:sup>
                              <m:r>
                                <m:rPr>
                                  <m:nor/>
                                </m:rPr>
                                <a:rPr lang="en-US" i="1"/>
                                <m:t>i</m:t>
                              </m:r>
                            </m:sup>
                          </m:sSup>
                        </m:e>
                      </m:nary>
                      <m:sSub>
                        <m:sSubPr>
                          <m:ctrlPr>
                            <a:rPr lang="en-US" i="1">
                              <a:latin typeface="Cambria Math" panose="02040503050406030204" pitchFamily="18" charset="0"/>
                            </a:rPr>
                          </m:ctrlPr>
                        </m:sSubPr>
                        <m:e>
                          <m:r>
                            <m:rPr>
                              <m:nor/>
                            </m:rPr>
                            <a:rPr lang="en-US" i="1"/>
                            <m:t>b</m:t>
                          </m:r>
                        </m:e>
                        <m:sub>
                          <m:r>
                            <m:rPr>
                              <m:nor/>
                            </m:rPr>
                            <a:rPr lang="en-US" i="1"/>
                            <m:t>i</m:t>
                          </m:r>
                        </m:sub>
                      </m:sSub>
                    </m:oMath>
                  </m:oMathPara>
                </a14:m>
                <a:endParaRPr lang="en-US" dirty="0"/>
              </a:p>
              <a:p>
                <a:pPr marL="0" indent="0" algn="ctr">
                  <a:buNone/>
                </a:pPr>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 0; </a:t>
                </a:r>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2</a:t>
                </a:r>
                <a:r>
                  <a:rPr lang="en-US" i="1" baseline="30000" dirty="0"/>
                  <a:t>n</a:t>
                </a:r>
                <a:r>
                  <a:rPr lang="en-US" dirty="0"/>
                  <a:t> – 1 </a:t>
                </a:r>
              </a:p>
            </p:txBody>
          </p:sp>
        </mc:Choice>
        <mc:Fallback xmlns="">
          <p:sp>
            <p:nvSpPr>
              <p:cNvPr id="3" name="Content Placeholder 2">
                <a:extLst>
                  <a:ext uri="{FF2B5EF4-FFF2-40B4-BE49-F238E27FC236}">
                    <a16:creationId xmlns:a16="http://schemas.microsoft.com/office/drawing/2014/main" id="{DFA3BF9A-A4E0-435E-99A2-64C6D03AB40B}"/>
                  </a:ext>
                </a:extLst>
              </p:cNvPr>
              <p:cNvSpPr>
                <a:spLocks noGrp="1" noRot="1" noChangeAspect="1" noMove="1" noResize="1" noEditPoints="1" noAdjustHandles="1" noChangeArrowheads="1" noChangeShapeType="1" noTextEdit="1"/>
              </p:cNvSpPr>
              <p:nvPr>
                <p:ph idx="1"/>
              </p:nvPr>
            </p:nvSpPr>
            <p:spPr>
              <a:blipFill>
                <a:blip r:embed="rId3"/>
                <a:stretch>
                  <a:fillRect l="-1227"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6</a:t>
            </a:fld>
            <a:endParaRPr lang="en-US"/>
          </a:p>
        </p:txBody>
      </p:sp>
      <p:graphicFrame>
        <p:nvGraphicFramePr>
          <p:cNvPr id="5" name="Table 5">
            <a:extLst>
              <a:ext uri="{FF2B5EF4-FFF2-40B4-BE49-F238E27FC236}">
                <a16:creationId xmlns:a16="http://schemas.microsoft.com/office/drawing/2014/main" id="{D7777937-9AC3-416F-AC1E-8AA1A528AB97}"/>
              </a:ext>
            </a:extLst>
          </p:cNvPr>
          <p:cNvGraphicFramePr>
            <a:graphicFrameLocks noGrp="1"/>
          </p:cNvGraphicFramePr>
          <p:nvPr>
            <p:extLst>
              <p:ext uri="{D42A27DB-BD31-4B8C-83A1-F6EECF244321}">
                <p14:modId xmlns:p14="http://schemas.microsoft.com/office/powerpoint/2010/main" val="3888911819"/>
              </p:ext>
            </p:extLst>
          </p:nvPr>
        </p:nvGraphicFramePr>
        <p:xfrm>
          <a:off x="1524000" y="2506183"/>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324763435"/>
                    </a:ext>
                  </a:extLst>
                </a:gridCol>
                <a:gridCol w="609600">
                  <a:extLst>
                    <a:ext uri="{9D8B030D-6E8A-4147-A177-3AD203B41FA5}">
                      <a16:colId xmlns:a16="http://schemas.microsoft.com/office/drawing/2014/main" val="1562266371"/>
                    </a:ext>
                  </a:extLst>
                </a:gridCol>
                <a:gridCol w="609600">
                  <a:extLst>
                    <a:ext uri="{9D8B030D-6E8A-4147-A177-3AD203B41FA5}">
                      <a16:colId xmlns:a16="http://schemas.microsoft.com/office/drawing/2014/main" val="1806097727"/>
                    </a:ext>
                  </a:extLst>
                </a:gridCol>
                <a:gridCol w="609600">
                  <a:extLst>
                    <a:ext uri="{9D8B030D-6E8A-4147-A177-3AD203B41FA5}">
                      <a16:colId xmlns:a16="http://schemas.microsoft.com/office/drawing/2014/main" val="799838574"/>
                    </a:ext>
                  </a:extLst>
                </a:gridCol>
                <a:gridCol w="609600">
                  <a:extLst>
                    <a:ext uri="{9D8B030D-6E8A-4147-A177-3AD203B41FA5}">
                      <a16:colId xmlns:a16="http://schemas.microsoft.com/office/drawing/2014/main" val="2786765522"/>
                    </a:ext>
                  </a:extLst>
                </a:gridCol>
                <a:gridCol w="609600">
                  <a:extLst>
                    <a:ext uri="{9D8B030D-6E8A-4147-A177-3AD203B41FA5}">
                      <a16:colId xmlns:a16="http://schemas.microsoft.com/office/drawing/2014/main" val="515202281"/>
                    </a:ext>
                  </a:extLst>
                </a:gridCol>
                <a:gridCol w="609600">
                  <a:extLst>
                    <a:ext uri="{9D8B030D-6E8A-4147-A177-3AD203B41FA5}">
                      <a16:colId xmlns:a16="http://schemas.microsoft.com/office/drawing/2014/main" val="3086009350"/>
                    </a:ext>
                  </a:extLst>
                </a:gridCol>
                <a:gridCol w="609600">
                  <a:extLst>
                    <a:ext uri="{9D8B030D-6E8A-4147-A177-3AD203B41FA5}">
                      <a16:colId xmlns:a16="http://schemas.microsoft.com/office/drawing/2014/main" val="3692986497"/>
                    </a:ext>
                  </a:extLst>
                </a:gridCol>
                <a:gridCol w="609600">
                  <a:extLst>
                    <a:ext uri="{9D8B030D-6E8A-4147-A177-3AD203B41FA5}">
                      <a16:colId xmlns:a16="http://schemas.microsoft.com/office/drawing/2014/main" val="770103302"/>
                    </a:ext>
                  </a:extLst>
                </a:gridCol>
                <a:gridCol w="609600">
                  <a:extLst>
                    <a:ext uri="{9D8B030D-6E8A-4147-A177-3AD203B41FA5}">
                      <a16:colId xmlns:a16="http://schemas.microsoft.com/office/drawing/2014/main" val="3037035337"/>
                    </a:ext>
                  </a:extLst>
                </a:gridCol>
              </a:tblGrid>
              <a:tr h="362522">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9293766"/>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a:effectLst/>
                          <a:latin typeface="Times New Roman" panose="02020603050405020304" pitchFamily="18" charset="0"/>
                          <a:cs typeface="Times New Roman" panose="02020603050405020304" pitchFamily="18" charset="0"/>
                        </a:rPr>
                        <a:t>1</a:t>
                      </a:r>
                      <a:endParaRPr lang="en-US" sz="2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a:effectLst/>
                          <a:latin typeface="Times New Roman" panose="02020603050405020304" pitchFamily="18" charset="0"/>
                          <a:cs typeface="Times New Roman" panose="02020603050405020304" pitchFamily="18" charset="0"/>
                        </a:rPr>
                        <a:t>1</a:t>
                      </a:r>
                      <a:endParaRPr lang="en-US" sz="2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0513703"/>
                  </a:ext>
                </a:extLst>
              </a:tr>
            </a:tbl>
          </a:graphicData>
        </a:graphic>
      </p:graphicFrame>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FFE1CCD-1FB1-456C-BEFB-A8F1BBBF2F57}"/>
                  </a:ext>
                </a:extLst>
              </p:cNvPr>
              <p:cNvSpPr/>
              <p:nvPr/>
            </p:nvSpPr>
            <p:spPr>
              <a:xfrm>
                <a:off x="1263270" y="3530203"/>
                <a:ext cx="6863867" cy="16830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2100" i="1">
                              <a:latin typeface="Cambria Math" panose="02040503050406030204" pitchFamily="18" charset="0"/>
                            </a:rPr>
                          </m:ctrlPr>
                        </m:mPr>
                        <m:mr>
                          <m:e>
                            <m:r>
                              <m:rPr>
                                <m:nor/>
                              </m:rPr>
                              <a:rPr lang="en-US" sz="2100">
                                <a:latin typeface="Times New Roman" panose="02020603050405020304" pitchFamily="18" charset="0"/>
                                <a:cs typeface="Times New Roman" panose="02020603050405020304" pitchFamily="18" charset="0"/>
                              </a:rPr>
                              <m:t>v</m:t>
                            </m:r>
                            <m:r>
                              <m:rPr>
                                <m:nor/>
                              </m:rPr>
                              <a:rPr lang="en-US" sz="2100" i="1">
                                <a:latin typeface="Times New Roman" panose="02020603050405020304" pitchFamily="18" charset="0"/>
                                <a:cs typeface="Times New Roman" panose="02020603050405020304" pitchFamily="18" charset="0"/>
                              </a:rPr>
                              <m:t> = </m:t>
                            </m:r>
                            <m:nary>
                              <m:naryPr>
                                <m:chr m:val="∑"/>
                                <m:limLoc m:val="undOvr"/>
                                <m:ctrlPr>
                                  <a:rPr lang="en-US" sz="2100" i="1">
                                    <a:latin typeface="Cambria Math" panose="02040503050406030204" pitchFamily="18" charset="0"/>
                                  </a:rPr>
                                </m:ctrlPr>
                              </m:naryPr>
                              <m:sub>
                                <m:r>
                                  <m:rPr>
                                    <m:nor/>
                                  </m:rPr>
                                  <a:rPr lang="en-US" sz="2100" i="1">
                                    <a:latin typeface="Times New Roman" panose="02020603050405020304" pitchFamily="18" charset="0"/>
                                    <a:cs typeface="Times New Roman" panose="02020603050405020304" pitchFamily="18" charset="0"/>
                                  </a:rPr>
                                  <m:t>i</m:t>
                                </m:r>
                                <m:r>
                                  <m:rPr>
                                    <m:nor/>
                                  </m:rPr>
                                  <a:rPr lang="en-US" sz="2100" i="1">
                                    <a:latin typeface="Times New Roman" panose="02020603050405020304" pitchFamily="18" charset="0"/>
                                    <a:cs typeface="Times New Roman" panose="02020603050405020304" pitchFamily="18" charset="0"/>
                                  </a:rPr>
                                  <m:t>=0</m:t>
                                </m:r>
                              </m:sub>
                              <m:sup>
                                <m:r>
                                  <m:rPr>
                                    <m:nor/>
                                  </m:rPr>
                                  <a:rPr lang="en-US" sz="2100" i="1">
                                    <a:latin typeface="Times New Roman" panose="02020603050405020304" pitchFamily="18" charset="0"/>
                                    <a:cs typeface="Times New Roman" panose="02020603050405020304" pitchFamily="18" charset="0"/>
                                  </a:rPr>
                                  <m:t>9</m:t>
                                </m:r>
                              </m:sup>
                              <m:e>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i</m:t>
                                    </m:r>
                                  </m:sup>
                                </m:sSup>
                              </m:e>
                            </m:nary>
                            <m:sSub>
                              <m:sSubPr>
                                <m:ctrlPr>
                                  <a:rPr lang="en-US" sz="2100" i="1">
                                    <a:latin typeface="Cambria Math" panose="02040503050406030204" pitchFamily="18" charset="0"/>
                                  </a:rPr>
                                </m:ctrlPr>
                              </m:sSubPr>
                              <m:e>
                                <m:r>
                                  <m:rPr>
                                    <m:nor/>
                                  </m:rPr>
                                  <a:rPr lang="en-US" sz="2100" i="1">
                                    <a:latin typeface="Times New Roman" panose="02020603050405020304" pitchFamily="18" charset="0"/>
                                    <a:cs typeface="Times New Roman" panose="02020603050405020304" pitchFamily="18" charset="0"/>
                                  </a:rPr>
                                  <m:t>b</m:t>
                                </m:r>
                              </m:e>
                              <m:sub>
                                <m:r>
                                  <m:rPr>
                                    <m:nor/>
                                  </m:rPr>
                                  <a:rPr lang="en-US" sz="2100" i="1">
                                    <a:latin typeface="Times New Roman" panose="02020603050405020304" pitchFamily="18" charset="0"/>
                                    <a:cs typeface="Times New Roman" panose="02020603050405020304" pitchFamily="18" charset="0"/>
                                  </a:rPr>
                                  <m:t>i</m:t>
                                </m:r>
                              </m:sub>
                            </m:sSub>
                          </m:e>
                          <m:e>
                            <m:r>
                              <a:rPr lang="en-US" sz="2100">
                                <a:latin typeface="Cambria Math" panose="02040503050406030204" pitchFamily="18" charset="0"/>
                              </a:rPr>
                              <m:t>=</m:t>
                            </m:r>
                          </m:e>
                          <m:e>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9</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7</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6</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5</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3</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a:rPr lang="en-US" sz="2100">
                                    <a:latin typeface="Cambria Math" panose="02040503050406030204" pitchFamily="18" charset="0"/>
                                  </a:rPr>
                                  <m:t>0</m:t>
                                </m:r>
                              </m:sup>
                            </m:sSup>
                            <m:r>
                              <m:rPr>
                                <m:nor/>
                              </m:rPr>
                              <a:rPr lang="en-US" sz="2100" i="1">
                                <a:latin typeface="Times New Roman" panose="02020603050405020304" pitchFamily="18" charset="0"/>
                                <a:cs typeface="Times New Roman" panose="02020603050405020304" pitchFamily="18" charset="0"/>
                              </a:rPr>
                              <m:t>.1</m:t>
                            </m:r>
                          </m:e>
                        </m:mr>
                        <m:mr>
                          <m:e/>
                          <m:e>
                            <m:r>
                              <a:rPr lang="en-US" sz="2100">
                                <a:latin typeface="Cambria Math" panose="02040503050406030204" pitchFamily="18" charset="0"/>
                              </a:rPr>
                              <m:t>=</m:t>
                            </m:r>
                          </m:e>
                          <m:e>
                            <m:r>
                              <m:rPr>
                                <m:nor/>
                              </m:rPr>
                              <a:rPr lang="en-US" sz="2100" i="1">
                                <a:latin typeface="Times New Roman" panose="02020603050405020304" pitchFamily="18" charset="0"/>
                                <a:cs typeface="Times New Roman" panose="02020603050405020304" pitchFamily="18" charset="0"/>
                              </a:rPr>
                              <m:t>512 + 128 + 64 + 32 + 8 + 1</m:t>
                            </m:r>
                          </m:e>
                        </m:mr>
                        <m:mr>
                          <m:e/>
                          <m:e>
                            <m:r>
                              <a:rPr lang="en-US" sz="2100">
                                <a:latin typeface="Cambria Math" panose="02040503050406030204" pitchFamily="18" charset="0"/>
                              </a:rPr>
                              <m:t>=</m:t>
                            </m:r>
                          </m:e>
                          <m:e>
                            <m:r>
                              <m:rPr>
                                <m:nor/>
                              </m:rPr>
                              <a:rPr lang="en-US" sz="2100" i="1">
                                <a:latin typeface="Times New Roman" panose="02020603050405020304" pitchFamily="18" charset="0"/>
                                <a:cs typeface="Times New Roman" panose="02020603050405020304" pitchFamily="18" charset="0"/>
                              </a:rPr>
                              <m:t>745</m:t>
                            </m:r>
                          </m:e>
                        </m:mr>
                      </m:m>
                    </m:oMath>
                  </m:oMathPara>
                </a14:m>
                <a:endParaRPr lang="en-US" sz="21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CFFE1CCD-1FB1-456C-BEFB-A8F1BBBF2F57}"/>
                  </a:ext>
                </a:extLst>
              </p:cNvPr>
              <p:cNvSpPr>
                <a:spLocks noRot="1" noChangeAspect="1" noMove="1" noResize="1" noEditPoints="1" noAdjustHandles="1" noChangeArrowheads="1" noChangeShapeType="1" noTextEdit="1"/>
              </p:cNvSpPr>
              <p:nvPr/>
            </p:nvSpPr>
            <p:spPr>
              <a:xfrm>
                <a:off x="1263270" y="3530203"/>
                <a:ext cx="6863867" cy="168308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911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4" end="4"/>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4" end="4"/>
                                            </p:txEl>
                                          </p:spTgt>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5" end="5"/>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a:xfrm>
            <a:off x="1331913" y="287338"/>
            <a:ext cx="7560567" cy="693390"/>
          </a:xfrm>
        </p:spPr>
        <p:txBody>
          <a:bodyPr/>
          <a:lstStyle/>
          <a:p>
            <a:r>
              <a:rPr lang="en-US" dirty="0"/>
              <a:t>Quiz 2 – </a:t>
            </a:r>
            <a:r>
              <a:rPr lang="en-US" dirty="0" err="1"/>
              <a:t>Chuyển</a:t>
            </a:r>
            <a:r>
              <a:rPr lang="en-US" dirty="0"/>
              <a:t> </a:t>
            </a:r>
            <a:r>
              <a:rPr lang="en-US" dirty="0" err="1"/>
              <a:t>đổi</a:t>
            </a:r>
            <a:r>
              <a:rPr lang="en-US" dirty="0"/>
              <a:t> </a:t>
            </a:r>
            <a:r>
              <a:rPr lang="en-US" dirty="0" err="1"/>
              <a:t>nhị</a:t>
            </a:r>
            <a:r>
              <a:rPr lang="en-US" dirty="0"/>
              <a:t> </a:t>
            </a:r>
            <a:r>
              <a:rPr lang="en-US" dirty="0" err="1"/>
              <a:t>phân</a:t>
            </a:r>
            <a:r>
              <a:rPr lang="en-US" dirty="0"/>
              <a:t> sang </a:t>
            </a:r>
            <a:r>
              <a:rPr lang="en-US" dirty="0" err="1"/>
              <a:t>thập</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7</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1652950886"/>
              </p:ext>
            </p:extLst>
          </p:nvPr>
        </p:nvGraphicFramePr>
        <p:xfrm>
          <a:off x="2018581" y="2338031"/>
          <a:ext cx="5227608" cy="3040380"/>
        </p:xfrm>
        <a:graphic>
          <a:graphicData uri="http://schemas.openxmlformats.org/drawingml/2006/table">
            <a:tbl>
              <a:tblPr firstRow="1" bandRow="1">
                <a:tableStyleId>{5940675A-B579-460E-94D1-54222C63F5DA}</a:tableStyleId>
              </a:tblPr>
              <a:tblGrid>
                <a:gridCol w="2613804">
                  <a:extLst>
                    <a:ext uri="{9D8B030D-6E8A-4147-A177-3AD203B41FA5}">
                      <a16:colId xmlns:a16="http://schemas.microsoft.com/office/drawing/2014/main" val="1696488330"/>
                    </a:ext>
                  </a:extLst>
                </a:gridCol>
                <a:gridCol w="2613804">
                  <a:extLst>
                    <a:ext uri="{9D8B030D-6E8A-4147-A177-3AD203B41FA5}">
                      <a16:colId xmlns:a16="http://schemas.microsoft.com/office/drawing/2014/main" val="2695011901"/>
                    </a:ext>
                  </a:extLst>
                </a:gridCol>
              </a:tblGrid>
              <a:tr h="434340">
                <a:tc>
                  <a:txBody>
                    <a:bodyPr/>
                    <a:lstStyle/>
                    <a:p>
                      <a:pPr algn="ctr"/>
                      <a:r>
                        <a:rPr lang="en-US" sz="2400" b="1" dirty="0" err="1">
                          <a:latin typeface="Times New Roman" panose="02020603050405020304" pitchFamily="18" charset="0"/>
                          <a:cs typeface="Times New Roman" panose="02020603050405020304" pitchFamily="18" charset="0"/>
                        </a:rPr>
                        <a:t>Nhị</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b="1" dirty="0" err="1">
                          <a:latin typeface="Times New Roman" panose="02020603050405020304" pitchFamily="18" charset="0"/>
                          <a:cs typeface="Times New Roman" panose="02020603050405020304" pitchFamily="18" charset="0"/>
                        </a:rPr>
                        <a:t>Thập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678427025"/>
                  </a:ext>
                </a:extLst>
              </a:tr>
              <a:tr h="434340">
                <a:tc>
                  <a:txBody>
                    <a:bodyPr/>
                    <a:lstStyle/>
                    <a:p>
                      <a:pPr algn="ctr"/>
                      <a:r>
                        <a:rPr lang="en-US" sz="2400">
                          <a:latin typeface="Times New Roman" panose="02020603050405020304" pitchFamily="18" charset="0"/>
                          <a:cs typeface="Times New Roman" panose="02020603050405020304" pitchFamily="18" charset="0"/>
                        </a:rPr>
                        <a:t>0</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412492796"/>
                  </a:ext>
                </a:extLst>
              </a:tr>
              <a:tr h="434340">
                <a:tc>
                  <a:txBody>
                    <a:bodyPr/>
                    <a:lstStyle/>
                    <a:p>
                      <a:pPr algn="ctr"/>
                      <a:r>
                        <a:rPr lang="en-US" sz="2400">
                          <a:latin typeface="Times New Roman" panose="02020603050405020304" pitchFamily="18" charset="0"/>
                          <a:cs typeface="Times New Roman" panose="02020603050405020304" pitchFamily="18" charset="0"/>
                        </a:rPr>
                        <a:t>1</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263793099"/>
                  </a:ext>
                </a:extLst>
              </a:tr>
              <a:tr h="434340">
                <a:tc>
                  <a:txBody>
                    <a:bodyPr/>
                    <a:lstStyle/>
                    <a:p>
                      <a:pPr algn="ctr"/>
                      <a:r>
                        <a:rPr lang="en-US" sz="2400">
                          <a:latin typeface="Times New Roman" panose="02020603050405020304" pitchFamily="18" charset="0"/>
                          <a:cs typeface="Times New Roman" panose="02020603050405020304" pitchFamily="18" charset="0"/>
                        </a:rPr>
                        <a:t>10010</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5302712"/>
                  </a:ext>
                </a:extLst>
              </a:tr>
              <a:tr h="434340">
                <a:tc>
                  <a:txBody>
                    <a:bodyPr/>
                    <a:lstStyle/>
                    <a:p>
                      <a:pPr algn="ctr"/>
                      <a:r>
                        <a:rPr lang="en-US" sz="2400">
                          <a:latin typeface="Times New Roman" panose="02020603050405020304" pitchFamily="18" charset="0"/>
                          <a:cs typeface="Times New Roman" panose="02020603050405020304" pitchFamily="18" charset="0"/>
                        </a:rPr>
                        <a:t>101010011</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4474940"/>
                  </a:ext>
                </a:extLst>
              </a:tr>
              <a:tr h="434340">
                <a:tc>
                  <a:txBody>
                    <a:bodyPr/>
                    <a:lstStyle/>
                    <a:p>
                      <a:pPr algn="ctr"/>
                      <a:r>
                        <a:rPr lang="en-US" sz="2400">
                          <a:latin typeface="Times New Roman" panose="02020603050405020304" pitchFamily="18" charset="0"/>
                          <a:cs typeface="Times New Roman" panose="02020603050405020304" pitchFamily="18" charset="0"/>
                        </a:rPr>
                        <a:t>101111010011</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631554297"/>
                  </a:ext>
                </a:extLst>
              </a:tr>
              <a:tr h="434340">
                <a:tc>
                  <a:txBody>
                    <a:bodyPr/>
                    <a:lstStyle/>
                    <a:p>
                      <a:pPr algn="ctr"/>
                      <a:r>
                        <a:rPr lang="en-US" sz="2400">
                          <a:latin typeface="Times New Roman" panose="02020603050405020304" pitchFamily="18" charset="0"/>
                          <a:cs typeface="Times New Roman" panose="02020603050405020304" pitchFamily="18" charset="0"/>
                        </a:rPr>
                        <a:t>100101011001110</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184878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05C5-5367-40B7-B09C-47DDD57EC4BA}"/>
              </a:ext>
            </a:extLst>
          </p:cNvPr>
          <p:cNvSpPr>
            <a:spLocks noGrp="1"/>
          </p:cNvSpPr>
          <p:nvPr>
            <p:ph type="title"/>
          </p:nvPr>
        </p:nvSpPr>
        <p:spPr>
          <a:xfrm>
            <a:off x="1331913" y="287338"/>
            <a:ext cx="7560567" cy="693390"/>
          </a:xfrm>
        </p:spPr>
        <p:txBody>
          <a:bodyPr/>
          <a:lstStyle/>
          <a:p>
            <a:r>
              <a:rPr lang="en-US" dirty="0" err="1"/>
              <a:t>Biểu</a:t>
            </a:r>
            <a:r>
              <a:rPr lang="en-US" dirty="0"/>
              <a:t> </a:t>
            </a:r>
            <a:r>
              <a:rPr lang="en-US" dirty="0" err="1"/>
              <a:t>diễn</a:t>
            </a:r>
            <a:r>
              <a:rPr lang="en-US" dirty="0"/>
              <a:t> </a:t>
            </a:r>
            <a:r>
              <a:rPr lang="en-US" dirty="0" err="1"/>
              <a:t>thông</a:t>
            </a:r>
            <a:r>
              <a:rPr lang="en-US" dirty="0"/>
              <a:t> tin (4/7) – </a:t>
            </a:r>
            <a:r>
              <a:rPr lang="en-US" dirty="0" err="1"/>
              <a:t>Số</a:t>
            </a:r>
            <a:r>
              <a:rPr lang="en-US" dirty="0"/>
              <a:t> </a:t>
            </a:r>
            <a:r>
              <a:rPr lang="en-US" dirty="0" err="1"/>
              <a:t>nguyên</a:t>
            </a:r>
            <a:r>
              <a:rPr lang="en-US" dirty="0"/>
              <a:t> </a:t>
            </a:r>
            <a:r>
              <a:rPr lang="en-US" dirty="0" err="1"/>
              <a:t>dương</a:t>
            </a:r>
            <a:endParaRPr lang="en-US" dirty="0"/>
          </a:p>
        </p:txBody>
      </p:sp>
      <p:sp>
        <p:nvSpPr>
          <p:cNvPr id="3" name="Content Placeholder 2">
            <a:extLst>
              <a:ext uri="{FF2B5EF4-FFF2-40B4-BE49-F238E27FC236}">
                <a16:creationId xmlns:a16="http://schemas.microsoft.com/office/drawing/2014/main" id="{25ECDA05-9D3A-4FDE-9DA8-C4DB96343DA8}"/>
              </a:ext>
            </a:extLst>
          </p:cNvPr>
          <p:cNvSpPr>
            <a:spLocks noGrp="1"/>
          </p:cNvSpPr>
          <p:nvPr>
            <p:ph idx="1"/>
          </p:nvPr>
        </p:nvSpPr>
        <p:spPr/>
        <p:txBody>
          <a:bodyPr/>
          <a:lstStyle/>
          <a:p>
            <a:r>
              <a:rPr lang="en-US" dirty="0" err="1"/>
              <a:t>Một</a:t>
            </a:r>
            <a:r>
              <a:rPr lang="en-US" dirty="0"/>
              <a:t> </a:t>
            </a:r>
            <a:r>
              <a:rPr lang="en-US" dirty="0" err="1"/>
              <a:t>số</a:t>
            </a:r>
            <a:r>
              <a:rPr lang="en-US" dirty="0"/>
              <a:t> </a:t>
            </a:r>
            <a:r>
              <a:rPr lang="en-US" dirty="0" err="1"/>
              <a:t>nguyên</a:t>
            </a:r>
            <a:r>
              <a:rPr lang="en-US" dirty="0"/>
              <a:t> d</a:t>
            </a:r>
            <a:r>
              <a:rPr lang="vi-VN" dirty="0"/>
              <a:t>ư</a:t>
            </a:r>
            <a:r>
              <a:rPr lang="en-US" dirty="0" err="1"/>
              <a:t>ơng</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nh</a:t>
            </a:r>
            <a:r>
              <a:rPr lang="vi-VN" dirty="0"/>
              <a:t>ư</a:t>
            </a:r>
            <a:r>
              <a:rPr lang="en-US" dirty="0"/>
              <a:t> </a:t>
            </a:r>
            <a:r>
              <a:rPr lang="en-US" dirty="0" err="1"/>
              <a:t>là</a:t>
            </a:r>
            <a:r>
              <a:rPr lang="en-US" dirty="0"/>
              <a:t> </a:t>
            </a:r>
            <a:r>
              <a:rPr lang="en-US" dirty="0" err="1"/>
              <a:t>một</a:t>
            </a:r>
            <a:r>
              <a:rPr lang="en-US" dirty="0"/>
              <a:t> </a:t>
            </a:r>
            <a:r>
              <a:rPr lang="en-US" dirty="0" err="1"/>
              <a:t>chuỗi</a:t>
            </a:r>
            <a:r>
              <a:rPr lang="en-US" dirty="0"/>
              <a:t> bit </a:t>
            </a:r>
            <a:r>
              <a:rPr lang="en-US" dirty="0" err="1"/>
              <a:t>nh</a:t>
            </a:r>
            <a:r>
              <a:rPr lang="vi-VN" dirty="0"/>
              <a:t>ư</a:t>
            </a:r>
            <a:r>
              <a:rPr lang="en-US" dirty="0"/>
              <a:t> </a:t>
            </a:r>
            <a:r>
              <a:rPr lang="en-US" dirty="0" err="1"/>
              <a:t>thế</a:t>
            </a:r>
            <a:r>
              <a:rPr lang="en-US" dirty="0"/>
              <a:t> </a:t>
            </a:r>
            <a:r>
              <a:rPr lang="en-US" dirty="0" err="1"/>
              <a:t>nào</a:t>
            </a:r>
            <a:r>
              <a:rPr lang="en-US" dirty="0"/>
              <a:t>?</a:t>
            </a:r>
          </a:p>
          <a:p>
            <a:pPr lvl="1"/>
            <a:r>
              <a:rPr lang="en-US" dirty="0" err="1"/>
              <a:t>Làm</a:t>
            </a:r>
            <a:r>
              <a:rPr lang="en-US" dirty="0"/>
              <a:t> ng</a:t>
            </a:r>
            <a:r>
              <a:rPr lang="vi-VN" dirty="0"/>
              <a:t>ư</a:t>
            </a:r>
            <a:r>
              <a:rPr lang="en-US" dirty="0" err="1"/>
              <a:t>ợc</a:t>
            </a:r>
            <a:r>
              <a:rPr lang="en-US" dirty="0"/>
              <a:t> </a:t>
            </a:r>
            <a:r>
              <a:rPr lang="en-US" dirty="0" err="1"/>
              <a:t>lại</a:t>
            </a:r>
            <a:r>
              <a:rPr lang="en-US" dirty="0"/>
              <a:t> </a:t>
            </a:r>
            <a:r>
              <a:rPr lang="en-US" dirty="0" err="1"/>
              <a:t>quy</a:t>
            </a:r>
            <a:r>
              <a:rPr lang="en-US" dirty="0"/>
              <a:t> </a:t>
            </a:r>
            <a:r>
              <a:rPr lang="en-US" dirty="0" err="1"/>
              <a:t>trình</a:t>
            </a:r>
            <a:r>
              <a:rPr lang="en-US" dirty="0"/>
              <a:t> </a:t>
            </a:r>
            <a:r>
              <a:rPr lang="en-US" dirty="0" err="1"/>
              <a:t>tính</a:t>
            </a:r>
            <a:r>
              <a:rPr lang="en-US" dirty="0"/>
              <a:t> </a:t>
            </a:r>
            <a:r>
              <a:rPr lang="en-US" dirty="0" err="1"/>
              <a:t>giá</a:t>
            </a:r>
            <a:r>
              <a:rPr lang="en-US" dirty="0"/>
              <a:t> </a:t>
            </a:r>
            <a:r>
              <a:rPr lang="en-US" dirty="0" err="1"/>
              <a:t>trị</a:t>
            </a:r>
            <a:r>
              <a:rPr lang="en-US" dirty="0"/>
              <a:t> </a:t>
            </a:r>
            <a:r>
              <a:rPr lang="en-US" dirty="0" err="1"/>
              <a:t>số</a:t>
            </a:r>
            <a:r>
              <a:rPr lang="en-US" dirty="0"/>
              <a:t> </a:t>
            </a:r>
            <a:r>
              <a:rPr lang="en-US" dirty="0" err="1"/>
              <a:t>nguyên</a:t>
            </a:r>
            <a:r>
              <a:rPr lang="en-US" dirty="0"/>
              <a:t> d</a:t>
            </a:r>
            <a:r>
              <a:rPr lang="vi-VN" dirty="0"/>
              <a:t>ư</a:t>
            </a:r>
            <a:r>
              <a:rPr lang="en-US" dirty="0" err="1"/>
              <a:t>ơng</a:t>
            </a:r>
            <a:endParaRPr lang="en-US" dirty="0"/>
          </a:p>
          <a:p>
            <a:pPr lvl="2"/>
            <a:r>
              <a:rPr lang="en-US" dirty="0" err="1"/>
              <a:t>Phân</a:t>
            </a:r>
            <a:r>
              <a:rPr lang="en-US" dirty="0"/>
              <a:t> </a:t>
            </a:r>
            <a:r>
              <a:rPr lang="en-US" dirty="0" err="1"/>
              <a:t>tích</a:t>
            </a:r>
            <a:r>
              <a:rPr lang="en-US" dirty="0"/>
              <a:t> </a:t>
            </a:r>
            <a:r>
              <a:rPr lang="en-US" dirty="0" err="1"/>
              <a:t>số</a:t>
            </a:r>
            <a:r>
              <a:rPr lang="en-US" dirty="0"/>
              <a:t> </a:t>
            </a:r>
            <a:r>
              <a:rPr lang="en-US" dirty="0" err="1"/>
              <a:t>nguyên</a:t>
            </a:r>
            <a:r>
              <a:rPr lang="en-US" dirty="0"/>
              <a:t> d</a:t>
            </a:r>
            <a:r>
              <a:rPr lang="vi-VN" dirty="0"/>
              <a:t>ư</a:t>
            </a:r>
            <a:r>
              <a:rPr lang="en-US" dirty="0" err="1"/>
              <a:t>ơng</a:t>
            </a:r>
            <a:r>
              <a:rPr lang="en-US" dirty="0"/>
              <a:t> </a:t>
            </a:r>
            <a:r>
              <a:rPr lang="en-US" dirty="0" err="1"/>
              <a:t>thành</a:t>
            </a:r>
            <a:r>
              <a:rPr lang="en-US" dirty="0"/>
              <a:t> </a:t>
            </a:r>
            <a:r>
              <a:rPr lang="en-US" dirty="0" err="1"/>
              <a:t>tổng</a:t>
            </a:r>
            <a:r>
              <a:rPr lang="en-US" dirty="0"/>
              <a:t> </a:t>
            </a:r>
            <a:r>
              <a:rPr lang="en-US" dirty="0" err="1"/>
              <a:t>của</a:t>
            </a:r>
            <a:r>
              <a:rPr lang="en-US" dirty="0"/>
              <a:t> </a:t>
            </a:r>
            <a:r>
              <a:rPr lang="en-US" dirty="0" err="1"/>
              <a:t>các</a:t>
            </a:r>
            <a:r>
              <a:rPr lang="en-US" dirty="0"/>
              <a:t> </a:t>
            </a:r>
            <a:r>
              <a:rPr lang="en-US" dirty="0" err="1"/>
              <a:t>lũy</a:t>
            </a:r>
            <a:r>
              <a:rPr lang="en-US" dirty="0"/>
              <a:t> </a:t>
            </a:r>
            <a:r>
              <a:rPr lang="en-US" dirty="0" err="1"/>
              <a:t>thừa</a:t>
            </a:r>
            <a:r>
              <a:rPr lang="en-US" dirty="0"/>
              <a:t> 2</a:t>
            </a:r>
          </a:p>
          <a:p>
            <a:pPr lvl="3"/>
            <a:r>
              <a:rPr lang="en-US" dirty="0" err="1"/>
              <a:t>Tìm</a:t>
            </a:r>
            <a:r>
              <a:rPr lang="en-US" dirty="0"/>
              <a:t> </a:t>
            </a:r>
            <a:r>
              <a:rPr lang="en-US" dirty="0" err="1"/>
              <a:t>lũy</a:t>
            </a:r>
            <a:r>
              <a:rPr lang="en-US" dirty="0"/>
              <a:t> </a:t>
            </a:r>
            <a:r>
              <a:rPr lang="en-US" dirty="0" err="1"/>
              <a:t>thừa</a:t>
            </a:r>
            <a:r>
              <a:rPr lang="en-US" dirty="0"/>
              <a:t> 2 </a:t>
            </a:r>
            <a:r>
              <a:rPr lang="en-US" dirty="0" err="1"/>
              <a:t>lớn</a:t>
            </a:r>
            <a:r>
              <a:rPr lang="en-US" dirty="0"/>
              <a:t> </a:t>
            </a:r>
            <a:r>
              <a:rPr lang="en-US" dirty="0" err="1"/>
              <a:t>nhất</a:t>
            </a:r>
            <a:r>
              <a:rPr lang="en-US" dirty="0"/>
              <a:t> tr</a:t>
            </a:r>
            <a:r>
              <a:rPr lang="vi-VN" dirty="0"/>
              <a:t>ư</a:t>
            </a:r>
            <a:r>
              <a:rPr lang="en-US" dirty="0" err="1"/>
              <a:t>ớc</a:t>
            </a:r>
            <a:endParaRPr lang="en-US" dirty="0"/>
          </a:p>
          <a:p>
            <a:pPr lvl="2"/>
            <a:r>
              <a:rPr lang="en-US" dirty="0" err="1"/>
              <a:t>Số</a:t>
            </a:r>
            <a:r>
              <a:rPr lang="en-US" dirty="0"/>
              <a:t> </a:t>
            </a:r>
            <a:r>
              <a:rPr lang="en-US" dirty="0" err="1"/>
              <a:t>mũ</a:t>
            </a:r>
            <a:r>
              <a:rPr lang="en-US" dirty="0"/>
              <a:t> </a:t>
            </a:r>
            <a:r>
              <a:rPr lang="en-US" dirty="0" err="1"/>
              <a:t>của</a:t>
            </a:r>
            <a:r>
              <a:rPr lang="en-US" dirty="0"/>
              <a:t> </a:t>
            </a:r>
            <a:r>
              <a:rPr lang="en-US" dirty="0" err="1"/>
              <a:t>các</a:t>
            </a:r>
            <a:r>
              <a:rPr lang="en-US" dirty="0"/>
              <a:t> </a:t>
            </a:r>
            <a:r>
              <a:rPr lang="en-US" dirty="0" err="1"/>
              <a:t>lũy</a:t>
            </a:r>
            <a:r>
              <a:rPr lang="en-US" dirty="0"/>
              <a:t> </a:t>
            </a:r>
            <a:r>
              <a:rPr lang="en-US" dirty="0" err="1"/>
              <a:t>thừa</a:t>
            </a:r>
            <a:r>
              <a:rPr lang="en-US" dirty="0"/>
              <a:t> 2 </a:t>
            </a:r>
            <a:r>
              <a:rPr lang="en-US" dirty="0" err="1"/>
              <a:t>chính</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mà</a:t>
            </a:r>
            <a:r>
              <a:rPr lang="en-US" dirty="0"/>
              <a:t> bit </a:t>
            </a:r>
            <a:r>
              <a:rPr lang="en-US" dirty="0" err="1"/>
              <a:t>có</a:t>
            </a:r>
            <a:r>
              <a:rPr lang="en-US" dirty="0"/>
              <a:t> </a:t>
            </a:r>
            <a:r>
              <a:rPr lang="en-US" dirty="0" err="1"/>
              <a:t>trọng</a:t>
            </a:r>
            <a:r>
              <a:rPr lang="en-US" dirty="0"/>
              <a:t> </a:t>
            </a:r>
            <a:r>
              <a:rPr lang="en-US" dirty="0" err="1"/>
              <a:t>số</a:t>
            </a:r>
            <a:r>
              <a:rPr lang="en-US" dirty="0"/>
              <a:t> t</a:t>
            </a:r>
            <a:r>
              <a:rPr lang="vi-VN" dirty="0"/>
              <a:t>ư</a:t>
            </a:r>
            <a:r>
              <a:rPr lang="en-US" dirty="0" err="1"/>
              <a:t>ơng</a:t>
            </a:r>
            <a:r>
              <a:rPr lang="en-US" dirty="0"/>
              <a:t> </a:t>
            </a:r>
            <a:r>
              <a:rPr lang="en-US" dirty="0" err="1"/>
              <a:t>ứng</a:t>
            </a:r>
            <a:r>
              <a:rPr lang="en-US" dirty="0"/>
              <a:t> </a:t>
            </a:r>
            <a:r>
              <a:rPr lang="en-US" dirty="0" err="1"/>
              <a:t>bằng</a:t>
            </a:r>
            <a:r>
              <a:rPr lang="en-US" dirty="0"/>
              <a:t> 1</a:t>
            </a:r>
          </a:p>
          <a:p>
            <a:r>
              <a:rPr lang="en-US" dirty="0" err="1"/>
              <a:t>Ví</a:t>
            </a:r>
            <a:r>
              <a:rPr lang="en-US" dirty="0"/>
              <a:t> </a:t>
            </a:r>
            <a:r>
              <a:rPr lang="en-US" dirty="0" err="1"/>
              <a:t>dụ</a:t>
            </a:r>
            <a:r>
              <a:rPr lang="en-US" dirty="0"/>
              <a:t>: 23</a:t>
            </a:r>
          </a:p>
          <a:p>
            <a:pPr lvl="1"/>
            <a:r>
              <a:rPr lang="en-US" dirty="0"/>
              <a:t>23 = 2</a:t>
            </a:r>
            <a:r>
              <a:rPr lang="en-US" baseline="30000" dirty="0"/>
              <a:t>4</a:t>
            </a:r>
            <a:r>
              <a:rPr lang="en-US" dirty="0"/>
              <a:t> + 2</a:t>
            </a:r>
            <a:r>
              <a:rPr lang="en-US" baseline="30000" dirty="0"/>
              <a:t>2</a:t>
            </a:r>
            <a:r>
              <a:rPr lang="en-US" dirty="0"/>
              <a:t> + 2</a:t>
            </a:r>
            <a:r>
              <a:rPr lang="en-US" baseline="30000" dirty="0"/>
              <a:t>1</a:t>
            </a:r>
            <a:r>
              <a:rPr lang="en-US" dirty="0"/>
              <a:t> + 2</a:t>
            </a:r>
            <a:r>
              <a:rPr lang="en-US" baseline="30000" dirty="0"/>
              <a:t>0</a:t>
            </a:r>
            <a:r>
              <a:rPr lang="en-US" dirty="0"/>
              <a:t> </a:t>
            </a:r>
          </a:p>
        </p:txBody>
      </p:sp>
      <p:sp>
        <p:nvSpPr>
          <p:cNvPr id="4" name="Slide Number Placeholder 3">
            <a:extLst>
              <a:ext uri="{FF2B5EF4-FFF2-40B4-BE49-F238E27FC236}">
                <a16:creationId xmlns:a16="http://schemas.microsoft.com/office/drawing/2014/main" id="{8DCD5892-6FF5-4935-A3D9-519A2809DBDF}"/>
              </a:ext>
            </a:extLst>
          </p:cNvPr>
          <p:cNvSpPr>
            <a:spLocks noGrp="1"/>
          </p:cNvSpPr>
          <p:nvPr>
            <p:ph type="sldNum" sz="quarter" idx="12"/>
          </p:nvPr>
        </p:nvSpPr>
        <p:spPr/>
        <p:txBody>
          <a:bodyPr/>
          <a:lstStyle/>
          <a:p>
            <a:fld id="{3C3C09BB-C7E7-4454-851F-EF8D770487CA}" type="slidenum">
              <a:rPr lang="en-US" smtClean="0"/>
              <a:pPr/>
              <a:t>8</a:t>
            </a:fld>
            <a:endParaRPr lang="en-US"/>
          </a:p>
        </p:txBody>
      </p:sp>
      <p:graphicFrame>
        <p:nvGraphicFramePr>
          <p:cNvPr id="5" name="Table 5">
            <a:extLst>
              <a:ext uri="{FF2B5EF4-FFF2-40B4-BE49-F238E27FC236}">
                <a16:creationId xmlns:a16="http://schemas.microsoft.com/office/drawing/2014/main" id="{FD6E2412-3751-436D-9E02-0EE955BFFE85}"/>
              </a:ext>
            </a:extLst>
          </p:cNvPr>
          <p:cNvGraphicFramePr>
            <a:graphicFrameLocks noGrp="1"/>
          </p:cNvGraphicFramePr>
          <p:nvPr/>
        </p:nvGraphicFramePr>
        <p:xfrm>
          <a:off x="3697310" y="4780002"/>
          <a:ext cx="3051810" cy="777240"/>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2829388763"/>
                    </a:ext>
                  </a:extLst>
                </a:gridCol>
                <a:gridCol w="610362">
                  <a:extLst>
                    <a:ext uri="{9D8B030D-6E8A-4147-A177-3AD203B41FA5}">
                      <a16:colId xmlns:a16="http://schemas.microsoft.com/office/drawing/2014/main" val="3249014998"/>
                    </a:ext>
                  </a:extLst>
                </a:gridCol>
                <a:gridCol w="610362">
                  <a:extLst>
                    <a:ext uri="{9D8B030D-6E8A-4147-A177-3AD203B41FA5}">
                      <a16:colId xmlns:a16="http://schemas.microsoft.com/office/drawing/2014/main" val="717401427"/>
                    </a:ext>
                  </a:extLst>
                </a:gridCol>
                <a:gridCol w="610362">
                  <a:extLst>
                    <a:ext uri="{9D8B030D-6E8A-4147-A177-3AD203B41FA5}">
                      <a16:colId xmlns:a16="http://schemas.microsoft.com/office/drawing/2014/main" val="2865899241"/>
                    </a:ext>
                  </a:extLst>
                </a:gridCol>
                <a:gridCol w="610362">
                  <a:extLst>
                    <a:ext uri="{9D8B030D-6E8A-4147-A177-3AD203B41FA5}">
                      <a16:colId xmlns:a16="http://schemas.microsoft.com/office/drawing/2014/main" val="2536299646"/>
                    </a:ext>
                  </a:extLst>
                </a:gridCol>
              </a:tblGrid>
              <a:tr h="388620">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4</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3</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1</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0</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14464"/>
                  </a:ext>
                </a:extLst>
              </a:tr>
              <a:tr h="388620">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1754314"/>
                  </a:ext>
                </a:extLst>
              </a:tr>
            </a:tbl>
          </a:graphicData>
        </a:graphic>
      </p:graphicFrame>
      <p:graphicFrame>
        <p:nvGraphicFramePr>
          <p:cNvPr id="7" name="Table 7">
            <a:extLst>
              <a:ext uri="{FF2B5EF4-FFF2-40B4-BE49-F238E27FC236}">
                <a16:creationId xmlns:a16="http://schemas.microsoft.com/office/drawing/2014/main" id="{2A8102B8-3CE3-45F2-AE4D-7B53A04E5E95}"/>
              </a:ext>
            </a:extLst>
          </p:cNvPr>
          <p:cNvGraphicFramePr>
            <a:graphicFrameLocks noGrp="1"/>
          </p:cNvGraphicFramePr>
          <p:nvPr/>
        </p:nvGraphicFramePr>
        <p:xfrm>
          <a:off x="3697310" y="5168622"/>
          <a:ext cx="3051810" cy="388620"/>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1869798306"/>
                    </a:ext>
                  </a:extLst>
                </a:gridCol>
                <a:gridCol w="610362">
                  <a:extLst>
                    <a:ext uri="{9D8B030D-6E8A-4147-A177-3AD203B41FA5}">
                      <a16:colId xmlns:a16="http://schemas.microsoft.com/office/drawing/2014/main" val="4258838672"/>
                    </a:ext>
                  </a:extLst>
                </a:gridCol>
                <a:gridCol w="610362">
                  <a:extLst>
                    <a:ext uri="{9D8B030D-6E8A-4147-A177-3AD203B41FA5}">
                      <a16:colId xmlns:a16="http://schemas.microsoft.com/office/drawing/2014/main" val="2631328241"/>
                    </a:ext>
                  </a:extLst>
                </a:gridCol>
                <a:gridCol w="610362">
                  <a:extLst>
                    <a:ext uri="{9D8B030D-6E8A-4147-A177-3AD203B41FA5}">
                      <a16:colId xmlns:a16="http://schemas.microsoft.com/office/drawing/2014/main" val="180597758"/>
                    </a:ext>
                  </a:extLst>
                </a:gridCol>
                <a:gridCol w="610362">
                  <a:extLst>
                    <a:ext uri="{9D8B030D-6E8A-4147-A177-3AD203B41FA5}">
                      <a16:colId xmlns:a16="http://schemas.microsoft.com/office/drawing/2014/main" val="3464637439"/>
                    </a:ext>
                  </a:extLst>
                </a:gridCol>
              </a:tblGrid>
              <a:tr h="388620">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1536699"/>
                  </a:ext>
                </a:extLst>
              </a:tr>
            </a:tbl>
          </a:graphicData>
        </a:graphic>
      </p:graphicFrame>
    </p:spTree>
    <p:extLst>
      <p:ext uri="{BB962C8B-B14F-4D97-AF65-F5344CB8AC3E}">
        <p14:creationId xmlns:p14="http://schemas.microsoft.com/office/powerpoint/2010/main" val="343938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a:xfrm>
            <a:off x="1331913" y="287338"/>
            <a:ext cx="7560567" cy="693390"/>
          </a:xfrm>
        </p:spPr>
        <p:txBody>
          <a:bodyPr/>
          <a:lstStyle/>
          <a:p>
            <a:r>
              <a:rPr lang="en-US" dirty="0"/>
              <a:t>Quiz 3 – </a:t>
            </a:r>
            <a:r>
              <a:rPr lang="en-US" dirty="0" err="1"/>
              <a:t>Chuyển</a:t>
            </a:r>
            <a:r>
              <a:rPr lang="en-US" dirty="0"/>
              <a:t> </a:t>
            </a:r>
            <a:r>
              <a:rPr lang="en-US" dirty="0" err="1"/>
              <a:t>đổi</a:t>
            </a:r>
            <a:r>
              <a:rPr lang="en-US" dirty="0"/>
              <a:t> </a:t>
            </a:r>
            <a:r>
              <a:rPr lang="en-US" dirty="0" err="1"/>
              <a:t>thập</a:t>
            </a:r>
            <a:r>
              <a:rPr lang="en-US" dirty="0"/>
              <a:t> </a:t>
            </a:r>
            <a:r>
              <a:rPr lang="en-US" dirty="0" err="1"/>
              <a:t>phân</a:t>
            </a:r>
            <a:r>
              <a:rPr lang="en-US" dirty="0"/>
              <a:t> sang </a:t>
            </a:r>
            <a:r>
              <a:rPr lang="en-US" dirty="0" err="1"/>
              <a:t>nhị</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9</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4032307238"/>
              </p:ext>
            </p:extLst>
          </p:nvPr>
        </p:nvGraphicFramePr>
        <p:xfrm>
          <a:off x="2380890" y="2374364"/>
          <a:ext cx="4382220" cy="3040380"/>
        </p:xfrm>
        <a:graphic>
          <a:graphicData uri="http://schemas.openxmlformats.org/drawingml/2006/table">
            <a:tbl>
              <a:tblPr firstRow="1" bandRow="1">
                <a:tableStyleId>{5940675A-B579-460E-94D1-54222C63F5DA}</a:tableStyleId>
              </a:tblPr>
              <a:tblGrid>
                <a:gridCol w="2191110">
                  <a:extLst>
                    <a:ext uri="{9D8B030D-6E8A-4147-A177-3AD203B41FA5}">
                      <a16:colId xmlns:a16="http://schemas.microsoft.com/office/drawing/2014/main" val="2695011901"/>
                    </a:ext>
                  </a:extLst>
                </a:gridCol>
                <a:gridCol w="2191110">
                  <a:extLst>
                    <a:ext uri="{9D8B030D-6E8A-4147-A177-3AD203B41FA5}">
                      <a16:colId xmlns:a16="http://schemas.microsoft.com/office/drawing/2014/main" val="1553216071"/>
                    </a:ext>
                  </a:extLst>
                </a:gridCol>
              </a:tblGrid>
              <a:tr h="434340">
                <a:tc>
                  <a:txBody>
                    <a:bodyPr/>
                    <a:lstStyle/>
                    <a:p>
                      <a:pPr algn="ctr"/>
                      <a:r>
                        <a:rPr lang="en-US" sz="2400" b="1" dirty="0" err="1">
                          <a:latin typeface="Times New Roman" panose="02020603050405020304" pitchFamily="18" charset="0"/>
                          <a:cs typeface="Times New Roman" panose="02020603050405020304" pitchFamily="18" charset="0"/>
                        </a:rPr>
                        <a:t>Thập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b="1">
                          <a:latin typeface="Times New Roman" panose="02020603050405020304" pitchFamily="18" charset="0"/>
                          <a:cs typeface="Times New Roman" panose="02020603050405020304" pitchFamily="18" charset="0"/>
                        </a:rPr>
                        <a:t>Nhị 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678427025"/>
                  </a:ext>
                </a:extLst>
              </a:tr>
              <a:tr h="434340">
                <a:tc>
                  <a:txBody>
                    <a:bodyPr/>
                    <a:lstStyle/>
                    <a:p>
                      <a:pPr algn="ctr"/>
                      <a:r>
                        <a:rPr lang="en-US" sz="2400" dirty="0">
                          <a:latin typeface="Times New Roman" panose="02020603050405020304" pitchFamily="18" charset="0"/>
                          <a:cs typeface="Times New Roman" panose="02020603050405020304" pitchFamily="18" charset="0"/>
                        </a:rPr>
                        <a:t>0</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412492796"/>
                  </a:ext>
                </a:extLst>
              </a:tr>
              <a:tr h="434340">
                <a:tc>
                  <a:txBody>
                    <a:bodyPr/>
                    <a:lstStyle/>
                    <a:p>
                      <a:pPr algn="ctr"/>
                      <a:r>
                        <a:rPr lang="en-US" sz="2400" dirty="0">
                          <a:latin typeface="Times New Roman" panose="02020603050405020304" pitchFamily="18" charset="0"/>
                          <a:cs typeface="Times New Roman" panose="02020603050405020304" pitchFamily="18" charset="0"/>
                        </a:rPr>
                        <a:t>1</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263793099"/>
                  </a:ext>
                </a:extLst>
              </a:tr>
              <a:tr h="434340">
                <a:tc>
                  <a:txBody>
                    <a:bodyPr/>
                    <a:lstStyle/>
                    <a:p>
                      <a:pPr algn="ctr"/>
                      <a:r>
                        <a:rPr lang="en-US" sz="2400" dirty="0">
                          <a:latin typeface="Times New Roman" panose="02020603050405020304" pitchFamily="18" charset="0"/>
                          <a:cs typeface="Times New Roman" panose="02020603050405020304" pitchFamily="18" charset="0"/>
                        </a:rPr>
                        <a:t>10</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5302712"/>
                  </a:ext>
                </a:extLst>
              </a:tr>
              <a:tr h="434340">
                <a:tc>
                  <a:txBody>
                    <a:bodyPr/>
                    <a:lstStyle/>
                    <a:p>
                      <a:pPr algn="ctr"/>
                      <a:r>
                        <a:rPr lang="en-US" sz="2400" dirty="0">
                          <a:latin typeface="Times New Roman" panose="02020603050405020304" pitchFamily="18" charset="0"/>
                          <a:cs typeface="Times New Roman" panose="02020603050405020304" pitchFamily="18" charset="0"/>
                        </a:rPr>
                        <a:t>34</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4474940"/>
                  </a:ext>
                </a:extLst>
              </a:tr>
              <a:tr h="434340">
                <a:tc>
                  <a:txBody>
                    <a:bodyPr/>
                    <a:lstStyle/>
                    <a:p>
                      <a:pPr algn="ctr"/>
                      <a:r>
                        <a:rPr lang="en-US" sz="2400" dirty="0">
                          <a:latin typeface="Times New Roman" panose="02020603050405020304" pitchFamily="18" charset="0"/>
                          <a:cs typeface="Times New Roman" panose="02020603050405020304" pitchFamily="18" charset="0"/>
                        </a:rPr>
                        <a:t>67</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631554297"/>
                  </a:ext>
                </a:extLst>
              </a:tr>
              <a:tr h="434340">
                <a:tc>
                  <a:txBody>
                    <a:bodyPr/>
                    <a:lstStyle/>
                    <a:p>
                      <a:pPr algn="ctr"/>
                      <a:r>
                        <a:rPr lang="en-US" sz="2400" dirty="0">
                          <a:latin typeface="Times New Roman" panose="02020603050405020304" pitchFamily="18" charset="0"/>
                          <a:cs typeface="Times New Roman" panose="02020603050405020304" pitchFamily="18" charset="0"/>
                        </a:rPr>
                        <a:t>159</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2044331542"/>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1814</TotalTime>
  <Words>2666</Words>
  <Application>Microsoft Office PowerPoint</Application>
  <PresentationFormat>On-screen Show (4:3)</PresentationFormat>
  <Paragraphs>689</Paragraphs>
  <Slides>31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 Math</vt:lpstr>
      <vt:lpstr>Noto Sans Symbols</vt:lpstr>
      <vt:lpstr>Tahoma</vt:lpstr>
      <vt:lpstr>Times New Roman</vt:lpstr>
      <vt:lpstr>Wingdings</vt:lpstr>
      <vt:lpstr>dsp</vt:lpstr>
      <vt:lpstr>TỔ CHỨC VÀ CẤU TRÚC MÁY TÍNH II Chương 2 Biểu diễn thông tin </vt:lpstr>
      <vt:lpstr>Nội dung</vt:lpstr>
      <vt:lpstr>Biểu diễn thông tin (1/7) – Hệ thập phân</vt:lpstr>
      <vt:lpstr>Biểu diễn thông tin (2/7) – Hệ nhị phân</vt:lpstr>
      <vt:lpstr>Quiz 1 – Quy đổi lượng thông tin</vt:lpstr>
      <vt:lpstr>Biểu diễn thông tin (3/7) – Số nguyên dương</vt:lpstr>
      <vt:lpstr>Quiz 2 – Chuyển đổi nhị phân sang thập phân</vt:lpstr>
      <vt:lpstr>Biểu diễn thông tin (4/7) – Số nguyên dương</vt:lpstr>
      <vt:lpstr>Quiz 3 – Chuyển đổi thập phân sang nhị phân</vt:lpstr>
      <vt:lpstr>Biểu diễn thông tin (5/7) – Hệ cơ số 16</vt:lpstr>
      <vt:lpstr>Biểu diễn thông tin (6/7) – Hệ cơ số 16</vt:lpstr>
      <vt:lpstr>Biểu diễn thông tin (7/7) – Hệ cơ số 16</vt:lpstr>
      <vt:lpstr>Quiz 4 – Chuyển đổi thập phân sang thập lục phân</vt:lpstr>
      <vt:lpstr>Tính toán trên hệ cơ số 2</vt:lpstr>
      <vt:lpstr>Phương pháp biểu diễn bù 2 (1/2)</vt:lpstr>
      <vt:lpstr>Phương pháp biểu diễn bù 2 (2/2)</vt:lpstr>
      <vt:lpstr>Quiz 5 – Biểu diễn bù 2</vt:lpstr>
      <vt:lpstr>BCD (1/3)</vt:lpstr>
      <vt:lpstr>BCD (2/3)</vt:lpstr>
      <vt:lpstr>BCD (3/3) – Ví dụ</vt:lpstr>
      <vt:lpstr>Quiz 6</vt:lpstr>
      <vt:lpstr>Floating Point (1/3)</vt:lpstr>
      <vt:lpstr>Floating Point (2/3) – IEEE Std 754-1985</vt:lpstr>
      <vt:lpstr>Floating Point (3/3) – Chính xác đơn (32 bit)</vt:lpstr>
      <vt:lpstr>ASCII (1/2)</vt:lpstr>
      <vt:lpstr>ASCII (2/2) -Ví dụ</vt:lpstr>
      <vt:lpstr>Bài tập (1/4)</vt:lpstr>
      <vt:lpstr>Bài tập (2/4)</vt:lpstr>
      <vt:lpstr>Bài tập (3/4)</vt:lpstr>
      <vt:lpstr>Bài tập (4/4)</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Trần Đại Dương</cp:lastModifiedBy>
  <cp:revision>104</cp:revision>
  <dcterms:created xsi:type="dcterms:W3CDTF">2017-02-19T14:22:18Z</dcterms:created>
  <dcterms:modified xsi:type="dcterms:W3CDTF">2020-11-04T10:36:55Z</dcterms:modified>
</cp:coreProperties>
</file>