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43" r:id="rId2"/>
    <p:sldId id="299" r:id="rId3"/>
    <p:sldId id="354" r:id="rId4"/>
    <p:sldId id="361" r:id="rId5"/>
    <p:sldId id="356" r:id="rId6"/>
    <p:sldId id="362" r:id="rId7"/>
    <p:sldId id="364" r:id="rId8"/>
    <p:sldId id="347" r:id="rId9"/>
    <p:sldId id="365" r:id="rId10"/>
    <p:sldId id="366" r:id="rId11"/>
    <p:sldId id="367" r:id="rId12"/>
    <p:sldId id="357" r:id="rId13"/>
    <p:sldId id="383" r:id="rId14"/>
    <p:sldId id="381" r:id="rId15"/>
    <p:sldId id="380" r:id="rId16"/>
    <p:sldId id="358" r:id="rId17"/>
    <p:sldId id="372" r:id="rId18"/>
    <p:sldId id="373" r:id="rId19"/>
    <p:sldId id="374" r:id="rId20"/>
    <p:sldId id="375" r:id="rId21"/>
    <p:sldId id="376" r:id="rId22"/>
    <p:sldId id="368" r:id="rId23"/>
    <p:sldId id="377" r:id="rId24"/>
    <p:sldId id="359" r:id="rId25"/>
    <p:sldId id="389" r:id="rId26"/>
    <p:sldId id="379" r:id="rId27"/>
    <p:sldId id="335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54"/>
            <p14:sldId id="361"/>
            <p14:sldId id="356"/>
            <p14:sldId id="362"/>
            <p14:sldId id="364"/>
            <p14:sldId id="347"/>
            <p14:sldId id="365"/>
            <p14:sldId id="366"/>
            <p14:sldId id="367"/>
            <p14:sldId id="357"/>
            <p14:sldId id="383"/>
            <p14:sldId id="381"/>
            <p14:sldId id="380"/>
            <p14:sldId id="358"/>
            <p14:sldId id="372"/>
            <p14:sldId id="373"/>
            <p14:sldId id="374"/>
            <p14:sldId id="375"/>
            <p14:sldId id="376"/>
            <p14:sldId id="368"/>
            <p14:sldId id="377"/>
            <p14:sldId id="359"/>
            <p14:sldId id="389"/>
            <p14:sldId id="379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18" autoAdjust="0"/>
  </p:normalViewPr>
  <p:slideViewPr>
    <p:cSldViewPr>
      <p:cViewPr varScale="1">
        <p:scale>
          <a:sx n="102" d="100"/>
          <a:sy n="102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Bảng trên slide trình bày một số lệnh số học và luận lý thường dùng (MIPS còn nhiều lệnh số học và luận lý khác)</a:t>
            </a:r>
          </a:p>
          <a:p>
            <a:pPr marL="228600" indent="-228600">
              <a:buAutoNum type="arabicPeriod"/>
            </a:pPr>
            <a:r>
              <a:rPr lang="vi-VN" dirty="0"/>
              <a:t>i là viết tắt của immediate, addi nghĩa là cộng với số tức thời</a:t>
            </a:r>
          </a:p>
          <a:p>
            <a:pPr marL="228600" indent="-228600">
              <a:buAutoNum type="arabicPeriod"/>
            </a:pPr>
            <a:r>
              <a:rPr lang="vi-VN" dirty="0"/>
              <a:t>u là viết tắt của unsigned, addu nghĩa là kết quả của phép cộng là một số không dấu</a:t>
            </a:r>
          </a:p>
          <a:p>
            <a:pPr marL="228600" indent="-228600">
              <a:buAutoNum type="arabicPeriod"/>
            </a:pPr>
            <a:r>
              <a:rPr lang="vi-VN" dirty="0"/>
              <a:t>MIPS sử dụng lệnh nor thay cho not</a:t>
            </a:r>
          </a:p>
          <a:p>
            <a:pPr marL="685800" lvl="1" indent="-228600">
              <a:buAutoNum type="arabicPeriod"/>
            </a:pPr>
            <a:r>
              <a:rPr lang="vi-VN" dirty="0"/>
              <a:t>NOT(A) = NOR(A,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slti</a:t>
            </a:r>
            <a:r>
              <a:rPr lang="en-US" dirty="0"/>
              <a:t>: 0x2021 &gt; 0xFFFFFFF8 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</a:t>
            </a:r>
          </a:p>
          <a:p>
            <a:r>
              <a:rPr lang="en-US" dirty="0" err="1"/>
              <a:t>sltiu</a:t>
            </a:r>
            <a:r>
              <a:rPr lang="en-US" dirty="0"/>
              <a:t>:  0x2021 &lt; 0xFFFFFFF8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 = PC + 4 + 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 = 0x400200 – PC – 4 = 0x400200 – 0x400000 – 4 = 0x1FC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0x1FC &gt;&gt; 2 = 0x07F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</a:t>
            </a:r>
            <a:r>
              <a:rPr lang="en-US"/>
              <a:t>CỨU MIPS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Lướt qua slide này vì đã trình bày trong buổi trước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SLL dịch trái </a:t>
            </a:r>
            <a:r>
              <a:rPr lang="vi-VN" i="1" dirty="0"/>
              <a:t>i</a:t>
            </a:r>
            <a:r>
              <a:rPr lang="vi-VN" dirty="0"/>
              <a:t> bit nghĩa là nhân với 2</a:t>
            </a:r>
            <a:r>
              <a:rPr lang="vi-VN" i="1" baseline="30000" dirty="0"/>
              <a:t>i</a:t>
            </a:r>
            <a:endParaRPr lang="vi-VN" dirty="0"/>
          </a:p>
          <a:p>
            <a:r>
              <a:rPr lang="vi-VN" dirty="0"/>
              <a:t>SRL dịch phải </a:t>
            </a:r>
            <a:r>
              <a:rPr lang="vi-VN" i="1" dirty="0"/>
              <a:t>i</a:t>
            </a:r>
            <a:r>
              <a:rPr lang="vi-VN" dirty="0"/>
              <a:t> bit nghĩa là chia cho 2</a:t>
            </a:r>
            <a:r>
              <a:rPr lang="vi-VN" i="1" baseline="30000" dirty="0"/>
              <a:t>i</a:t>
            </a:r>
            <a:r>
              <a:rPr lang="vi-VN" i="1" dirty="0"/>
              <a:t> </a:t>
            </a:r>
            <a:r>
              <a:rPr lang="vi-VN" dirty="0"/>
              <a:t>(chỉ áp dụng với không dấu)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thường dùng (MIPS còn nhiều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</a:t>
            </a:r>
            <a:r>
              <a:rPr lang="en-US"/>
              <a:t>CỨU MIPS</a:t>
            </a:r>
          </a:p>
          <a:p>
            <a:r>
              <a:rPr lang="en-US"/>
              <a:t>Lướt qua slide này vì đã trình bày ở buổi 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vi-VN" dirty="0"/>
              <a:t> thường dùng (MIPS còn nhiều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6</a:t>
            </a:r>
            <a:br>
              <a:rPr lang="en-US" altLang="ja-JP" sz="4400" b="1"/>
            </a:br>
            <a:r>
              <a:rPr lang="en-US" altLang="ja-JP" sz="4400" b="1"/>
              <a:t>Kiến trúc Tập lệnh (tt)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11/17/2020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6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59851"/>
              </p:ext>
            </p:extLst>
          </p:nvPr>
        </p:nvGraphicFramePr>
        <p:xfrm>
          <a:off x="295276" y="16002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6670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981200" y="5228049"/>
            <a:ext cx="5120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0x00124080</a:t>
            </a:r>
          </a:p>
        </p:txBody>
      </p:sp>
    </p:spTree>
    <p:extLst>
      <p:ext uri="{BB962C8B-B14F-4D97-AF65-F5344CB8AC3E}">
        <p14:creationId xmlns:p14="http://schemas.microsoft.com/office/powerpoint/2010/main" val="25308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4884656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7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93378" y="4204075"/>
            <a:ext cx="1888148" cy="562318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267200" y="3505200"/>
            <a:ext cx="2704368" cy="34562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0x8084</a:t>
            </a:r>
          </a:p>
        </p:txBody>
      </p:sp>
    </p:spTree>
    <p:extLst>
      <p:ext uri="{BB962C8B-B14F-4D97-AF65-F5344CB8AC3E}">
        <p14:creationId xmlns:p14="http://schemas.microsoft.com/office/powerpoint/2010/main" val="7867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427-D8B9-448D-B79E-0E95EC0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(1/4)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810E-FEE6-475B-850B-6184B55E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3C3B743A-D198-4644-B818-22B9B2467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7796"/>
              </p:ext>
            </p:extLst>
          </p:nvPr>
        </p:nvGraphicFramePr>
        <p:xfrm>
          <a:off x="390053" y="2438400"/>
          <a:ext cx="8363893" cy="2819401"/>
        </p:xfrm>
        <a:graphic>
          <a:graphicData uri="http://schemas.openxmlformats.org/drawingml/2006/table">
            <a:tbl>
              <a:tblPr/>
              <a:tblGrid>
                <a:gridCol w="3261168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67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8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nửa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0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(2/4) – </a:t>
            </a:r>
            <a:r>
              <a:rPr lang="en-US" dirty="0" err="1"/>
              <a:t>Loại</a:t>
            </a:r>
            <a:r>
              <a:rPr lang="en-US" dirty="0"/>
              <a:t>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57356"/>
              </p:ext>
            </p:extLst>
          </p:nvPr>
        </p:nvGraphicFramePr>
        <p:xfrm>
          <a:off x="295276" y="17526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010401" y="5228049"/>
            <a:ext cx="1857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</p:spTree>
    <p:extLst>
      <p:ext uri="{BB962C8B-B14F-4D97-AF65-F5344CB8AC3E}">
        <p14:creationId xmlns:p14="http://schemas.microsoft.com/office/powerpoint/2010/main" val="4332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4486541" y="4073912"/>
            <a:ext cx="406113" cy="4385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6" y="291474"/>
            <a:ext cx="7602209" cy="673214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(3/4) - </a:t>
            </a:r>
            <a:r>
              <a:rPr lang="en-US" dirty="0" err="1"/>
              <a:t>lw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4259746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174172" y="3790292"/>
            <a:ext cx="287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/>
        </p:nvGraphicFramePr>
        <p:xfrm>
          <a:off x="4892654" y="2361756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5750931" y="1903200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3564798" y="4040454"/>
            <a:ext cx="203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2957433" y="4479036"/>
            <a:ext cx="2037370" cy="7252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3216028" y="3798081"/>
            <a:ext cx="348770" cy="411742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5292641" y="5101102"/>
            <a:ext cx="422031" cy="438581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5760746" y="2794908"/>
            <a:ext cx="251763" cy="258469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4689597" y="4512494"/>
            <a:ext cx="603044" cy="666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2734460" y="5320392"/>
            <a:ext cx="2512106" cy="558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 flipV="1">
            <a:off x="4486541" y="4252222"/>
            <a:ext cx="2315246" cy="112727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1243D-9FBB-4790-A487-6575ECB9C151}"/>
              </a:ext>
            </a:extLst>
          </p:cNvPr>
          <p:cNvGraphicFramePr>
            <a:graphicFrameLocks noGrp="1"/>
          </p:cNvGraphicFramePr>
          <p:nvPr/>
        </p:nvGraphicFramePr>
        <p:xfrm>
          <a:off x="6315767" y="4283093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0E97E-2AF5-4780-988B-F8E109B77976}"/>
              </a:ext>
            </a:extLst>
          </p:cNvPr>
          <p:cNvSpPr txBox="1"/>
          <p:nvPr/>
        </p:nvSpPr>
        <p:spPr>
          <a:xfrm>
            <a:off x="6165550" y="3813639"/>
            <a:ext cx="287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E244A-DEDC-4AF5-B938-5953FD890F1E}"/>
              </a:ext>
            </a:extLst>
          </p:cNvPr>
          <p:cNvSpPr/>
          <p:nvPr/>
        </p:nvSpPr>
        <p:spPr>
          <a:xfrm>
            <a:off x="6958282" y="4278971"/>
            <a:ext cx="1885154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40C4D-BEF0-4DBB-BEE8-A3A831B60731}"/>
              </a:ext>
            </a:extLst>
          </p:cNvPr>
          <p:cNvSpPr txBox="1"/>
          <p:nvPr/>
        </p:nvSpPr>
        <p:spPr>
          <a:xfrm>
            <a:off x="6958282" y="4273992"/>
            <a:ext cx="1885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</a:p>
        </p:txBody>
      </p:sp>
    </p:spTree>
    <p:extLst>
      <p:ext uri="{BB962C8B-B14F-4D97-AF65-F5344CB8AC3E}">
        <p14:creationId xmlns:p14="http://schemas.microsoft.com/office/powerpoint/2010/main" val="38845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4486541" y="4073912"/>
            <a:ext cx="406113" cy="4385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57" y="354555"/>
            <a:ext cx="7324724" cy="673214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(4/4) - 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4259746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434543" y="379029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2380517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1182666" y="1921960"/>
            <a:ext cx="2210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9C9848-3EE3-4619-B305-828039FE3DE1}"/>
              </a:ext>
            </a:extLst>
          </p:cNvPr>
          <p:cNvGraphicFramePr>
            <a:graphicFrameLocks noGrp="1"/>
          </p:cNvGraphicFramePr>
          <p:nvPr/>
        </p:nvGraphicFramePr>
        <p:xfrm>
          <a:off x="4892653" y="2360541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EBA4A1-C360-44E4-91F0-6CD48740D13C}"/>
              </a:ext>
            </a:extLst>
          </p:cNvPr>
          <p:cNvSpPr txBox="1"/>
          <p:nvPr/>
        </p:nvSpPr>
        <p:spPr>
          <a:xfrm>
            <a:off x="5750930" y="1901985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3564798" y="4040454"/>
            <a:ext cx="203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2957433" y="4479036"/>
            <a:ext cx="2037370" cy="7252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3216028" y="3798081"/>
            <a:ext cx="348770" cy="411742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5292641" y="5101102"/>
            <a:ext cx="422031" cy="438581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5760746" y="2794908"/>
            <a:ext cx="251763" cy="258469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4689597" y="4512494"/>
            <a:ext cx="603044" cy="666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2734460" y="5320392"/>
            <a:ext cx="2512106" cy="558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>
            <a:off x="2957433" y="4398677"/>
            <a:ext cx="1101154" cy="11381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3C8667-B174-4CA2-96BC-F034B1522F6B}"/>
              </a:ext>
            </a:extLst>
          </p:cNvPr>
          <p:cNvSpPr/>
          <p:nvPr/>
        </p:nvSpPr>
        <p:spPr>
          <a:xfrm>
            <a:off x="6751248" y="2345544"/>
            <a:ext cx="2068364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C7706F-99FF-4971-A404-1D49C1ACAD9F}"/>
              </a:ext>
            </a:extLst>
          </p:cNvPr>
          <p:cNvSpPr txBox="1"/>
          <p:nvPr/>
        </p:nvSpPr>
        <p:spPr>
          <a:xfrm>
            <a:off x="6751248" y="2340566"/>
            <a:ext cx="2068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0xFA0101FA</a:t>
            </a:r>
          </a:p>
        </p:txBody>
      </p:sp>
    </p:spTree>
    <p:extLst>
      <p:ext uri="{BB962C8B-B14F-4D97-AF65-F5344CB8AC3E}">
        <p14:creationId xmlns:p14="http://schemas.microsoft.com/office/powerpoint/2010/main" val="20167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A7E-03D8-4204-B4C3-C275D82A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(1/7)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2E60-E635-42AE-98B4-7913F33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990C8C2E-D61E-4FEF-BA93-8819EDC33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15909"/>
              </p:ext>
            </p:extLst>
          </p:nvPr>
        </p:nvGraphicFramePr>
        <p:xfrm>
          <a:off x="450090" y="2209800"/>
          <a:ext cx="8264990" cy="2786065"/>
        </p:xfrm>
        <a:graphic>
          <a:graphicData uri="http://schemas.openxmlformats.org/drawingml/2006/table">
            <a:tbl>
              <a:tblPr/>
              <a:tblGrid>
                <a:gridCol w="3222605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2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497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3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3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(2/7) - </a:t>
            </a:r>
            <a:r>
              <a:rPr lang="en-US" dirty="0" err="1"/>
              <a:t>slti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7628"/>
              </p:ext>
            </p:extLst>
          </p:nvPr>
        </p:nvGraphicFramePr>
        <p:xfrm>
          <a:off x="295276" y="16764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676400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934201" y="5228049"/>
            <a:ext cx="1933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0x2A48FFF8</a:t>
            </a:r>
          </a:p>
        </p:txBody>
      </p:sp>
    </p:spTree>
    <p:extLst>
      <p:ext uri="{BB962C8B-B14F-4D97-AF65-F5344CB8AC3E}">
        <p14:creationId xmlns:p14="http://schemas.microsoft.com/office/powerpoint/2010/main" val="4839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4960856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(3/7) – </a:t>
            </a:r>
            <a:r>
              <a:rPr lang="en-US" dirty="0" err="1"/>
              <a:t>slti</a:t>
            </a:r>
            <a:r>
              <a:rPr lang="en-US" dirty="0"/>
              <a:t>/</a:t>
            </a:r>
            <a:r>
              <a:rPr lang="en-US" dirty="0" err="1"/>
              <a:t>sltu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8" y="4180991"/>
            <a:ext cx="2094033" cy="5854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457700" y="3505200"/>
            <a:ext cx="2513868" cy="35901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3674906" y="5078836"/>
            <a:ext cx="1963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24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4656853" y="4286250"/>
            <a:ext cx="573999" cy="79258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F902EA-5753-4DEE-A014-15095A0BD1B2}"/>
              </a:ext>
            </a:extLst>
          </p:cNvPr>
          <p:cNvSpPr txBox="1"/>
          <p:nvPr/>
        </p:nvSpPr>
        <p:spPr>
          <a:xfrm>
            <a:off x="3445124" y="27253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836C4-73E0-47A0-B999-5712FC4E83BB}"/>
              </a:ext>
            </a:extLst>
          </p:cNvPr>
          <p:cNvSpPr/>
          <p:nvPr/>
        </p:nvSpPr>
        <p:spPr>
          <a:xfrm>
            <a:off x="7098030" y="2827561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336F1-8204-4794-B2BF-782028F6C694}"/>
              </a:ext>
            </a:extLst>
          </p:cNvPr>
          <p:cNvSpPr txBox="1"/>
          <p:nvPr/>
        </p:nvSpPr>
        <p:spPr>
          <a:xfrm>
            <a:off x="7098030" y="2822583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3657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  <p:bldP spid="17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98" y="285870"/>
            <a:ext cx="6599464" cy="680179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(4/7)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1843079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2268312" y="2711759"/>
            <a:ext cx="4626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40404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= PC + 4 + {</a:t>
                      </a:r>
                      <a:r>
                        <a:rPr lang="en-US" sz="22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extS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&lt;&lt; 2}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4612388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0000000001111111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185931"/>
            <a:ext cx="5329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000100</a:t>
            </a:r>
            <a:r>
              <a:rPr lang="en-US" sz="24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0000000001111111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082202" y="5185930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0x1248007F</a:t>
            </a:r>
          </a:p>
        </p:txBody>
      </p:sp>
    </p:spTree>
    <p:extLst>
      <p:ext uri="{BB962C8B-B14F-4D97-AF65-F5344CB8AC3E}">
        <p14:creationId xmlns:p14="http://schemas.microsoft.com/office/powerpoint/2010/main" val="37366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Các mô hình định địa chỉ</a:t>
            </a:r>
          </a:p>
          <a:p>
            <a:r>
              <a:rPr lang="en-US" sz="3600"/>
              <a:t>Nhóm lệnh số học và luận lý</a:t>
            </a:r>
          </a:p>
          <a:p>
            <a:r>
              <a:rPr lang="en-US" sz="3600"/>
              <a:t>Nhóm lệnh truyền dữ liệu</a:t>
            </a:r>
          </a:p>
          <a:p>
            <a:r>
              <a:rPr lang="en-US" sz="3600"/>
              <a:t>Nhóm lệnh điều khiển</a:t>
            </a:r>
          </a:p>
          <a:p>
            <a:r>
              <a:rPr lang="en-US" sz="3600"/>
              <a:t>Chương trình hợp </a:t>
            </a:r>
            <a:r>
              <a:rPr lang="en-US" sz="4000"/>
              <a:t>ngữ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867448" y="4286287"/>
            <a:ext cx="1654628" cy="1318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2522076" y="3310010"/>
            <a:ext cx="4182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(5/7)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23785" y="3856974"/>
          <a:ext cx="208087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46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19410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294670" y="2286252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252515" cy="154603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941777" y="2693741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839401" cy="76008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3941776" y="4444787"/>
            <a:ext cx="4925993" cy="1145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PC +4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2522076" y="4945772"/>
            <a:ext cx="1419701" cy="718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/>
        </p:nvGraphicFramePr>
        <p:xfrm>
          <a:off x="5622678" y="2293643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418934" y="2287214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418934" y="228940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294671" y="337844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3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867448" y="4286287"/>
            <a:ext cx="1654628" cy="1318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2522076" y="3310010"/>
            <a:ext cx="4182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(6/7)</a:t>
            </a:r>
            <a:r>
              <a:rPr lang="vi-VN" dirty="0"/>
              <a:t> – </a:t>
            </a:r>
            <a:r>
              <a:rPr lang="en-US" dirty="0" err="1"/>
              <a:t>bne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23785" y="3856974"/>
          <a:ext cx="208087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46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19410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294670" y="2286252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252515" cy="154603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941777" y="2693741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839401" cy="76008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3521322" y="4444787"/>
            <a:ext cx="5346447" cy="1145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0x400200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522076" y="4945772"/>
            <a:ext cx="999246" cy="718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/>
        </p:nvGraphicFramePr>
        <p:xfrm>
          <a:off x="5622678" y="2293643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418934" y="2287214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418934" y="228940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294671" y="337844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E89E-A137-4CF7-B0B7-6749C6C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(7/7) – j/</a:t>
            </a:r>
            <a:r>
              <a:rPr lang="en-US" dirty="0" err="1"/>
              <a:t>jr</a:t>
            </a:r>
            <a:r>
              <a:rPr lang="en-US" dirty="0"/>
              <a:t>/</a:t>
            </a:r>
            <a:r>
              <a:rPr lang="en-US" dirty="0" err="1"/>
              <a:t>jal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AF0D-E5EB-4893-84F5-F7E04A6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103A9-A476-4FEC-BEC0-33CE0B6148A4}"/>
              </a:ext>
            </a:extLst>
          </p:cNvPr>
          <p:cNvSpPr txBox="1"/>
          <p:nvPr/>
        </p:nvSpPr>
        <p:spPr>
          <a:xfrm>
            <a:off x="991961" y="2133517"/>
            <a:ext cx="2855467" cy="113107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6392D-DDC4-4547-8F10-1F85DC1BDA35}"/>
              </a:ext>
            </a:extLst>
          </p:cNvPr>
          <p:cNvGraphicFramePr>
            <a:graphicFrameLocks noGrp="1"/>
          </p:cNvGraphicFramePr>
          <p:nvPr/>
        </p:nvGraphicFramePr>
        <p:xfrm>
          <a:off x="4347169" y="2138604"/>
          <a:ext cx="3617108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38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52201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569707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EEF794-4410-40C3-9FE3-DE2F1518A7A0}"/>
              </a:ext>
            </a:extLst>
          </p:cNvPr>
          <p:cNvSpPr txBox="1"/>
          <p:nvPr/>
        </p:nvSpPr>
        <p:spPr>
          <a:xfrm>
            <a:off x="991960" y="3276604"/>
            <a:ext cx="2855467" cy="1131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0x400204: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F0B7-1C9C-4F0D-AFC5-10ED14530305}"/>
              </a:ext>
            </a:extLst>
          </p:cNvPr>
          <p:cNvSpPr txBox="1"/>
          <p:nvPr/>
        </p:nvSpPr>
        <p:spPr>
          <a:xfrm>
            <a:off x="991960" y="4425496"/>
            <a:ext cx="2855467" cy="1131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0x400404: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0x400800: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8F9B22-5C51-4674-AA08-932F1E5A18C4}"/>
              </a:ext>
            </a:extLst>
          </p:cNvPr>
          <p:cNvGraphicFramePr>
            <a:graphicFrameLocks noGrp="1"/>
          </p:cNvGraphicFramePr>
          <p:nvPr/>
        </p:nvGraphicFramePr>
        <p:xfrm>
          <a:off x="4347169" y="3268441"/>
          <a:ext cx="361710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38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52201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569707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575DB6-6CAE-433A-B8C6-C6F0550711C5}"/>
              </a:ext>
            </a:extLst>
          </p:cNvPr>
          <p:cNvGraphicFramePr>
            <a:graphicFrameLocks noGrp="1"/>
          </p:cNvGraphicFramePr>
          <p:nvPr/>
        </p:nvGraphicFramePr>
        <p:xfrm>
          <a:off x="4285413" y="4306213"/>
          <a:ext cx="3689750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645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9787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601231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5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44C-C2FD-423D-8E07-B0D64E6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Chương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-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A54E-C899-40B4-9E7D-CD88928B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ADBB88-3693-414E-BB3C-54F612A8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3813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                   .data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.</a:t>
            </a:r>
            <a:r>
              <a:rPr lang="en-US"/>
              <a:t>text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main:                               #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FFA-E432-4844-AA41-697EF261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-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B64F-88CC-4CAF-B235-C832E55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876B0A-104F-4886-977C-114AFF9E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4" y="1371600"/>
            <a:ext cx="8696325" cy="5029200"/>
          </a:xfrm>
        </p:spPr>
        <p:txBody>
          <a:bodyPr/>
          <a:lstStyle/>
          <a:p>
            <a:r>
              <a:rPr lang="en-US" sz="2400" err="1"/>
              <a:t>Ký</a:t>
            </a:r>
            <a:r>
              <a:rPr lang="en-US" sz="2400"/>
              <a:t> số: Hệ </a:t>
            </a:r>
            <a:r>
              <a:rPr lang="en-US" sz="2400" err="1"/>
              <a:t>thập</a:t>
            </a:r>
            <a:r>
              <a:rPr lang="en-US" sz="2400"/>
              <a:t> phân </a:t>
            </a:r>
            <a:r>
              <a:rPr lang="en-US" sz="2400" dirty="0"/>
              <a:t>(</a:t>
            </a:r>
            <a:r>
              <a:rPr lang="en-US" sz="2400"/>
              <a:t>17), Hệ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err="1"/>
              <a:t>lục</a:t>
            </a:r>
            <a:r>
              <a:rPr lang="en-US" sz="2400"/>
              <a:t> phân thêm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err="1"/>
              <a:t>tố</a:t>
            </a:r>
            <a:r>
              <a:rPr lang="en-US" sz="2400"/>
              <a:t> 0x (0x17)</a:t>
            </a:r>
            <a:endParaRPr lang="en-US" sz="2400" dirty="0"/>
          </a:p>
          <a:p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 (‘c’)</a:t>
            </a:r>
          </a:p>
          <a:p>
            <a:r>
              <a:rPr lang="en-US" sz="2400" dirty="0" err="1"/>
              <a:t>Chuỗi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</a:t>
            </a:r>
            <a:r>
              <a:rPr lang="en-US" sz="2400" dirty="0" err="1"/>
              <a:t>kép</a:t>
            </a:r>
            <a:r>
              <a:rPr lang="en-US" sz="2400" dirty="0"/>
              <a:t> (“PH002</a:t>
            </a:r>
            <a:r>
              <a:rPr lang="en-US" sz="2400"/>
              <a:t>”) </a:t>
            </a:r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400"/>
              <a:t>[&lt;nhãn&gt;:]   .&lt;kiểu dữ liệu&gt;   &lt;danh sách giá trị&gt;</a:t>
            </a:r>
          </a:p>
          <a:p>
            <a:pPr marL="0" indent="0">
              <a:buNone/>
            </a:pPr>
            <a:r>
              <a:rPr lang="en-US" sz="2400"/>
              <a:t>Ví dụ:</a:t>
            </a:r>
          </a:p>
          <a:p>
            <a:pPr marL="0" indent="0">
              <a:buNone/>
            </a:pPr>
            <a:r>
              <a:rPr lang="en-US" sz="2400"/>
              <a:t>var1:   .word   3           # biến nguyên var1 có kích th</a:t>
            </a:r>
            <a:r>
              <a:rPr lang="vi-VN" sz="2400"/>
              <a:t>ư</a:t>
            </a:r>
            <a:r>
              <a:rPr lang="en-US" sz="2400"/>
              <a:t>ớc 1 word</a:t>
            </a:r>
          </a:p>
          <a:p>
            <a:pPr marL="0" indent="0">
              <a:buNone/>
            </a:pPr>
            <a:r>
              <a:rPr lang="en-US" sz="2400"/>
              <a:t>arr1:   .byte    ‘a’, ‘k’   # mảng arr1 có 2 phần tử, mỗi phần tử 1 byte</a:t>
            </a:r>
          </a:p>
          <a:p>
            <a:pPr marL="0" indent="0">
              <a:buNone/>
            </a:pPr>
            <a:r>
              <a:rPr lang="en-US" sz="2400"/>
              <a:t>arr2:   .space   40         # mảng arr2 có kích th</a:t>
            </a:r>
            <a:r>
              <a:rPr lang="vi-VN" sz="2400"/>
              <a:t>ư</a:t>
            </a:r>
            <a:r>
              <a:rPr lang="en-US" sz="2400"/>
              <a:t>ớc 40 byte liên tục</a:t>
            </a:r>
          </a:p>
          <a:p>
            <a:pPr marL="0" indent="0">
              <a:buNone/>
            </a:pPr>
            <a:r>
              <a:rPr lang="en-US" sz="2400"/>
              <a:t>str1:   .asciiz  “ahihi”  # chuỗi str1 có kết thúc bởi null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9A62-8BCE-4C51-B80A-04DE89F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548C-7859-4339-995D-EBB6D3BC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6013"/>
            <a:ext cx="4276725" cy="3965973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f, g, h,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$s0, $s1, $s2, $s3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$s4.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$s7.</a:t>
            </a:r>
          </a:p>
          <a:p>
            <a:pPr marL="342900" lvl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dirty="0" err="1">
                <a:ea typeface="Times New Roman" panose="02020603050405020304" pitchFamily="18" charset="0"/>
              </a:rPr>
              <a:t>Chương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trình</a:t>
            </a:r>
            <a:r>
              <a:rPr lang="en-US" dirty="0">
                <a:ea typeface="Times New Roman" panose="02020603050405020304" pitchFamily="18" charset="0"/>
              </a:rPr>
              <a:t> C </a:t>
            </a:r>
            <a:r>
              <a:rPr lang="en-US" dirty="0" err="1">
                <a:ea typeface="Times New Roman" panose="02020603050405020304" pitchFamily="18" charset="0"/>
              </a:rPr>
              <a:t>tương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ứng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gì</a:t>
            </a:r>
            <a:r>
              <a:rPr lang="en-US" dirty="0">
                <a:ea typeface="Times New Roman" panose="02020603050405020304" pitchFamily="18" charset="0"/>
              </a:rPr>
              <a:t>?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2862-C6B6-450B-9DDA-AC5E775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BDCFE-9DC7-4783-9974-789BBCFE2564}"/>
              </a:ext>
            </a:extLst>
          </p:cNvPr>
          <p:cNvSpPr txBox="1"/>
          <p:nvPr/>
        </p:nvSpPr>
        <p:spPr>
          <a:xfrm>
            <a:off x="4654447" y="1524000"/>
            <a:ext cx="4194278" cy="3097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$s0, 2       # $t0 = f *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$t0, $s6, $t0  # $t0 = &amp;A[f]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$t1, $s1, 2       # $t1 = g *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$t1, $s7, $t1  # $t1 = &amp;B[g]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$s0, 0($t0)      # f = A[f]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$t2, $t0,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0($t2)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$t0, $t0, $s0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0($t1)</a:t>
            </a:r>
          </a:p>
        </p:txBody>
      </p:sp>
    </p:spTree>
    <p:extLst>
      <p:ext uri="{BB962C8B-B14F-4D97-AF65-F5344CB8AC3E}">
        <p14:creationId xmlns:p14="http://schemas.microsoft.com/office/powerpoint/2010/main" val="36451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035-890E-4467-83AB-D98F99A7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E36A-8AA9-4196-BD3F-D3B54E79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100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EA78-91D0-4993-A3B1-D8146C4C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CEC5-D4CF-4E41-B9AF-EB27ABC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2365-9ADE-46A1-AF31-573E4E59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C5C0-0F67-4396-9DB3-7FFFFBA2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13A7C-2B68-436E-A2B9-9095BA4D4D0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6"/>
          <a:stretch/>
        </p:blipFill>
        <p:spPr>
          <a:xfrm>
            <a:off x="258652" y="1412776"/>
            <a:ext cx="8580245" cy="47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1678-A3F2-42CA-88F7-1CB2EB05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F904-E769-4211-982C-49E9F5AC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2CD3-88E9-446C-BD04-DBE4D060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F5C70-555E-4059-8EAE-D7D3E00DF9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3"/>
          <a:stretch/>
        </p:blipFill>
        <p:spPr>
          <a:xfrm>
            <a:off x="309763" y="1412776"/>
            <a:ext cx="8524473" cy="47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33D-498A-4C33-90F3-6C356DA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</a:t>
            </a:r>
            <a:r>
              <a:rPr lang="vi-VN"/>
              <a:t>(1/</a:t>
            </a:r>
            <a:r>
              <a:rPr lang="en-US"/>
              <a:t>7</a:t>
            </a:r>
            <a:r>
              <a:rPr lang="vi-VN"/>
              <a:t>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8B38-6AD5-4E20-8B56-38DFC893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703CC173-F363-45D9-8A06-E0FC8B8DF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2576"/>
              </p:ext>
            </p:extLst>
          </p:nvPr>
        </p:nvGraphicFramePr>
        <p:xfrm>
          <a:off x="381000" y="1539875"/>
          <a:ext cx="8068942" cy="418609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885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Thao 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add/addu, addi/addiu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08435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Trừ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sub, subu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50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nếu nhỏ hơn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slt/sltu, slti/sltiu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36813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trái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phải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NOT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0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(2/</a:t>
            </a:r>
            <a:r>
              <a:rPr lang="en-US" dirty="0"/>
              <a:t>7</a:t>
            </a:r>
            <a:r>
              <a:rPr lang="vi-VN" dirty="0"/>
              <a:t>) 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904"/>
              </p:ext>
            </p:extLst>
          </p:nvPr>
        </p:nvGraphicFramePr>
        <p:xfrm>
          <a:off x="295274" y="1794327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48" y="2779058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828800" y="5228049"/>
            <a:ext cx="5272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err="1"/>
              <a:t>lý</a:t>
            </a:r>
            <a:r>
              <a:rPr lang="vi-VN"/>
              <a:t> (</a:t>
            </a:r>
            <a:r>
              <a:rPr lang="en-US"/>
              <a:t>3</a:t>
            </a:r>
            <a:r>
              <a:rPr lang="vi-VN"/>
              <a:t>/</a:t>
            </a:r>
            <a:r>
              <a:rPr lang="en-US"/>
              <a:t>7</a:t>
            </a:r>
            <a:r>
              <a:rPr lang="vi-VN"/>
              <a:t>) </a:t>
            </a:r>
            <a:r>
              <a:rPr lang="vi-VN" dirty="0"/>
              <a:t>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EBF90-C06D-4F11-9F70-A837E84AB621}"/>
              </a:ext>
            </a:extLst>
          </p:cNvPr>
          <p:cNvCxnSpPr>
            <a:endCxn id="9" idx="2"/>
          </p:cNvCxnSpPr>
          <p:nvPr/>
        </p:nvCxnSpPr>
        <p:spPr>
          <a:xfrm flipV="1">
            <a:off x="2693378" y="4204075"/>
            <a:ext cx="1888148" cy="18768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9" y="4180992"/>
            <a:ext cx="2529253" cy="58540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352193" y="3505201"/>
            <a:ext cx="2619376" cy="33264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0x39B4</a:t>
            </a:r>
          </a:p>
        </p:txBody>
      </p:sp>
    </p:spTree>
    <p:extLst>
      <p:ext uri="{BB962C8B-B14F-4D97-AF65-F5344CB8AC3E}">
        <p14:creationId xmlns:p14="http://schemas.microsoft.com/office/powerpoint/2010/main" val="41768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4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26414"/>
              </p:ext>
            </p:extLst>
          </p:nvPr>
        </p:nvGraphicFramePr>
        <p:xfrm>
          <a:off x="295274" y="1728262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48" y="2749561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080849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001000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0x2248FFF8</a:t>
            </a:r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5091482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5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</a:t>
            </a:r>
            <a:r>
              <a:rPr lang="en-US" dirty="0"/>
              <a:t>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8" y="4180991"/>
            <a:ext cx="2094033" cy="5854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457700" y="3505200"/>
            <a:ext cx="2513868" cy="35901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3674906" y="5078836"/>
            <a:ext cx="1956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24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4653190" y="4286250"/>
            <a:ext cx="708288" cy="79258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1959</Words>
  <Application>Microsoft Office PowerPoint</Application>
  <PresentationFormat>On-screen Show (4:3)</PresentationFormat>
  <Paragraphs>569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dsp</vt:lpstr>
      <vt:lpstr>TỔ CHỨC VÀ CẤU TRÚC MÁY TÍNH II Chương 6 Kiến trúc Tập lệnh (tt) </vt:lpstr>
      <vt:lpstr>Nội dung</vt:lpstr>
      <vt:lpstr>Các mô hình định địa chỉ (1/2)</vt:lpstr>
      <vt:lpstr>Các mô hình định địa chỉ (2/2)</vt:lpstr>
      <vt:lpstr>Nhóm lệnh số học và luận lý (1/7) </vt:lpstr>
      <vt:lpstr>Nhóm lệnh số học và luận lý (2/7) – Loại R</vt:lpstr>
      <vt:lpstr>Nhóm lệnh số học và luận lý (3/7) – Loại R</vt:lpstr>
      <vt:lpstr>Nhóm lệnh số học và luận lý (4/7) – Loại I</vt:lpstr>
      <vt:lpstr>Nhóm lệnh số học và luận lý (5/7) – Loại I</vt:lpstr>
      <vt:lpstr>Nhóm lệnh số học và luận lý (6/7) – Dịch</vt:lpstr>
      <vt:lpstr>Nhóm lệnh số học và luận lý (7/7) – Dịch</vt:lpstr>
      <vt:lpstr>Nhóm lệnh truyền dữ liệu (1/4)</vt:lpstr>
      <vt:lpstr>Nhóm lệnh truyền dữ liệu (2/4) – Loại I</vt:lpstr>
      <vt:lpstr>Nhóm lệnh truyền dữ liệu (3/4) - lw</vt:lpstr>
      <vt:lpstr>Nhóm lệnh truyền dữ liệu (4/4) - sw</vt:lpstr>
      <vt:lpstr>Nhóm lệnh điều khiển (1/7)</vt:lpstr>
      <vt:lpstr>Nhóm lệnh điều khiển (2/7) - slti</vt:lpstr>
      <vt:lpstr>Nhóm lệnh điều khiển (3/7) – slti/sltu</vt:lpstr>
      <vt:lpstr>Nhóm lệnh điều khiển (4/7) – beq</vt:lpstr>
      <vt:lpstr>Nhóm lệnh điều khiển (5/7) – beq</vt:lpstr>
      <vt:lpstr>Nhóm lệnh điều khiển (6/7) – bne</vt:lpstr>
      <vt:lpstr>Nhóm lệnh điều khiển (7/7) – j/jr/jal</vt:lpstr>
      <vt:lpstr>Chương trình hợp ngữ - Cấu trúc chương trình</vt:lpstr>
      <vt:lpstr>Chương trình hợp ngữ - Khai báo dữ liệu</vt:lpstr>
      <vt:lpstr>Câu hỏi và Bài tập (1/2)</vt:lpstr>
      <vt:lpstr>Câu hỏi và 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Đại Dương</cp:lastModifiedBy>
  <cp:revision>133</cp:revision>
  <dcterms:created xsi:type="dcterms:W3CDTF">2017-02-19T14:22:18Z</dcterms:created>
  <dcterms:modified xsi:type="dcterms:W3CDTF">2020-11-17T11:36:09Z</dcterms:modified>
</cp:coreProperties>
</file>