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handoutMasterIdLst>
    <p:handoutMasterId r:id="rId24"/>
  </p:handoutMasterIdLst>
  <p:sldIdLst>
    <p:sldId id="343" r:id="rId2"/>
    <p:sldId id="299" r:id="rId3"/>
    <p:sldId id="316" r:id="rId4"/>
    <p:sldId id="317" r:id="rId5"/>
    <p:sldId id="318" r:id="rId6"/>
    <p:sldId id="320" r:id="rId7"/>
    <p:sldId id="321" r:id="rId8"/>
    <p:sldId id="322" r:id="rId9"/>
    <p:sldId id="315" r:id="rId10"/>
    <p:sldId id="324" r:id="rId11"/>
    <p:sldId id="344" r:id="rId12"/>
    <p:sldId id="345" r:id="rId13"/>
    <p:sldId id="350" r:id="rId14"/>
    <p:sldId id="352" r:id="rId15"/>
    <p:sldId id="346" r:id="rId16"/>
    <p:sldId id="347" r:id="rId17"/>
    <p:sldId id="348" r:id="rId18"/>
    <p:sldId id="349" r:id="rId19"/>
    <p:sldId id="353" r:id="rId20"/>
    <p:sldId id="354" r:id="rId21"/>
    <p:sldId id="335" r:id="rId2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01E33B1B-E197-463B-A531-467BFB591BCB}">
          <p14:sldIdLst>
            <p14:sldId id="343"/>
            <p14:sldId id="299"/>
            <p14:sldId id="316"/>
            <p14:sldId id="317"/>
            <p14:sldId id="318"/>
            <p14:sldId id="320"/>
            <p14:sldId id="321"/>
            <p14:sldId id="322"/>
            <p14:sldId id="315"/>
            <p14:sldId id="324"/>
            <p14:sldId id="344"/>
            <p14:sldId id="345"/>
            <p14:sldId id="350"/>
            <p14:sldId id="352"/>
            <p14:sldId id="346"/>
            <p14:sldId id="347"/>
            <p14:sldId id="348"/>
            <p14:sldId id="349"/>
            <p14:sldId id="353"/>
            <p14:sldId id="354"/>
            <p14:sldId id="33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rần Đại Dương" initials="TĐD" lastIdx="1" clrIdx="0">
    <p:extLst>
      <p:ext uri="{19B8F6BF-5375-455C-9EA6-DF929625EA0E}">
        <p15:presenceInfo xmlns:p15="http://schemas.microsoft.com/office/powerpoint/2012/main" userId="Trần Đại Dương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  <a:srgbClr val="FF99CC"/>
    <a:srgbClr val="FF99FF"/>
    <a:srgbClr val="9BD4FF"/>
    <a:srgbClr val="FF9933"/>
    <a:srgbClr val="FF6699"/>
    <a:srgbClr val="414B53"/>
    <a:srgbClr val="FFA3A3"/>
    <a:srgbClr val="FF8B8B"/>
    <a:srgbClr val="CDE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5618" autoAdjust="0"/>
  </p:normalViewPr>
  <p:slideViewPr>
    <p:cSldViewPr>
      <p:cViewPr varScale="1">
        <p:scale>
          <a:sx n="102" d="100"/>
          <a:sy n="102" d="100"/>
        </p:scale>
        <p:origin x="1866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-2045" y="-101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41815E-765A-40A8-99C6-F127D7A12C4B}" type="datetimeFigureOut">
              <a:rPr kumimoji="1" lang="ja-JP" altLang="en-US" smtClean="0"/>
              <a:t>2020/11/7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6E1689-3E24-4715-81AA-F8F7237FC61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42573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DC1322-60E5-4FB1-AE3F-C5810C4969C1}" type="datetimeFigureOut">
              <a:rPr kumimoji="1" lang="ja-JP" altLang="en-US" smtClean="0"/>
              <a:pPr/>
              <a:t>2020/11/7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9D7235-7D46-4FEA-A007-68D1C591E286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8752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vi-VN" dirty="0"/>
              <a:t>Độc lập phần cứng nghĩa là chương trình có thể chạy trên nhiều loại máy tính khác nhau</a:t>
            </a:r>
          </a:p>
          <a:p>
            <a:pPr marL="228600" indent="-228600">
              <a:buAutoNum type="arabicPeriod"/>
            </a:pPr>
            <a:r>
              <a:rPr lang="vi-VN" dirty="0"/>
              <a:t>Phụ thuộc phần cứng nghĩa là chương trình được viết cho loại máy nào thì chỉ có thể chạy được trên loại máy đó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ABEDE5-6239-4ECB-ABE4-429C7A23B5D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79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ABEDE5-6239-4ECB-ABE4-429C7A23B5D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8469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Lưu ý là bộ nhớ được định địa chỉ theo byte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ABEDE5-6239-4ECB-ABE4-429C7A23B5D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0652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ABEDE5-6239-4ECB-ABE4-429C7A23B5D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2513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vi-VN" dirty="0"/>
              <a:t>Có thể sử dụng phần mềm MARS để kiểm tra kết quả biên dịch chương trình hợp ngữ thành </a:t>
            </a:r>
            <a:r>
              <a:rPr lang="vi-VN"/>
              <a:t>mã máy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ABEDE5-6239-4ECB-ABE4-429C7A23B5D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3332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Lưu ý là bộ nhớ được định địa chỉ theo byte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ABEDE5-6239-4ECB-ABE4-429C7A23B5D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5710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902" name="Picture 14" descr="OFDM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654550"/>
            <a:ext cx="9144000" cy="1485900"/>
          </a:xfrm>
          <a:prstGeom prst="rect">
            <a:avLst/>
          </a:prstGeom>
          <a:noFill/>
        </p:spPr>
      </p:pic>
      <p:sp>
        <p:nvSpPr>
          <p:cNvPr id="37892" name="Rectangle 4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84213" y="2133600"/>
            <a:ext cx="7772400" cy="1470025"/>
          </a:xfrm>
        </p:spPr>
        <p:txBody>
          <a:bodyPr/>
          <a:lstStyle>
            <a:lvl1pPr algn="ctr">
              <a:defRPr kumimoji="0" baseline="0"/>
            </a:lvl1pPr>
          </a:lstStyle>
          <a:p>
            <a:r>
              <a:rPr lang="en-US" altLang="ja-JP" dirty="0"/>
              <a:t>Master Presentation Title Format</a:t>
            </a:r>
            <a:endParaRPr lang="ja-JP" altLang="ja-JP" dirty="0"/>
          </a:p>
        </p:txBody>
      </p:sp>
      <p:sp>
        <p:nvSpPr>
          <p:cNvPr id="37900" name="Rectangle 12"/>
          <p:cNvSpPr>
            <a:spLocks noChangeArrowheads="1"/>
          </p:cNvSpPr>
          <p:nvPr/>
        </p:nvSpPr>
        <p:spPr bwMode="auto">
          <a:xfrm flipH="1">
            <a:off x="0" y="4652963"/>
            <a:ext cx="9144000" cy="1560512"/>
          </a:xfrm>
          <a:prstGeom prst="rect">
            <a:avLst/>
          </a:prstGeom>
          <a:solidFill>
            <a:schemeClr val="bg1">
              <a:alpha val="3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37893" name="Rectangle 5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aseline="0"/>
            </a:lvl1pPr>
          </a:lstStyle>
          <a:p>
            <a:r>
              <a:rPr lang="en-US" altLang="ja-JP" dirty="0"/>
              <a:t>Master Presentation Sub-Title Format</a:t>
            </a:r>
            <a:endParaRPr lang="ja-JP" altLang="ja-JP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2207E-8A09-4FC6-83E9-3D1773E47D00}" type="datetime1">
              <a:rPr kumimoji="1" lang="en-US" altLang="ja-JP" smtClean="0"/>
              <a:t>11/7/2020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2017 CE-UIT. All Rights Reserved.</a:t>
            </a:r>
            <a:endParaRPr kumimoji="1"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46" y="10715"/>
            <a:ext cx="1762101" cy="176210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344" y="72008"/>
            <a:ext cx="1362874" cy="16288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dirty="0"/>
              <a:t>Master Slide Title Format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algn="just">
              <a:defRPr sz="2600"/>
            </a:lvl1pPr>
            <a:lvl2pPr algn="just">
              <a:defRPr baseline="0"/>
            </a:lvl2pPr>
            <a:lvl3pPr algn="just">
              <a:defRPr sz="2200" baseline="0"/>
            </a:lvl3pPr>
            <a:lvl4pPr algn="just">
              <a:defRPr sz="2000" baseline="0"/>
            </a:lvl4pPr>
            <a:lvl5pPr>
              <a:defRPr baseline="0"/>
            </a:lvl5pPr>
          </a:lstStyle>
          <a:p>
            <a:pPr lvl="0"/>
            <a:r>
              <a:rPr lang="en-US" altLang="ja-JP" dirty="0"/>
              <a:t>Master Slide Content Format</a:t>
            </a:r>
            <a:endParaRPr lang="ja-JP" altLang="en-US" dirty="0"/>
          </a:p>
          <a:p>
            <a:pPr lvl="1"/>
            <a:r>
              <a:rPr lang="en-US" altLang="ja-JP" dirty="0"/>
              <a:t>Level 2</a:t>
            </a:r>
            <a:endParaRPr lang="ja-JP" altLang="en-US" dirty="0"/>
          </a:p>
          <a:p>
            <a:pPr lvl="2"/>
            <a:r>
              <a:rPr lang="en-US" altLang="ja-JP" dirty="0"/>
              <a:t>Level 3</a:t>
            </a:r>
            <a:endParaRPr lang="ja-JP" altLang="en-US" dirty="0"/>
          </a:p>
          <a:p>
            <a:pPr lvl="3"/>
            <a:r>
              <a:rPr lang="en-US" altLang="ja-JP" dirty="0"/>
              <a:t>Level 4</a:t>
            </a:r>
            <a:endParaRPr lang="ja-JP" altLang="en-US" dirty="0"/>
          </a:p>
          <a:p>
            <a:pPr lvl="4"/>
            <a:r>
              <a:rPr lang="en-US" altLang="ja-JP" dirty="0"/>
              <a:t>Level 5</a:t>
            </a:r>
            <a:endParaRPr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7681EE8-9FE2-425D-8FB4-74C399BDEDA0}" type="datetime1">
              <a:rPr kumimoji="1" lang="en-US" altLang="ja-JP" smtClean="0"/>
              <a:t>11/7/2020</a:t>
            </a:fld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0C8475-47C1-49C9-BEE5-594F8CF4D71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2017 CE-UIT. All Rights Reserved.</a:t>
            </a:r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AD0F7-3350-4E06-B588-1E0EA9C9F1FB}" type="datetime1">
              <a:rPr kumimoji="1" lang="en-US" altLang="ja-JP" smtClean="0"/>
              <a:t>11/7/2020</a:t>
            </a:fld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2017 CE-UIT. All Rights Reserved.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77760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cap="all" baseline="0"/>
            </a:lvl1pPr>
          </a:lstStyle>
          <a:p>
            <a:r>
              <a:rPr lang="en-US" altLang="ja-JP" dirty="0"/>
              <a:t>Master Slide Title Format</a:t>
            </a:r>
            <a:endParaRPr lang="ja-JP" altLang="en-US" dirty="0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 baseline="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ja-JP" dirty="0"/>
              <a:t>Master Slide Content Format</a:t>
            </a:r>
            <a:endParaRPr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47B8097-A83C-4868-B5B8-F5134B7BBCC6}" type="datetime1">
              <a:rPr kumimoji="1" lang="en-US" altLang="ja-JP" smtClean="0"/>
              <a:t>11/7/2020</a:t>
            </a:fld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0C8475-47C1-49C9-BEE5-594F8CF4D71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2017 CE-UIT. All Rights Reserved.</a:t>
            </a:r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altLang="ja-JP" dirty="0"/>
              <a:t>Master Slide Title Format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 hasCustomPrompt="1"/>
          </p:nvPr>
        </p:nvSpPr>
        <p:spPr>
          <a:xfrm>
            <a:off x="468313" y="162877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dirty="0"/>
              <a:t>Master Slide Content Format</a:t>
            </a:r>
            <a:endParaRPr lang="ja-JP" altLang="en-US" dirty="0"/>
          </a:p>
          <a:p>
            <a:pPr lvl="1"/>
            <a:r>
              <a:rPr lang="en-US" altLang="ja-JP" dirty="0"/>
              <a:t>Level 2</a:t>
            </a:r>
            <a:endParaRPr lang="ja-JP" altLang="en-US" dirty="0"/>
          </a:p>
          <a:p>
            <a:pPr lvl="2"/>
            <a:r>
              <a:rPr lang="en-US" altLang="ja-JP" dirty="0"/>
              <a:t>Level 3</a:t>
            </a:r>
            <a:endParaRPr lang="ja-JP" altLang="en-US" dirty="0"/>
          </a:p>
          <a:p>
            <a:pPr lvl="3"/>
            <a:r>
              <a:rPr lang="en-US" altLang="ja-JP" dirty="0"/>
              <a:t>Level 4</a:t>
            </a:r>
            <a:endParaRPr lang="ja-JP" altLang="en-US" dirty="0"/>
          </a:p>
          <a:p>
            <a:pPr lvl="4"/>
            <a:r>
              <a:rPr lang="en-US" altLang="ja-JP" dirty="0"/>
              <a:t>Level 5</a:t>
            </a:r>
            <a:endParaRPr lang="ja-JP" altLang="en-US" dirty="0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A136E8E-48A6-4CCA-8C49-35959C36CF6D}" type="datetime1">
              <a:rPr kumimoji="1" lang="en-US" altLang="ja-JP" smtClean="0"/>
              <a:t>11/7/2020</a:t>
            </a:fld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0C8475-47C1-49C9-BEE5-594F8CF4D71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9" name="コンテンツ プレースホルダ 2"/>
          <p:cNvSpPr>
            <a:spLocks noGrp="1"/>
          </p:cNvSpPr>
          <p:nvPr>
            <p:ph sz="half" idx="13" hasCustomPrompt="1"/>
          </p:nvPr>
        </p:nvSpPr>
        <p:spPr>
          <a:xfrm>
            <a:off x="4709864" y="16288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dirty="0"/>
              <a:t>Master Slide Content Format</a:t>
            </a:r>
            <a:endParaRPr lang="ja-JP" altLang="en-US" dirty="0"/>
          </a:p>
          <a:p>
            <a:pPr lvl="1"/>
            <a:r>
              <a:rPr lang="en-US" altLang="ja-JP" dirty="0"/>
              <a:t>Level 2</a:t>
            </a:r>
            <a:endParaRPr lang="ja-JP" altLang="en-US" dirty="0"/>
          </a:p>
          <a:p>
            <a:pPr lvl="2"/>
            <a:r>
              <a:rPr lang="en-US" altLang="ja-JP" dirty="0"/>
              <a:t>Level 3</a:t>
            </a:r>
            <a:endParaRPr lang="ja-JP" altLang="en-US" dirty="0"/>
          </a:p>
          <a:p>
            <a:pPr lvl="3"/>
            <a:r>
              <a:rPr lang="en-US" altLang="ja-JP" dirty="0"/>
              <a:t>Level 4</a:t>
            </a:r>
            <a:endParaRPr lang="ja-JP" altLang="en-US" dirty="0"/>
          </a:p>
          <a:p>
            <a:pPr lvl="4"/>
            <a:r>
              <a:rPr lang="en-US" altLang="ja-JP" dirty="0"/>
              <a:t>Level 5</a:t>
            </a:r>
            <a:endParaRPr lang="ja-JP" altLang="en-US" dirty="0"/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2017 CE-UIT . All Rights Reserved.</a:t>
            </a:r>
            <a:endParaRPr kumimoji="1" lang="ja-JP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5" name="Picture 41" descr="OFDM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79388" y="84138"/>
            <a:ext cx="7983537" cy="1296987"/>
          </a:xfrm>
          <a:prstGeom prst="rect">
            <a:avLst/>
          </a:prstGeom>
          <a:noFill/>
        </p:spPr>
      </p:pic>
      <p:sp>
        <p:nvSpPr>
          <p:cNvPr id="1066" name="Rectangle 42"/>
          <p:cNvSpPr>
            <a:spLocks noChangeArrowheads="1"/>
          </p:cNvSpPr>
          <p:nvPr/>
        </p:nvSpPr>
        <p:spPr bwMode="auto">
          <a:xfrm>
            <a:off x="0" y="44450"/>
            <a:ext cx="8640763" cy="1296988"/>
          </a:xfrm>
          <a:prstGeom prst="rect">
            <a:avLst/>
          </a:prstGeom>
          <a:solidFill>
            <a:schemeClr val="bg1">
              <a:alpha val="60001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31913" y="287338"/>
            <a:ext cx="7354887" cy="6933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dirty="0"/>
              <a:t>Master Slide Title Format</a:t>
            </a:r>
            <a:endParaRPr lang="ja-JP" alt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1520" y="1412776"/>
            <a:ext cx="8640960" cy="4824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dirty="0"/>
              <a:t>Master Slide Content Format</a:t>
            </a:r>
            <a:endParaRPr lang="ja-JP" altLang="en-US" dirty="0"/>
          </a:p>
          <a:p>
            <a:pPr lvl="1"/>
            <a:r>
              <a:rPr lang="en-US" altLang="ja-JP" dirty="0"/>
              <a:t>Level 2</a:t>
            </a:r>
            <a:endParaRPr lang="ja-JP" altLang="en-US" dirty="0"/>
          </a:p>
          <a:p>
            <a:pPr lvl="2"/>
            <a:r>
              <a:rPr lang="en-US" altLang="ja-JP" dirty="0"/>
              <a:t>Level 3</a:t>
            </a:r>
            <a:endParaRPr lang="ja-JP" altLang="en-US" dirty="0"/>
          </a:p>
          <a:p>
            <a:pPr lvl="3"/>
            <a:r>
              <a:rPr lang="en-US" altLang="ja-JP" dirty="0"/>
              <a:t>Level 4</a:t>
            </a:r>
            <a:endParaRPr lang="ja-JP" altLang="en-US" dirty="0"/>
          </a:p>
          <a:p>
            <a:pPr lvl="4"/>
            <a:r>
              <a:rPr lang="en-US" altLang="ja-JP" dirty="0"/>
              <a:t>Level 5</a:t>
            </a:r>
            <a:endParaRPr lang="ja-JP" altLang="en-US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51520" y="6525344"/>
            <a:ext cx="2133600" cy="288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547C34CA-7153-4941-88F2-C5EB28E4F17F}" type="datetime1">
              <a:rPr kumimoji="1" lang="en-US" altLang="ja-JP" smtClean="0"/>
              <a:t>11/7/2020</a:t>
            </a:fld>
            <a:endParaRPr kumimoji="1" lang="ja-JP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762101" y="6524625"/>
            <a:ext cx="5618212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000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kumimoji="1" lang="en-US" altLang="ja-JP"/>
              <a:t>Copyrights 2017 CE-UIT. All Rights Reserved.</a:t>
            </a:r>
            <a:endParaRPr kumimoji="1" lang="ja-JP" alt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39880" y="6524625"/>
            <a:ext cx="175260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800C8475-47C1-49C9-BEE5-594F8CF4D71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1052" name="Line 28"/>
          <p:cNvSpPr>
            <a:spLocks noChangeShapeType="1"/>
          </p:cNvSpPr>
          <p:nvPr/>
        </p:nvSpPr>
        <p:spPr bwMode="auto">
          <a:xfrm>
            <a:off x="144463" y="1123680"/>
            <a:ext cx="8496300" cy="0"/>
          </a:xfrm>
          <a:prstGeom prst="line">
            <a:avLst/>
          </a:prstGeom>
          <a:noFill/>
          <a:ln w="9525">
            <a:solidFill>
              <a:srgbClr val="3366CC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592"/>
            <a:ext cx="1116507" cy="111650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63" r:id="rId4"/>
    <p:sldLayoutId id="2147483664" r:id="rId5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3200" baseline="0">
          <a:solidFill>
            <a:srgbClr val="3366CC"/>
          </a:solidFill>
          <a:latin typeface="Times New Roman" pitchFamily="18" charset="0"/>
          <a:ea typeface="+mj-ea"/>
          <a:cs typeface="Times New Roman" pitchFamily="18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9pPr>
    </p:titleStyle>
    <p:bodyStyle>
      <a:lvl1pPr marL="342900" indent="-342900" algn="just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n"/>
        <a:defRPr kumimoji="1" sz="2600" baseline="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just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p"/>
        <a:defRPr kumimoji="1" sz="2400" baseline="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2pPr>
      <a:lvl3pPr marL="1143000" indent="-228600" algn="just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n"/>
        <a:defRPr kumimoji="1" sz="2200" baseline="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3pPr>
      <a:lvl4pPr marL="1600200" indent="-228600" algn="just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p"/>
        <a:defRPr kumimoji="1" sz="2000" baseline="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n"/>
        <a:defRPr kumimoji="1" sz="1800" baseline="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4213" y="2133600"/>
            <a:ext cx="7772400" cy="2286000"/>
          </a:xfrm>
        </p:spPr>
        <p:txBody>
          <a:bodyPr/>
          <a:lstStyle/>
          <a:p>
            <a:r>
              <a:rPr lang="en-US" altLang="ja-JP" sz="4400" b="1"/>
              <a:t>TỔ CHỨC VÀ CẤU TRÚC MÁY TÍNH II</a:t>
            </a:r>
            <a:br>
              <a:rPr lang="en-US" altLang="ja-JP" sz="4400" b="1"/>
            </a:br>
            <a:r>
              <a:rPr lang="en-US" altLang="ja-JP" sz="4400" b="1"/>
              <a:t>Chương 7</a:t>
            </a:r>
            <a:br>
              <a:rPr lang="en-US" altLang="ja-JP" sz="4400" b="1"/>
            </a:br>
            <a:r>
              <a:rPr lang="en-US" altLang="ja-JP" sz="4400" b="1"/>
              <a:t>Biên dịch chương trình</a:t>
            </a:r>
            <a:br>
              <a:rPr lang="en-US" altLang="ja-JP" sz="4400" b="1"/>
            </a:b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4419600"/>
            <a:ext cx="6400800" cy="1219200"/>
          </a:xfrm>
        </p:spPr>
        <p:txBody>
          <a:bodyPr/>
          <a:lstStyle/>
          <a:p>
            <a:r>
              <a:rPr lang="en-US" altLang="ja-JP"/>
              <a:t> </a:t>
            </a:r>
            <a:fld id="{3019FD15-5EE1-4E5A-941E-E175ED3BA472}" type="datetime1">
              <a:rPr lang="en-US" altLang="ja-JP" smtClean="0"/>
              <a:t>11/7/2020</a:t>
            </a:fld>
            <a:endParaRPr lang="en-US" altLang="ja-JP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>
          <a:xfrm>
            <a:off x="251520" y="6525344"/>
            <a:ext cx="2133600" cy="288206"/>
          </a:xfrm>
        </p:spPr>
        <p:txBody>
          <a:bodyPr/>
          <a:lstStyle/>
          <a:p>
            <a:fld id="{0DA31E94-D226-4D30-9A93-5BB7AC33FD00}" type="datetime1">
              <a:rPr kumimoji="1" lang="en-US" altLang="ja-JP" smtClean="0"/>
              <a:t>11/7/2020</a:t>
            </a:fld>
            <a:endParaRPr kumimoji="1" lang="ja-JP" altLang="en-US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 dirty="0"/>
              <a:t>Copyrights 2017 CE-UIT. All Rights Reserved.</a:t>
            </a:r>
            <a:endParaRPr kumimoji="1"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>
          <a:xfrm>
            <a:off x="7139880" y="6524625"/>
            <a:ext cx="1752600" cy="288925"/>
          </a:xfrm>
        </p:spPr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1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129546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1FAEA-6CD6-472A-9FE1-EAF597789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Bài </a:t>
            </a:r>
            <a:r>
              <a:rPr lang="vi-VN" dirty="0"/>
              <a:t>tập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6DC004-CAE5-417B-B3AD-C8B5EC26CB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Biên dịch chương trình chương trình được viết bằng ngôn ngữ lập trình C sau sang hợp ngữ MIPS, sau đó biên dịch sang mã máy</a:t>
            </a:r>
          </a:p>
          <a:p>
            <a:pPr marL="0" indent="0">
              <a:buNone/>
            </a:pPr>
            <a:r>
              <a:rPr lang="vi-VN" dirty="0"/>
              <a:t>int count = 1;</a:t>
            </a:r>
          </a:p>
          <a:p>
            <a:pPr marL="0" indent="0">
              <a:buNone/>
            </a:pPr>
            <a:r>
              <a:rPr lang="vi-VN" dirty="0"/>
              <a:t>while(count &lt;= 20){</a:t>
            </a:r>
          </a:p>
          <a:p>
            <a:pPr marL="0" indent="0">
              <a:buNone/>
            </a:pPr>
            <a:r>
              <a:rPr lang="vi-VN" dirty="0"/>
              <a:t>    arrayA[count - 1] = arrayB[count + 2];</a:t>
            </a:r>
          </a:p>
          <a:p>
            <a:pPr marL="0" indent="0">
              <a:buNone/>
            </a:pPr>
            <a:r>
              <a:rPr lang="vi-VN" dirty="0"/>
              <a:t>    count++;</a:t>
            </a:r>
          </a:p>
          <a:p>
            <a:pPr marL="0" indent="0">
              <a:buNone/>
            </a:pPr>
            <a:r>
              <a:rPr lang="vi-VN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4BEF5-5F68-4C1B-A300-EEB621C66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日付プレースホルダ 3">
            <a:extLst>
              <a:ext uri="{FF2B5EF4-FFF2-40B4-BE49-F238E27FC236}">
                <a16:creationId xmlns:a16="http://schemas.microsoft.com/office/drawing/2014/main" id="{04C91585-B54D-4B48-85B9-B6BEEC1D0E3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51520" y="6525344"/>
            <a:ext cx="2133600" cy="288206"/>
          </a:xfrm>
        </p:spPr>
        <p:txBody>
          <a:bodyPr/>
          <a:lstStyle/>
          <a:p>
            <a:fld id="{0DA31E94-D226-4D30-9A93-5BB7AC33FD00}" type="datetime1">
              <a:rPr kumimoji="1" lang="en-US" altLang="ja-JP" smtClean="0"/>
              <a:t>11/7/2020</a:t>
            </a:fld>
            <a:endParaRPr kumimoji="1" lang="ja-JP" altLang="en-US" dirty="0"/>
          </a:p>
        </p:txBody>
      </p:sp>
      <p:sp>
        <p:nvSpPr>
          <p:cNvPr id="6" name="フッター プレースホルダ 4">
            <a:extLst>
              <a:ext uri="{FF2B5EF4-FFF2-40B4-BE49-F238E27FC236}">
                <a16:creationId xmlns:a16="http://schemas.microsoft.com/office/drawing/2014/main" id="{35C1F38D-565E-4507-8116-C3270442F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 dirty="0"/>
              <a:t>Copyrights 2017 CE-UIT. All Rights Reserved.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815307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4213" y="2133600"/>
            <a:ext cx="7772400" cy="2286000"/>
          </a:xfrm>
        </p:spPr>
        <p:txBody>
          <a:bodyPr/>
          <a:lstStyle/>
          <a:p>
            <a:r>
              <a:rPr lang="en-US" altLang="ja-JP" sz="4400" b="1"/>
              <a:t>TỔ CHỨC VÀ CẤU TRÚC MÁY TÍNH II</a:t>
            </a:r>
            <a:br>
              <a:rPr lang="en-US" altLang="ja-JP" sz="4400" b="1"/>
            </a:br>
            <a:r>
              <a:rPr lang="en-US" altLang="ja-JP" sz="4400" b="1"/>
              <a:t>Ôn tập</a:t>
            </a:r>
            <a:br>
              <a:rPr lang="en-US" altLang="ja-JP" sz="4400" b="1"/>
            </a:br>
            <a:r>
              <a:rPr lang="en-US" altLang="ja-JP" sz="4400" b="1"/>
              <a:t>Kiến trúc tập lệnh</a:t>
            </a:r>
            <a:br>
              <a:rPr lang="en-US" altLang="ja-JP" sz="4400" b="1"/>
            </a:b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4419600"/>
            <a:ext cx="6400800" cy="1219200"/>
          </a:xfrm>
        </p:spPr>
        <p:txBody>
          <a:bodyPr/>
          <a:lstStyle/>
          <a:p>
            <a:r>
              <a:rPr lang="en-US" altLang="ja-JP"/>
              <a:t> </a:t>
            </a:r>
            <a:fld id="{3019FD15-5EE1-4E5A-941E-E175ED3BA472}" type="datetime1">
              <a:rPr lang="en-US" altLang="ja-JP" smtClean="0"/>
              <a:t>11/7/2020</a:t>
            </a:fld>
            <a:endParaRPr lang="en-US" altLang="ja-JP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>
          <a:xfrm>
            <a:off x="251520" y="6525344"/>
            <a:ext cx="2133600" cy="288206"/>
          </a:xfrm>
        </p:spPr>
        <p:txBody>
          <a:bodyPr/>
          <a:lstStyle/>
          <a:p>
            <a:fld id="{0DA31E94-D226-4D30-9A93-5BB7AC33FD00}" type="datetime1">
              <a:rPr kumimoji="1" lang="en-US" altLang="ja-JP" smtClean="0"/>
              <a:t>11/7/2020</a:t>
            </a:fld>
            <a:endParaRPr kumimoji="1" lang="ja-JP" altLang="en-US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 dirty="0"/>
              <a:t>Copyrights 2017 CE-UIT. All Rights Reserved.</a:t>
            </a:r>
            <a:endParaRPr kumimoji="1"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>
          <a:xfrm>
            <a:off x="7139880" y="6524625"/>
            <a:ext cx="1752600" cy="288925"/>
          </a:xfrm>
        </p:spPr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11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481280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A52B6-408F-46AC-BB07-17E67D477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Nội</a:t>
            </a:r>
            <a:r>
              <a:rPr lang="en-US" dirty="0"/>
              <a:t> dung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ADA225-9FEB-4FA7-93F5-A43FC25A7B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/>
              <a:t>Thực thi chương trình</a:t>
            </a:r>
          </a:p>
          <a:p>
            <a:r>
              <a:rPr lang="en-US" sz="3600"/>
              <a:t>Chuyển từ C sang MIPS</a:t>
            </a:r>
          </a:p>
          <a:p>
            <a:r>
              <a:rPr lang="en-US" sz="3600"/>
              <a:t>Chuyển từ MIPS sang C</a:t>
            </a:r>
          </a:p>
          <a:p>
            <a:r>
              <a:rPr lang="en-US" sz="3600"/>
              <a:t>Chuyển từ MIPS sang mã máy</a:t>
            </a:r>
          </a:p>
          <a:p>
            <a:r>
              <a:rPr lang="en-US" sz="3600"/>
              <a:t>Chuyển từ mã máy sang MIPS</a:t>
            </a:r>
          </a:p>
          <a:p>
            <a:r>
              <a:rPr lang="en-US" sz="3600"/>
              <a:t>Bài </a:t>
            </a:r>
            <a:r>
              <a:rPr lang="en-US" sz="3600" dirty="0" err="1"/>
              <a:t>tập</a:t>
            </a:r>
            <a:endParaRPr lang="en-US" sz="3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A1C282-D2D6-4CCE-9171-6651B15B5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日付プレースホルダ 3">
            <a:extLst>
              <a:ext uri="{FF2B5EF4-FFF2-40B4-BE49-F238E27FC236}">
                <a16:creationId xmlns:a16="http://schemas.microsoft.com/office/drawing/2014/main" id="{891E2188-2833-4448-BCFC-D08A7ED2910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51520" y="6525344"/>
            <a:ext cx="2133600" cy="288206"/>
          </a:xfrm>
        </p:spPr>
        <p:txBody>
          <a:bodyPr/>
          <a:lstStyle/>
          <a:p>
            <a:fld id="{0DA31E94-D226-4D30-9A93-5BB7AC33FD00}" type="datetime1">
              <a:rPr kumimoji="1" lang="en-US" altLang="ja-JP" smtClean="0"/>
              <a:t>11/7/2020</a:t>
            </a:fld>
            <a:endParaRPr kumimoji="1" lang="ja-JP" altLang="en-US" dirty="0"/>
          </a:p>
        </p:txBody>
      </p:sp>
      <p:sp>
        <p:nvSpPr>
          <p:cNvPr id="6" name="フッター プレースホルダ 4">
            <a:extLst>
              <a:ext uri="{FF2B5EF4-FFF2-40B4-BE49-F238E27FC236}">
                <a16:creationId xmlns:a16="http://schemas.microsoft.com/office/drawing/2014/main" id="{3C0D1FBF-C4B0-4C29-A299-4028E06C4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 dirty="0"/>
              <a:t>Copyrights 2017 CE-UIT. All Rights Reserved.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86118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67A9D-416A-47E9-9F5C-B07DC5C09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Thực thi chương trình (1/2)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C114CC-761E-42CD-B9E4-CBFE1DBB27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412776"/>
            <a:ext cx="8640960" cy="1025624"/>
          </a:xfrm>
        </p:spPr>
        <p:txBody>
          <a:bodyPr/>
          <a:lstStyle/>
          <a:p>
            <a:r>
              <a:rPr lang="en-US"/>
              <a:t>Giá trị của thanh ghi $v0 và $v1 là bao nhiêu sau khi thực thi chương trình bên dưới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8EA084-5484-4147-ACA0-646635C87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81EE8-9FE2-425D-8FB4-74C399BDEDA0}" type="datetime1">
              <a:rPr kumimoji="1" lang="en-US" altLang="ja-JP" smtClean="0"/>
              <a:t>11/7/2020</a:t>
            </a:fld>
            <a:endParaRPr kumimoji="1" lang="ja-JP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66F7AF-54AC-4AFC-87B7-9DBDACE95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13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CD4504-23ED-4E96-8057-19A5C37EF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2017 CE-UIT. All Rights Reserved.</a:t>
            </a:r>
            <a:endParaRPr kumimoji="1" lang="ja-JP" alt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66420A1-23B2-4B00-B228-3DE3E5D4BA1B}"/>
              </a:ext>
            </a:extLst>
          </p:cNvPr>
          <p:cNvSpPr txBox="1">
            <a:spLocks/>
          </p:cNvSpPr>
          <p:nvPr/>
        </p:nvSpPr>
        <p:spPr bwMode="auto">
          <a:xfrm>
            <a:off x="681404" y="2444685"/>
            <a:ext cx="4347796" cy="3000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just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itchFamily="2" charset="2"/>
              <a:buChar char="n"/>
              <a:defRPr kumimoji="1" sz="2600" baseline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just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itchFamily="2" charset="2"/>
              <a:buChar char="p"/>
              <a:defRPr kumimoji="1" sz="2400" baseline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just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itchFamily="2" charset="2"/>
              <a:buChar char="n"/>
              <a:defRPr kumimoji="1" sz="2200" baseline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600200" indent="-228600" algn="just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itchFamily="2" charset="2"/>
              <a:buChar char="p"/>
              <a:defRPr kumimoji="1" sz="2000" baseline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itchFamily="2" charset="2"/>
              <a:buChar char="n"/>
              <a:defRPr kumimoji="1" sz="1800" baseline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it-IT" kern="0">
                <a:latin typeface="Courier New" panose="02070309020205020404" pitchFamily="49" charset="0"/>
                <a:cs typeface="Courier New" panose="02070309020205020404" pitchFamily="49" charset="0"/>
              </a:rPr>
              <a:t>lui  $t0, 0x5678</a:t>
            </a:r>
          </a:p>
          <a:p>
            <a:pPr marL="0" indent="0">
              <a:buFont typeface="Wingdings" pitchFamily="2" charset="2"/>
              <a:buNone/>
            </a:pPr>
            <a:r>
              <a:rPr lang="it-IT" kern="0">
                <a:latin typeface="Courier New" panose="02070309020205020404" pitchFamily="49" charset="0"/>
                <a:cs typeface="Courier New" panose="02070309020205020404" pitchFamily="49" charset="0"/>
              </a:rPr>
              <a:t>addi $t1, $0, 0x4321</a:t>
            </a:r>
          </a:p>
          <a:p>
            <a:pPr marL="0" indent="0">
              <a:buFont typeface="Wingdings" pitchFamily="2" charset="2"/>
              <a:buNone/>
            </a:pPr>
            <a:r>
              <a:rPr lang="it-IT" kern="0">
                <a:latin typeface="Courier New" panose="02070309020205020404" pitchFamily="49" charset="0"/>
                <a:cs typeface="Courier New" panose="02070309020205020404" pitchFamily="49" charset="0"/>
              </a:rPr>
              <a:t>or   $a0, $t0, $t1</a:t>
            </a:r>
          </a:p>
          <a:p>
            <a:pPr marL="0" indent="0">
              <a:buFont typeface="Wingdings" pitchFamily="2" charset="2"/>
              <a:buNone/>
            </a:pPr>
            <a:r>
              <a:rPr lang="it-IT" kern="0">
                <a:latin typeface="Courier New" panose="02070309020205020404" pitchFamily="49" charset="0"/>
                <a:cs typeface="Courier New" panose="02070309020205020404" pitchFamily="49" charset="0"/>
              </a:rPr>
              <a:t>nor  $a1, $a0, $0</a:t>
            </a:r>
          </a:p>
          <a:p>
            <a:pPr marL="0" indent="0">
              <a:buFont typeface="Wingdings" pitchFamily="2" charset="2"/>
              <a:buNone/>
            </a:pPr>
            <a:r>
              <a:rPr lang="it-IT" kern="0">
                <a:latin typeface="Courier New" panose="02070309020205020404" pitchFamily="49" charset="0"/>
                <a:cs typeface="Courier New" panose="02070309020205020404" pitchFamily="49" charset="0"/>
              </a:rPr>
              <a:t>slt  $v0, $t0, $a0</a:t>
            </a:r>
          </a:p>
          <a:p>
            <a:pPr marL="0" indent="0">
              <a:buFont typeface="Wingdings" pitchFamily="2" charset="2"/>
              <a:buNone/>
            </a:pPr>
            <a:r>
              <a:rPr lang="it-IT" kern="0">
                <a:latin typeface="Courier New" panose="02070309020205020404" pitchFamily="49" charset="0"/>
                <a:cs typeface="Courier New" panose="02070309020205020404" pitchFamily="49" charset="0"/>
              </a:rPr>
              <a:t>sltu $v1, $t1, $a1</a:t>
            </a:r>
            <a:endParaRPr lang="it-IT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14373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67A9D-416A-47E9-9F5C-B07DC5C09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Thực thi chương trình (2/2)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C114CC-761E-42CD-B9E4-CBFE1DBB27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412776"/>
            <a:ext cx="8640960" cy="1025624"/>
          </a:xfrm>
        </p:spPr>
        <p:txBody>
          <a:bodyPr/>
          <a:lstStyle/>
          <a:p>
            <a:r>
              <a:rPr lang="en-US"/>
              <a:t>Giá trị của thanh ghi $v0 và $v1 là bao nhiêu sau khi thực thi chương trình bên dưới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8EA084-5484-4147-ACA0-646635C87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81EE8-9FE2-425D-8FB4-74C399BDEDA0}" type="datetime1">
              <a:rPr kumimoji="1" lang="en-US" altLang="ja-JP" smtClean="0"/>
              <a:t>11/7/2020</a:t>
            </a:fld>
            <a:endParaRPr kumimoji="1" lang="ja-JP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66F7AF-54AC-4AFC-87B7-9DBDACE95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14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CD4504-23ED-4E96-8057-19A5C37EF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2017 CE-UIT. All Rights Reserved.</a:t>
            </a:r>
            <a:endParaRPr kumimoji="1" lang="ja-JP" alt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66420A1-23B2-4B00-B228-3DE3E5D4BA1B}"/>
              </a:ext>
            </a:extLst>
          </p:cNvPr>
          <p:cNvSpPr txBox="1">
            <a:spLocks/>
          </p:cNvSpPr>
          <p:nvPr/>
        </p:nvSpPr>
        <p:spPr bwMode="auto">
          <a:xfrm>
            <a:off x="681404" y="2444685"/>
            <a:ext cx="5490796" cy="37275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just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itchFamily="2" charset="2"/>
              <a:buChar char="n"/>
              <a:defRPr kumimoji="1" sz="2600" baseline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just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itchFamily="2" charset="2"/>
              <a:buChar char="p"/>
              <a:defRPr kumimoji="1" sz="2400" baseline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just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itchFamily="2" charset="2"/>
              <a:buChar char="n"/>
              <a:defRPr kumimoji="1" sz="2200" baseline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600200" indent="-228600" algn="just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itchFamily="2" charset="2"/>
              <a:buChar char="p"/>
              <a:defRPr kumimoji="1" sz="2000" baseline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itchFamily="2" charset="2"/>
              <a:buChar char="n"/>
              <a:defRPr kumimoji="1" sz="1800" baseline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it-IT" kern="0">
                <a:latin typeface="Courier New" panose="02070309020205020404" pitchFamily="49" charset="0"/>
                <a:cs typeface="Courier New" panose="02070309020205020404" pitchFamily="49" charset="0"/>
              </a:rPr>
              <a:t>addi $a0, $0, 0x1234</a:t>
            </a:r>
          </a:p>
          <a:p>
            <a:pPr marL="0" indent="0">
              <a:buNone/>
            </a:pPr>
            <a:r>
              <a:rPr lang="it-IT" kern="0">
                <a:latin typeface="Courier New" panose="02070309020205020404" pitchFamily="49" charset="0"/>
                <a:cs typeface="Courier New" panose="02070309020205020404" pitchFamily="49" charset="0"/>
              </a:rPr>
              <a:t>addi $a1, $0, 0xCAFE</a:t>
            </a:r>
          </a:p>
          <a:p>
            <a:pPr marL="0" indent="0">
              <a:buFont typeface="Wingdings" pitchFamily="2" charset="2"/>
              <a:buNone/>
            </a:pPr>
            <a:r>
              <a:rPr lang="it-IT" kern="0">
                <a:latin typeface="Courier New" panose="02070309020205020404" pitchFamily="49" charset="0"/>
                <a:cs typeface="Courier New" panose="02070309020205020404" pitchFamily="49" charset="0"/>
              </a:rPr>
              <a:t>addi $t1, $0, 0x432C</a:t>
            </a:r>
          </a:p>
          <a:p>
            <a:pPr marL="0" indent="0">
              <a:buFont typeface="Wingdings" pitchFamily="2" charset="2"/>
              <a:buNone/>
            </a:pPr>
            <a:r>
              <a:rPr lang="it-IT" kern="0">
                <a:latin typeface="Courier New" panose="02070309020205020404" pitchFamily="49" charset="0"/>
                <a:cs typeface="Courier New" panose="02070309020205020404" pitchFamily="49" charset="0"/>
              </a:rPr>
              <a:t>sw   $a0, 0($t1)</a:t>
            </a:r>
          </a:p>
          <a:p>
            <a:pPr marL="0" indent="0">
              <a:buFont typeface="Wingdings" pitchFamily="2" charset="2"/>
              <a:buNone/>
            </a:pPr>
            <a:r>
              <a:rPr lang="it-IT" kern="0">
                <a:latin typeface="Courier New" panose="02070309020205020404" pitchFamily="49" charset="0"/>
                <a:cs typeface="Courier New" panose="02070309020205020404" pitchFamily="49" charset="0"/>
              </a:rPr>
              <a:t>addi $t1, $t1, 4</a:t>
            </a:r>
          </a:p>
          <a:p>
            <a:pPr marL="0" indent="0">
              <a:buNone/>
            </a:pPr>
            <a:r>
              <a:rPr lang="it-IT" kern="0">
                <a:latin typeface="Courier New" panose="02070309020205020404" pitchFamily="49" charset="0"/>
                <a:cs typeface="Courier New" panose="02070309020205020404" pitchFamily="49" charset="0"/>
              </a:rPr>
              <a:t>sw   $a1, 4($t1)</a:t>
            </a:r>
          </a:p>
          <a:p>
            <a:pPr marL="0" indent="0">
              <a:buNone/>
            </a:pPr>
            <a:r>
              <a:rPr lang="it-IT" kern="0">
                <a:latin typeface="Courier New" panose="02070309020205020404" pitchFamily="49" charset="0"/>
                <a:cs typeface="Courier New" panose="02070309020205020404" pitchFamily="49" charset="0"/>
              </a:rPr>
              <a:t>lw   $v0, -8($t1)</a:t>
            </a:r>
          </a:p>
          <a:p>
            <a:pPr marL="0" indent="0">
              <a:buNone/>
            </a:pPr>
            <a:r>
              <a:rPr lang="it-IT" kern="0">
                <a:latin typeface="Courier New" panose="02070309020205020404" pitchFamily="49" charset="0"/>
                <a:cs typeface="Courier New" panose="02070309020205020404" pitchFamily="49" charset="0"/>
              </a:rPr>
              <a:t>lw   $v1, 0($t1)</a:t>
            </a:r>
          </a:p>
        </p:txBody>
      </p:sp>
    </p:spTree>
    <p:extLst>
      <p:ext uri="{BB962C8B-B14F-4D97-AF65-F5344CB8AC3E}">
        <p14:creationId xmlns:p14="http://schemas.microsoft.com/office/powerpoint/2010/main" val="42298642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9EB86-F12F-4E4E-929E-9F9301512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Chuyển từ C sang MIPS (1/2)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9B1BDB-00CF-4974-B385-1529873F7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Cho chương trình C bên dưới. Biết rằng </a:t>
            </a:r>
            <a:r>
              <a:rPr lang="en-US" i="1"/>
              <a:t>g, h, i, j</a:t>
            </a:r>
            <a:r>
              <a:rPr lang="en-US"/>
              <a:t> là những biến nguyên 32 bit, trả lời các câu hỏi sau: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>
                <a:ea typeface="Times New Roman" panose="02020603050405020304" pitchFamily="18" charset="0"/>
              </a:rPr>
              <a:t>T</a:t>
            </a:r>
            <a:r>
              <a:rPr lang="en-US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ìm mã hợp ngữ MIPS tương đương của chương trình.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>
                <a:ea typeface="Times New Roman" panose="02020603050405020304" pitchFamily="18" charset="0"/>
              </a:rPr>
              <a:t>Cần</a:t>
            </a:r>
            <a:r>
              <a:rPr lang="en-US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bao nhiêu lệnh MIPS để hiện thực chương trình</a:t>
            </a:r>
          </a:p>
          <a:p>
            <a:pPr lvl="1"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q"/>
            </a:pPr>
            <a:r>
              <a:rPr lang="en-US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Nếu các biến </a:t>
            </a:r>
            <a:r>
              <a:rPr lang="en-US" i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g, h, i</a:t>
            </a:r>
            <a:r>
              <a:rPr lang="en-US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và </a:t>
            </a:r>
            <a:r>
              <a:rPr lang="en-US" i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</a:t>
            </a:r>
            <a:r>
              <a:rPr lang="en-US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có giá trị tương ứng là 1, 2, 3, 4, 5 thì giá trị của </a:t>
            </a:r>
            <a:r>
              <a:rPr lang="en-US" i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</a:t>
            </a:r>
            <a:r>
              <a:rPr lang="en-US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và </a:t>
            </a:r>
            <a:r>
              <a:rPr lang="en-US" i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</a:t>
            </a:r>
            <a:r>
              <a:rPr lang="en-US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là bao nhiêu?</a:t>
            </a:r>
          </a:p>
          <a:p>
            <a:pPr marL="0" marR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 = g + h + i + j</a:t>
            </a:r>
            <a:endParaRPr lang="en-US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 = g + (h + 5)</a:t>
            </a:r>
            <a:endParaRPr lang="en-US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 algn="ctr">
              <a:spcBef>
                <a:spcPts val="0"/>
              </a:spcBef>
              <a:spcAft>
                <a:spcPts val="1000"/>
              </a:spcAft>
              <a:buNone/>
            </a:pPr>
            <a:endParaRPr lang="en-US" sz="18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11CD92-B649-43D1-8525-BECE315E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81EE8-9FE2-425D-8FB4-74C399BDEDA0}" type="datetime1">
              <a:rPr kumimoji="1" lang="en-US" altLang="ja-JP" smtClean="0"/>
              <a:t>11/7/2020</a:t>
            </a:fld>
            <a:endParaRPr kumimoji="1" lang="ja-JP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8A0B59-E082-4BDC-9E5C-F71415F0E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15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D36C12-0141-4DFD-8EF1-F4BA55350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2017 CE-UIT. All Rights Reserved.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246951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9EB86-F12F-4E4E-929E-9F9301512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Chuyển từ C sang MIPS (2/2)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9B1BDB-00CF-4974-B385-1529873F7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Cho câu lệnh C: </a:t>
            </a:r>
            <a:r>
              <a:rPr lang="en-US" i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 = g – A[B[4]];</a:t>
            </a:r>
            <a:endParaRPr lang="en-US"/>
          </a:p>
          <a:p>
            <a:pPr lvl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>
                <a:ea typeface="Times New Roman" panose="02020603050405020304" pitchFamily="18" charset="0"/>
              </a:rPr>
              <a:t>T</a:t>
            </a:r>
            <a:r>
              <a:rPr lang="en-US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ìm mã </a:t>
            </a:r>
            <a:r>
              <a:rPr lang="en-US">
                <a:ea typeface="Times New Roman" panose="02020603050405020304" pitchFamily="18" charset="0"/>
              </a:rPr>
              <a:t>MIPS</a:t>
            </a:r>
            <a:r>
              <a:rPr lang="en-US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tương đương của chương trình nếu địa chỉ của mảng A và B lần lượt nằm trong các thanh ghi $s6 và $s7. Biến g là biến nguyên 32 bit.</a:t>
            </a:r>
          </a:p>
          <a:p>
            <a:pPr marL="0" marR="0" indent="0" algn="ctr">
              <a:spcBef>
                <a:spcPts val="0"/>
              </a:spcBef>
              <a:spcAft>
                <a:spcPts val="1000"/>
              </a:spcAft>
              <a:buNone/>
            </a:pPr>
            <a:endParaRPr lang="en-US" sz="18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11CD92-B649-43D1-8525-BECE315E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81EE8-9FE2-425D-8FB4-74C399BDEDA0}" type="datetime1">
              <a:rPr kumimoji="1" lang="en-US" altLang="ja-JP" smtClean="0"/>
              <a:t>11/7/2020</a:t>
            </a:fld>
            <a:endParaRPr kumimoji="1" lang="ja-JP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8A0B59-E082-4BDC-9E5C-F71415F0E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16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D36C12-0141-4DFD-8EF1-F4BA55350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2017 CE-UIT. All Rights Reserved.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631437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BDE47-293F-4330-B626-DD0038B74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Chuyển từ MIPS sang C (1/2)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D47F66-2219-4A84-99DD-4C8900EDB1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Tìm chương trình C tương ứng với chương trình hợp ngữ MIPS bên dưới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add  $t0, $a0, $a1</a:t>
            </a:r>
          </a:p>
          <a:p>
            <a:pPr marL="0" indent="0">
              <a:buNone/>
            </a:pPr>
            <a:r>
              <a:rPr lang="en-US"/>
              <a:t>addi $t1, $a0, 5</a:t>
            </a:r>
          </a:p>
          <a:p>
            <a:pPr marL="0" indent="0">
              <a:buNone/>
            </a:pPr>
            <a:r>
              <a:rPr lang="en-US"/>
              <a:t>sub  $t2, $t0, $a1</a:t>
            </a:r>
          </a:p>
          <a:p>
            <a:pPr marL="0" indent="0">
              <a:buNone/>
            </a:pPr>
            <a:r>
              <a:rPr lang="en-US"/>
              <a:t>add  $s0, $t2, $a2</a:t>
            </a:r>
          </a:p>
          <a:p>
            <a:pPr marL="0" indent="0">
              <a:buNone/>
            </a:pP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F04CEC-1305-44EB-AF4D-EDEA1FD80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81EE8-9FE2-425D-8FB4-74C399BDEDA0}" type="datetime1">
              <a:rPr kumimoji="1" lang="en-US" altLang="ja-JP" smtClean="0"/>
              <a:t>11/7/2020</a:t>
            </a:fld>
            <a:endParaRPr kumimoji="1" lang="ja-JP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7B3301-AB44-4FB8-A39A-235749FDF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17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2F5DD4-BE1A-4193-9A7B-09EEDD0FE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2017 CE-UIT. All Rights Reserved.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337642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BDE47-293F-4330-B626-DD0038B74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Chuyển từ MIPS sang C (2/2)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D47F66-2219-4A84-99DD-4C8900EDB1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Tìm chương trình C tương ứng với chương trình hợp ngữ MIPS bên dưới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              bne  $a0, $a1, another</a:t>
            </a:r>
          </a:p>
          <a:p>
            <a:pPr marL="0" indent="0">
              <a:buNone/>
            </a:pPr>
            <a:r>
              <a:rPr lang="en-US"/>
              <a:t>              add  $s0, $0, $0</a:t>
            </a:r>
          </a:p>
          <a:p>
            <a:pPr marL="0" indent="0">
              <a:buNone/>
            </a:pPr>
            <a:r>
              <a:rPr lang="en-US"/>
              <a:t>              j exit</a:t>
            </a:r>
          </a:p>
          <a:p>
            <a:pPr marL="0" indent="0">
              <a:buNone/>
            </a:pPr>
            <a:r>
              <a:rPr lang="en-US"/>
              <a:t>another: addi  $s0, $s0, -1</a:t>
            </a:r>
          </a:p>
          <a:p>
            <a:pPr marL="0" indent="0">
              <a:buNone/>
            </a:pPr>
            <a:r>
              <a:rPr lang="en-US"/>
              <a:t>      exit:</a:t>
            </a:r>
          </a:p>
          <a:p>
            <a:pPr marL="0" indent="0">
              <a:buNone/>
            </a:pP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F04CEC-1305-44EB-AF4D-EDEA1FD80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81EE8-9FE2-425D-8FB4-74C399BDEDA0}" type="datetime1">
              <a:rPr kumimoji="1" lang="en-US" altLang="ja-JP" smtClean="0"/>
              <a:t>11/7/2020</a:t>
            </a:fld>
            <a:endParaRPr kumimoji="1" lang="ja-JP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7B3301-AB44-4FB8-A39A-235749FDF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18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2F5DD4-BE1A-4193-9A7B-09EEDD0FE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2017 CE-UIT. All Rights Reserved.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599646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4DC19-9504-42E0-8198-D4604EA26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Chuyển từ MIPS sang mã máy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E7E795-81A6-480B-A54E-DBE116657F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412776"/>
            <a:ext cx="8640960" cy="1559024"/>
          </a:xfrm>
        </p:spPr>
        <p:txBody>
          <a:bodyPr/>
          <a:lstStyle/>
          <a:p>
            <a:r>
              <a:rPr lang="en-US"/>
              <a:t>Chuyển chương trình hợp ngữ MIPS bên dưới sang mã máy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ECE6C2-154C-4CAC-B466-CE0386AA5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81EE8-9FE2-425D-8FB4-74C399BDEDA0}" type="datetime1">
              <a:rPr kumimoji="1" lang="en-US" altLang="ja-JP" smtClean="0"/>
              <a:t>11/7/2020</a:t>
            </a:fld>
            <a:endParaRPr kumimoji="1" lang="ja-JP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8BA83B-475A-4D1A-B67A-CADDEDAE5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19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58444E-E9C7-478E-8560-52034A4FD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2017 CE-UIT. All Rights Reserved.</a:t>
            </a:r>
            <a:endParaRPr kumimoji="1" lang="ja-JP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28A7F4-D4F5-49AE-B7BA-49DAD1A20804}"/>
              </a:ext>
            </a:extLst>
          </p:cNvPr>
          <p:cNvSpPr txBox="1"/>
          <p:nvPr/>
        </p:nvSpPr>
        <p:spPr>
          <a:xfrm>
            <a:off x="2421256" y="2169277"/>
            <a:ext cx="4572000" cy="1692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6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   add $t0, $t0, $zero</a:t>
            </a:r>
            <a:endParaRPr lang="it-IT" sz="2600" ker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6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Loop:  lw $t1, 4($s3)</a:t>
            </a:r>
          </a:p>
          <a:p>
            <a:pPr marL="0" indent="0">
              <a:buNone/>
            </a:pPr>
            <a:r>
              <a:rPr lang="en-US" sz="2600">
                <a:latin typeface="Times New Roman" panose="02020603050405020304" pitchFamily="18" charset="0"/>
                <a:ea typeface="Times New Roman" panose="02020603050405020304" pitchFamily="18" charset="0"/>
              </a:rPr>
              <a:t>addi    $s3, $s3, 4</a:t>
            </a:r>
            <a:endParaRPr lang="en-US" sz="26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600" kern="0">
                <a:latin typeface="Times New Roman" panose="02020603050405020304" pitchFamily="18" charset="0"/>
                <a:cs typeface="Courier New" panose="02070309020205020404" pitchFamily="49" charset="0"/>
              </a:rPr>
              <a:t>bne     $t1, $t0, Loop</a:t>
            </a:r>
          </a:p>
        </p:txBody>
      </p:sp>
    </p:spTree>
    <p:extLst>
      <p:ext uri="{BB962C8B-B14F-4D97-AF65-F5344CB8AC3E}">
        <p14:creationId xmlns:p14="http://schemas.microsoft.com/office/powerpoint/2010/main" val="2092593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A52B6-408F-46AC-BB07-17E67D477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Nội</a:t>
            </a:r>
            <a:r>
              <a:rPr lang="en-US" dirty="0"/>
              <a:t> dung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ADA225-9FEB-4FA7-93F5-A43FC25A7B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/>
              <a:t>Trình biên dịch (Compiler)</a:t>
            </a:r>
          </a:p>
          <a:p>
            <a:r>
              <a:rPr lang="en-US" sz="3600"/>
              <a:t>Trình biên dịch hợp ngữ (Assembler)</a:t>
            </a:r>
          </a:p>
          <a:p>
            <a:r>
              <a:rPr lang="vi-VN" sz="3600"/>
              <a:t>Biên dịch ngược (Reverse-Engineering)</a:t>
            </a:r>
            <a:endParaRPr lang="en-US" sz="3600"/>
          </a:p>
          <a:p>
            <a:r>
              <a:rPr lang="en-US" sz="3600"/>
              <a:t>Bài </a:t>
            </a:r>
            <a:r>
              <a:rPr lang="en-US" sz="3600" dirty="0" err="1"/>
              <a:t>tập</a:t>
            </a:r>
            <a:endParaRPr lang="en-US" sz="3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A1C282-D2D6-4CCE-9171-6651B15B5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日付プレースホルダ 3">
            <a:extLst>
              <a:ext uri="{FF2B5EF4-FFF2-40B4-BE49-F238E27FC236}">
                <a16:creationId xmlns:a16="http://schemas.microsoft.com/office/drawing/2014/main" id="{891E2188-2833-4448-BCFC-D08A7ED2910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51520" y="6525344"/>
            <a:ext cx="2133600" cy="288206"/>
          </a:xfrm>
        </p:spPr>
        <p:txBody>
          <a:bodyPr/>
          <a:lstStyle/>
          <a:p>
            <a:fld id="{0DA31E94-D226-4D30-9A93-5BB7AC33FD00}" type="datetime1">
              <a:rPr kumimoji="1" lang="en-US" altLang="ja-JP" smtClean="0"/>
              <a:t>11/7/2020</a:t>
            </a:fld>
            <a:endParaRPr kumimoji="1" lang="ja-JP" altLang="en-US" dirty="0"/>
          </a:p>
        </p:txBody>
      </p:sp>
      <p:sp>
        <p:nvSpPr>
          <p:cNvPr id="6" name="フッター プレースホルダ 4">
            <a:extLst>
              <a:ext uri="{FF2B5EF4-FFF2-40B4-BE49-F238E27FC236}">
                <a16:creationId xmlns:a16="http://schemas.microsoft.com/office/drawing/2014/main" id="{3C0D1FBF-C4B0-4C29-A299-4028E06C4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 dirty="0"/>
              <a:t>Copyrights 2017 CE-UIT. All Rights Reserved.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463621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DF71F-372A-4D79-9267-71D8045CC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Chuyển từ mã máy sang MIPS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15DCCC-453F-4FDA-9C7C-B0FF623F76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412776"/>
            <a:ext cx="8640960" cy="1330424"/>
          </a:xfrm>
        </p:spPr>
        <p:txBody>
          <a:bodyPr/>
          <a:lstStyle/>
          <a:p>
            <a:r>
              <a:rPr lang="en-US"/>
              <a:t>Chuyển chương trình được lưu trong bộ nhớ bên dưới sang hợp ngữ MIPS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CEDBBF-0797-4C97-89E2-7A2CD62FE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81EE8-9FE2-425D-8FB4-74C399BDEDA0}" type="datetime1">
              <a:rPr kumimoji="1" lang="en-US" altLang="ja-JP" smtClean="0"/>
              <a:t>11/7/2020</a:t>
            </a:fld>
            <a:endParaRPr kumimoji="1" lang="ja-JP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3BF429-1CD2-45BD-99DA-C88D7471F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20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395480-8E6F-45B7-A8B9-32AC88743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2017 CE-UIT. All Rights Reserved.</a:t>
            </a:r>
            <a:endParaRPr kumimoji="1" lang="ja-JP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39F37C-E675-49FB-B3A7-062579B19A97}"/>
              </a:ext>
            </a:extLst>
          </p:cNvPr>
          <p:cNvSpPr txBox="1"/>
          <p:nvPr/>
        </p:nvSpPr>
        <p:spPr>
          <a:xfrm>
            <a:off x="3581400" y="2536448"/>
            <a:ext cx="2210593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600" kern="0">
                <a:latin typeface="Times New Roman" panose="02020603050405020304" pitchFamily="18" charset="0"/>
                <a:cs typeface="Courier New" panose="02070309020205020404" pitchFamily="49" charset="0"/>
              </a:rPr>
              <a:t>0x00a6202a</a:t>
            </a:r>
          </a:p>
          <a:p>
            <a:pPr marL="0" indent="0">
              <a:buNone/>
            </a:pPr>
            <a:r>
              <a:rPr lang="en-US" sz="2600" kern="0">
                <a:latin typeface="Times New Roman" panose="02020603050405020304" pitchFamily="18" charset="0"/>
                <a:cs typeface="Courier New" panose="02070309020205020404" pitchFamily="49" charset="0"/>
              </a:rPr>
              <a:t>0x2149ff90</a:t>
            </a:r>
          </a:p>
        </p:txBody>
      </p:sp>
    </p:spTree>
    <p:extLst>
      <p:ext uri="{BB962C8B-B14F-4D97-AF65-F5344CB8AC3E}">
        <p14:creationId xmlns:p14="http://schemas.microsoft.com/office/powerpoint/2010/main" val="3769612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215665"/>
            <a:ext cx="7772400" cy="1470025"/>
          </a:xfrm>
        </p:spPr>
        <p:txBody>
          <a:bodyPr/>
          <a:lstStyle/>
          <a:p>
            <a:r>
              <a:rPr lang="en-US"/>
              <a:t>THẢO LUẬN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2207E-8A09-4FC6-83E9-3D1773E47D00}" type="datetime1">
              <a:rPr kumimoji="1" lang="en-US" altLang="ja-JP" smtClean="0"/>
              <a:t>11/7/2020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2017 CE-UIT. All Rights Reserved.</a:t>
            </a:r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21</a:t>
            </a:fld>
            <a:endParaRPr kumimoji="1" lang="ja-JP" altLang="en-US"/>
          </a:p>
        </p:txBody>
      </p:sp>
      <p:pic>
        <p:nvPicPr>
          <p:cNvPr id="4100" name="Picture 4" descr="http://data.sinhvienit.net/2013/T09/img/SinhVienIT.Net---suy-nghi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3407" y="2685690"/>
            <a:ext cx="2895600" cy="2171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438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4BA38-9B0E-4EFD-AB1B-46AA2DA72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0089" y="70540"/>
            <a:ext cx="5649791" cy="994172"/>
          </a:xfrm>
        </p:spPr>
        <p:txBody>
          <a:bodyPr/>
          <a:lstStyle/>
          <a:p>
            <a:r>
              <a:rPr lang="en-US"/>
              <a:t>Trình </a:t>
            </a:r>
            <a:r>
              <a:rPr lang="en-US" dirty="0" err="1"/>
              <a:t>biên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vi-VN" dirty="0"/>
              <a:t> (1/2)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6C0BB-0F34-42B4-AF53-DACE0B16E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7984" y="1371600"/>
            <a:ext cx="5649791" cy="4135041"/>
          </a:xfrm>
        </p:spPr>
        <p:txBody>
          <a:bodyPr/>
          <a:lstStyle/>
          <a:p>
            <a:pPr algn="just"/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biên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bởi</a:t>
            </a:r>
            <a:r>
              <a:rPr lang="en-US" dirty="0"/>
              <a:t> </a:t>
            </a:r>
            <a:r>
              <a:rPr lang="en-US" dirty="0" err="1"/>
              <a:t>ngôn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cao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vi-VN" dirty="0"/>
              <a:t>:</a:t>
            </a:r>
            <a:endParaRPr lang="en-US" dirty="0"/>
          </a:p>
          <a:p>
            <a:pPr lvl="1" algn="just"/>
            <a:r>
              <a:rPr lang="en-US" dirty="0" err="1"/>
              <a:t>Ngôn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cao</a:t>
            </a:r>
            <a:r>
              <a:rPr lang="en-US" dirty="0"/>
              <a:t> (C, Java, …)</a:t>
            </a:r>
            <a:r>
              <a:rPr lang="vi-VN" dirty="0"/>
              <a:t> gần với suy nghĩ con người và độc lập phần cứng</a:t>
            </a:r>
          </a:p>
          <a:p>
            <a:pPr lvl="1" algn="just"/>
            <a:r>
              <a:rPr lang="vi-VN" dirty="0"/>
              <a:t>Hợp ngữ (MIPS, ARM, ...) là một ngôn ngữ gợi nhớ của mã máy, phụ thuộc phần cứng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4E8D38-2D30-457C-B1E3-A275CA276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FEBC73E-C8D5-476C-AD54-371521BABD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225" y="1406165"/>
            <a:ext cx="2576879" cy="4522687"/>
          </a:xfrm>
          <a:prstGeom prst="rect">
            <a:avLst/>
          </a:prstGeom>
        </p:spPr>
      </p:pic>
      <p:sp>
        <p:nvSpPr>
          <p:cNvPr id="7" name="日付プレースホルダ 3">
            <a:extLst>
              <a:ext uri="{FF2B5EF4-FFF2-40B4-BE49-F238E27FC236}">
                <a16:creationId xmlns:a16="http://schemas.microsoft.com/office/drawing/2014/main" id="{DCB3DE08-5210-46D2-B2C0-19DE5195E8B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51520" y="6525344"/>
            <a:ext cx="2133600" cy="288206"/>
          </a:xfrm>
        </p:spPr>
        <p:txBody>
          <a:bodyPr/>
          <a:lstStyle/>
          <a:p>
            <a:fld id="{0DA31E94-D226-4D30-9A93-5BB7AC33FD00}" type="datetime1">
              <a:rPr kumimoji="1" lang="en-US" altLang="ja-JP" smtClean="0"/>
              <a:t>11/7/2020</a:t>
            </a:fld>
            <a:endParaRPr kumimoji="1" lang="ja-JP" altLang="en-US" dirty="0"/>
          </a:p>
        </p:txBody>
      </p:sp>
      <p:sp>
        <p:nvSpPr>
          <p:cNvPr id="8" name="フッター プレースホルダ 4">
            <a:extLst>
              <a:ext uri="{FF2B5EF4-FFF2-40B4-BE49-F238E27FC236}">
                <a16:creationId xmlns:a16="http://schemas.microsoft.com/office/drawing/2014/main" id="{DDC826B1-B199-4F0D-8015-F4C988A87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 dirty="0"/>
              <a:t>Copyrights 2017 CE-UIT. All Rights Reserved.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91875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4BA38-9B0E-4EFD-AB1B-46AA2DA72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0540"/>
            <a:ext cx="5649791" cy="994172"/>
          </a:xfrm>
        </p:spPr>
        <p:txBody>
          <a:bodyPr/>
          <a:lstStyle/>
          <a:p>
            <a:r>
              <a:rPr lang="en-US"/>
              <a:t>Trình </a:t>
            </a:r>
            <a:r>
              <a:rPr lang="en-US" dirty="0" err="1"/>
              <a:t>biên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vi-VN" dirty="0"/>
              <a:t> (2/2) – Ví dụ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6C0BB-0F34-42B4-AF53-DACE0B16E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78444" y="2667000"/>
            <a:ext cx="1887416" cy="3263504"/>
          </a:xfrm>
        </p:spPr>
        <p:txBody>
          <a:bodyPr/>
          <a:lstStyle/>
          <a:p>
            <a:pPr marL="0" indent="0">
              <a:buNone/>
            </a:pPr>
            <a:r>
              <a:rPr lang="vi-VN" dirty="0"/>
              <a:t>if(a == b)</a:t>
            </a:r>
          </a:p>
          <a:p>
            <a:pPr marL="0" indent="0">
              <a:buNone/>
            </a:pPr>
            <a:r>
              <a:rPr lang="vi-VN" dirty="0"/>
              <a:t>  c = 2;</a:t>
            </a:r>
          </a:p>
          <a:p>
            <a:pPr marL="0" indent="0">
              <a:buNone/>
            </a:pPr>
            <a:r>
              <a:rPr lang="vi-VN" dirty="0"/>
              <a:t>else</a:t>
            </a:r>
          </a:p>
          <a:p>
            <a:pPr marL="0" indent="0">
              <a:buNone/>
            </a:pPr>
            <a:r>
              <a:rPr lang="vi-VN" dirty="0"/>
              <a:t>  c = -1;</a:t>
            </a:r>
          </a:p>
          <a:p>
            <a:pPr marL="0" indent="0">
              <a:buNone/>
            </a:pPr>
            <a:r>
              <a:rPr lang="vi-VN" dirty="0"/>
              <a:t>d = a + c;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4E8D38-2D30-457C-B1E3-A275CA276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FEBC73E-C8D5-476C-AD54-371521BABD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225" y="1497113"/>
            <a:ext cx="2576879" cy="4522687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D99975C-10C1-44DF-B7E8-8573A2272EDA}"/>
              </a:ext>
            </a:extLst>
          </p:cNvPr>
          <p:cNvSpPr txBox="1">
            <a:spLocks/>
          </p:cNvSpPr>
          <p:nvPr/>
        </p:nvSpPr>
        <p:spPr>
          <a:xfrm>
            <a:off x="5791200" y="2243137"/>
            <a:ext cx="3076575" cy="326350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vi-VN" sz="2400" dirty="0"/>
              <a:t>bne  $a0, $a1, ELSE</a:t>
            </a:r>
          </a:p>
          <a:p>
            <a:pPr marL="0" indent="0" algn="just">
              <a:buNone/>
            </a:pPr>
            <a:r>
              <a:rPr lang="vi-VN" sz="2400" dirty="0"/>
              <a:t>addi  $s0, $0, 2</a:t>
            </a:r>
          </a:p>
          <a:p>
            <a:pPr marL="0" indent="0" algn="just">
              <a:buNone/>
            </a:pPr>
            <a:r>
              <a:rPr lang="vi-VN" sz="2400" dirty="0"/>
              <a:t>j        ENDIF</a:t>
            </a:r>
          </a:p>
          <a:p>
            <a:pPr marL="0" indent="0" algn="just">
              <a:buNone/>
            </a:pPr>
            <a:r>
              <a:rPr lang="vi-VN" sz="2400" dirty="0"/>
              <a:t>ELSE:</a:t>
            </a:r>
          </a:p>
          <a:p>
            <a:pPr marL="0" indent="0" algn="just">
              <a:buNone/>
            </a:pPr>
            <a:r>
              <a:rPr lang="vi-VN" sz="2400" dirty="0"/>
              <a:t>         addi  $s0, $0, -1</a:t>
            </a:r>
          </a:p>
          <a:p>
            <a:pPr marL="0" indent="0" algn="just">
              <a:buNone/>
            </a:pPr>
            <a:r>
              <a:rPr lang="vi-VN" sz="2400" dirty="0"/>
              <a:t>ENDIF:</a:t>
            </a:r>
          </a:p>
          <a:p>
            <a:pPr marL="0" indent="0" algn="just">
              <a:buNone/>
            </a:pPr>
            <a:r>
              <a:rPr lang="vi-VN" sz="2400" dirty="0"/>
              <a:t>         add  $s1, $a0, $s0</a:t>
            </a:r>
          </a:p>
        </p:txBody>
      </p:sp>
      <p:sp>
        <p:nvSpPr>
          <p:cNvPr id="8" name="日付プレースホルダ 3">
            <a:extLst>
              <a:ext uri="{FF2B5EF4-FFF2-40B4-BE49-F238E27FC236}">
                <a16:creationId xmlns:a16="http://schemas.microsoft.com/office/drawing/2014/main" id="{23A0A8A0-1333-47E4-9E66-72C6B6C81F0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51520" y="6525344"/>
            <a:ext cx="2133600" cy="288206"/>
          </a:xfrm>
        </p:spPr>
        <p:txBody>
          <a:bodyPr/>
          <a:lstStyle/>
          <a:p>
            <a:fld id="{0DA31E94-D226-4D30-9A93-5BB7AC33FD00}" type="datetime1">
              <a:rPr kumimoji="1" lang="en-US" altLang="ja-JP" smtClean="0"/>
              <a:t>11/7/2020</a:t>
            </a:fld>
            <a:endParaRPr kumimoji="1" lang="ja-JP" altLang="en-US" dirty="0"/>
          </a:p>
        </p:txBody>
      </p:sp>
      <p:sp>
        <p:nvSpPr>
          <p:cNvPr id="9" name="フッター プレースホルダ 4">
            <a:extLst>
              <a:ext uri="{FF2B5EF4-FFF2-40B4-BE49-F238E27FC236}">
                <a16:creationId xmlns:a16="http://schemas.microsoft.com/office/drawing/2014/main" id="{7F046B61-C92A-4B4C-9A5E-9B02F366A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 dirty="0"/>
              <a:t>Copyrights 2017 CE-UIT. All Rights Reserved.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19359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D7D06-B0AB-4F2A-A01F-82AA9CA89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Quiz 1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E6EFEE-8C40-4324-A5A6-989615A680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Biên dịch chương trình được viết bằng ngôn ngữ C sau sang hợp ngữ MIPS</a:t>
            </a:r>
          </a:p>
          <a:p>
            <a:pPr marL="0" indent="0">
              <a:buNone/>
            </a:pPr>
            <a:r>
              <a:rPr lang="vi-VN" dirty="0"/>
              <a:t>int arraylength = 5;</a:t>
            </a:r>
          </a:p>
          <a:p>
            <a:pPr marL="0" indent="0">
              <a:buNone/>
            </a:pPr>
            <a:r>
              <a:rPr lang="vi-VN" dirty="0"/>
              <a:t>for(int i = 0; i &lt; arraylength; i++){</a:t>
            </a:r>
          </a:p>
          <a:p>
            <a:pPr marL="0" indent="0">
              <a:buNone/>
            </a:pPr>
            <a:r>
              <a:rPr lang="vi-VN" dirty="0"/>
              <a:t>    arrayvalue[i] = i;</a:t>
            </a:r>
          </a:p>
          <a:p>
            <a:pPr marL="0" indent="0">
              <a:buNone/>
            </a:pPr>
            <a:r>
              <a:rPr lang="vi-VN" dirty="0"/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865943-9ED6-4F12-81FD-2B3DD1AC1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日付プレースホルダ 3">
            <a:extLst>
              <a:ext uri="{FF2B5EF4-FFF2-40B4-BE49-F238E27FC236}">
                <a16:creationId xmlns:a16="http://schemas.microsoft.com/office/drawing/2014/main" id="{50313207-DD69-4CF5-8EB3-53285FC04F0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51520" y="6525344"/>
            <a:ext cx="2133600" cy="288206"/>
          </a:xfrm>
        </p:spPr>
        <p:txBody>
          <a:bodyPr/>
          <a:lstStyle/>
          <a:p>
            <a:fld id="{0DA31E94-D226-4D30-9A93-5BB7AC33FD00}" type="datetime1">
              <a:rPr kumimoji="1" lang="en-US" altLang="ja-JP" smtClean="0"/>
              <a:t>11/7/2020</a:t>
            </a:fld>
            <a:endParaRPr kumimoji="1" lang="ja-JP" altLang="en-US" dirty="0"/>
          </a:p>
        </p:txBody>
      </p:sp>
      <p:sp>
        <p:nvSpPr>
          <p:cNvPr id="6" name="フッター プレースホルダ 4">
            <a:extLst>
              <a:ext uri="{FF2B5EF4-FFF2-40B4-BE49-F238E27FC236}">
                <a16:creationId xmlns:a16="http://schemas.microsoft.com/office/drawing/2014/main" id="{DF96280A-67ED-4362-9EEC-2B8380B5B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 dirty="0"/>
              <a:t>Copyrights 2017 CE-UIT. All Rights Reserved.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333334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4BA38-9B0E-4EFD-AB1B-46AA2DA72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8320" y="134731"/>
            <a:ext cx="6159747" cy="994172"/>
          </a:xfrm>
        </p:spPr>
        <p:txBody>
          <a:bodyPr/>
          <a:lstStyle/>
          <a:p>
            <a:r>
              <a:rPr lang="en-US"/>
              <a:t>Trình </a:t>
            </a:r>
            <a:r>
              <a:rPr lang="en-US" dirty="0" err="1"/>
              <a:t>biên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vi-VN" dirty="0"/>
              <a:t> hợp ngữ (1/2)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6C0BB-0F34-42B4-AF53-DACE0B16E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89961" y="1393100"/>
            <a:ext cx="6159746" cy="3485945"/>
          </a:xfrm>
        </p:spPr>
        <p:txBody>
          <a:bodyPr/>
          <a:lstStyle/>
          <a:p>
            <a:pPr algn="just"/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biên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vi-VN" dirty="0"/>
              <a:t>hợp ngữ có chức năng chuyển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bởi</a:t>
            </a:r>
            <a:r>
              <a:rPr lang="en-US" dirty="0"/>
              <a:t> </a:t>
            </a:r>
            <a:r>
              <a:rPr lang="vi-VN" dirty="0"/>
              <a:t>hợp ngữ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vi-VN" dirty="0"/>
              <a:t>mã máy:</a:t>
            </a:r>
          </a:p>
          <a:p>
            <a:pPr lvl="1" algn="just"/>
            <a:r>
              <a:rPr lang="vi-VN" dirty="0"/>
              <a:t>Mã máy là các chuỗi bit (0, 1) có thể được thực thi trên máy tính</a:t>
            </a:r>
          </a:p>
          <a:p>
            <a:pPr algn="just"/>
            <a:r>
              <a:rPr lang="vi-VN" dirty="0"/>
              <a:t>Có thể sử dụng lệnh giả </a:t>
            </a:r>
            <a:r>
              <a:rPr lang="vi-VN"/>
              <a:t>(psudo</a:t>
            </a:r>
            <a:r>
              <a:rPr lang="en-US"/>
              <a:t> </a:t>
            </a:r>
            <a:r>
              <a:rPr lang="vi-VN"/>
              <a:t>instruction</a:t>
            </a:r>
            <a:r>
              <a:rPr lang="vi-VN" dirty="0"/>
              <a:t>) để viết chương trình hợp ngữ nhằm đơn giản hơn cho lập trình viên</a:t>
            </a:r>
          </a:p>
          <a:p>
            <a:pPr lvl="1" algn="just"/>
            <a:r>
              <a:rPr lang="vi-VN" dirty="0"/>
              <a:t>Lệnh giả: Không phải lệnh thực sự của máy nhưng trình biên dịch có thể chuyển thành lệnh thực sự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4E8D38-2D30-457C-B1E3-A275CA276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31150" y="5624512"/>
            <a:ext cx="2245003" cy="273844"/>
          </a:xfrm>
        </p:spPr>
        <p:txBody>
          <a:bodyPr/>
          <a:lstStyle/>
          <a:p>
            <a:fld id="{3C3C09BB-C7E7-4454-851F-EF8D770487CA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FEBC73E-C8D5-476C-AD54-371521BABD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150" y="1420913"/>
            <a:ext cx="2576879" cy="4522687"/>
          </a:xfrm>
          <a:prstGeom prst="rect">
            <a:avLst/>
          </a:prstGeom>
        </p:spPr>
      </p:pic>
      <p:sp>
        <p:nvSpPr>
          <p:cNvPr id="7" name="日付プレースホルダ 3">
            <a:extLst>
              <a:ext uri="{FF2B5EF4-FFF2-40B4-BE49-F238E27FC236}">
                <a16:creationId xmlns:a16="http://schemas.microsoft.com/office/drawing/2014/main" id="{C7939836-4F8B-4539-9B4F-0DC550FCC7B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51520" y="6525344"/>
            <a:ext cx="2133600" cy="288206"/>
          </a:xfrm>
        </p:spPr>
        <p:txBody>
          <a:bodyPr/>
          <a:lstStyle/>
          <a:p>
            <a:fld id="{0DA31E94-D226-4D30-9A93-5BB7AC33FD00}" type="datetime1">
              <a:rPr kumimoji="1" lang="en-US" altLang="ja-JP" smtClean="0"/>
              <a:t>11/7/2020</a:t>
            </a:fld>
            <a:endParaRPr kumimoji="1" lang="ja-JP" altLang="en-US" dirty="0"/>
          </a:p>
        </p:txBody>
      </p:sp>
      <p:sp>
        <p:nvSpPr>
          <p:cNvPr id="8" name="フッター プレースホルダ 4">
            <a:extLst>
              <a:ext uri="{FF2B5EF4-FFF2-40B4-BE49-F238E27FC236}">
                <a16:creationId xmlns:a16="http://schemas.microsoft.com/office/drawing/2014/main" id="{B542B4D9-14A4-44AA-A987-FB9D1A4CF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 dirty="0"/>
              <a:t>Copyrights 2017 CE-UIT. All Rights Reserved.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48553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4BA38-9B0E-4EFD-AB1B-46AA2DA72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44450"/>
            <a:ext cx="5873995" cy="994172"/>
          </a:xfrm>
        </p:spPr>
        <p:txBody>
          <a:bodyPr/>
          <a:lstStyle/>
          <a:p>
            <a:r>
              <a:rPr lang="en-US"/>
              <a:t>Trình </a:t>
            </a:r>
            <a:r>
              <a:rPr lang="en-US" dirty="0" err="1"/>
              <a:t>biên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vi-VN" dirty="0"/>
              <a:t> hợp ngữ (2/2)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6C0BB-0F34-42B4-AF53-DACE0B16E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3104" y="1524000"/>
            <a:ext cx="4081096" cy="4100512"/>
          </a:xfrm>
        </p:spPr>
        <p:txBody>
          <a:bodyPr/>
          <a:lstStyle/>
          <a:p>
            <a:pPr marL="0" indent="0">
              <a:buNone/>
            </a:pP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la   $a0, exit</a:t>
            </a:r>
          </a:p>
          <a:p>
            <a:pPr marL="0" indent="0">
              <a:buNone/>
            </a:pP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li   $a1, 50</a:t>
            </a:r>
          </a:p>
          <a:p>
            <a:pPr marL="0" indent="0">
              <a:buNone/>
            </a:pP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add  $t1, $t2, $t1</a:t>
            </a:r>
          </a:p>
          <a:p>
            <a:pPr marL="0" indent="0">
              <a:buNone/>
            </a:pP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addi $t1, $a0, 0</a:t>
            </a:r>
          </a:p>
          <a:p>
            <a:pPr marL="0" indent="0">
              <a:buNone/>
            </a:pPr>
            <a:r>
              <a:rPr lang="it-IT">
                <a:latin typeface="Courier New" panose="02070309020205020404" pitchFamily="49" charset="0"/>
                <a:cs typeface="Courier New" panose="02070309020205020404" pitchFamily="49" charset="0"/>
              </a:rPr>
              <a:t>bne  $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a1, $t1, exit</a:t>
            </a:r>
          </a:p>
          <a:p>
            <a:pPr marL="0" indent="0">
              <a:buNone/>
            </a:pP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lw   $a3, 4($t1)</a:t>
            </a:r>
          </a:p>
          <a:p>
            <a:pPr marL="0" indent="0">
              <a:buNone/>
            </a:pP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exit: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4E8D38-2D30-457C-B1E3-A275CA276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FEBC73E-C8D5-476C-AD54-371521BABD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225" y="1344713"/>
            <a:ext cx="2576879" cy="4522687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28F97FE-FEF8-4809-86D3-10BF169A2448}"/>
              </a:ext>
            </a:extLst>
          </p:cNvPr>
          <p:cNvSpPr txBox="1">
            <a:spLocks/>
          </p:cNvSpPr>
          <p:nvPr/>
        </p:nvSpPr>
        <p:spPr>
          <a:xfrm>
            <a:off x="6856542" y="1631157"/>
            <a:ext cx="2039816" cy="3398043"/>
          </a:xfrm>
          <a:prstGeom prst="rect">
            <a:avLst/>
          </a:prstGeom>
        </p:spPr>
        <p:txBody>
          <a:bodyPr vert="horz" lIns="68580" tIns="34290" rIns="68580" bIns="3429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0x3c010040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0x3424001c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0x24050032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0x01494820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0x20890000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0x14a90001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0x8d270004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8" name="日付プレースホルダ 3">
            <a:extLst>
              <a:ext uri="{FF2B5EF4-FFF2-40B4-BE49-F238E27FC236}">
                <a16:creationId xmlns:a16="http://schemas.microsoft.com/office/drawing/2014/main" id="{479E825D-63B3-42A7-9FDC-0701EFF282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51520" y="6525344"/>
            <a:ext cx="2133600" cy="288206"/>
          </a:xfrm>
        </p:spPr>
        <p:txBody>
          <a:bodyPr/>
          <a:lstStyle/>
          <a:p>
            <a:fld id="{0DA31E94-D226-4D30-9A93-5BB7AC33FD00}" type="datetime1">
              <a:rPr kumimoji="1" lang="en-US" altLang="ja-JP" smtClean="0"/>
              <a:t>11/7/2020</a:t>
            </a:fld>
            <a:endParaRPr kumimoji="1" lang="ja-JP" altLang="en-US" dirty="0"/>
          </a:p>
        </p:txBody>
      </p:sp>
      <p:sp>
        <p:nvSpPr>
          <p:cNvPr id="9" name="フッター プレースホルダ 4">
            <a:extLst>
              <a:ext uri="{FF2B5EF4-FFF2-40B4-BE49-F238E27FC236}">
                <a16:creationId xmlns:a16="http://schemas.microsoft.com/office/drawing/2014/main" id="{AE796F1C-B3AB-4454-94D5-CC75FCCB1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 dirty="0"/>
              <a:t>Copyrights 2017 CE-UIT. All Rights Reserved.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78949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D7D06-B0AB-4F2A-A01F-82AA9CA89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Quiz 2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E6EFEE-8C40-4324-A5A6-989615A680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5273" y="1447800"/>
            <a:ext cx="8572499" cy="1202531"/>
          </a:xfrm>
        </p:spPr>
        <p:txBody>
          <a:bodyPr>
            <a:normAutofit lnSpcReduction="10000"/>
          </a:bodyPr>
          <a:lstStyle/>
          <a:p>
            <a:pPr algn="just"/>
            <a:r>
              <a:rPr lang="vi-VN" dirty="0"/>
              <a:t>Biên dịch chương trình được viết bằng hợp ngữ MIPS bên cạnh sang </a:t>
            </a:r>
            <a:r>
              <a:rPr lang="vi-VN"/>
              <a:t>mã máy</a:t>
            </a:r>
            <a:r>
              <a:rPr lang="en-US"/>
              <a:t>, biết rằng chương trình bắt đầu ở địa chỉ 0x000C0</a:t>
            </a:r>
            <a:endParaRPr lang="vi-V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865943-9ED6-4F12-81FD-2B3DD1AC1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010C55-BCF2-4E21-8EB3-13E5AC3E8767}"/>
              </a:ext>
            </a:extLst>
          </p:cNvPr>
          <p:cNvSpPr txBox="1"/>
          <p:nvPr/>
        </p:nvSpPr>
        <p:spPr>
          <a:xfrm>
            <a:off x="3024184" y="2743200"/>
            <a:ext cx="3114676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2400">
                <a:latin typeface="+mj-lt"/>
              </a:rPr>
              <a:t>bne   </a:t>
            </a:r>
            <a:r>
              <a:rPr lang="vi-VN" sz="2400" dirty="0">
                <a:latin typeface="+mj-lt"/>
              </a:rPr>
              <a:t>$s0, $s1, FAIL</a:t>
            </a:r>
          </a:p>
          <a:p>
            <a:r>
              <a:rPr lang="vi-VN" sz="2400" dirty="0">
                <a:latin typeface="+mj-lt"/>
              </a:rPr>
              <a:t>add   $s2, $0, $0</a:t>
            </a:r>
          </a:p>
          <a:p>
            <a:r>
              <a:rPr lang="vi-VN" sz="2400" dirty="0">
                <a:latin typeface="+mj-lt"/>
              </a:rPr>
              <a:t>j       END</a:t>
            </a:r>
          </a:p>
          <a:p>
            <a:r>
              <a:rPr lang="vi-VN" sz="2400" dirty="0">
                <a:latin typeface="+mj-lt"/>
              </a:rPr>
              <a:t>FAIL: addi  $s2, $0, -1</a:t>
            </a:r>
          </a:p>
          <a:p>
            <a:r>
              <a:rPr lang="vi-VN" sz="2400">
                <a:latin typeface="+mj-lt"/>
              </a:rPr>
              <a:t>END:</a:t>
            </a:r>
            <a:endParaRPr lang="vi-VN" sz="2400" dirty="0">
              <a:latin typeface="+mj-lt"/>
            </a:endParaRPr>
          </a:p>
        </p:txBody>
      </p:sp>
      <p:sp>
        <p:nvSpPr>
          <p:cNvPr id="7" name="日付プレースホルダ 3">
            <a:extLst>
              <a:ext uri="{FF2B5EF4-FFF2-40B4-BE49-F238E27FC236}">
                <a16:creationId xmlns:a16="http://schemas.microsoft.com/office/drawing/2014/main" id="{60F6B7AF-8780-43E9-ABC9-84637DBC50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51520" y="6525344"/>
            <a:ext cx="2133600" cy="288206"/>
          </a:xfrm>
        </p:spPr>
        <p:txBody>
          <a:bodyPr/>
          <a:lstStyle/>
          <a:p>
            <a:fld id="{0DA31E94-D226-4D30-9A93-5BB7AC33FD00}" type="datetime1">
              <a:rPr kumimoji="1" lang="en-US" altLang="ja-JP" smtClean="0"/>
              <a:t>11/7/2020</a:t>
            </a:fld>
            <a:endParaRPr kumimoji="1" lang="ja-JP" altLang="en-US" dirty="0"/>
          </a:p>
        </p:txBody>
      </p:sp>
      <p:sp>
        <p:nvSpPr>
          <p:cNvPr id="8" name="フッター プレースホルダ 4">
            <a:extLst>
              <a:ext uri="{FF2B5EF4-FFF2-40B4-BE49-F238E27FC236}">
                <a16:creationId xmlns:a16="http://schemas.microsoft.com/office/drawing/2014/main" id="{719D7335-0F75-4E28-8FE4-194F1A8CC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 dirty="0"/>
              <a:t>Copyrights 2017 CE-UIT. All Rights Reserved.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825228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8DFEF-C85C-4152-8F8B-1D8B35027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0540" y="44450"/>
            <a:ext cx="6111386" cy="994172"/>
          </a:xfrm>
        </p:spPr>
        <p:txBody>
          <a:bodyPr/>
          <a:lstStyle/>
          <a:p>
            <a:r>
              <a:rPr lang="vi-VN"/>
              <a:t>Biên </a:t>
            </a:r>
            <a:r>
              <a:rPr lang="vi-VN" dirty="0"/>
              <a:t>dịch ngược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B80B25-C97C-46B9-B56B-5BBF514F78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7000" y="1447800"/>
            <a:ext cx="6111386" cy="3263504"/>
          </a:xfrm>
        </p:spPr>
        <p:txBody>
          <a:bodyPr/>
          <a:lstStyle/>
          <a:p>
            <a:pPr algn="just"/>
            <a:r>
              <a:rPr lang="vi-VN" dirty="0"/>
              <a:t>Biên dịch ngược là quá trình khôi phục mã máy thành chương trình hợp ngữ</a:t>
            </a:r>
          </a:p>
          <a:p>
            <a:pPr marL="0" indent="0">
              <a:buNone/>
            </a:pPr>
            <a:r>
              <a:rPr lang="vi-VN" b="0" i="0" dirty="0">
                <a:solidFill>
                  <a:srgbClr val="242021"/>
                </a:solidFill>
                <a:effectLst/>
              </a:rPr>
              <a:t>0x</a:t>
            </a:r>
            <a:r>
              <a:rPr lang="en-US" b="0" i="0" dirty="0">
                <a:solidFill>
                  <a:srgbClr val="242021"/>
                </a:solidFill>
                <a:effectLst/>
              </a:rPr>
              <a:t>00af8020</a:t>
            </a:r>
            <a:endParaRPr lang="vi-VN" b="0" i="0" dirty="0">
              <a:solidFill>
                <a:srgbClr val="242021"/>
              </a:solidFill>
              <a:effectLst/>
            </a:endParaRPr>
          </a:p>
          <a:p>
            <a:pPr marL="0" indent="0">
              <a:buNone/>
            </a:pPr>
            <a:r>
              <a:rPr lang="vi-VN" dirty="0">
                <a:solidFill>
                  <a:srgbClr val="242021"/>
                </a:solidFill>
              </a:rPr>
              <a:t>0000 0000 1010 1111 1000 0000 0010 0000</a:t>
            </a:r>
          </a:p>
          <a:p>
            <a:pPr marL="0" indent="0">
              <a:buNone/>
            </a:pPr>
            <a:r>
              <a:rPr lang="vi-VN" dirty="0">
                <a:solidFill>
                  <a:srgbClr val="FF0000"/>
                </a:solidFill>
              </a:rPr>
              <a:t>000000</a:t>
            </a:r>
            <a:r>
              <a:rPr lang="vi-VN" dirty="0">
                <a:solidFill>
                  <a:srgbClr val="242021"/>
                </a:solidFill>
              </a:rPr>
              <a:t> </a:t>
            </a:r>
            <a:r>
              <a:rPr lang="vi-VN" dirty="0">
                <a:solidFill>
                  <a:srgbClr val="00B050"/>
                </a:solidFill>
              </a:rPr>
              <a:t>00101</a:t>
            </a:r>
            <a:r>
              <a:rPr lang="vi-VN" dirty="0">
                <a:solidFill>
                  <a:srgbClr val="242021"/>
                </a:solidFill>
              </a:rPr>
              <a:t> </a:t>
            </a:r>
            <a:r>
              <a:rPr lang="vi-VN" dirty="0">
                <a:solidFill>
                  <a:srgbClr val="FFC000"/>
                </a:solidFill>
              </a:rPr>
              <a:t>01111</a:t>
            </a:r>
            <a:r>
              <a:rPr lang="vi-VN" dirty="0">
                <a:solidFill>
                  <a:srgbClr val="242021"/>
                </a:solidFill>
              </a:rPr>
              <a:t> </a:t>
            </a:r>
            <a:r>
              <a:rPr lang="vi-VN" dirty="0">
                <a:solidFill>
                  <a:srgbClr val="7030A0"/>
                </a:solidFill>
              </a:rPr>
              <a:t>10000</a:t>
            </a:r>
            <a:r>
              <a:rPr lang="vi-VN" dirty="0">
                <a:solidFill>
                  <a:srgbClr val="242021"/>
                </a:solidFill>
              </a:rPr>
              <a:t> 00000 </a:t>
            </a:r>
            <a:r>
              <a:rPr lang="vi-VN" dirty="0">
                <a:solidFill>
                  <a:srgbClr val="FF0000"/>
                </a:solidFill>
              </a:rPr>
              <a:t>100000</a:t>
            </a:r>
          </a:p>
          <a:p>
            <a:pPr marL="0" indent="0">
              <a:buNone/>
            </a:pPr>
            <a:r>
              <a:rPr lang="vi-VN" dirty="0">
                <a:solidFill>
                  <a:srgbClr val="FF0000"/>
                </a:solidFill>
              </a:rPr>
              <a:t>add</a:t>
            </a:r>
            <a:r>
              <a:rPr lang="vi-VN" dirty="0">
                <a:solidFill>
                  <a:srgbClr val="242021"/>
                </a:solidFill>
              </a:rPr>
              <a:t> </a:t>
            </a:r>
            <a:r>
              <a:rPr lang="vi-VN" dirty="0">
                <a:solidFill>
                  <a:srgbClr val="7030A0"/>
                </a:solidFill>
              </a:rPr>
              <a:t>$16</a:t>
            </a:r>
            <a:r>
              <a:rPr lang="vi-VN" dirty="0">
                <a:solidFill>
                  <a:srgbClr val="242021"/>
                </a:solidFill>
              </a:rPr>
              <a:t>, </a:t>
            </a:r>
            <a:r>
              <a:rPr lang="vi-VN" dirty="0">
                <a:solidFill>
                  <a:srgbClr val="00B050"/>
                </a:solidFill>
              </a:rPr>
              <a:t>$5</a:t>
            </a:r>
            <a:r>
              <a:rPr lang="vi-VN" dirty="0">
                <a:solidFill>
                  <a:srgbClr val="242021"/>
                </a:solidFill>
              </a:rPr>
              <a:t>, </a:t>
            </a:r>
            <a:r>
              <a:rPr lang="vi-VN" dirty="0">
                <a:solidFill>
                  <a:srgbClr val="FFC000"/>
                </a:solidFill>
              </a:rPr>
              <a:t>$15 </a:t>
            </a:r>
            <a:r>
              <a:rPr lang="vi-VN" dirty="0">
                <a:solidFill>
                  <a:srgbClr val="242021"/>
                </a:solidFill>
              </a:rPr>
              <a:t>hoặc </a:t>
            </a:r>
            <a:r>
              <a:rPr lang="vi-VN" dirty="0">
                <a:solidFill>
                  <a:srgbClr val="FF0000"/>
                </a:solidFill>
              </a:rPr>
              <a:t>add</a:t>
            </a:r>
            <a:r>
              <a:rPr lang="vi-VN" dirty="0">
                <a:solidFill>
                  <a:srgbClr val="242021"/>
                </a:solidFill>
              </a:rPr>
              <a:t> </a:t>
            </a:r>
            <a:r>
              <a:rPr lang="vi-VN" dirty="0">
                <a:solidFill>
                  <a:srgbClr val="7030A0"/>
                </a:solidFill>
              </a:rPr>
              <a:t>$s0</a:t>
            </a:r>
            <a:r>
              <a:rPr lang="vi-VN" dirty="0">
                <a:solidFill>
                  <a:srgbClr val="242021"/>
                </a:solidFill>
              </a:rPr>
              <a:t>, </a:t>
            </a:r>
            <a:r>
              <a:rPr lang="vi-VN" dirty="0">
                <a:solidFill>
                  <a:srgbClr val="00B050"/>
                </a:solidFill>
              </a:rPr>
              <a:t>$a1</a:t>
            </a:r>
            <a:r>
              <a:rPr lang="vi-VN" dirty="0">
                <a:solidFill>
                  <a:srgbClr val="242021"/>
                </a:solidFill>
              </a:rPr>
              <a:t>, </a:t>
            </a:r>
            <a:r>
              <a:rPr lang="vi-VN" dirty="0">
                <a:solidFill>
                  <a:srgbClr val="FFC000"/>
                </a:solidFill>
              </a:rPr>
              <a:t>$t7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09553D-AA9B-46B6-AE5C-5488BC128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2FEB920-8010-484C-BD23-FBAA2CE664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520" y="1410994"/>
            <a:ext cx="2316041" cy="4608806"/>
          </a:xfrm>
          <a:prstGeom prst="rect">
            <a:avLst/>
          </a:prstGeom>
        </p:spPr>
      </p:pic>
      <p:sp>
        <p:nvSpPr>
          <p:cNvPr id="7" name="日付プレースホルダ 3">
            <a:extLst>
              <a:ext uri="{FF2B5EF4-FFF2-40B4-BE49-F238E27FC236}">
                <a16:creationId xmlns:a16="http://schemas.microsoft.com/office/drawing/2014/main" id="{B26069D6-6383-4E0D-8624-04324843D6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51520" y="6525344"/>
            <a:ext cx="2133600" cy="288206"/>
          </a:xfrm>
        </p:spPr>
        <p:txBody>
          <a:bodyPr/>
          <a:lstStyle/>
          <a:p>
            <a:fld id="{0DA31E94-D226-4D30-9A93-5BB7AC33FD00}" type="datetime1">
              <a:rPr kumimoji="1" lang="en-US" altLang="ja-JP" smtClean="0"/>
              <a:t>11/7/2020</a:t>
            </a:fld>
            <a:endParaRPr kumimoji="1" lang="ja-JP" altLang="en-US" dirty="0"/>
          </a:p>
        </p:txBody>
      </p:sp>
      <p:sp>
        <p:nvSpPr>
          <p:cNvPr id="8" name="フッター プレースホルダ 4">
            <a:extLst>
              <a:ext uri="{FF2B5EF4-FFF2-40B4-BE49-F238E27FC236}">
                <a16:creationId xmlns:a16="http://schemas.microsoft.com/office/drawing/2014/main" id="{4621F7C1-E4AD-449C-BAFA-9413C5B99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 dirty="0"/>
              <a:t>Copyrights 2017 CE-UIT. All Rights Reserved.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00645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sp">
  <a:themeElements>
    <a:clrScheme name="ユーザー定義 5">
      <a:dk1>
        <a:sysClr val="windowText" lastClr="000000"/>
      </a:dk1>
      <a:lt1>
        <a:sysClr val="window" lastClr="FFFFFF"/>
      </a:lt1>
      <a:dk2>
        <a:srgbClr val="5B6973"/>
      </a:dk2>
      <a:lt2>
        <a:srgbClr val="000000"/>
      </a:lt2>
      <a:accent1>
        <a:srgbClr val="5B6973"/>
      </a:accent1>
      <a:accent2>
        <a:srgbClr val="002060"/>
      </a:accent2>
      <a:accent3>
        <a:srgbClr val="DEAE00"/>
      </a:accent3>
      <a:accent4>
        <a:srgbClr val="B77BB4"/>
      </a:accent4>
      <a:accent5>
        <a:srgbClr val="E0773C"/>
      </a:accent5>
      <a:accent6>
        <a:srgbClr val="A98D63"/>
      </a:accent6>
      <a:hlink>
        <a:srgbClr val="26CBEC"/>
      </a:hlink>
      <a:folHlink>
        <a:srgbClr val="598C8C"/>
      </a:folHlink>
    </a:clrScheme>
    <a:fontScheme name="ochilab_ofdm">
      <a:majorFont>
        <a:latin typeface="Times New Roman"/>
        <a:ea typeface="ＭＳ Ｐゴシック"/>
        <a:cs typeface=""/>
      </a:majorFont>
      <a:minorFont>
        <a:latin typeface="Times New Roman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tx1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solidFill>
            <a:schemeClr val="tx1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ochilab_ofdm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chilab_ofdm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chilab_ofdm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chilab_ofdm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chilab_ofdm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chilab_ofdm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hilab_ofdm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hilab_ofdm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hilab_ofdm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hilab_ofdm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hilab_ofdm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hilab_ofdm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au_BaoCao_LVTN_Trinhbay" id="{D3A5B2E4-E217-49C4-B24C-606B452C3C9B}" vid="{C6AF31C0-6432-4428-A701-01B0A15D6F6F}"/>
    </a:ext>
  </a:extLst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2024</TotalTime>
  <Words>1447</Words>
  <Application>Microsoft Office PowerPoint</Application>
  <PresentationFormat>On-screen Show (4:3)</PresentationFormat>
  <Paragraphs>208</Paragraphs>
  <Slides>21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Courier New</vt:lpstr>
      <vt:lpstr>Times New Roman</vt:lpstr>
      <vt:lpstr>Wingdings</vt:lpstr>
      <vt:lpstr>dsp</vt:lpstr>
      <vt:lpstr>TỔ CHỨC VÀ CẤU TRÚC MÁY TÍNH II Chương 7 Biên dịch chương trình </vt:lpstr>
      <vt:lpstr>Nội dung</vt:lpstr>
      <vt:lpstr>Trình biên dịch (1/2)</vt:lpstr>
      <vt:lpstr>Trình biên dịch (2/2) – Ví dụ</vt:lpstr>
      <vt:lpstr>Quiz 1</vt:lpstr>
      <vt:lpstr>Trình biên dịch hợp ngữ (1/2)</vt:lpstr>
      <vt:lpstr>Trình biên dịch hợp ngữ (2/2)</vt:lpstr>
      <vt:lpstr>Quiz 2</vt:lpstr>
      <vt:lpstr>Biên dịch ngược</vt:lpstr>
      <vt:lpstr>Bài tập</vt:lpstr>
      <vt:lpstr>TỔ CHỨC VÀ CẤU TRÚC MÁY TÍNH II Ôn tập Kiến trúc tập lệnh </vt:lpstr>
      <vt:lpstr>Nội dung</vt:lpstr>
      <vt:lpstr>Thực thi chương trình (1/2)</vt:lpstr>
      <vt:lpstr>Thực thi chương trình (2/2)</vt:lpstr>
      <vt:lpstr>Chuyển từ C sang MIPS (1/2)</vt:lpstr>
      <vt:lpstr>Chuyển từ C sang MIPS (2/2)</vt:lpstr>
      <vt:lpstr>Chuyển từ MIPS sang C (1/2)</vt:lpstr>
      <vt:lpstr>Chuyển từ MIPS sang C (2/2)</vt:lpstr>
      <vt:lpstr>Chuyển từ MIPS sang mã máy</vt:lpstr>
      <vt:lpstr>Chuyển từ mã máy sang MIPS</vt:lpstr>
      <vt:lpstr>THẢO LUẬN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IT012</dc:title>
  <dc:creator>Duong Computing</dc:creator>
  <cp:lastModifiedBy>Trần Đại Dương</cp:lastModifiedBy>
  <cp:revision>146</cp:revision>
  <dcterms:created xsi:type="dcterms:W3CDTF">2017-02-19T14:22:18Z</dcterms:created>
  <dcterms:modified xsi:type="dcterms:W3CDTF">2020-11-07T06:46:59Z</dcterms:modified>
</cp:coreProperties>
</file>