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43" r:id="rId2"/>
    <p:sldId id="299" r:id="rId3"/>
    <p:sldId id="440" r:id="rId4"/>
    <p:sldId id="338" r:id="rId5"/>
    <p:sldId id="441" r:id="rId6"/>
    <p:sldId id="442" r:id="rId7"/>
    <p:sldId id="443" r:id="rId8"/>
    <p:sldId id="444" r:id="rId9"/>
    <p:sldId id="447" r:id="rId10"/>
    <p:sldId id="448" r:id="rId11"/>
    <p:sldId id="445" r:id="rId12"/>
    <p:sldId id="451" r:id="rId13"/>
    <p:sldId id="446" r:id="rId14"/>
    <p:sldId id="452" r:id="rId15"/>
    <p:sldId id="315" r:id="rId16"/>
    <p:sldId id="461" r:id="rId17"/>
    <p:sldId id="462" r:id="rId18"/>
    <p:sldId id="463" r:id="rId19"/>
    <p:sldId id="464" r:id="rId20"/>
    <p:sldId id="465" r:id="rId21"/>
    <p:sldId id="467" r:id="rId22"/>
    <p:sldId id="468" r:id="rId23"/>
    <p:sldId id="450" r:id="rId24"/>
    <p:sldId id="470" r:id="rId25"/>
    <p:sldId id="453" r:id="rId26"/>
    <p:sldId id="449" r:id="rId27"/>
    <p:sldId id="473" r:id="rId28"/>
    <p:sldId id="466" r:id="rId29"/>
    <p:sldId id="474" r:id="rId30"/>
    <p:sldId id="472" r:id="rId31"/>
    <p:sldId id="335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343"/>
            <p14:sldId id="299"/>
            <p14:sldId id="440"/>
            <p14:sldId id="338"/>
            <p14:sldId id="441"/>
            <p14:sldId id="442"/>
            <p14:sldId id="443"/>
            <p14:sldId id="444"/>
            <p14:sldId id="447"/>
            <p14:sldId id="448"/>
            <p14:sldId id="445"/>
            <p14:sldId id="451"/>
            <p14:sldId id="446"/>
            <p14:sldId id="452"/>
            <p14:sldId id="315"/>
            <p14:sldId id="461"/>
            <p14:sldId id="462"/>
            <p14:sldId id="463"/>
            <p14:sldId id="464"/>
            <p14:sldId id="465"/>
            <p14:sldId id="467"/>
            <p14:sldId id="468"/>
            <p14:sldId id="450"/>
            <p14:sldId id="470"/>
            <p14:sldId id="453"/>
            <p14:sldId id="449"/>
            <p14:sldId id="473"/>
            <p14:sldId id="466"/>
            <p14:sldId id="474"/>
            <p14:sldId id="472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18" autoAdjust="0"/>
  </p:normalViewPr>
  <p:slideViewPr>
    <p:cSldViewPr>
      <p:cViewPr varScale="1">
        <p:scale>
          <a:sx n="102" d="100"/>
          <a:sy n="102" d="100"/>
        </p:scale>
        <p:origin x="18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2020/11/17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Theo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“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(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opcode)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 err="1"/>
              <a:t>Chuối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quẩ</a:t>
            </a:r>
            <a:r>
              <a:rPr lang="en-US" dirty="0"/>
              <a:t>,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beq</a:t>
            </a:r>
            <a:r>
              <a:rPr lang="en-US" dirty="0"/>
              <a:t>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1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PC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lênh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nạp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: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ALU.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)</a:t>
            </a:r>
          </a:p>
          <a:p>
            <a:pPr marL="685800" lvl="1" indent="-228600">
              <a:buAutoNum type="arabicPeriod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7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0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DmemWr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ra hay </a:t>
            </a:r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6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lw</a:t>
            </a:r>
            <a:r>
              <a:rPr lang="en-US" dirty="0"/>
              <a:t> </a:t>
            </a:r>
            <a:r>
              <a:rPr lang="en-US" err="1"/>
              <a:t>và</a:t>
            </a:r>
            <a:r>
              <a:rPr lang="en-US"/>
              <a:t> sw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8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zero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ALU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 hay </a:t>
            </a:r>
            <a:r>
              <a:rPr lang="en-US" dirty="0" err="1"/>
              <a:t>không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PCSrc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6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9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RegDst có chức năng lựa chọn thanh ghi đích là rt hay rd</a:t>
            </a:r>
          </a:p>
          <a:p>
            <a:pPr marL="228600" indent="-228600">
              <a:buAutoNum type="arabicPeriod"/>
            </a:pPr>
            <a:r>
              <a:rPr lang="en-US"/>
              <a:t>ALUSrc có chức năng lựa chọn toán hạng thứ 2 là thanh ghi hay số tức thời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8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Datapath hoàn chỉnh cho thực thi các lệnh add, sub, and, or, slt, lw, sw, beq</a:t>
            </a:r>
          </a:p>
          <a:p>
            <a:pPr marL="228600" indent="-228600">
              <a:buAutoNum type="arabicPeriod"/>
            </a:pPr>
            <a:r>
              <a:rPr lang="en-US"/>
              <a:t>Datapath này không trình bày ALU Control dùng để lựa chọn phép toán được thực thi bởi ALU</a:t>
            </a:r>
          </a:p>
          <a:p>
            <a:pPr marL="228600" indent="-228600">
              <a:buAutoNum type="arabicPeriod"/>
            </a:pPr>
            <a:r>
              <a:rPr lang="en-US"/>
              <a:t>Datapath này có thêm tín hiệu MemRead sử dụng cho lệnh lw. Datapath trong các slide trước hiện thực theo ý nghĩa DmemWr = 0 là đọc, DmemWr = 1 là ghi</a:t>
            </a:r>
          </a:p>
          <a:p>
            <a:pPr marL="228600" indent="-228600">
              <a:buAutoNum type="arabicPeriod"/>
            </a:pPr>
            <a:r>
              <a:rPr lang="en-US"/>
              <a:t>Trong phần còn lại của môn học, chúng ta sẽ sử dụng datapath này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ý, 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PC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nhảy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90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53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8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91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R</a:t>
            </a:r>
          </a:p>
          <a:p>
            <a:pPr marL="228600" indent="-228600">
              <a:buAutoNum type="arabicPeriod"/>
            </a:pPr>
            <a:r>
              <a:rPr lang="en-US" dirty="0" err="1"/>
              <a:t>Hình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I</a:t>
            </a:r>
          </a:p>
          <a:p>
            <a:pPr marL="228600" indent="-228600">
              <a:buAutoNum type="arabicPeriod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slide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add, and, …)</a:t>
            </a:r>
          </a:p>
          <a:p>
            <a:pPr marL="228600" indent="-228600">
              <a:buAutoNum type="arabicPeriod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addi</a:t>
            </a:r>
            <a:r>
              <a:rPr lang="en-US" dirty="0"/>
              <a:t>, </a:t>
            </a:r>
            <a:r>
              <a:rPr lang="en-US" dirty="0" err="1"/>
              <a:t>lw</a:t>
            </a:r>
            <a:r>
              <a:rPr lang="en-US" dirty="0"/>
              <a:t>, …)</a:t>
            </a:r>
          </a:p>
          <a:p>
            <a:pPr marL="685800" lvl="1" indent="-228600">
              <a:buAutoNum type="arabicPeriod"/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16 bit,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32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Vì tất cả các lệnh đều có độ dài 4 byte (32 bit) nên 2 bit cuối cùng của địa chỉ lệnh luôn luôn bằng 0 -&gt; không cần phải biểu diễn 2 bit này trong trường immediate, nhưng phải dịch 2 để có giá trị đúng</a:t>
            </a:r>
          </a:p>
          <a:p>
            <a:r>
              <a:rPr lang="en-US"/>
              <a:t>Đối với các lệnh rẽ nhánh, ngoài các toán hạng thanh ghi nằm trong Register Files, thì còn một toán hạng thanh ghi nữa đó là (thanh ghi + 4)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Vì tất cả các lệnh đều có độ dài 4 byte (32 bit) nên 2 bit cuối cùng của địa chỉ lệnh luôn luôn bằng 0 -&gt; không cần phải biểu diễn 2 bit này trong trường address, nhưng phải dịch 2 để có giá trị đúng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Đối với các lệnh rẽ nhánh, ngoài các toán hạng thanh ghi nằm trong Register Files, thì còn một toán hạng thanh ghi nữa đó là (thanh ghi + 4), tuy nhiên chỉ lấy 4 bit đầu tiên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36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slide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ALUOp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, </a:t>
            </a:r>
            <a:r>
              <a:rPr lang="en-US" dirty="0" err="1"/>
              <a:t>trừ</a:t>
            </a:r>
            <a:r>
              <a:rPr lang="en-US" dirty="0"/>
              <a:t>, and, …)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add, </a:t>
            </a:r>
            <a:r>
              <a:rPr lang="en-US" dirty="0" err="1"/>
              <a:t>beq</a:t>
            </a:r>
            <a:r>
              <a:rPr lang="en-US" dirty="0"/>
              <a:t>, …)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1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addi</a:t>
            </a:r>
            <a:r>
              <a:rPr lang="en-US" dirty="0"/>
              <a:t>, </a:t>
            </a:r>
            <a:r>
              <a:rPr lang="en-US" dirty="0" err="1"/>
              <a:t>lw</a:t>
            </a:r>
            <a:r>
              <a:rPr lang="en-US" dirty="0"/>
              <a:t>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4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ALU,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</a:t>
            </a:r>
          </a:p>
          <a:p>
            <a:r>
              <a:rPr lang="en-US" dirty="0"/>
              <a:t>	1.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r>
              <a:rPr lang="en-US" dirty="0"/>
              <a:t>	2.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9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slide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RegEn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ra hay </a:t>
            </a:r>
            <a:r>
              <a:rPr lang="en-US" dirty="0" err="1"/>
              <a:t>không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túy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add, or, …)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lw</a:t>
            </a:r>
            <a:r>
              <a:rPr lang="en-US" dirty="0"/>
              <a:t>, </a:t>
            </a:r>
            <a:r>
              <a:rPr lang="en-US" dirty="0" err="1"/>
              <a:t>lbu</a:t>
            </a:r>
            <a:r>
              <a:rPr lang="en-US" dirty="0"/>
              <a:t>, 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Chương 8</a:t>
            </a:r>
            <a:br>
              <a:rPr lang="en-US" altLang="ja-JP" sz="4400" b="1"/>
            </a:br>
            <a:r>
              <a:rPr lang="en-US" altLang="ja-JP" sz="4400" b="1"/>
              <a:t>Bộ xử lý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11/17/2020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5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610-4B27-40DB-95FE-E3C81F7C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Datapath </a:t>
            </a:r>
            <a:r>
              <a:rPr lang="en-US" sz="3300" dirty="0"/>
              <a:t>(6/9) – </a:t>
            </a:r>
            <a:r>
              <a:rPr lang="en-US" sz="3300" dirty="0" err="1"/>
              <a:t>Nạp</a:t>
            </a:r>
            <a:r>
              <a:rPr lang="en-US" sz="3300" dirty="0"/>
              <a:t> </a:t>
            </a:r>
            <a:r>
              <a:rPr lang="en-US" sz="3300" dirty="0" err="1"/>
              <a:t>toán</a:t>
            </a:r>
            <a:r>
              <a:rPr lang="en-US" sz="3300" dirty="0"/>
              <a:t> </a:t>
            </a:r>
            <a:r>
              <a:rPr lang="en-US" sz="3300" dirty="0" err="1"/>
              <a:t>hạng</a:t>
            </a:r>
            <a:r>
              <a:rPr lang="en-US" sz="3300" dirty="0"/>
              <a:t>: 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7458A-21A8-4BF8-A24D-74566DF1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7C32A-F770-47F2-8149-92F0AC60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28" y="2606278"/>
            <a:ext cx="6905187" cy="2649866"/>
          </a:xfrm>
          <a:prstGeom prst="rect">
            <a:avLst/>
          </a:prstGeom>
        </p:spPr>
      </p:pic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7C9146ED-6096-491A-8CA8-B3AD2F25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AC073628-1989-46BC-AB20-E59F8C91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99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F7F2-4C26-48A9-B111-F158B84B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Datapath </a:t>
            </a:r>
            <a:r>
              <a:rPr lang="en-US" sz="3300" dirty="0"/>
              <a:t>(7/9) – </a:t>
            </a:r>
            <a:r>
              <a:rPr lang="en-US" sz="3300" dirty="0" err="1"/>
              <a:t>Thực</a:t>
            </a:r>
            <a:r>
              <a:rPr lang="en-US" sz="3300" dirty="0"/>
              <a:t> </a:t>
            </a:r>
            <a:r>
              <a:rPr lang="en-US" sz="3300" dirty="0" err="1"/>
              <a:t>thi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01AD-B0BD-4B58-8E6F-DFC3EFC7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opcode </a:t>
            </a:r>
            <a:r>
              <a:rPr lang="en-US" err="1"/>
              <a:t>và</a:t>
            </a:r>
            <a:r>
              <a:rPr lang="en-US"/>
              <a:t> funct để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AB3EB-9313-4BB5-B6CA-18E5956A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76481-2E75-4994-B4D5-B4522655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13" y="2672358"/>
            <a:ext cx="2800350" cy="2371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ECB66-AF9B-4BEE-B695-3A4C48AC3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883" y="2671167"/>
            <a:ext cx="2793206" cy="2886075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A6CD23F4-3DBE-496E-9003-0B361A64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F953546C-9DFB-46CB-BC22-1AE070E6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26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82CB-04D9-4018-8865-A3CFD1E9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Datapath </a:t>
            </a:r>
            <a:r>
              <a:rPr lang="en-US" sz="3300" dirty="0"/>
              <a:t>(8/9) – </a:t>
            </a:r>
            <a:r>
              <a:rPr lang="en-US" sz="3300" dirty="0" err="1"/>
              <a:t>Truy</a:t>
            </a:r>
            <a:r>
              <a:rPr lang="en-US" sz="3300" dirty="0"/>
              <a:t> </a:t>
            </a:r>
            <a:r>
              <a:rPr lang="en-US" sz="3300" dirty="0" err="1"/>
              <a:t>xuất</a:t>
            </a:r>
            <a:r>
              <a:rPr lang="en-US" sz="3300" dirty="0"/>
              <a:t> </a:t>
            </a:r>
            <a:r>
              <a:rPr lang="en-US" sz="3300" dirty="0" err="1"/>
              <a:t>bộ</a:t>
            </a:r>
            <a:r>
              <a:rPr lang="en-US" sz="3300" dirty="0"/>
              <a:t> </a:t>
            </a:r>
            <a:r>
              <a:rPr lang="en-US" sz="3300" dirty="0" err="1"/>
              <a:t>nhớ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355E-2D7C-42D5-9E55-1A201D11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err="1"/>
              <a:t>lệnh</a:t>
            </a:r>
            <a:r>
              <a:rPr lang="en-US"/>
              <a:t> nạp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Ghi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lưu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1AF31-4399-48E7-B31C-2F5C2E69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50EA7-8F91-46E0-8ADD-7D074235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265" y="1859156"/>
            <a:ext cx="2607469" cy="19073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1EA7E0-6035-48A2-9201-860094466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55" y="4324350"/>
            <a:ext cx="4357688" cy="2200275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42BF5503-5940-43EF-B8A7-18696516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7962F960-C7F9-4A9E-9571-4B2D4607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1D8B-C123-4605-8F95-0F071444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Datapath </a:t>
            </a:r>
            <a:r>
              <a:rPr lang="en-US" sz="3300" dirty="0"/>
              <a:t>(9/9) – </a:t>
            </a:r>
            <a:r>
              <a:rPr lang="en-US" sz="3300" dirty="0" err="1"/>
              <a:t>Lưu</a:t>
            </a:r>
            <a:r>
              <a:rPr lang="en-US" sz="3300" dirty="0"/>
              <a:t> </a:t>
            </a:r>
            <a:r>
              <a:rPr lang="en-US" sz="3300" dirty="0" err="1"/>
              <a:t>kết</a:t>
            </a:r>
            <a:r>
              <a:rPr lang="en-US" sz="3300" dirty="0"/>
              <a:t> </a:t>
            </a:r>
            <a:r>
              <a:rPr lang="en-US" sz="3300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B638-8097-44DD-ADB0-9B7022E7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04F18-48E8-49B2-96F2-36DF7CB3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7F16B-7787-4FC4-A991-564645174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861072"/>
            <a:ext cx="3121819" cy="262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681F80-CE74-4C8C-B643-BC88E6F6D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0" y="2511029"/>
            <a:ext cx="4829175" cy="2978944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036C2600-8D05-45BE-BBEC-AFED03C7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908A22DE-3E4F-45A2-B9BA-4E005AB8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44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BFD-8756-4D89-ABF5-28BDC79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Thực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&amp;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8C2F-3D18-4AEB-B843-81C95E2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3DCF5C-4F12-4117-9B38-A0817BD4408A}"/>
              </a:ext>
            </a:extLst>
          </p:cNvPr>
          <p:cNvSpPr txBox="1">
            <a:spLocks/>
          </p:cNvSpPr>
          <p:nvPr/>
        </p:nvSpPr>
        <p:spPr>
          <a:xfrm>
            <a:off x="2011769" y="3941312"/>
            <a:ext cx="1508487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A = R[</a:t>
            </a:r>
            <a:r>
              <a:rPr lang="en-US" sz="2100" dirty="0" err="1"/>
              <a:t>rs</a:t>
            </a:r>
            <a:r>
              <a:rPr lang="en-US" sz="2100" dirty="0"/>
              <a:t>]</a:t>
            </a:r>
          </a:p>
          <a:p>
            <a:pPr marL="0" indent="0" algn="ctr">
              <a:buNone/>
            </a:pPr>
            <a:r>
              <a:rPr lang="en-US" sz="2100" dirty="0"/>
              <a:t>B = R[rt]</a:t>
            </a:r>
          </a:p>
          <a:p>
            <a:pPr marL="0" indent="0" algn="ctr">
              <a:buNone/>
            </a:pPr>
            <a:r>
              <a:rPr lang="en-US" sz="2100" dirty="0"/>
              <a:t>C = R[</a:t>
            </a:r>
            <a:r>
              <a:rPr lang="en-US" sz="2100" dirty="0" err="1"/>
              <a:t>rd</a:t>
            </a:r>
            <a:r>
              <a:rPr lang="en-US" sz="2100" dirty="0"/>
              <a:t>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6E16CA-F628-4CCF-A8F0-7C91F90869C3}"/>
              </a:ext>
            </a:extLst>
          </p:cNvPr>
          <p:cNvGrpSpPr/>
          <p:nvPr/>
        </p:nvGrpSpPr>
        <p:grpSpPr>
          <a:xfrm>
            <a:off x="276225" y="3056465"/>
            <a:ext cx="1862677" cy="745070"/>
            <a:chOff x="2790" y="198707"/>
            <a:chExt cx="2483569" cy="993427"/>
          </a:xfrm>
          <a:solidFill>
            <a:srgbClr val="00B0F0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8ECCAF1-DD23-43EC-A901-F4D6F8253468}"/>
                </a:ext>
              </a:extLst>
            </p:cNvPr>
            <p:cNvSpPr/>
            <p:nvPr/>
          </p:nvSpPr>
          <p:spPr>
            <a:xfrm>
              <a:off x="279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67B03903-844B-4E8E-9FF0-9532139DCD96}"/>
                </a:ext>
              </a:extLst>
            </p:cNvPr>
            <p:cNvSpPr txBox="1"/>
            <p:nvPr/>
          </p:nvSpPr>
          <p:spPr>
            <a:xfrm>
              <a:off x="49950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51E9B27-D08B-4181-804E-C3C7E954D3D9}"/>
              </a:ext>
            </a:extLst>
          </p:cNvPr>
          <p:cNvSpPr txBox="1"/>
          <p:nvPr/>
        </p:nvSpPr>
        <p:spPr>
          <a:xfrm>
            <a:off x="2345960" y="3040614"/>
            <a:ext cx="1117607" cy="7450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011" tIns="28004" rIns="28004" bIns="28004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63A3D-9331-487A-86EE-A105E95F5C55}"/>
              </a:ext>
            </a:extLst>
          </p:cNvPr>
          <p:cNvGrpSpPr/>
          <p:nvPr/>
        </p:nvGrpSpPr>
        <p:grpSpPr>
          <a:xfrm>
            <a:off x="1955080" y="3072316"/>
            <a:ext cx="1850102" cy="745070"/>
            <a:chOff x="4473215" y="198707"/>
            <a:chExt cx="2483569" cy="993427"/>
          </a:xfrm>
          <a:solidFill>
            <a:srgbClr val="00B0F0"/>
          </a:solidFill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E4AF3E3-E8C1-460B-8D48-4BECC18B29B0}"/>
                </a:ext>
              </a:extLst>
            </p:cNvPr>
            <p:cNvSpPr/>
            <p:nvPr/>
          </p:nvSpPr>
          <p:spPr>
            <a:xfrm>
              <a:off x="4473215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368BF44A-211C-4A18-AFBD-DD3D1B338EEF}"/>
                </a:ext>
              </a:extLst>
            </p:cNvPr>
            <p:cNvSpPr txBox="1"/>
            <p:nvPr/>
          </p:nvSpPr>
          <p:spPr>
            <a:xfrm>
              <a:off x="4969929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6B60D-3FFE-4938-A552-DD622B365EC4}"/>
              </a:ext>
            </a:extLst>
          </p:cNvPr>
          <p:cNvGrpSpPr/>
          <p:nvPr/>
        </p:nvGrpSpPr>
        <p:grpSpPr>
          <a:xfrm>
            <a:off x="3589661" y="3057587"/>
            <a:ext cx="1862677" cy="745070"/>
            <a:chOff x="6708427" y="198707"/>
            <a:chExt cx="2483569" cy="993427"/>
          </a:xfrm>
          <a:solidFill>
            <a:srgbClr val="00B0F0"/>
          </a:solidFill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0019CB33-C81E-4D88-A5A1-77A84B47C181}"/>
                </a:ext>
              </a:extLst>
            </p:cNvPr>
            <p:cNvSpPr/>
            <p:nvPr/>
          </p:nvSpPr>
          <p:spPr>
            <a:xfrm>
              <a:off x="6708427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DF655019-3918-49B4-A571-21D9B6D674EA}"/>
                </a:ext>
              </a:extLst>
            </p:cNvPr>
            <p:cNvSpPr txBox="1"/>
            <p:nvPr/>
          </p:nvSpPr>
          <p:spPr>
            <a:xfrm>
              <a:off x="7205141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770E02-476B-47EC-A7C7-1FF951F08452}"/>
              </a:ext>
            </a:extLst>
          </p:cNvPr>
          <p:cNvGrpSpPr/>
          <p:nvPr/>
        </p:nvGrpSpPr>
        <p:grpSpPr>
          <a:xfrm>
            <a:off x="6975135" y="3040614"/>
            <a:ext cx="1862677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A6DB9F6-3064-4385-9386-32D1F6BB1B36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4">
              <a:extLst>
                <a:ext uri="{FF2B5EF4-FFF2-40B4-BE49-F238E27FC236}">
                  <a16:creationId xmlns:a16="http://schemas.microsoft.com/office/drawing/2014/main" id="{EE3C03C3-F80D-4718-8FF2-AE725BE4823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55F71-B5F1-4DC0-8AFD-AD03045CC3D1}"/>
              </a:ext>
            </a:extLst>
          </p:cNvPr>
          <p:cNvGrpSpPr/>
          <p:nvPr/>
        </p:nvGrpSpPr>
        <p:grpSpPr>
          <a:xfrm>
            <a:off x="5226100" y="3056465"/>
            <a:ext cx="1945432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1A6CEBB-9196-49A6-9D37-3A349767E30E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rrow: Chevron 4">
              <a:extLst>
                <a:ext uri="{FF2B5EF4-FFF2-40B4-BE49-F238E27FC236}">
                  <a16:creationId xmlns:a16="http://schemas.microsoft.com/office/drawing/2014/main" id="{8C4B74A7-B1A6-404B-A18F-27410B05E8E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D4AC3EA-6DA7-471A-9122-7A9DAEC2A087}"/>
              </a:ext>
            </a:extLst>
          </p:cNvPr>
          <p:cNvSpPr txBox="1">
            <a:spLocks/>
          </p:cNvSpPr>
          <p:nvPr/>
        </p:nvSpPr>
        <p:spPr>
          <a:xfrm>
            <a:off x="3576948" y="3949444"/>
            <a:ext cx="19901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ALU = A op B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D0B2E5C-1858-48BE-8F5A-F8DC22389937}"/>
              </a:ext>
            </a:extLst>
          </p:cNvPr>
          <p:cNvSpPr txBox="1">
            <a:spLocks/>
          </p:cNvSpPr>
          <p:nvPr/>
        </p:nvSpPr>
        <p:spPr>
          <a:xfrm>
            <a:off x="295275" y="3932392"/>
            <a:ext cx="16598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Inst = IM[PC]</a:t>
            </a:r>
          </a:p>
          <a:p>
            <a:pPr marL="0" indent="0" algn="ctr">
              <a:buNone/>
            </a:pPr>
            <a:r>
              <a:rPr lang="en-US" sz="2100" dirty="0">
                <a:solidFill>
                  <a:srgbClr val="FF0000"/>
                </a:solidFill>
              </a:rPr>
              <a:t>PC = PC + 4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ED0AE9B-1346-4BED-BE56-EBAF886DA4BF}"/>
              </a:ext>
            </a:extLst>
          </p:cNvPr>
          <p:cNvSpPr txBox="1">
            <a:spLocks/>
          </p:cNvSpPr>
          <p:nvPr/>
        </p:nvSpPr>
        <p:spPr>
          <a:xfrm>
            <a:off x="7088254" y="3949444"/>
            <a:ext cx="1636439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C = ALU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8058277-A199-4511-A380-6005E7AEA3B4}"/>
              </a:ext>
            </a:extLst>
          </p:cNvPr>
          <p:cNvSpPr txBox="1">
            <a:spLocks/>
          </p:cNvSpPr>
          <p:nvPr/>
        </p:nvSpPr>
        <p:spPr>
          <a:xfrm>
            <a:off x="3111299" y="1999968"/>
            <a:ext cx="2819400" cy="693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/>
              <a:t>ALU_Inst   C, A, B</a:t>
            </a:r>
            <a:endParaRPr lang="en-US" sz="2600" dirty="0"/>
          </a:p>
        </p:txBody>
      </p:sp>
      <p:sp>
        <p:nvSpPr>
          <p:cNvPr id="25" name="日付プレースホルダ 3">
            <a:extLst>
              <a:ext uri="{FF2B5EF4-FFF2-40B4-BE49-F238E27FC236}">
                <a16:creationId xmlns:a16="http://schemas.microsoft.com/office/drawing/2014/main" id="{1861162A-8A7E-4105-A29F-F3C6847A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26" name="フッター プレースホルダ 4">
            <a:extLst>
              <a:ext uri="{FF2B5EF4-FFF2-40B4-BE49-F238E27FC236}">
                <a16:creationId xmlns:a16="http://schemas.microsoft.com/office/drawing/2014/main" id="{807A30E8-4D87-4CED-A5EB-3BB81CE1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96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79A6-B21A-466D-A29F-E4203D22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Thực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&amp;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5EB4-DE0B-417B-923E-23AD0DAF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DFC04-5307-4603-AF22-22585C9E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27" y="2125264"/>
            <a:ext cx="8572754" cy="3464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73A5C-C005-4362-A353-090BE1EF6505}"/>
              </a:ext>
            </a:extLst>
          </p:cNvPr>
          <p:cNvSpPr txBox="1"/>
          <p:nvPr/>
        </p:nvSpPr>
        <p:spPr>
          <a:xfrm>
            <a:off x="2286000" y="1447800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600">
                <a:solidFill>
                  <a:schemeClr val="bg2"/>
                </a:solidFill>
              </a:rPr>
              <a:t>add, sub, and, or, slt</a:t>
            </a: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9D749D87-DB16-42A6-A0EF-AD01C3A7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62DA0EEC-A24F-480C-8241-AA41DC47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973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BFD-8756-4D89-ABF5-28BDC79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Thực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(1/5) - </a:t>
            </a:r>
            <a:r>
              <a:rPr lang="en-US" dirty="0" err="1"/>
              <a:t>lw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8C2F-3D18-4AEB-B843-81C95E2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3DCF5C-4F12-4117-9B38-A0817BD4408A}"/>
              </a:ext>
            </a:extLst>
          </p:cNvPr>
          <p:cNvSpPr txBox="1">
            <a:spLocks/>
          </p:cNvSpPr>
          <p:nvPr/>
        </p:nvSpPr>
        <p:spPr>
          <a:xfrm>
            <a:off x="1955080" y="3949444"/>
            <a:ext cx="19901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A = R[</a:t>
            </a:r>
            <a:r>
              <a:rPr lang="en-US" sz="2100" dirty="0" err="1"/>
              <a:t>rs</a:t>
            </a:r>
            <a:r>
              <a:rPr lang="en-US" sz="2100" dirty="0"/>
              <a:t>]</a:t>
            </a:r>
          </a:p>
          <a:p>
            <a:pPr marL="0" indent="0" algn="ctr">
              <a:buNone/>
            </a:pPr>
            <a:r>
              <a:rPr lang="en-US" sz="2100" dirty="0"/>
              <a:t>B = </a:t>
            </a:r>
            <a:r>
              <a:rPr lang="en-US" sz="2100" dirty="0" err="1"/>
              <a:t>SigExt</a:t>
            </a:r>
            <a:r>
              <a:rPr lang="en-US" sz="2100" dirty="0"/>
              <a:t>(</a:t>
            </a:r>
            <a:r>
              <a:rPr lang="en-US" sz="2100" dirty="0" err="1"/>
              <a:t>imm</a:t>
            </a:r>
            <a:r>
              <a:rPr lang="en-US" sz="2100" dirty="0"/>
              <a:t>)</a:t>
            </a:r>
          </a:p>
          <a:p>
            <a:pPr marL="0" indent="0" algn="ctr">
              <a:buNone/>
            </a:pPr>
            <a:r>
              <a:rPr lang="en-US" sz="2100" dirty="0"/>
              <a:t>C = R[rt]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6E16CA-F628-4CCF-A8F0-7C91F90869C3}"/>
              </a:ext>
            </a:extLst>
          </p:cNvPr>
          <p:cNvGrpSpPr/>
          <p:nvPr/>
        </p:nvGrpSpPr>
        <p:grpSpPr>
          <a:xfrm>
            <a:off x="276225" y="3056465"/>
            <a:ext cx="1862677" cy="745070"/>
            <a:chOff x="2790" y="198707"/>
            <a:chExt cx="2483569" cy="993427"/>
          </a:xfrm>
          <a:solidFill>
            <a:srgbClr val="00B0F0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8ECCAF1-DD23-43EC-A901-F4D6F8253468}"/>
                </a:ext>
              </a:extLst>
            </p:cNvPr>
            <p:cNvSpPr/>
            <p:nvPr/>
          </p:nvSpPr>
          <p:spPr>
            <a:xfrm>
              <a:off x="279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67B03903-844B-4E8E-9FF0-9532139DCD96}"/>
                </a:ext>
              </a:extLst>
            </p:cNvPr>
            <p:cNvSpPr txBox="1"/>
            <p:nvPr/>
          </p:nvSpPr>
          <p:spPr>
            <a:xfrm>
              <a:off x="49950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51E9B27-D08B-4181-804E-C3C7E954D3D9}"/>
              </a:ext>
            </a:extLst>
          </p:cNvPr>
          <p:cNvSpPr txBox="1"/>
          <p:nvPr/>
        </p:nvSpPr>
        <p:spPr>
          <a:xfrm>
            <a:off x="2345960" y="3040614"/>
            <a:ext cx="1117607" cy="7450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011" tIns="28004" rIns="28004" bIns="28004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63A3D-9331-487A-86EE-A105E95F5C55}"/>
              </a:ext>
            </a:extLst>
          </p:cNvPr>
          <p:cNvGrpSpPr/>
          <p:nvPr/>
        </p:nvGrpSpPr>
        <p:grpSpPr>
          <a:xfrm>
            <a:off x="1955080" y="3072316"/>
            <a:ext cx="1850102" cy="745070"/>
            <a:chOff x="4473215" y="198707"/>
            <a:chExt cx="2483569" cy="993427"/>
          </a:xfrm>
          <a:solidFill>
            <a:srgbClr val="00B0F0"/>
          </a:solidFill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E4AF3E3-E8C1-460B-8D48-4BECC18B29B0}"/>
                </a:ext>
              </a:extLst>
            </p:cNvPr>
            <p:cNvSpPr/>
            <p:nvPr/>
          </p:nvSpPr>
          <p:spPr>
            <a:xfrm>
              <a:off x="4473215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368BF44A-211C-4A18-AFBD-DD3D1B338EEF}"/>
                </a:ext>
              </a:extLst>
            </p:cNvPr>
            <p:cNvSpPr txBox="1"/>
            <p:nvPr/>
          </p:nvSpPr>
          <p:spPr>
            <a:xfrm>
              <a:off x="4969929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6B60D-3FFE-4938-A552-DD622B365EC4}"/>
              </a:ext>
            </a:extLst>
          </p:cNvPr>
          <p:cNvGrpSpPr/>
          <p:nvPr/>
        </p:nvGrpSpPr>
        <p:grpSpPr>
          <a:xfrm>
            <a:off x="3589661" y="3057587"/>
            <a:ext cx="1862677" cy="745070"/>
            <a:chOff x="6708427" y="198707"/>
            <a:chExt cx="2483569" cy="993427"/>
          </a:xfrm>
          <a:solidFill>
            <a:srgbClr val="00B0F0"/>
          </a:solidFill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0019CB33-C81E-4D88-A5A1-77A84B47C181}"/>
                </a:ext>
              </a:extLst>
            </p:cNvPr>
            <p:cNvSpPr/>
            <p:nvPr/>
          </p:nvSpPr>
          <p:spPr>
            <a:xfrm>
              <a:off x="6708427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DF655019-3918-49B4-A571-21D9B6D674EA}"/>
                </a:ext>
              </a:extLst>
            </p:cNvPr>
            <p:cNvSpPr txBox="1"/>
            <p:nvPr/>
          </p:nvSpPr>
          <p:spPr>
            <a:xfrm>
              <a:off x="7205141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770E02-476B-47EC-A7C7-1FF951F08452}"/>
              </a:ext>
            </a:extLst>
          </p:cNvPr>
          <p:cNvGrpSpPr/>
          <p:nvPr/>
        </p:nvGrpSpPr>
        <p:grpSpPr>
          <a:xfrm>
            <a:off x="6975135" y="3040614"/>
            <a:ext cx="1862677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A6DB9F6-3064-4385-9386-32D1F6BB1B36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4">
              <a:extLst>
                <a:ext uri="{FF2B5EF4-FFF2-40B4-BE49-F238E27FC236}">
                  <a16:creationId xmlns:a16="http://schemas.microsoft.com/office/drawing/2014/main" id="{EE3C03C3-F80D-4718-8FF2-AE725BE4823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55F71-B5F1-4DC0-8AFD-AD03045CC3D1}"/>
              </a:ext>
            </a:extLst>
          </p:cNvPr>
          <p:cNvGrpSpPr/>
          <p:nvPr/>
        </p:nvGrpSpPr>
        <p:grpSpPr>
          <a:xfrm>
            <a:off x="5226100" y="3056465"/>
            <a:ext cx="1945432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1A6CEBB-9196-49A6-9D37-3A349767E30E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rrow: Chevron 4">
              <a:extLst>
                <a:ext uri="{FF2B5EF4-FFF2-40B4-BE49-F238E27FC236}">
                  <a16:creationId xmlns:a16="http://schemas.microsoft.com/office/drawing/2014/main" id="{8C4B74A7-B1A6-404B-A18F-27410B05E8E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D4AC3EA-6DA7-471A-9122-7A9DAEC2A087}"/>
              </a:ext>
            </a:extLst>
          </p:cNvPr>
          <p:cNvSpPr txBox="1">
            <a:spLocks/>
          </p:cNvSpPr>
          <p:nvPr/>
        </p:nvSpPr>
        <p:spPr>
          <a:xfrm>
            <a:off x="3412293" y="3949444"/>
            <a:ext cx="19901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ALU = A </a:t>
            </a:r>
            <a:r>
              <a:rPr lang="en-US" sz="2100" b="1" dirty="0">
                <a:solidFill>
                  <a:srgbClr val="FF0000"/>
                </a:solidFill>
              </a:rPr>
              <a:t>+</a:t>
            </a:r>
            <a:r>
              <a:rPr lang="en-US" sz="2100" dirty="0"/>
              <a:t> B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D0B2E5C-1858-48BE-8F5A-F8DC22389937}"/>
              </a:ext>
            </a:extLst>
          </p:cNvPr>
          <p:cNvSpPr txBox="1">
            <a:spLocks/>
          </p:cNvSpPr>
          <p:nvPr/>
        </p:nvSpPr>
        <p:spPr>
          <a:xfrm>
            <a:off x="295275" y="3932392"/>
            <a:ext cx="16598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Inst = IM[PC]</a:t>
            </a:r>
          </a:p>
          <a:p>
            <a:pPr marL="0" indent="0" algn="ctr">
              <a:buNone/>
            </a:pPr>
            <a:r>
              <a:rPr lang="en-US" sz="2100" dirty="0">
                <a:solidFill>
                  <a:srgbClr val="FF0000"/>
                </a:solidFill>
              </a:rPr>
              <a:t>PC = PC + 4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ED0AE9B-1346-4BED-BE56-EBAF886DA4BF}"/>
              </a:ext>
            </a:extLst>
          </p:cNvPr>
          <p:cNvSpPr txBox="1">
            <a:spLocks/>
          </p:cNvSpPr>
          <p:nvPr/>
        </p:nvSpPr>
        <p:spPr>
          <a:xfrm>
            <a:off x="7088254" y="3949444"/>
            <a:ext cx="1636439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C =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24AE-F421-44CD-A271-918795FB16D1}"/>
              </a:ext>
            </a:extLst>
          </p:cNvPr>
          <p:cNvSpPr txBox="1">
            <a:spLocks/>
          </p:cNvSpPr>
          <p:nvPr/>
        </p:nvSpPr>
        <p:spPr>
          <a:xfrm>
            <a:off x="5226100" y="3966019"/>
            <a:ext cx="1862153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D = DM[ALU]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DDB467-92CA-4B7C-82D8-C2A1CB0DD52E}"/>
              </a:ext>
            </a:extLst>
          </p:cNvPr>
          <p:cNvSpPr txBox="1">
            <a:spLocks/>
          </p:cNvSpPr>
          <p:nvPr/>
        </p:nvSpPr>
        <p:spPr>
          <a:xfrm>
            <a:off x="2994876" y="1978897"/>
            <a:ext cx="3162300" cy="693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/>
              <a:t>lw   C, B(A)</a:t>
            </a:r>
            <a:endParaRPr lang="en-US" sz="2600" dirty="0"/>
          </a:p>
        </p:txBody>
      </p:sp>
      <p:sp>
        <p:nvSpPr>
          <p:cNvPr id="26" name="日付プレースホルダ 3">
            <a:extLst>
              <a:ext uri="{FF2B5EF4-FFF2-40B4-BE49-F238E27FC236}">
                <a16:creationId xmlns:a16="http://schemas.microsoft.com/office/drawing/2014/main" id="{D5DC318A-DBE6-443A-8F7B-8CA96357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31" name="フッター プレースホルダ 4">
            <a:extLst>
              <a:ext uri="{FF2B5EF4-FFF2-40B4-BE49-F238E27FC236}">
                <a16:creationId xmlns:a16="http://schemas.microsoft.com/office/drawing/2014/main" id="{098EDA80-B3A1-4814-A16B-063F7C57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21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0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4B5D-9988-45B4-A1BA-39BF3CB4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297210"/>
            <a:ext cx="7673280" cy="693390"/>
          </a:xfrm>
        </p:spPr>
        <p:txBody>
          <a:bodyPr/>
          <a:lstStyle/>
          <a:p>
            <a:r>
              <a:rPr lang="en-US" sz="3300"/>
              <a:t>Thực </a:t>
            </a:r>
            <a:r>
              <a:rPr lang="en-US" sz="3300" dirty="0" err="1"/>
              <a:t>thi</a:t>
            </a:r>
            <a:r>
              <a:rPr lang="en-US" sz="3300" dirty="0"/>
              <a:t> </a:t>
            </a:r>
            <a:r>
              <a:rPr lang="en-US" sz="3300" dirty="0" err="1"/>
              <a:t>nhóm</a:t>
            </a:r>
            <a:r>
              <a:rPr lang="en-US" sz="3300" dirty="0"/>
              <a:t> </a:t>
            </a:r>
            <a:r>
              <a:rPr lang="en-US" sz="3300" dirty="0" err="1"/>
              <a:t>lệnh</a:t>
            </a:r>
            <a:r>
              <a:rPr lang="en-US" sz="3300" dirty="0"/>
              <a:t> </a:t>
            </a:r>
            <a:r>
              <a:rPr lang="en-US" sz="3300" dirty="0" err="1"/>
              <a:t>truyền</a:t>
            </a:r>
            <a:r>
              <a:rPr lang="en-US" sz="3300" dirty="0"/>
              <a:t> </a:t>
            </a:r>
            <a:r>
              <a:rPr lang="en-US" sz="3300" dirty="0" err="1"/>
              <a:t>dữ</a:t>
            </a:r>
            <a:r>
              <a:rPr lang="en-US" sz="3300" dirty="0"/>
              <a:t> </a:t>
            </a:r>
            <a:r>
              <a:rPr lang="en-US" sz="3300" dirty="0" err="1"/>
              <a:t>liệu</a:t>
            </a:r>
            <a:r>
              <a:rPr lang="en-US" sz="3300" dirty="0"/>
              <a:t> (2/5) - </a:t>
            </a:r>
            <a:r>
              <a:rPr lang="en-US" sz="3300" dirty="0" err="1"/>
              <a:t>lw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726C5-8601-4EA1-9D97-EAB585FC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3F867D-0AFF-4E58-BAC5-F3B2035A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" y="2283604"/>
            <a:ext cx="9144000" cy="3182570"/>
          </a:xfrm>
          <a:prstGeom prst="rect">
            <a:avLst/>
          </a:prstGeom>
        </p:spPr>
      </p:pic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B9629908-CC93-47EE-80B0-554FDA4C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473F64D-35A8-48B0-84F0-2AE9FEF6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15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BFD-8756-4D89-ABF5-28BDC79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Thực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(3/5) - </a:t>
            </a:r>
            <a:r>
              <a:rPr lang="en-US" dirty="0" err="1"/>
              <a:t>sw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8C2F-3D18-4AEB-B843-81C95E2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3DCF5C-4F12-4117-9B38-A0817BD4408A}"/>
              </a:ext>
            </a:extLst>
          </p:cNvPr>
          <p:cNvSpPr txBox="1">
            <a:spLocks/>
          </p:cNvSpPr>
          <p:nvPr/>
        </p:nvSpPr>
        <p:spPr>
          <a:xfrm>
            <a:off x="1955080" y="3949444"/>
            <a:ext cx="19901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A = R[</a:t>
            </a:r>
            <a:r>
              <a:rPr lang="en-US" sz="2100" dirty="0" err="1"/>
              <a:t>rs</a:t>
            </a:r>
            <a:r>
              <a:rPr lang="en-US" sz="2100" dirty="0"/>
              <a:t>]</a:t>
            </a:r>
          </a:p>
          <a:p>
            <a:pPr marL="0" indent="0" algn="ctr">
              <a:buNone/>
            </a:pPr>
            <a:r>
              <a:rPr lang="en-US" sz="2100" dirty="0"/>
              <a:t>B = </a:t>
            </a:r>
            <a:r>
              <a:rPr lang="en-US" sz="2100" dirty="0" err="1"/>
              <a:t>SigExt</a:t>
            </a:r>
            <a:r>
              <a:rPr lang="en-US" sz="2100" dirty="0"/>
              <a:t>(</a:t>
            </a:r>
            <a:r>
              <a:rPr lang="en-US" sz="2100" dirty="0" err="1"/>
              <a:t>imm</a:t>
            </a:r>
            <a:r>
              <a:rPr lang="en-US" sz="2100" dirty="0"/>
              <a:t>)</a:t>
            </a:r>
          </a:p>
          <a:p>
            <a:pPr marL="0" indent="0" algn="ctr">
              <a:buNone/>
            </a:pPr>
            <a:r>
              <a:rPr lang="en-US" sz="2100" dirty="0"/>
              <a:t>C = R[rt]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6E16CA-F628-4CCF-A8F0-7C91F90869C3}"/>
              </a:ext>
            </a:extLst>
          </p:cNvPr>
          <p:cNvGrpSpPr/>
          <p:nvPr/>
        </p:nvGrpSpPr>
        <p:grpSpPr>
          <a:xfrm>
            <a:off x="276225" y="3056465"/>
            <a:ext cx="1862677" cy="745070"/>
            <a:chOff x="2790" y="198707"/>
            <a:chExt cx="2483569" cy="993427"/>
          </a:xfrm>
          <a:solidFill>
            <a:srgbClr val="00B0F0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8ECCAF1-DD23-43EC-A901-F4D6F8253468}"/>
                </a:ext>
              </a:extLst>
            </p:cNvPr>
            <p:cNvSpPr/>
            <p:nvPr/>
          </p:nvSpPr>
          <p:spPr>
            <a:xfrm>
              <a:off x="279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67B03903-844B-4E8E-9FF0-9532139DCD96}"/>
                </a:ext>
              </a:extLst>
            </p:cNvPr>
            <p:cNvSpPr txBox="1"/>
            <p:nvPr/>
          </p:nvSpPr>
          <p:spPr>
            <a:xfrm>
              <a:off x="49950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51E9B27-D08B-4181-804E-C3C7E954D3D9}"/>
              </a:ext>
            </a:extLst>
          </p:cNvPr>
          <p:cNvSpPr txBox="1"/>
          <p:nvPr/>
        </p:nvSpPr>
        <p:spPr>
          <a:xfrm>
            <a:off x="2345960" y="3040614"/>
            <a:ext cx="1117607" cy="7450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011" tIns="28004" rIns="28004" bIns="28004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63A3D-9331-487A-86EE-A105E95F5C55}"/>
              </a:ext>
            </a:extLst>
          </p:cNvPr>
          <p:cNvGrpSpPr/>
          <p:nvPr/>
        </p:nvGrpSpPr>
        <p:grpSpPr>
          <a:xfrm>
            <a:off x="1955080" y="3072316"/>
            <a:ext cx="1850102" cy="745070"/>
            <a:chOff x="4473215" y="198707"/>
            <a:chExt cx="2483569" cy="993427"/>
          </a:xfrm>
          <a:solidFill>
            <a:srgbClr val="00B0F0"/>
          </a:solidFill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E4AF3E3-E8C1-460B-8D48-4BECC18B29B0}"/>
                </a:ext>
              </a:extLst>
            </p:cNvPr>
            <p:cNvSpPr/>
            <p:nvPr/>
          </p:nvSpPr>
          <p:spPr>
            <a:xfrm>
              <a:off x="4473215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368BF44A-211C-4A18-AFBD-DD3D1B338EEF}"/>
                </a:ext>
              </a:extLst>
            </p:cNvPr>
            <p:cNvSpPr txBox="1"/>
            <p:nvPr/>
          </p:nvSpPr>
          <p:spPr>
            <a:xfrm>
              <a:off x="4969929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6B60D-3FFE-4938-A552-DD622B365EC4}"/>
              </a:ext>
            </a:extLst>
          </p:cNvPr>
          <p:cNvGrpSpPr/>
          <p:nvPr/>
        </p:nvGrpSpPr>
        <p:grpSpPr>
          <a:xfrm>
            <a:off x="3589661" y="3057587"/>
            <a:ext cx="1862677" cy="745070"/>
            <a:chOff x="6708427" y="198707"/>
            <a:chExt cx="2483569" cy="993427"/>
          </a:xfrm>
          <a:solidFill>
            <a:srgbClr val="00B0F0"/>
          </a:solidFill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0019CB33-C81E-4D88-A5A1-77A84B47C181}"/>
                </a:ext>
              </a:extLst>
            </p:cNvPr>
            <p:cNvSpPr/>
            <p:nvPr/>
          </p:nvSpPr>
          <p:spPr>
            <a:xfrm>
              <a:off x="6708427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DF655019-3918-49B4-A571-21D9B6D674EA}"/>
                </a:ext>
              </a:extLst>
            </p:cNvPr>
            <p:cNvSpPr txBox="1"/>
            <p:nvPr/>
          </p:nvSpPr>
          <p:spPr>
            <a:xfrm>
              <a:off x="7205141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770E02-476B-47EC-A7C7-1FF951F08452}"/>
              </a:ext>
            </a:extLst>
          </p:cNvPr>
          <p:cNvGrpSpPr/>
          <p:nvPr/>
        </p:nvGrpSpPr>
        <p:grpSpPr>
          <a:xfrm>
            <a:off x="6975135" y="3040614"/>
            <a:ext cx="1862677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A6DB9F6-3064-4385-9386-32D1F6BB1B36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4">
              <a:extLst>
                <a:ext uri="{FF2B5EF4-FFF2-40B4-BE49-F238E27FC236}">
                  <a16:creationId xmlns:a16="http://schemas.microsoft.com/office/drawing/2014/main" id="{EE3C03C3-F80D-4718-8FF2-AE725BE4823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55F71-B5F1-4DC0-8AFD-AD03045CC3D1}"/>
              </a:ext>
            </a:extLst>
          </p:cNvPr>
          <p:cNvGrpSpPr/>
          <p:nvPr/>
        </p:nvGrpSpPr>
        <p:grpSpPr>
          <a:xfrm>
            <a:off x="5226100" y="3056465"/>
            <a:ext cx="1945432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1A6CEBB-9196-49A6-9D37-3A349767E30E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rrow: Chevron 4">
              <a:extLst>
                <a:ext uri="{FF2B5EF4-FFF2-40B4-BE49-F238E27FC236}">
                  <a16:creationId xmlns:a16="http://schemas.microsoft.com/office/drawing/2014/main" id="{8C4B74A7-B1A6-404B-A18F-27410B05E8E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D4AC3EA-6DA7-471A-9122-7A9DAEC2A087}"/>
              </a:ext>
            </a:extLst>
          </p:cNvPr>
          <p:cNvSpPr txBox="1">
            <a:spLocks/>
          </p:cNvSpPr>
          <p:nvPr/>
        </p:nvSpPr>
        <p:spPr>
          <a:xfrm>
            <a:off x="3412293" y="3949444"/>
            <a:ext cx="19901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ALU = A </a:t>
            </a:r>
            <a:r>
              <a:rPr lang="en-US" sz="2100" b="1" dirty="0">
                <a:solidFill>
                  <a:srgbClr val="FF0000"/>
                </a:solidFill>
              </a:rPr>
              <a:t>+</a:t>
            </a:r>
            <a:r>
              <a:rPr lang="en-US" sz="2100" dirty="0"/>
              <a:t> B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D0B2E5C-1858-48BE-8F5A-F8DC22389937}"/>
              </a:ext>
            </a:extLst>
          </p:cNvPr>
          <p:cNvSpPr txBox="1">
            <a:spLocks/>
          </p:cNvSpPr>
          <p:nvPr/>
        </p:nvSpPr>
        <p:spPr>
          <a:xfrm>
            <a:off x="295275" y="3932392"/>
            <a:ext cx="16598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Inst = IM[PC]</a:t>
            </a:r>
          </a:p>
          <a:p>
            <a:pPr marL="0" indent="0" algn="ctr">
              <a:buNone/>
            </a:pPr>
            <a:r>
              <a:rPr lang="en-US" sz="2100" dirty="0"/>
              <a:t>PC = PC + 4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24AE-F421-44CD-A271-918795FB16D1}"/>
              </a:ext>
            </a:extLst>
          </p:cNvPr>
          <p:cNvSpPr txBox="1">
            <a:spLocks/>
          </p:cNvSpPr>
          <p:nvPr/>
        </p:nvSpPr>
        <p:spPr>
          <a:xfrm>
            <a:off x="5226100" y="3966019"/>
            <a:ext cx="1862153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DM[ALU] = 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6FAAF2-AA08-4F0B-864A-443252FABA92}"/>
              </a:ext>
            </a:extLst>
          </p:cNvPr>
          <p:cNvSpPr txBox="1">
            <a:spLocks/>
          </p:cNvSpPr>
          <p:nvPr/>
        </p:nvSpPr>
        <p:spPr>
          <a:xfrm>
            <a:off x="2994876" y="1978897"/>
            <a:ext cx="3162300" cy="693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/>
              <a:t>lw   C, B(A)</a:t>
            </a:r>
            <a:endParaRPr lang="en-US" sz="2600" dirty="0"/>
          </a:p>
        </p:txBody>
      </p:sp>
      <p:sp>
        <p:nvSpPr>
          <p:cNvPr id="25" name="日付プレースホルダ 3">
            <a:extLst>
              <a:ext uri="{FF2B5EF4-FFF2-40B4-BE49-F238E27FC236}">
                <a16:creationId xmlns:a16="http://schemas.microsoft.com/office/drawing/2014/main" id="{B60F7D19-E095-483D-A0BE-17A09EB1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26" name="フッター プレースホルダ 4">
            <a:extLst>
              <a:ext uri="{FF2B5EF4-FFF2-40B4-BE49-F238E27FC236}">
                <a16:creationId xmlns:a16="http://schemas.microsoft.com/office/drawing/2014/main" id="{191B2FD5-F9EF-436E-B74A-0BDCC87E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076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9BE3-0C4E-40C7-AC6A-633C0BA3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560567" cy="693390"/>
          </a:xfrm>
        </p:spPr>
        <p:txBody>
          <a:bodyPr/>
          <a:lstStyle/>
          <a:p>
            <a:r>
              <a:rPr lang="en-US"/>
              <a:t>Thực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(4/5) - </a:t>
            </a:r>
            <a:r>
              <a:rPr lang="en-US" dirty="0" err="1"/>
              <a:t>sw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70227-F7CE-4D00-82E3-AB8C640D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D27179-41FD-469A-A182-B22DB657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6633"/>
            <a:ext cx="9144000" cy="3196511"/>
          </a:xfrm>
          <a:prstGeom prst="rect">
            <a:avLst/>
          </a:prstGeom>
        </p:spPr>
      </p:pic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6650CF4E-5CC5-4964-BB84-FF139A66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9D9FC48D-BE18-40EB-B4D0-B925E702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02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Vi kiến trúc</a:t>
            </a:r>
          </a:p>
          <a:p>
            <a:r>
              <a:rPr lang="en-US" sz="3600"/>
              <a:t>Datapath</a:t>
            </a:r>
          </a:p>
          <a:p>
            <a:r>
              <a:rPr lang="en-US" sz="3600"/>
              <a:t>Thực thi lệnh</a:t>
            </a:r>
          </a:p>
          <a:p>
            <a:r>
              <a:rPr lang="en-US" sz="3600"/>
              <a:t>Bài </a:t>
            </a:r>
            <a:r>
              <a:rPr lang="en-US" sz="3600" dirty="0" err="1"/>
              <a:t>tập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8C39F-4864-42FE-86D6-5F86ADEF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92213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16759C-3CB0-4A3E-9C9E-805E1875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1"/>
            <a:ext cx="9144000" cy="25717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F844D-EE5F-4BFC-B8D9-EB1E377E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C2E30-5E58-4766-AF0C-D3E660388B9A}"/>
              </a:ext>
            </a:extLst>
          </p:cNvPr>
          <p:cNvSpPr txBox="1"/>
          <p:nvPr/>
        </p:nvSpPr>
        <p:spPr>
          <a:xfrm>
            <a:off x="5938670" y="1271963"/>
            <a:ext cx="517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E958D-D9BA-4176-B298-71AAD8D64B97}"/>
              </a:ext>
            </a:extLst>
          </p:cNvPr>
          <p:cNvSpPr txBox="1"/>
          <p:nvPr/>
        </p:nvSpPr>
        <p:spPr>
          <a:xfrm>
            <a:off x="6690251" y="4165832"/>
            <a:ext cx="605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62C2F3-692D-4179-BCD5-D422DBB100F8}"/>
              </a:ext>
            </a:extLst>
          </p:cNvPr>
          <p:cNvCxnSpPr/>
          <p:nvPr/>
        </p:nvCxnSpPr>
        <p:spPr>
          <a:xfrm>
            <a:off x="4824249" y="2143124"/>
            <a:ext cx="3665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FE7C5F-B784-47CB-8D90-BBC8F762F29F}"/>
              </a:ext>
            </a:extLst>
          </p:cNvPr>
          <p:cNvCxnSpPr/>
          <p:nvPr/>
        </p:nvCxnSpPr>
        <p:spPr>
          <a:xfrm>
            <a:off x="5190797" y="2143125"/>
            <a:ext cx="0" cy="570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71D76B-0B34-45EB-8C65-472C4C852699}"/>
              </a:ext>
            </a:extLst>
          </p:cNvPr>
          <p:cNvCxnSpPr/>
          <p:nvPr/>
        </p:nvCxnSpPr>
        <p:spPr>
          <a:xfrm>
            <a:off x="5190797" y="2713640"/>
            <a:ext cx="12415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A97EF8-7B88-4FC5-8818-7029F4451856}"/>
              </a:ext>
            </a:extLst>
          </p:cNvPr>
          <p:cNvSpPr txBox="1"/>
          <p:nvPr/>
        </p:nvSpPr>
        <p:spPr>
          <a:xfrm>
            <a:off x="6243136" y="1271963"/>
            <a:ext cx="690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BD816D-B44F-44E1-B2BF-3D0220373CDB}"/>
              </a:ext>
            </a:extLst>
          </p:cNvPr>
          <p:cNvCxnSpPr>
            <a:cxnSpLocks/>
          </p:cNvCxnSpPr>
          <p:nvPr/>
        </p:nvCxnSpPr>
        <p:spPr>
          <a:xfrm>
            <a:off x="7070832" y="1105557"/>
            <a:ext cx="0" cy="839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05417D-240F-45CE-BB0B-B95A2500E9E6}"/>
              </a:ext>
            </a:extLst>
          </p:cNvPr>
          <p:cNvSpPr txBox="1"/>
          <p:nvPr/>
        </p:nvSpPr>
        <p:spPr>
          <a:xfrm>
            <a:off x="6690251" y="862407"/>
            <a:ext cx="7773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DmemWr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E0B80B3-35D5-409C-9A47-6D953FB79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7619"/>
            <a:ext cx="9144000" cy="244078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E6A272E-8601-4772-A9A1-D5BE4CBB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560567" cy="693390"/>
          </a:xfrm>
        </p:spPr>
        <p:txBody>
          <a:bodyPr/>
          <a:lstStyle/>
          <a:p>
            <a:r>
              <a:rPr lang="en-US"/>
              <a:t>Thực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err="1"/>
              <a:t>liệu</a:t>
            </a:r>
            <a:r>
              <a:rPr lang="en-US"/>
              <a:t> (5/5)</a:t>
            </a:r>
            <a:endParaRPr lang="en-US" dirty="0"/>
          </a:p>
        </p:txBody>
      </p:sp>
      <p:sp>
        <p:nvSpPr>
          <p:cNvPr id="15" name="日付プレースホルダ 3">
            <a:extLst>
              <a:ext uri="{FF2B5EF4-FFF2-40B4-BE49-F238E27FC236}">
                <a16:creationId xmlns:a16="http://schemas.microsoft.com/office/drawing/2014/main" id="{28BEE1E7-EB43-4B57-98FC-A62A2277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6" name="フッター プレースホルダ 4">
            <a:extLst>
              <a:ext uri="{FF2B5EF4-FFF2-40B4-BE49-F238E27FC236}">
                <a16:creationId xmlns:a16="http://schemas.microsoft.com/office/drawing/2014/main" id="{5598E0BB-24D8-4BCC-9725-CC7E2277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08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BFD-8756-4D89-ABF5-28BDC79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Thực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(1/2) - </a:t>
            </a:r>
            <a:r>
              <a:rPr lang="en-US" dirty="0" err="1"/>
              <a:t>beq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8C2F-3D18-4AEB-B843-81C95E2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3DCF5C-4F12-4117-9B38-A0817BD4408A}"/>
              </a:ext>
            </a:extLst>
          </p:cNvPr>
          <p:cNvSpPr txBox="1">
            <a:spLocks/>
          </p:cNvSpPr>
          <p:nvPr/>
        </p:nvSpPr>
        <p:spPr>
          <a:xfrm>
            <a:off x="1839555" y="3949444"/>
            <a:ext cx="2105630" cy="148374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A = R[</a:t>
            </a:r>
            <a:r>
              <a:rPr lang="en-US" sz="2100" dirty="0" err="1"/>
              <a:t>rs</a:t>
            </a:r>
            <a:r>
              <a:rPr lang="en-US" sz="2100" dirty="0"/>
              <a:t>]</a:t>
            </a:r>
          </a:p>
          <a:p>
            <a:pPr marL="0" indent="0" algn="ctr">
              <a:buNone/>
            </a:pPr>
            <a:r>
              <a:rPr lang="en-US" sz="2100" dirty="0"/>
              <a:t>B = R[rt]</a:t>
            </a:r>
          </a:p>
          <a:p>
            <a:pPr marL="0" indent="0" algn="ctr">
              <a:buNone/>
            </a:pPr>
            <a:r>
              <a:rPr lang="en-US" sz="2100" dirty="0"/>
              <a:t>C = </a:t>
            </a:r>
            <a:r>
              <a:rPr lang="en-US" sz="2100" dirty="0" err="1"/>
              <a:t>SigExt</a:t>
            </a:r>
            <a:r>
              <a:rPr lang="en-US" sz="2100" dirty="0"/>
              <a:t>(</a:t>
            </a:r>
            <a:r>
              <a:rPr lang="en-US" sz="2100" dirty="0" err="1"/>
              <a:t>imm</a:t>
            </a:r>
            <a:r>
              <a:rPr lang="en-US" sz="2100" dirty="0"/>
              <a:t>)</a:t>
            </a:r>
          </a:p>
          <a:p>
            <a:pPr marL="0" indent="0" algn="ctr">
              <a:buNone/>
            </a:pPr>
            <a:r>
              <a:rPr lang="en-US" sz="2100" dirty="0">
                <a:solidFill>
                  <a:srgbClr val="FF0000"/>
                </a:solidFill>
              </a:rPr>
              <a:t>D = C &lt;&lt; 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6E16CA-F628-4CCF-A8F0-7C91F90869C3}"/>
              </a:ext>
            </a:extLst>
          </p:cNvPr>
          <p:cNvGrpSpPr/>
          <p:nvPr/>
        </p:nvGrpSpPr>
        <p:grpSpPr>
          <a:xfrm>
            <a:off x="276225" y="3056465"/>
            <a:ext cx="1862677" cy="745070"/>
            <a:chOff x="2790" y="198707"/>
            <a:chExt cx="2483569" cy="993427"/>
          </a:xfrm>
          <a:solidFill>
            <a:srgbClr val="00B0F0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8ECCAF1-DD23-43EC-A901-F4D6F8253468}"/>
                </a:ext>
              </a:extLst>
            </p:cNvPr>
            <p:cNvSpPr/>
            <p:nvPr/>
          </p:nvSpPr>
          <p:spPr>
            <a:xfrm>
              <a:off x="279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67B03903-844B-4E8E-9FF0-9532139DCD96}"/>
                </a:ext>
              </a:extLst>
            </p:cNvPr>
            <p:cNvSpPr txBox="1"/>
            <p:nvPr/>
          </p:nvSpPr>
          <p:spPr>
            <a:xfrm>
              <a:off x="49950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51E9B27-D08B-4181-804E-C3C7E954D3D9}"/>
              </a:ext>
            </a:extLst>
          </p:cNvPr>
          <p:cNvSpPr txBox="1"/>
          <p:nvPr/>
        </p:nvSpPr>
        <p:spPr>
          <a:xfrm>
            <a:off x="2345960" y="3040614"/>
            <a:ext cx="1117607" cy="7450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011" tIns="28004" rIns="28004" bIns="28004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63A3D-9331-487A-86EE-A105E95F5C55}"/>
              </a:ext>
            </a:extLst>
          </p:cNvPr>
          <p:cNvGrpSpPr/>
          <p:nvPr/>
        </p:nvGrpSpPr>
        <p:grpSpPr>
          <a:xfrm>
            <a:off x="1955080" y="3072316"/>
            <a:ext cx="1850102" cy="745070"/>
            <a:chOff x="4473215" y="198707"/>
            <a:chExt cx="2483569" cy="993427"/>
          </a:xfrm>
          <a:solidFill>
            <a:srgbClr val="00B0F0"/>
          </a:solidFill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E4AF3E3-E8C1-460B-8D48-4BECC18B29B0}"/>
                </a:ext>
              </a:extLst>
            </p:cNvPr>
            <p:cNvSpPr/>
            <p:nvPr/>
          </p:nvSpPr>
          <p:spPr>
            <a:xfrm>
              <a:off x="4473215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368BF44A-211C-4A18-AFBD-DD3D1B338EEF}"/>
                </a:ext>
              </a:extLst>
            </p:cNvPr>
            <p:cNvSpPr txBox="1"/>
            <p:nvPr/>
          </p:nvSpPr>
          <p:spPr>
            <a:xfrm>
              <a:off x="4969929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6B60D-3FFE-4938-A552-DD622B365EC4}"/>
              </a:ext>
            </a:extLst>
          </p:cNvPr>
          <p:cNvGrpSpPr/>
          <p:nvPr/>
        </p:nvGrpSpPr>
        <p:grpSpPr>
          <a:xfrm>
            <a:off x="3589661" y="3057587"/>
            <a:ext cx="1862677" cy="745070"/>
            <a:chOff x="6708427" y="198707"/>
            <a:chExt cx="2483569" cy="993427"/>
          </a:xfrm>
          <a:solidFill>
            <a:srgbClr val="00B0F0"/>
          </a:solidFill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0019CB33-C81E-4D88-A5A1-77A84B47C181}"/>
                </a:ext>
              </a:extLst>
            </p:cNvPr>
            <p:cNvSpPr/>
            <p:nvPr/>
          </p:nvSpPr>
          <p:spPr>
            <a:xfrm>
              <a:off x="6708427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DF655019-3918-49B4-A571-21D9B6D674EA}"/>
                </a:ext>
              </a:extLst>
            </p:cNvPr>
            <p:cNvSpPr txBox="1"/>
            <p:nvPr/>
          </p:nvSpPr>
          <p:spPr>
            <a:xfrm>
              <a:off x="7205141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770E02-476B-47EC-A7C7-1FF951F08452}"/>
              </a:ext>
            </a:extLst>
          </p:cNvPr>
          <p:cNvGrpSpPr/>
          <p:nvPr/>
        </p:nvGrpSpPr>
        <p:grpSpPr>
          <a:xfrm>
            <a:off x="6975135" y="3040614"/>
            <a:ext cx="1862677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A6DB9F6-3064-4385-9386-32D1F6BB1B36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4">
              <a:extLst>
                <a:ext uri="{FF2B5EF4-FFF2-40B4-BE49-F238E27FC236}">
                  <a16:creationId xmlns:a16="http://schemas.microsoft.com/office/drawing/2014/main" id="{EE3C03C3-F80D-4718-8FF2-AE725BE4823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55F71-B5F1-4DC0-8AFD-AD03045CC3D1}"/>
              </a:ext>
            </a:extLst>
          </p:cNvPr>
          <p:cNvGrpSpPr/>
          <p:nvPr/>
        </p:nvGrpSpPr>
        <p:grpSpPr>
          <a:xfrm>
            <a:off x="5226100" y="3056465"/>
            <a:ext cx="1945432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1A6CEBB-9196-49A6-9D37-3A349767E30E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rrow: Chevron 4">
              <a:extLst>
                <a:ext uri="{FF2B5EF4-FFF2-40B4-BE49-F238E27FC236}">
                  <a16:creationId xmlns:a16="http://schemas.microsoft.com/office/drawing/2014/main" id="{8C4B74A7-B1A6-404B-A18F-27410B05E8E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D4AC3EA-6DA7-471A-9122-7A9DAEC2A087}"/>
              </a:ext>
            </a:extLst>
          </p:cNvPr>
          <p:cNvSpPr txBox="1">
            <a:spLocks/>
          </p:cNvSpPr>
          <p:nvPr/>
        </p:nvSpPr>
        <p:spPr>
          <a:xfrm>
            <a:off x="3589660" y="3949443"/>
            <a:ext cx="1990105" cy="1675069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ALU = A </a:t>
            </a:r>
            <a:r>
              <a:rPr lang="en-US" sz="2100" dirty="0">
                <a:solidFill>
                  <a:srgbClr val="FF0000"/>
                </a:solidFill>
              </a:rPr>
              <a:t>–</a:t>
            </a:r>
            <a:r>
              <a:rPr lang="en-US" sz="2100" dirty="0"/>
              <a:t> B</a:t>
            </a:r>
          </a:p>
          <a:p>
            <a:pPr marL="0" indent="0" algn="ctr">
              <a:buNone/>
            </a:pPr>
            <a:r>
              <a:rPr lang="en-US" sz="2100" dirty="0">
                <a:solidFill>
                  <a:srgbClr val="FF0000"/>
                </a:solidFill>
              </a:rPr>
              <a:t>zero = ~|ALU</a:t>
            </a:r>
          </a:p>
          <a:p>
            <a:pPr marL="259556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if(zero)</a:t>
            </a:r>
          </a:p>
          <a:p>
            <a:pPr marL="259556" indent="0">
              <a:buNone/>
            </a:pPr>
            <a:r>
              <a:rPr lang="en-US" sz="2100">
                <a:solidFill>
                  <a:srgbClr val="FF0000"/>
                </a:solidFill>
              </a:rPr>
              <a:t>    PC</a:t>
            </a:r>
            <a:r>
              <a:rPr lang="en-US" sz="2100" dirty="0" err="1">
                <a:solidFill>
                  <a:srgbClr val="FF0000"/>
                </a:solidFill>
              </a:rPr>
              <a:t>_nxt</a:t>
            </a:r>
            <a:r>
              <a:rPr lang="en-US" sz="2100" dirty="0">
                <a:solidFill>
                  <a:srgbClr val="FF0000"/>
                </a:solidFill>
              </a:rPr>
              <a:t> = PC + D</a:t>
            </a:r>
          </a:p>
          <a:p>
            <a:pPr marL="259556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else</a:t>
            </a:r>
          </a:p>
          <a:p>
            <a:pPr marL="259556" indent="0">
              <a:buNone/>
            </a:pPr>
            <a:r>
              <a:rPr lang="en-US" sz="2100">
                <a:solidFill>
                  <a:srgbClr val="FF0000"/>
                </a:solidFill>
              </a:rPr>
              <a:t>    PC</a:t>
            </a:r>
            <a:r>
              <a:rPr lang="en-US" sz="2100" dirty="0" err="1">
                <a:solidFill>
                  <a:srgbClr val="FF0000"/>
                </a:solidFill>
              </a:rPr>
              <a:t>_nxt</a:t>
            </a:r>
            <a:r>
              <a:rPr lang="en-US" sz="2100" dirty="0">
                <a:solidFill>
                  <a:srgbClr val="FF0000"/>
                </a:solidFill>
              </a:rPr>
              <a:t> = PC + 4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D0B2E5C-1858-48BE-8F5A-F8DC22389937}"/>
              </a:ext>
            </a:extLst>
          </p:cNvPr>
          <p:cNvSpPr txBox="1">
            <a:spLocks/>
          </p:cNvSpPr>
          <p:nvPr/>
        </p:nvSpPr>
        <p:spPr>
          <a:xfrm>
            <a:off x="295275" y="3932392"/>
            <a:ext cx="16598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Inst = IM[PC]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0004657-E04C-4DE0-B5C5-3B84D5471E8C}"/>
              </a:ext>
            </a:extLst>
          </p:cNvPr>
          <p:cNvSpPr txBox="1">
            <a:spLocks/>
          </p:cNvSpPr>
          <p:nvPr/>
        </p:nvSpPr>
        <p:spPr>
          <a:xfrm>
            <a:off x="6975135" y="3932392"/>
            <a:ext cx="16598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solidFill>
                  <a:srgbClr val="FF0000"/>
                </a:solidFill>
              </a:rPr>
              <a:t>PC = </a:t>
            </a:r>
            <a:r>
              <a:rPr lang="en-US" sz="2100" dirty="0" err="1">
                <a:solidFill>
                  <a:srgbClr val="FF0000"/>
                </a:solidFill>
              </a:rPr>
              <a:t>PC_nxt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7339-B159-49E3-ADA2-B73A1C4228A5}"/>
              </a:ext>
            </a:extLst>
          </p:cNvPr>
          <p:cNvSpPr txBox="1">
            <a:spLocks/>
          </p:cNvSpPr>
          <p:nvPr/>
        </p:nvSpPr>
        <p:spPr>
          <a:xfrm>
            <a:off x="2994876" y="1978897"/>
            <a:ext cx="3162300" cy="693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/>
              <a:t>beq   A, B, C</a:t>
            </a:r>
            <a:endParaRPr lang="en-US" sz="2600" dirty="0"/>
          </a:p>
        </p:txBody>
      </p:sp>
      <p:sp>
        <p:nvSpPr>
          <p:cNvPr id="25" name="日付プレースホルダ 3">
            <a:extLst>
              <a:ext uri="{FF2B5EF4-FFF2-40B4-BE49-F238E27FC236}">
                <a16:creationId xmlns:a16="http://schemas.microsoft.com/office/drawing/2014/main" id="{7132967D-4E98-48B4-8E11-B65971A0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26" name="フッター プレースホルダ 4">
            <a:extLst>
              <a:ext uri="{FF2B5EF4-FFF2-40B4-BE49-F238E27FC236}">
                <a16:creationId xmlns:a16="http://schemas.microsoft.com/office/drawing/2014/main" id="{AFF71C7B-C873-4CEC-8A93-F526A478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5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0C49-A99A-4755-8B9F-B2AFA11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8848"/>
            <a:ext cx="7858124" cy="697706"/>
          </a:xfrm>
        </p:spPr>
        <p:txBody>
          <a:bodyPr/>
          <a:lstStyle/>
          <a:p>
            <a:r>
              <a:rPr lang="en-US"/>
              <a:t>Thực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(2/2) - </a:t>
            </a:r>
            <a:r>
              <a:rPr lang="en-US" dirty="0" err="1"/>
              <a:t>beq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88E44-4DC3-4079-9F42-456D9BAD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42117-DC97-4B10-9A7C-BAA1FF8C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2" y="1828800"/>
            <a:ext cx="8222456" cy="3729038"/>
          </a:xfrm>
          <a:prstGeom prst="rect">
            <a:avLst/>
          </a:prstGeom>
        </p:spPr>
      </p:pic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1A25C3B4-3716-4DD1-BC55-645BEC2E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EFF67CAB-E77B-48CB-8FC1-87D08C0F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185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4E64ABD-40E2-4967-9737-81EA6497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78" y="1181100"/>
            <a:ext cx="5731044" cy="5143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D7F9-45F8-42B6-8384-F37A36B6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4DA85-4FE3-4C2A-8A9C-E4841ADFCE35}"/>
              </a:ext>
            </a:extLst>
          </p:cNvPr>
          <p:cNvSpPr txBox="1"/>
          <p:nvPr/>
        </p:nvSpPr>
        <p:spPr>
          <a:xfrm>
            <a:off x="6353008" y="3752850"/>
            <a:ext cx="626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0846F-FCDA-4A28-ACBD-D17ED978EFDA}"/>
              </a:ext>
            </a:extLst>
          </p:cNvPr>
          <p:cNvSpPr txBox="1"/>
          <p:nvPr/>
        </p:nvSpPr>
        <p:spPr>
          <a:xfrm>
            <a:off x="5998474" y="1524000"/>
            <a:ext cx="626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4E8655-8A6E-481E-BD8E-1F7429B3932E}"/>
              </a:ext>
            </a:extLst>
          </p:cNvPr>
          <p:cNvCxnSpPr>
            <a:cxnSpLocks/>
          </p:cNvCxnSpPr>
          <p:nvPr/>
        </p:nvCxnSpPr>
        <p:spPr>
          <a:xfrm>
            <a:off x="5020576" y="3531394"/>
            <a:ext cx="0" cy="273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11ED57-9848-4489-B12E-03EED4FF2AB7}"/>
              </a:ext>
            </a:extLst>
          </p:cNvPr>
          <p:cNvSpPr txBox="1"/>
          <p:nvPr/>
        </p:nvSpPr>
        <p:spPr>
          <a:xfrm>
            <a:off x="4757740" y="3300561"/>
            <a:ext cx="5762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CC9DD-A7B5-407D-B452-D4F35E5604FA}"/>
              </a:ext>
            </a:extLst>
          </p:cNvPr>
          <p:cNvSpPr txBox="1"/>
          <p:nvPr/>
        </p:nvSpPr>
        <p:spPr>
          <a:xfrm>
            <a:off x="6811085" y="3752850"/>
            <a:ext cx="755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/alu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EC3D0D-CD82-4A79-AE22-BD26E1A4E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989" y="4358640"/>
            <a:ext cx="755095" cy="1800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BD8F15-C2CD-43DE-BF8F-F0F125EC9EAC}"/>
              </a:ext>
            </a:extLst>
          </p:cNvPr>
          <p:cNvCxnSpPr/>
          <p:nvPr/>
        </p:nvCxnSpPr>
        <p:spPr>
          <a:xfrm>
            <a:off x="6492240" y="4538663"/>
            <a:ext cx="17716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CCBA8-8683-45FC-A3E2-CFFC36E450FE}"/>
              </a:ext>
            </a:extLst>
          </p:cNvPr>
          <p:cNvCxnSpPr>
            <a:cxnSpLocks/>
          </p:cNvCxnSpPr>
          <p:nvPr/>
        </p:nvCxnSpPr>
        <p:spPr>
          <a:xfrm>
            <a:off x="6669405" y="4538663"/>
            <a:ext cx="0" cy="9751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17DBA0-93C5-4549-BB56-7120A4A76870}"/>
              </a:ext>
            </a:extLst>
          </p:cNvPr>
          <p:cNvCxnSpPr/>
          <p:nvPr/>
        </p:nvCxnSpPr>
        <p:spPr>
          <a:xfrm flipH="1">
            <a:off x="3554016" y="5513785"/>
            <a:ext cx="31122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B6B0B4-FFD9-4360-802A-236142CA4308}"/>
              </a:ext>
            </a:extLst>
          </p:cNvPr>
          <p:cNvCxnSpPr>
            <a:cxnSpLocks/>
          </p:cNvCxnSpPr>
          <p:nvPr/>
        </p:nvCxnSpPr>
        <p:spPr>
          <a:xfrm flipV="1">
            <a:off x="3554016" y="4813693"/>
            <a:ext cx="0" cy="7000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D072A2-CE2C-42D2-A60B-33BBE32B96E8}"/>
              </a:ext>
            </a:extLst>
          </p:cNvPr>
          <p:cNvCxnSpPr/>
          <p:nvPr/>
        </p:nvCxnSpPr>
        <p:spPr>
          <a:xfrm>
            <a:off x="3554016" y="4813693"/>
            <a:ext cx="9001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FBDF05F1-226A-4BF4-9AE0-E4F33E04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8848"/>
            <a:ext cx="7858124" cy="697706"/>
          </a:xfrm>
        </p:spPr>
        <p:txBody>
          <a:bodyPr/>
          <a:lstStyle/>
          <a:p>
            <a:r>
              <a:rPr lang="en-US"/>
              <a:t>Thực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err="1"/>
              <a:t>khiển</a:t>
            </a:r>
            <a:r>
              <a:rPr lang="en-US"/>
              <a:t> + ALU</a:t>
            </a:r>
            <a:endParaRPr lang="en-US" dirty="0"/>
          </a:p>
        </p:txBody>
      </p:sp>
      <p:sp>
        <p:nvSpPr>
          <p:cNvPr id="16" name="日付プレースホルダ 3">
            <a:extLst>
              <a:ext uri="{FF2B5EF4-FFF2-40B4-BE49-F238E27FC236}">
                <a16:creationId xmlns:a16="http://schemas.microsoft.com/office/drawing/2014/main" id="{4B5053F1-1EB3-47AA-9E5B-E30791E5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5E9F03B7-DEBB-4FC9-8B5E-2E91F208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238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F3A2-50A7-4A86-8EC1-B134BE07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25BAE16-D4A9-4DC6-9E21-981682F6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22" y="1181100"/>
            <a:ext cx="6558079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3E54D-2353-44A7-8943-4A6C36476CBF}"/>
              </a:ext>
            </a:extLst>
          </p:cNvPr>
          <p:cNvSpPr txBox="1"/>
          <p:nvPr/>
        </p:nvSpPr>
        <p:spPr>
          <a:xfrm>
            <a:off x="7019772" y="1581525"/>
            <a:ext cx="974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lw/sw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7669B-F55B-403B-8980-AFD5924AEF9C}"/>
              </a:ext>
            </a:extLst>
          </p:cNvPr>
          <p:cNvSpPr txBox="1"/>
          <p:nvPr/>
        </p:nvSpPr>
        <p:spPr>
          <a:xfrm>
            <a:off x="6944312" y="4016283"/>
            <a:ext cx="1097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beq/alu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671C6D-D0E3-4240-8E62-424163C2A1EB}"/>
              </a:ext>
            </a:extLst>
          </p:cNvPr>
          <p:cNvSpPr/>
          <p:nvPr/>
        </p:nvSpPr>
        <p:spPr>
          <a:xfrm>
            <a:off x="2917034" y="4545806"/>
            <a:ext cx="697873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857F5D-AAF5-43E3-8CD5-949D1A8ADC04}"/>
              </a:ext>
            </a:extLst>
          </p:cNvPr>
          <p:cNvSpPr/>
          <p:nvPr/>
        </p:nvSpPr>
        <p:spPr>
          <a:xfrm>
            <a:off x="4635356" y="4772024"/>
            <a:ext cx="540068" cy="12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F5B185-43F0-46E0-8CC3-4BC7FD28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483" y="3548083"/>
            <a:ext cx="578689" cy="173139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E95CF7-DA00-4781-8AFE-2F3284D5C62F}"/>
              </a:ext>
            </a:extLst>
          </p:cNvPr>
          <p:cNvCxnSpPr>
            <a:cxnSpLocks/>
            <a:stCxn id="20" idx="1"/>
            <a:endCxn id="20" idx="1"/>
          </p:cNvCxnSpPr>
          <p:nvPr/>
        </p:nvCxnSpPr>
        <p:spPr>
          <a:xfrm>
            <a:off x="2917034" y="463510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30A684-F915-49A7-B914-059E930A9B7A}"/>
              </a:ext>
            </a:extLst>
          </p:cNvPr>
          <p:cNvCxnSpPr>
            <a:cxnSpLocks/>
          </p:cNvCxnSpPr>
          <p:nvPr/>
        </p:nvCxnSpPr>
        <p:spPr>
          <a:xfrm>
            <a:off x="2950573" y="4531519"/>
            <a:ext cx="0" cy="216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5AE2120-48B6-4A16-9BDF-F75ACE23B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940" y="3546893"/>
            <a:ext cx="697873" cy="13352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F7BB560-046D-4A02-AC70-017C8E1647FD}"/>
              </a:ext>
            </a:extLst>
          </p:cNvPr>
          <p:cNvSpPr/>
          <p:nvPr/>
        </p:nvSpPr>
        <p:spPr>
          <a:xfrm>
            <a:off x="5524619" y="4573784"/>
            <a:ext cx="1557788" cy="12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3DE275-220B-477B-97A1-57B72127B9AA}"/>
              </a:ext>
            </a:extLst>
          </p:cNvPr>
          <p:cNvSpPr txBox="1"/>
          <p:nvPr/>
        </p:nvSpPr>
        <p:spPr>
          <a:xfrm>
            <a:off x="7865116" y="4009491"/>
            <a:ext cx="1027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/lw/sw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C65CCAB-DD88-4E07-8AA0-E9A41F79E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664" y="3507163"/>
            <a:ext cx="1615335" cy="18703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DA9837B-028E-47FA-97DC-3EDE68DE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422" y="298848"/>
            <a:ext cx="8014378" cy="697706"/>
          </a:xfrm>
        </p:spPr>
        <p:txBody>
          <a:bodyPr/>
          <a:lstStyle/>
          <a:p>
            <a:r>
              <a:rPr lang="en-US" sz="3000"/>
              <a:t>Thực </a:t>
            </a:r>
            <a:r>
              <a:rPr lang="en-US" sz="3000" dirty="0" err="1"/>
              <a:t>thi</a:t>
            </a:r>
            <a:r>
              <a:rPr lang="en-US" sz="3000" dirty="0"/>
              <a:t> </a:t>
            </a:r>
            <a:r>
              <a:rPr lang="en-US" sz="3000" dirty="0" err="1"/>
              <a:t>nhóm</a:t>
            </a:r>
            <a:r>
              <a:rPr lang="en-US" sz="3000" dirty="0"/>
              <a:t> </a:t>
            </a:r>
            <a:r>
              <a:rPr lang="en-US" sz="3000" dirty="0" err="1"/>
              <a:t>lệnh</a:t>
            </a:r>
            <a:r>
              <a:rPr lang="en-US" sz="3000" dirty="0"/>
              <a:t> </a:t>
            </a:r>
            <a:r>
              <a:rPr lang="en-US" sz="3000" dirty="0" err="1"/>
              <a:t>điều</a:t>
            </a:r>
            <a:r>
              <a:rPr lang="en-US" sz="3000" dirty="0"/>
              <a:t> </a:t>
            </a:r>
            <a:r>
              <a:rPr lang="en-US" sz="3000" err="1"/>
              <a:t>khiển</a:t>
            </a:r>
            <a:r>
              <a:rPr lang="en-US" sz="3000"/>
              <a:t> + ALU + DMEM</a:t>
            </a:r>
            <a:endParaRPr lang="en-US" sz="3000" dirty="0"/>
          </a:p>
        </p:txBody>
      </p:sp>
      <p:sp>
        <p:nvSpPr>
          <p:cNvPr id="16" name="日付プレースホルダ 3">
            <a:extLst>
              <a:ext uri="{FF2B5EF4-FFF2-40B4-BE49-F238E27FC236}">
                <a16:creationId xmlns:a16="http://schemas.microsoft.com/office/drawing/2014/main" id="{00BB3331-0B6B-4730-A38C-5EC553B2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7" name="フッター プレースホルダ 4">
            <a:extLst>
              <a:ext uri="{FF2B5EF4-FFF2-40B4-BE49-F238E27FC236}">
                <a16:creationId xmlns:a16="http://schemas.microsoft.com/office/drawing/2014/main" id="{31E2799F-2A3C-4A3A-99BD-FF454B10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19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46" grpId="0" animBg="1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9B52-305F-42CA-9D01-9B9FFC8C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459BBC-F6EC-4DE1-B57E-7AC4C9A9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422" y="298848"/>
            <a:ext cx="8014378" cy="697706"/>
          </a:xfrm>
        </p:spPr>
        <p:txBody>
          <a:bodyPr/>
          <a:lstStyle/>
          <a:p>
            <a:r>
              <a:rPr lang="en-US" sz="3000"/>
              <a:t>Tổng kết: Datapath có thể thực thi beq/alu/lw/sw</a:t>
            </a:r>
            <a:endParaRPr lang="en-US" sz="3000" dirty="0"/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F2A1B4F-2D57-429D-AE93-E19BB265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BBA8A28E-AF55-417E-9F29-8E489DFB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FE41AE-A7B1-413E-8E73-2AAFE7CAA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2"/>
          <a:stretch/>
        </p:blipFill>
        <p:spPr>
          <a:xfrm>
            <a:off x="398439" y="1143000"/>
            <a:ext cx="834712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40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4B3E-7D90-4999-B1EC-4422ABB9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34E25C-9C13-4E2C-A5CA-0DA8F510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28" y="1260747"/>
            <a:ext cx="8611344" cy="408505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Trình bày các khối chức năng đ</a:t>
            </a:r>
            <a:r>
              <a:rPr lang="vi-VN"/>
              <a:t>ư</a:t>
            </a:r>
            <a:r>
              <a:rPr lang="en-US"/>
              <a:t>ợc sử dụng khi thực thi lệnh addi?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AEC83-4D23-47E5-9B1C-3E44FCEA1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2"/>
          <a:stretch/>
        </p:blipFill>
        <p:spPr>
          <a:xfrm>
            <a:off x="2751058" y="1907935"/>
            <a:ext cx="6200776" cy="3849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44EC7-351A-489D-AD18-8D82E3C98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411506"/>
            <a:ext cx="4386263" cy="214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0EF921-9986-483D-B04F-9044D3131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386" y="5618675"/>
            <a:ext cx="2843213" cy="328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E2FCB-6137-4FA5-965D-C31E8B6FF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1" y="5947288"/>
            <a:ext cx="4179094" cy="31327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900DF92-676B-4C4E-AD99-D8810A9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(1/5)</a:t>
            </a:r>
          </a:p>
        </p:txBody>
      </p:sp>
      <p:sp>
        <p:nvSpPr>
          <p:cNvPr id="11" name="日付プレースホルダ 3">
            <a:extLst>
              <a:ext uri="{FF2B5EF4-FFF2-40B4-BE49-F238E27FC236}">
                <a16:creationId xmlns:a16="http://schemas.microsoft.com/office/drawing/2014/main" id="{3B7EC2D7-51D9-4E75-B494-03AD2FD6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2" name="フッター プレースホルダ 4">
            <a:extLst>
              <a:ext uri="{FF2B5EF4-FFF2-40B4-BE49-F238E27FC236}">
                <a16:creationId xmlns:a16="http://schemas.microsoft.com/office/drawing/2014/main" id="{B2E40CAB-8175-4B5A-98BE-8F4F82C8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6368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4B3E-7D90-4999-B1EC-4422ABB9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BA7B60-DD41-4042-8B61-74BA1CC2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322765"/>
            <a:ext cx="8597205" cy="408743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Trình bày các khối chức năng đ</a:t>
            </a:r>
            <a:r>
              <a:rPr lang="vi-VN"/>
              <a:t>ư</a:t>
            </a:r>
            <a:r>
              <a:rPr lang="en-US"/>
              <a:t>ợc sử dụng khi thực thi lệnh sw?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7CE7D0-0E34-4E33-8496-7927595C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21233"/>
            <a:ext cx="6139103" cy="3840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9013FD-1944-4D0F-9FEC-2181B1EBA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6" y="5981313"/>
            <a:ext cx="4179094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86425E-3534-4DF9-999F-C80ED4595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6" y="5659863"/>
            <a:ext cx="4350544" cy="192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A104BC-8F82-431A-BB7B-DA886C45F0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710" b="1"/>
          <a:stretch/>
        </p:blipFill>
        <p:spPr>
          <a:xfrm>
            <a:off x="1383930" y="5824169"/>
            <a:ext cx="3434290" cy="179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BC979A-B713-48F8-BAD2-F70B9735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(2/5)</a:t>
            </a:r>
          </a:p>
        </p:txBody>
      </p:sp>
      <p:sp>
        <p:nvSpPr>
          <p:cNvPr id="9" name="日付プレースホルダ 3">
            <a:extLst>
              <a:ext uri="{FF2B5EF4-FFF2-40B4-BE49-F238E27FC236}">
                <a16:creationId xmlns:a16="http://schemas.microsoft.com/office/drawing/2014/main" id="{0D406B98-1C70-4D49-9E48-23FAB42F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0" name="フッター プレースホルダ 4">
            <a:extLst>
              <a:ext uri="{FF2B5EF4-FFF2-40B4-BE49-F238E27FC236}">
                <a16:creationId xmlns:a16="http://schemas.microsoft.com/office/drawing/2014/main" id="{E850F31E-A059-4838-95DB-765220EB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58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4B3E-7D90-4999-B1EC-4422ABB9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39FBF6-9165-432A-BDF3-5B71BDBA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389165"/>
            <a:ext cx="2333625" cy="414606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Tìm </a:t>
            </a:r>
            <a:r>
              <a:rPr lang="en-US" dirty="0"/>
              <a:t>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CPU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/>
              <a:t>and?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Quy ước: Việc đọc dữ liệu từ Register File phải thực hiện sau khi xác định đủ các thanh ghi cần đọc và ghi.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1119A4-52CA-4540-B695-36C42682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1" y="1733050"/>
            <a:ext cx="6219824" cy="38914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DA6512-2B9B-411A-A364-6B5CE680A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7" y="5715245"/>
            <a:ext cx="4696849" cy="62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9B4828-81AF-48AF-963F-E950EB8A6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548" y="1382349"/>
            <a:ext cx="4112703" cy="3500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E21EBD-F492-48B6-964C-B7EA1C1DE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781" y="1210571"/>
            <a:ext cx="2993231" cy="1785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688FA30-55CC-4FE3-A09D-8E63DD72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(3/5)</a:t>
            </a:r>
          </a:p>
        </p:txBody>
      </p:sp>
      <p:sp>
        <p:nvSpPr>
          <p:cNvPr id="9" name="日付プレースホルダ 3">
            <a:extLst>
              <a:ext uri="{FF2B5EF4-FFF2-40B4-BE49-F238E27FC236}">
                <a16:creationId xmlns:a16="http://schemas.microsoft.com/office/drawing/2014/main" id="{B1927A66-97F3-4723-96F0-86C7EDC8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0" name="フッター プレースホルダ 4">
            <a:extLst>
              <a:ext uri="{FF2B5EF4-FFF2-40B4-BE49-F238E27FC236}">
                <a16:creationId xmlns:a16="http://schemas.microsoft.com/office/drawing/2014/main" id="{BCCC6A3B-694D-4347-A91F-A4DE3A86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41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4B3E-7D90-4999-B1EC-4422ABB9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39FBF6-9165-432A-BDF3-5B71BDBA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916832"/>
            <a:ext cx="2333625" cy="36184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Tìm </a:t>
            </a:r>
            <a:r>
              <a:rPr lang="en-US" dirty="0"/>
              <a:t>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CPU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err="1"/>
              <a:t>lệnh</a:t>
            </a:r>
            <a:r>
              <a:rPr lang="en-US"/>
              <a:t> lw?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1119A4-52CA-4540-B695-36C42682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1" y="1733050"/>
            <a:ext cx="6219824" cy="38914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DA6512-2B9B-411A-A364-6B5CE680A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995861"/>
            <a:ext cx="4696849" cy="62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52B430-8F8E-41F1-986B-FD0F5CFCF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26" y="1068562"/>
            <a:ext cx="4350544" cy="192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E7DA7-692D-4B4F-9D68-ECE88934F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264" y="1419777"/>
            <a:ext cx="4179094" cy="313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05689-0EAD-4D35-94EA-9ACB717F9B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710" b="1"/>
          <a:stretch/>
        </p:blipFill>
        <p:spPr>
          <a:xfrm>
            <a:off x="5512068" y="1250727"/>
            <a:ext cx="3434290" cy="17976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79BD6D3-75FC-46CF-8B7B-EAF6770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(4/5)</a:t>
            </a:r>
          </a:p>
        </p:txBody>
      </p:sp>
      <p:sp>
        <p:nvSpPr>
          <p:cNvPr id="10" name="日付プレースホルダ 3">
            <a:extLst>
              <a:ext uri="{FF2B5EF4-FFF2-40B4-BE49-F238E27FC236}">
                <a16:creationId xmlns:a16="http://schemas.microsoft.com/office/drawing/2014/main" id="{96BB74E1-C93A-4BEB-985A-3747835B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1" name="フッター プレースホルダ 4">
            <a:extLst>
              <a:ext uri="{FF2B5EF4-FFF2-40B4-BE49-F238E27FC236}">
                <a16:creationId xmlns:a16="http://schemas.microsoft.com/office/drawing/2014/main" id="{E245C8B8-FE22-48F5-9DDD-24C4C003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851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D5265-835A-4873-B92B-7B44D881124A}"/>
              </a:ext>
            </a:extLst>
          </p:cNvPr>
          <p:cNvSpPr/>
          <p:nvPr/>
        </p:nvSpPr>
        <p:spPr>
          <a:xfrm>
            <a:off x="657809" y="3200400"/>
            <a:ext cx="4562669" cy="12192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654B-AA34-40C3-B986-26F25AEF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22" y="1424891"/>
            <a:ext cx="4928357" cy="509973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(ISA):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Lệnh</a:t>
            </a:r>
            <a:endParaRPr lang="en-US" dirty="0"/>
          </a:p>
          <a:p>
            <a:pPr lvl="1" algn="just"/>
            <a:r>
              <a:rPr lang="en-US" dirty="0"/>
              <a:t>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):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ISA</a:t>
            </a:r>
          </a:p>
          <a:p>
            <a:pPr lvl="1" algn="just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15" y="127644"/>
            <a:ext cx="7639165" cy="869156"/>
          </a:xfrm>
        </p:spPr>
        <p:txBody>
          <a:bodyPr>
            <a:normAutofit/>
          </a:bodyPr>
          <a:lstStyle/>
          <a:p>
            <a:r>
              <a:rPr lang="en-US"/>
              <a:t>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F1883CF-A91B-4DC3-9D9D-820A8A7B8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7" t="1018" r="8178" b="2449"/>
          <a:stretch/>
        </p:blipFill>
        <p:spPr>
          <a:xfrm>
            <a:off x="5220478" y="2086877"/>
            <a:ext cx="3946850" cy="3346232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A223AED1-E468-4D99-B9B0-924DEBD2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5303528A-2BFE-41BA-9122-30783638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1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4B3E-7D90-4999-B1EC-4422ABB9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39FBF6-9165-432A-BDF3-5B71BDBA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916832"/>
            <a:ext cx="2333625" cy="36184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Tìm </a:t>
            </a:r>
            <a:r>
              <a:rPr lang="en-US" dirty="0"/>
              <a:t>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CPU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err="1"/>
              <a:t>lệnh</a:t>
            </a:r>
            <a:r>
              <a:rPr lang="en-US"/>
              <a:t> sw?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1119A4-52CA-4540-B695-36C42682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1" y="1733050"/>
            <a:ext cx="6219824" cy="38914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DA6512-2B9B-411A-A364-6B5CE680A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995861"/>
            <a:ext cx="4696849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E7DA7-692D-4B4F-9D68-ECE88934F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264" y="1419777"/>
            <a:ext cx="4179094" cy="313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CE0FB-1E78-4CAE-9E2A-B72DD78AA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814" y="1078962"/>
            <a:ext cx="4350544" cy="192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5E1E4-EAF6-4B82-BC16-9960FC7907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710" b="1"/>
          <a:stretch/>
        </p:blipFill>
        <p:spPr>
          <a:xfrm>
            <a:off x="5512068" y="1264074"/>
            <a:ext cx="3434290" cy="179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E8BAD0-00BE-4E1D-86E1-3EE06A3C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(5/5)</a:t>
            </a:r>
          </a:p>
        </p:txBody>
      </p:sp>
      <p:sp>
        <p:nvSpPr>
          <p:cNvPr id="10" name="日付プレースホルダ 3">
            <a:extLst>
              <a:ext uri="{FF2B5EF4-FFF2-40B4-BE49-F238E27FC236}">
                <a16:creationId xmlns:a16="http://schemas.microsoft.com/office/drawing/2014/main" id="{0A0C6190-42DF-4907-8529-CAA24AA3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1" name="フッター プレースホルダ 4">
            <a:extLst>
              <a:ext uri="{FF2B5EF4-FFF2-40B4-BE49-F238E27FC236}">
                <a16:creationId xmlns:a16="http://schemas.microsoft.com/office/drawing/2014/main" id="{DD1CA2CA-9AAB-4AAE-98A7-14A5C992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E974-BC26-4BF5-AAD3-FE2F78B3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A383-7AF9-443E-A07F-0CA98EE1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khối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datapath</a:t>
            </a:r>
            <a:r>
              <a:rPr lang="en-US" dirty="0"/>
              <a:t>):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lvl="2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…</a:t>
            </a:r>
          </a:p>
          <a:p>
            <a:pPr lvl="2"/>
            <a:r>
              <a:rPr lang="en-US" dirty="0" err="1"/>
              <a:t>Truyền</a:t>
            </a:r>
            <a:r>
              <a:rPr lang="en-US" dirty="0"/>
              <a:t>/</a:t>
            </a:r>
            <a:r>
              <a:rPr lang="en-US" dirty="0" err="1"/>
              <a:t>nhận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lvl="2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ALU, </a:t>
            </a:r>
            <a:r>
              <a:rPr lang="en-US" dirty="0" err="1"/>
              <a:t>Bộ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Mux,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…</a:t>
            </a:r>
          </a:p>
          <a:p>
            <a:pPr lvl="1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(control unit):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2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opcode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D1E97-4A1A-488F-B6EE-72F77BD1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B9CA8613-7ABC-4A0D-8D93-94DD4020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664F90FA-C9FE-49BD-A301-B9B82A62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33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BFD-8756-4D89-ABF5-28BDC79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Datapath </a:t>
            </a:r>
            <a:r>
              <a:rPr lang="en-US" dirty="0"/>
              <a:t>(1/9) – 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D052-722C-470D-AF74-A027F987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460444"/>
            <a:ext cx="8572500" cy="814145"/>
          </a:xfrm>
        </p:spPr>
        <p:txBody>
          <a:bodyPr/>
          <a:lstStyle/>
          <a:p>
            <a:r>
              <a:rPr lang="en-US" dirty="0"/>
              <a:t>Datapath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!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8C2F-3D18-4AEB-B843-81C95E2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773676-F0DF-4D2A-AC89-276D28565B0A}"/>
              </a:ext>
            </a:extLst>
          </p:cNvPr>
          <p:cNvSpPr txBox="1">
            <a:spLocks/>
          </p:cNvSpPr>
          <p:nvPr/>
        </p:nvSpPr>
        <p:spPr>
          <a:xfrm>
            <a:off x="276226" y="3950566"/>
            <a:ext cx="1725191" cy="8141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nhớ</a:t>
            </a:r>
            <a:r>
              <a:rPr lang="en-US" sz="2100" dirty="0"/>
              <a:t> </a:t>
            </a:r>
            <a:r>
              <a:rPr lang="en-US" sz="2100" dirty="0" err="1"/>
              <a:t>lệnh</a:t>
            </a:r>
            <a:endParaRPr lang="en-US" sz="2100" dirty="0"/>
          </a:p>
          <a:p>
            <a:r>
              <a:rPr lang="en-US" sz="2100" dirty="0"/>
              <a:t>PC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3DCF5C-4F12-4117-9B38-A0817BD4408A}"/>
              </a:ext>
            </a:extLst>
          </p:cNvPr>
          <p:cNvSpPr txBox="1">
            <a:spLocks/>
          </p:cNvSpPr>
          <p:nvPr/>
        </p:nvSpPr>
        <p:spPr>
          <a:xfrm>
            <a:off x="1907414" y="3949444"/>
            <a:ext cx="1945433" cy="12454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thanh</a:t>
            </a:r>
            <a:r>
              <a:rPr lang="en-US" sz="2100" dirty="0"/>
              <a:t> </a:t>
            </a:r>
            <a:r>
              <a:rPr lang="en-US" sz="2100" dirty="0" err="1"/>
              <a:t>ghi</a:t>
            </a:r>
            <a:endParaRPr lang="en-US" sz="2100" dirty="0"/>
          </a:p>
          <a:p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nhớ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endParaRPr lang="en-US" sz="2100" dirty="0"/>
          </a:p>
          <a:p>
            <a:r>
              <a:rPr lang="en-US" sz="2100" dirty="0" err="1"/>
              <a:t>Mở</a:t>
            </a:r>
            <a:r>
              <a:rPr lang="en-US" sz="2100" dirty="0"/>
              <a:t> </a:t>
            </a:r>
            <a:r>
              <a:rPr lang="en-US" sz="2100" dirty="0" err="1"/>
              <a:t>rộng</a:t>
            </a:r>
            <a:r>
              <a:rPr lang="en-US" sz="2100" dirty="0"/>
              <a:t> </a:t>
            </a:r>
            <a:r>
              <a:rPr lang="en-US" sz="2100" dirty="0" err="1"/>
              <a:t>dấu</a:t>
            </a:r>
            <a:endParaRPr lang="en-US" sz="21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A0780E-77F6-448A-93A8-96230E79CF6C}"/>
              </a:ext>
            </a:extLst>
          </p:cNvPr>
          <p:cNvSpPr txBox="1">
            <a:spLocks/>
          </p:cNvSpPr>
          <p:nvPr/>
        </p:nvSpPr>
        <p:spPr>
          <a:xfrm>
            <a:off x="3805182" y="3964174"/>
            <a:ext cx="1862677" cy="10431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ALU</a:t>
            </a:r>
          </a:p>
          <a:p>
            <a:r>
              <a:rPr lang="en-US" sz="2100" dirty="0" err="1"/>
              <a:t>Bộ</a:t>
            </a:r>
            <a:r>
              <a:rPr lang="en-US" sz="2100" dirty="0"/>
              <a:t> so </a:t>
            </a:r>
            <a:r>
              <a:rPr lang="en-US" sz="2100" dirty="0" err="1"/>
              <a:t>sánh</a:t>
            </a:r>
            <a:endParaRPr lang="en-US" sz="21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F6F39C-CFA1-43D9-B3EF-387F9C3CF13B}"/>
              </a:ext>
            </a:extLst>
          </p:cNvPr>
          <p:cNvSpPr txBox="1">
            <a:spLocks/>
          </p:cNvSpPr>
          <p:nvPr/>
        </p:nvSpPr>
        <p:spPr>
          <a:xfrm>
            <a:off x="7091373" y="3949444"/>
            <a:ext cx="1945433" cy="10431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thanh</a:t>
            </a:r>
            <a:r>
              <a:rPr lang="en-US" sz="2100" dirty="0"/>
              <a:t> </a:t>
            </a:r>
            <a:r>
              <a:rPr lang="en-US" sz="2100" dirty="0" err="1"/>
              <a:t>ghi</a:t>
            </a:r>
            <a:endParaRPr lang="en-US" sz="21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6E16CA-F628-4CCF-A8F0-7C91F90869C3}"/>
              </a:ext>
            </a:extLst>
          </p:cNvPr>
          <p:cNvGrpSpPr/>
          <p:nvPr/>
        </p:nvGrpSpPr>
        <p:grpSpPr>
          <a:xfrm>
            <a:off x="276225" y="3056465"/>
            <a:ext cx="1862677" cy="745070"/>
            <a:chOff x="2790" y="198707"/>
            <a:chExt cx="2483569" cy="993427"/>
          </a:xfrm>
          <a:solidFill>
            <a:srgbClr val="00B0F0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8ECCAF1-DD23-43EC-A901-F4D6F8253468}"/>
                </a:ext>
              </a:extLst>
            </p:cNvPr>
            <p:cNvSpPr/>
            <p:nvPr/>
          </p:nvSpPr>
          <p:spPr>
            <a:xfrm>
              <a:off x="279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67B03903-844B-4E8E-9FF0-9532139DCD96}"/>
                </a:ext>
              </a:extLst>
            </p:cNvPr>
            <p:cNvSpPr txBox="1"/>
            <p:nvPr/>
          </p:nvSpPr>
          <p:spPr>
            <a:xfrm>
              <a:off x="49950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51E9B27-D08B-4181-804E-C3C7E954D3D9}"/>
              </a:ext>
            </a:extLst>
          </p:cNvPr>
          <p:cNvSpPr txBox="1"/>
          <p:nvPr/>
        </p:nvSpPr>
        <p:spPr>
          <a:xfrm>
            <a:off x="2345960" y="3040614"/>
            <a:ext cx="1117607" cy="7450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011" tIns="28004" rIns="28004" bIns="28004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63A3D-9331-487A-86EE-A105E95F5C55}"/>
              </a:ext>
            </a:extLst>
          </p:cNvPr>
          <p:cNvGrpSpPr/>
          <p:nvPr/>
        </p:nvGrpSpPr>
        <p:grpSpPr>
          <a:xfrm>
            <a:off x="1955080" y="3072316"/>
            <a:ext cx="1850102" cy="745070"/>
            <a:chOff x="4473215" y="198707"/>
            <a:chExt cx="2483569" cy="993427"/>
          </a:xfrm>
          <a:solidFill>
            <a:srgbClr val="00B0F0"/>
          </a:solidFill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E4AF3E3-E8C1-460B-8D48-4BECC18B29B0}"/>
                </a:ext>
              </a:extLst>
            </p:cNvPr>
            <p:cNvSpPr/>
            <p:nvPr/>
          </p:nvSpPr>
          <p:spPr>
            <a:xfrm>
              <a:off x="4473215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368BF44A-211C-4A18-AFBD-DD3D1B338EEF}"/>
                </a:ext>
              </a:extLst>
            </p:cNvPr>
            <p:cNvSpPr txBox="1"/>
            <p:nvPr/>
          </p:nvSpPr>
          <p:spPr>
            <a:xfrm>
              <a:off x="4969929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6B60D-3FFE-4938-A552-DD622B365EC4}"/>
              </a:ext>
            </a:extLst>
          </p:cNvPr>
          <p:cNvGrpSpPr/>
          <p:nvPr/>
        </p:nvGrpSpPr>
        <p:grpSpPr>
          <a:xfrm>
            <a:off x="3589661" y="3057587"/>
            <a:ext cx="1862677" cy="745070"/>
            <a:chOff x="6708427" y="198707"/>
            <a:chExt cx="2483569" cy="993427"/>
          </a:xfrm>
          <a:solidFill>
            <a:srgbClr val="00B0F0"/>
          </a:solidFill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0019CB33-C81E-4D88-A5A1-77A84B47C181}"/>
                </a:ext>
              </a:extLst>
            </p:cNvPr>
            <p:cNvSpPr/>
            <p:nvPr/>
          </p:nvSpPr>
          <p:spPr>
            <a:xfrm>
              <a:off x="6708427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DF655019-3918-49B4-A571-21D9B6D674EA}"/>
                </a:ext>
              </a:extLst>
            </p:cNvPr>
            <p:cNvSpPr txBox="1"/>
            <p:nvPr/>
          </p:nvSpPr>
          <p:spPr>
            <a:xfrm>
              <a:off x="7205141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770E02-476B-47EC-A7C7-1FF951F08452}"/>
              </a:ext>
            </a:extLst>
          </p:cNvPr>
          <p:cNvGrpSpPr/>
          <p:nvPr/>
        </p:nvGrpSpPr>
        <p:grpSpPr>
          <a:xfrm>
            <a:off x="6975135" y="3040614"/>
            <a:ext cx="1862677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A6DB9F6-3064-4385-9386-32D1F6BB1B36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4">
              <a:extLst>
                <a:ext uri="{FF2B5EF4-FFF2-40B4-BE49-F238E27FC236}">
                  <a16:creationId xmlns:a16="http://schemas.microsoft.com/office/drawing/2014/main" id="{EE3C03C3-F80D-4718-8FF2-AE725BE4823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55F71-B5F1-4DC0-8AFD-AD03045CC3D1}"/>
              </a:ext>
            </a:extLst>
          </p:cNvPr>
          <p:cNvGrpSpPr/>
          <p:nvPr/>
        </p:nvGrpSpPr>
        <p:grpSpPr>
          <a:xfrm>
            <a:off x="5226100" y="3056465"/>
            <a:ext cx="1945432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1A6CEBB-9196-49A6-9D37-3A349767E30E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rrow: Chevron 4">
              <a:extLst>
                <a:ext uri="{FF2B5EF4-FFF2-40B4-BE49-F238E27FC236}">
                  <a16:creationId xmlns:a16="http://schemas.microsoft.com/office/drawing/2014/main" id="{8C4B74A7-B1A6-404B-A18F-27410B05E8E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B34BCCA-678D-4795-A7FC-62A44BF3FF4F}"/>
              </a:ext>
            </a:extLst>
          </p:cNvPr>
          <p:cNvSpPr txBox="1">
            <a:spLocks/>
          </p:cNvSpPr>
          <p:nvPr/>
        </p:nvSpPr>
        <p:spPr>
          <a:xfrm>
            <a:off x="5239943" y="3933593"/>
            <a:ext cx="1945432" cy="10431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nhớ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endParaRPr lang="en-US" sz="21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日付プレースホルダ 3">
            <a:extLst>
              <a:ext uri="{FF2B5EF4-FFF2-40B4-BE49-F238E27FC236}">
                <a16:creationId xmlns:a16="http://schemas.microsoft.com/office/drawing/2014/main" id="{043C5C27-2DED-4580-9C36-49733DA5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28" name="フッター プレースホルダ 4">
            <a:extLst>
              <a:ext uri="{FF2B5EF4-FFF2-40B4-BE49-F238E27FC236}">
                <a16:creationId xmlns:a16="http://schemas.microsoft.com/office/drawing/2014/main" id="{CD732E3D-70D3-4386-868E-0A0084F2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75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282A-CAAD-4BA6-982E-4778217A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Datapath </a:t>
            </a:r>
            <a:r>
              <a:rPr lang="en-US" dirty="0"/>
              <a:t>(2/9) –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1247-1FBC-4928-8B63-EC8FBFA3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PC</a:t>
            </a:r>
          </a:p>
          <a:p>
            <a:pPr lvl="1"/>
            <a:r>
              <a:rPr lang="en-US" dirty="0" err="1"/>
              <a:t>Tăng</a:t>
            </a:r>
            <a:r>
              <a:rPr lang="en-US" dirty="0"/>
              <a:t> PC </a:t>
            </a:r>
            <a:r>
              <a:rPr lang="en-US" dirty="0" err="1"/>
              <a:t>lên</a:t>
            </a:r>
            <a:r>
              <a:rPr lang="en-US" dirty="0"/>
              <a:t> 4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-&gt;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891C0-501D-418E-A6FC-26503CE6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44FEDC-FD60-40CD-B180-BE21413E3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86" y="3666206"/>
            <a:ext cx="2708502" cy="1595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FB04C6-8DBB-4960-A60B-380CF435D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708" y="3948793"/>
            <a:ext cx="2295493" cy="1541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A87C12-D6E0-4216-9D4A-04462F1C5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231" y="3666207"/>
            <a:ext cx="2077756" cy="1595420"/>
          </a:xfrm>
          <a:prstGeom prst="rect">
            <a:avLst/>
          </a:prstGeom>
        </p:spPr>
      </p:pic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A9DC53B0-61D0-41C5-AFC7-C1006DF7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83098DFB-64EB-484F-AC63-4C9FD06E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241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D6B9-CF6C-42BE-848D-959A2932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3602"/>
            <a:ext cx="7924800" cy="994172"/>
          </a:xfrm>
        </p:spPr>
        <p:txBody>
          <a:bodyPr>
            <a:normAutofit/>
          </a:bodyPr>
          <a:lstStyle/>
          <a:p>
            <a:r>
              <a:rPr lang="en-US" sz="3150"/>
              <a:t>Datapath </a:t>
            </a:r>
            <a:r>
              <a:rPr lang="en-US" sz="3150" dirty="0"/>
              <a:t>(3/9) – </a:t>
            </a:r>
            <a:r>
              <a:rPr lang="en-US" sz="3150" dirty="0" err="1"/>
              <a:t>Giải</a:t>
            </a:r>
            <a:r>
              <a:rPr lang="en-US" sz="3150" dirty="0"/>
              <a:t> </a:t>
            </a:r>
            <a:r>
              <a:rPr lang="en-US" sz="3150" dirty="0" err="1"/>
              <a:t>mã</a:t>
            </a:r>
            <a:r>
              <a:rPr lang="en-US" sz="3150" dirty="0"/>
              <a:t> </a:t>
            </a:r>
            <a:r>
              <a:rPr lang="en-US" sz="3150" dirty="0" err="1"/>
              <a:t>lệnh</a:t>
            </a:r>
            <a:r>
              <a:rPr lang="en-US" sz="3150" dirty="0"/>
              <a:t> – </a:t>
            </a:r>
            <a:r>
              <a:rPr lang="en-US" sz="3150" dirty="0" err="1"/>
              <a:t>Định</a:t>
            </a:r>
            <a:r>
              <a:rPr lang="en-US" sz="3150" dirty="0"/>
              <a:t> </a:t>
            </a:r>
            <a:r>
              <a:rPr lang="en-US" sz="3150" dirty="0" err="1"/>
              <a:t>dạng</a:t>
            </a:r>
            <a:r>
              <a:rPr lang="en-US" sz="3150" dirty="0"/>
              <a:t> </a:t>
            </a:r>
            <a:r>
              <a:rPr lang="en-US" sz="3150" dirty="0" err="1"/>
              <a:t>lệnh</a:t>
            </a:r>
            <a:endParaRPr lang="en-US" sz="3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E45F-0115-4661-8EFF-EB0E7EF8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47800"/>
            <a:ext cx="8640960" cy="4789512"/>
          </a:xfrm>
        </p:spPr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opcode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75AD-09DC-41AC-AFB3-52D036AA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EB65F-4690-4955-927E-8B266E1B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29" y="2395194"/>
            <a:ext cx="1400175" cy="1800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5CD263-67A0-4CCF-8277-0374BC523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7400"/>
            <a:ext cx="2807494" cy="20145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3E7B78-CA5B-4F00-8F7A-456986071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372" y="3004543"/>
            <a:ext cx="2964656" cy="16787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585B2F-8E6C-4215-A8E6-096FC793E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028" y="4388644"/>
            <a:ext cx="2964656" cy="1707356"/>
          </a:xfrm>
          <a:prstGeom prst="rect">
            <a:avLst/>
          </a:prstGeom>
        </p:spPr>
      </p:pic>
      <p:sp>
        <p:nvSpPr>
          <p:cNvPr id="9" name="日付プレースホルダ 3">
            <a:extLst>
              <a:ext uri="{FF2B5EF4-FFF2-40B4-BE49-F238E27FC236}">
                <a16:creationId xmlns:a16="http://schemas.microsoft.com/office/drawing/2014/main" id="{68BA6FE5-01A0-4D87-A649-FFA38E47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0" name="フッター プレースホルダ 4">
            <a:extLst>
              <a:ext uri="{FF2B5EF4-FFF2-40B4-BE49-F238E27FC236}">
                <a16:creationId xmlns:a16="http://schemas.microsoft.com/office/drawing/2014/main" id="{C6D6AC8E-D28D-46BE-8ED7-1F78246B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88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B0B5-BC6E-4D55-8005-15C49FF1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50"/>
              <a:t>Datapath </a:t>
            </a:r>
            <a:r>
              <a:rPr lang="en-US" sz="3150" dirty="0"/>
              <a:t>(4/9) – </a:t>
            </a:r>
            <a:r>
              <a:rPr lang="en-US" sz="3150" dirty="0" err="1"/>
              <a:t>Giải</a:t>
            </a:r>
            <a:r>
              <a:rPr lang="en-US" sz="3150" dirty="0"/>
              <a:t> </a:t>
            </a:r>
            <a:r>
              <a:rPr lang="en-US" sz="3150" dirty="0" err="1"/>
              <a:t>mã</a:t>
            </a:r>
            <a:r>
              <a:rPr lang="en-US" sz="3150" dirty="0"/>
              <a:t> </a:t>
            </a:r>
            <a:r>
              <a:rPr lang="en-US" sz="3150" dirty="0" err="1"/>
              <a:t>lệnh</a:t>
            </a:r>
            <a:r>
              <a:rPr lang="en-US" sz="3150" dirty="0"/>
              <a:t> - </a:t>
            </a:r>
            <a:r>
              <a:rPr lang="en-US" sz="3150" dirty="0" err="1"/>
              <a:t>Nạp</a:t>
            </a:r>
            <a:r>
              <a:rPr lang="en-US" sz="3150" dirty="0"/>
              <a:t> </a:t>
            </a:r>
            <a:r>
              <a:rPr lang="en-US" sz="3150" dirty="0" err="1"/>
              <a:t>toán</a:t>
            </a:r>
            <a:r>
              <a:rPr lang="en-US" sz="3150" dirty="0"/>
              <a:t> </a:t>
            </a:r>
            <a:r>
              <a:rPr lang="en-US" sz="3150" dirty="0" err="1"/>
              <a:t>hạng</a:t>
            </a:r>
            <a:endParaRPr lang="en-US" sz="3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3C69-4448-4846-B416-9823738C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36038-600D-4486-BE99-E5A3D843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0EC5A-27C0-4C5D-8EA7-CE1F072B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22" y="2879527"/>
            <a:ext cx="1400175" cy="2135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D4AA4-9868-4977-8CCE-8E0739FC5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873" y="3252108"/>
            <a:ext cx="1935956" cy="1664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66CED-C4DC-40EB-93A6-1A5B853A2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875" y="2831307"/>
            <a:ext cx="3286125" cy="2536031"/>
          </a:xfrm>
          <a:prstGeom prst="rect">
            <a:avLst/>
          </a:prstGeom>
        </p:spPr>
      </p:pic>
      <p:sp>
        <p:nvSpPr>
          <p:cNvPr id="9" name="日付プレースホルダ 3">
            <a:extLst>
              <a:ext uri="{FF2B5EF4-FFF2-40B4-BE49-F238E27FC236}">
                <a16:creationId xmlns:a16="http://schemas.microsoft.com/office/drawing/2014/main" id="{886289A4-EA3D-478F-A8BB-8DBE3869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1" name="フッター プレースホルダ 4">
            <a:extLst>
              <a:ext uri="{FF2B5EF4-FFF2-40B4-BE49-F238E27FC236}">
                <a16:creationId xmlns:a16="http://schemas.microsoft.com/office/drawing/2014/main" id="{029ABBCE-3740-4575-B22E-39219B88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7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2031-3EAD-467B-8F9F-37FE29D6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Datapath </a:t>
            </a:r>
            <a:r>
              <a:rPr lang="en-US" sz="3300" dirty="0"/>
              <a:t>(5/9) – </a:t>
            </a:r>
            <a:r>
              <a:rPr lang="en-US" sz="3300" dirty="0" err="1"/>
              <a:t>Nạp</a:t>
            </a:r>
            <a:r>
              <a:rPr lang="en-US" sz="3300" dirty="0"/>
              <a:t> </a:t>
            </a:r>
            <a:r>
              <a:rPr lang="en-US" sz="3300" dirty="0" err="1"/>
              <a:t>toán</a:t>
            </a:r>
            <a:r>
              <a:rPr lang="en-US" sz="3300" dirty="0"/>
              <a:t> </a:t>
            </a:r>
            <a:r>
              <a:rPr lang="en-US" sz="3300" dirty="0" err="1"/>
              <a:t>hạng</a:t>
            </a:r>
            <a:r>
              <a:rPr lang="en-US" sz="3300" dirty="0"/>
              <a:t>: </a:t>
            </a:r>
            <a:r>
              <a:rPr lang="en-US" sz="3300" dirty="0" err="1"/>
              <a:t>beq</a:t>
            </a:r>
            <a:r>
              <a:rPr lang="en-US" sz="3300" dirty="0"/>
              <a:t>/</a:t>
            </a:r>
            <a:r>
              <a:rPr lang="en-US" sz="3300" dirty="0" err="1"/>
              <a:t>bne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163CE-3F31-40C1-9542-5CAEED1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222C4-0C85-453C-9E91-08F16F7E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471142"/>
            <a:ext cx="6915150" cy="2807494"/>
          </a:xfrm>
          <a:prstGeom prst="rect">
            <a:avLst/>
          </a:prstGeom>
        </p:spPr>
      </p:pic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E8859F8F-A61E-420A-A901-A7F74A83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0C7E1D46-32BA-461C-878E-0D83ADEE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195783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</TotalTime>
  <Words>2515</Words>
  <Application>Microsoft Office PowerPoint</Application>
  <PresentationFormat>On-screen Show (4:3)</PresentationFormat>
  <Paragraphs>321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dsp</vt:lpstr>
      <vt:lpstr>TỔ CHỨC VÀ CẤU TRÚC MÁY TÍNH II Chương 8 Bộ xử lý </vt:lpstr>
      <vt:lpstr>Nội dung</vt:lpstr>
      <vt:lpstr>Vi kiến trúc (1/2)</vt:lpstr>
      <vt:lpstr>Vi kiến trúc (2/2)</vt:lpstr>
      <vt:lpstr>Datapath (1/9) – Chu kỳ thực thi lệnh</vt:lpstr>
      <vt:lpstr>Datapath (2/9) – Nạp lệnh </vt:lpstr>
      <vt:lpstr>Datapath (3/9) – Giải mã lệnh – Định dạng lệnh</vt:lpstr>
      <vt:lpstr>Datapath (4/9) – Giải mã lệnh - Nạp toán hạng</vt:lpstr>
      <vt:lpstr>Datapath (5/9) – Nạp toán hạng: beq/bne</vt:lpstr>
      <vt:lpstr>Datapath (6/9) – Nạp toán hạng: j</vt:lpstr>
      <vt:lpstr>Datapath (7/9) – Thực thi</vt:lpstr>
      <vt:lpstr>Datapath (8/9) – Truy xuất bộ nhớ</vt:lpstr>
      <vt:lpstr>Datapath (9/9) – Lưu kết quả</vt:lpstr>
      <vt:lpstr>Thực thi nhóm lệnh luận lý &amp; số học (1/2)</vt:lpstr>
      <vt:lpstr>Thực thi nhóm lệnh luận lý &amp; số học (2/2)</vt:lpstr>
      <vt:lpstr>Thực thi nhóm lệnh truyền dữ liệu (1/5) - lw</vt:lpstr>
      <vt:lpstr>Thực thi nhóm lệnh truyền dữ liệu (2/5) - lw</vt:lpstr>
      <vt:lpstr>Thực thi nhóm lệnh truyền dữ liệu (3/5) - sw</vt:lpstr>
      <vt:lpstr>Thực thi nhóm lệnh truyền dữ liệu (4/5) - sw</vt:lpstr>
      <vt:lpstr>Thực thi nhóm lệnh truyền dữ liệu (5/5)</vt:lpstr>
      <vt:lpstr>Thực thi nhóm lệnh điều khiển (1/2) - beq</vt:lpstr>
      <vt:lpstr>Thực thi nhóm lệnh điều khiển (2/2) - beq</vt:lpstr>
      <vt:lpstr>Thực thi nhóm lệnh điều khiển + ALU</vt:lpstr>
      <vt:lpstr>Thực thi nhóm lệnh điều khiển + ALU + DMEM</vt:lpstr>
      <vt:lpstr>Tổng kết: Datapath có thể thực thi beq/alu/lw/sw</vt:lpstr>
      <vt:lpstr>Bài tập (1/5)</vt:lpstr>
      <vt:lpstr>Bài tập (2/5)</vt:lpstr>
      <vt:lpstr>Bài tập (3/5)</vt:lpstr>
      <vt:lpstr>Bài tập (4/5)</vt:lpstr>
      <vt:lpstr>Bài tập (5/5)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IT012</dc:title>
  <dc:creator>Duong Computing</dc:creator>
  <cp:lastModifiedBy>Trần Đại Dương</cp:lastModifiedBy>
  <cp:revision>175</cp:revision>
  <dcterms:created xsi:type="dcterms:W3CDTF">2017-02-19T14:22:18Z</dcterms:created>
  <dcterms:modified xsi:type="dcterms:W3CDTF">2020-11-17T12:31:20Z</dcterms:modified>
</cp:coreProperties>
</file>