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61" r:id="rId2"/>
    <p:sldId id="262" r:id="rId3"/>
    <p:sldId id="257" r:id="rId4"/>
    <p:sldId id="281" r:id="rId5"/>
    <p:sldId id="284" r:id="rId6"/>
    <p:sldId id="258" r:id="rId7"/>
    <p:sldId id="259" r:id="rId8"/>
    <p:sldId id="260" r:id="rId9"/>
    <p:sldId id="276" r:id="rId10"/>
    <p:sldId id="277" r:id="rId11"/>
    <p:sldId id="278" r:id="rId12"/>
    <p:sldId id="263" r:id="rId13"/>
    <p:sldId id="264" r:id="rId14"/>
    <p:sldId id="266" r:id="rId15"/>
    <p:sldId id="285" r:id="rId16"/>
    <p:sldId id="267" r:id="rId17"/>
    <p:sldId id="282" r:id="rId18"/>
    <p:sldId id="283" r:id="rId19"/>
    <p:sldId id="269" r:id="rId20"/>
    <p:sldId id="270" r:id="rId21"/>
    <p:sldId id="268" r:id="rId22"/>
    <p:sldId id="271" r:id="rId23"/>
    <p:sldId id="272" r:id="rId24"/>
    <p:sldId id="273" r:id="rId25"/>
    <p:sldId id="279" r:id="rId26"/>
    <p:sldId id="280" r:id="rId27"/>
    <p:sldId id="27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rson, James" initials="TJ" lastIdx="1" clrIdx="0">
    <p:extLst>
      <p:ext uri="{19B8F6BF-5375-455C-9EA6-DF929625EA0E}">
        <p15:presenceInfo xmlns:p15="http://schemas.microsoft.com/office/powerpoint/2012/main" userId="Thorson, Ja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9ACBE-EB3C-4D08-AD61-FACAD5A421FA}" type="datetimeFigureOut">
              <a:rPr lang="en-US" smtClean="0"/>
              <a:t>3/29/2018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816B3-A6A3-4D1C-928B-0A4DF0E86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19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21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BC1E2D-6915-48DE-882D-0DD49F7980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1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5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7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6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Introduction to GLM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25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93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9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9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0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7" Type="http://schemas.openxmlformats.org/officeDocument/2006/relationships/image" Target="../media/image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1.mp4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1:  Generalized linear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March 29,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Normal</a:t>
                </a:r>
              </a:p>
              <a:p>
                <a:pPr lvl="1"/>
                <a:r>
                  <a:rPr lang="en-US" dirty="0" smtClean="0"/>
                  <a:t>If you have one or more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US" dirty="0" smtClean="0"/>
                  <a:t> is some unknown density function </a:t>
                </a:r>
                <a:endParaRPr lang="en-US" dirty="0"/>
              </a:p>
              <a:p>
                <a:pPr lvl="1"/>
                <a:r>
                  <a:rPr lang="en-US" dirty="0" smtClean="0"/>
                  <a:t>Then the sum of outcomes 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	… will </a:t>
                </a:r>
                <a:r>
                  <a:rPr lang="en-US" dirty="0"/>
                  <a:t>converge on a normal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as the number of events gets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01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r>
                  <a:rPr lang="en-US" dirty="0" smtClean="0"/>
                  <a:t> is the MLE estimate of parameters</a:t>
                </a:r>
              </a:p>
              <a:p>
                <a:pPr lvl="1"/>
                <a:r>
                  <a:rPr lang="en-US" dirty="0" smtClean="0"/>
                  <a:t>Where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is the maximum value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that can be achieved for any value of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i="1" dirty="0" err="1" smtClean="0"/>
                  <a:t>argmax</a:t>
                </a:r>
                <a:r>
                  <a:rPr lang="en-US" dirty="0" smtClean="0"/>
                  <a:t> is done using maximization algorithms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 r="-2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2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Nonlinear minimizers</a:t>
            </a:r>
          </a:p>
          <a:p>
            <a:pPr lvl="1"/>
            <a:r>
              <a:rPr lang="en-US" dirty="0" smtClean="0"/>
              <a:t>Test using </a:t>
            </a:r>
            <a:r>
              <a:rPr lang="en-US" dirty="0" err="1" smtClean="0"/>
              <a:t>Rosenbrook</a:t>
            </a:r>
            <a:r>
              <a:rPr lang="en-US" dirty="0" smtClean="0"/>
              <a:t> “Banana” function</a:t>
            </a:r>
          </a:p>
          <a:p>
            <a:pPr lvl="2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9" y="2353451"/>
            <a:ext cx="4504549" cy="45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lder-Mea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495800" y="2154836"/>
            <a:ext cx="4572000" cy="4572000"/>
          </a:xfrm>
          <a:prstGeom prst="rect">
            <a:avLst/>
          </a:prstGeom>
        </p:spPr>
      </p:pic>
      <p:pic>
        <p:nvPicPr>
          <p:cNvPr id="9" name="BFGS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2154836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without gradients are slow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Quasi-Newton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6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M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6200" y="2154836"/>
            <a:ext cx="4572000" cy="4572000"/>
          </a:xfrm>
          <a:prstGeom prst="rect">
            <a:avLst/>
          </a:prstGeom>
        </p:spPr>
      </p:pic>
      <p:pic>
        <p:nvPicPr>
          <p:cNvPr id="8" name="Nelder-Mea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95800" y="2154836"/>
            <a:ext cx="4572000" cy="457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maximize the likelihood function</a:t>
            </a:r>
          </a:p>
          <a:p>
            <a:pPr lvl="1"/>
            <a:r>
              <a:rPr lang="en-US" dirty="0" smtClean="0"/>
              <a:t>Methods with gradients are much faster!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688" y="2193951"/>
            <a:ext cx="29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TMB using </a:t>
            </a:r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814364" y="2245766"/>
            <a:ext cx="260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Nelder</a:t>
            </a:r>
            <a:r>
              <a:rPr lang="en-US" dirty="0" smtClean="0"/>
              <a:t>-Mead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Review: </a:t>
                </a:r>
              </a:p>
              <a:p>
                <a:r>
                  <a:rPr lang="en-US" dirty="0" smtClean="0"/>
                  <a:t>Maximum likelihood estimation (MLE)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How to check convergence?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Check that the gradient is near zero: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&lt;0.0001</m:t>
                      </m:r>
                    </m:oMath>
                  </m:oMathPara>
                </a14:m>
                <a:endParaRPr lang="en-US" dirty="0" smtClean="0"/>
              </a:p>
              <a:p>
                <a:pPr marL="514350" indent="-514350">
                  <a:buAutoNum type="arabicPeriod" startAt="2"/>
                </a:pPr>
                <a:r>
                  <a:rPr lang="en-US" dirty="0" smtClean="0"/>
                  <a:t>Check the Hessian matrix</a:t>
                </a:r>
              </a:p>
              <a:p>
                <a:pPr lvl="1"/>
                <a:r>
                  <a:rPr lang="en-US" smtClean="0"/>
                  <a:t>See Lab 1 code</a:t>
                </a:r>
                <a:endParaRPr lang="en-US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91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r>
                  <a:rPr lang="en-US" dirty="0" smtClean="0"/>
                  <a:t>Define linear predictor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</a:t>
                </a: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We call </a:t>
                </a:r>
                <a:r>
                  <a:rPr lang="en-US" b="1" dirty="0" smtClean="0"/>
                  <a:t>X</a:t>
                </a:r>
                <a:r>
                  <a:rPr lang="en-US" dirty="0" smtClean="0"/>
                  <a:t> an intercept matrix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5220005" cy="5943600"/>
              </a:xfrm>
              <a:blipFill>
                <a:blip r:embed="rId2"/>
                <a:stretch>
                  <a:fillRect l="-233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3" y="3200393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8991601" cy="5943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pPr marL="0" indent="0">
                  <a:buNone/>
                </a:pPr>
                <a:r>
                  <a:rPr lang="en-US" dirty="0" smtClean="0"/>
                  <a:t>Issues:</a:t>
                </a:r>
              </a:p>
              <a:p>
                <a:r>
                  <a:rPr lang="en-US" dirty="0" smtClean="0"/>
                  <a:t>Contains many samples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Samples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are not whole numbers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8991601" cy="5943600"/>
              </a:xfrm>
              <a:blipFill>
                <a:blip r:embed="rId2"/>
                <a:stretch>
                  <a:fillRect l="-1355" t="-1026" r="-6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2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199" y="838200"/>
                <a:ext cx="8991601" cy="59436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Example #1 – What is the mean density of canary rockfish in the California Current?</a:t>
                </a:r>
              </a:p>
              <a:p>
                <a:pPr marL="0" indent="0">
                  <a:buNone/>
                </a:pPr>
                <a:r>
                  <a:rPr lang="en-US" dirty="0" smtClean="0"/>
                  <a:t>Reminder:</a:t>
                </a:r>
              </a:p>
              <a:p>
                <a:r>
                  <a:rPr lang="en-US" dirty="0" smtClean="0"/>
                  <a:t>Axiom of conditional probability: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Where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 smtClean="0"/>
                  <a:t>Use a “delta-model”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we use separate models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99" y="838200"/>
                <a:ext cx="8991601" cy="5943600"/>
              </a:xfrm>
              <a:blipFill>
                <a:blip r:embed="rId2"/>
                <a:stretch>
                  <a:fillRect l="-1152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53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838200"/>
            <a:ext cx="5215328" cy="362137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Specify one for encounter/non-encounter</a:t>
            </a:r>
          </a:p>
          <a:p>
            <a:pPr lvl="1"/>
            <a:r>
              <a:rPr lang="en-US" dirty="0" smtClean="0"/>
              <a:t>Species another for positive catch rates</a:t>
            </a:r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endParaRPr lang="en-US" dirty="0" smtClean="0"/>
          </a:p>
          <a:p>
            <a:pPr marL="457200" lvl="1" indent="0" algn="ctr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860" y="914400"/>
            <a:ext cx="3657607" cy="3657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76199" y="3897442"/>
                <a:ext cx="8932268" cy="2884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Font typeface="Arial" pitchFamily="34" charset="0"/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Canary catch rates</a:t>
                </a:r>
              </a:p>
              <a:p>
                <a:pPr marL="457200" lvl="1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marL="57150" indent="0" algn="ctr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𝐿𝑜𝑔𝑛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𝑜𝑟𝑚𝑎𝑙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Font typeface="Arial" pitchFamily="34" charset="0"/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" y="3897442"/>
                <a:ext cx="8932268" cy="2884357"/>
              </a:xfrm>
              <a:prstGeom prst="rect">
                <a:avLst/>
              </a:prstGeom>
              <a:blipFill>
                <a:blip r:embed="rId3"/>
                <a:stretch>
                  <a:fillRect l="-10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64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Generalized linear models</a:t>
                </a:r>
              </a:p>
              <a:p>
                <a:pPr lvl="1"/>
                <a:r>
                  <a:rPr lang="en-US" dirty="0" smtClean="0"/>
                  <a:t>Specify distribution for response variable</a:t>
                </a:r>
              </a:p>
              <a:p>
                <a:pPr lvl="1"/>
                <a:r>
                  <a:rPr lang="en-US" dirty="0" smtClean="0"/>
                  <a:t>Specify linear predictor</a:t>
                </a:r>
              </a:p>
              <a:p>
                <a:pPr lvl="1"/>
                <a:r>
                  <a:rPr lang="en-US" dirty="0" smtClean="0"/>
                  <a:t>Specify link function</a:t>
                </a:r>
              </a:p>
              <a:p>
                <a:pPr lvl="2"/>
                <a:r>
                  <a:rPr lang="en-US" dirty="0" smtClean="0"/>
                  <a:t>Calculates expected response given linear predictor</a:t>
                </a:r>
              </a:p>
              <a:p>
                <a:pPr marL="457200" lvl="1" indent="0" algn="ctr">
                  <a:buNone/>
                </a:pP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r>
                  <a:rPr lang="en-US" dirty="0" smtClean="0"/>
                  <a:t>Counts for local densities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</m:oMath>
                  </m:oMathPara>
                </a14:m>
                <a:endParaRPr lang="en-US" b="1" dirty="0"/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03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Hint</a:t>
                </a: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If: 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Then:</a:t>
                </a:r>
              </a:p>
              <a:p>
                <a:pPr marL="5715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991600" cy="5943600"/>
              </a:xfrm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4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Conclusion</a:t>
            </a:r>
          </a:p>
          <a:p>
            <a:pPr lvl="1"/>
            <a:r>
              <a:rPr lang="en-US" dirty="0" smtClean="0"/>
              <a:t>Decent fit…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76" y="1840038"/>
            <a:ext cx="4864313" cy="48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4000" dirty="0" smtClean="0"/>
                  <a:t>How do we assess fit?</a:t>
                </a:r>
              </a:p>
              <a:p>
                <a:r>
                  <a:rPr lang="en-US" dirty="0" smtClean="0"/>
                  <a:t>We want expected predictive loss</a:t>
                </a:r>
              </a:p>
              <a:p>
                <a:pPr lvl="1"/>
                <a:r>
                  <a:rPr lang="en-US" dirty="0" smtClean="0"/>
                  <a:t>Assume </a:t>
                </a:r>
                <a:r>
                  <a:rPr lang="en-US" dirty="0"/>
                  <a:t>there’s a true “data-generating process” (DGP)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 algn="ctr"/>
                <a:r>
                  <a:rPr lang="en-US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your specified probability </a:t>
                </a:r>
                <a:r>
                  <a:rPr lang="en-US" dirty="0" smtClean="0">
                    <a:ea typeface="Cambria Math" panose="02040503050406030204" pitchFamily="18" charset="0"/>
                  </a:rPr>
                  <a:t>distribution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𝛉</m:t>
                                      </m:r>
                                    </m:e>
                                  </m:acc>
                                </m:e>
                              </m:d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i="1" dirty="0" smtClean="0"/>
              </a:p>
              <a:p>
                <a:pPr lvl="1" indent="-342900"/>
                <a:r>
                  <a:rPr lang="en-US" dirty="0" smtClean="0"/>
                  <a:t>Where </a:t>
                </a:r>
              </a:p>
              <a:p>
                <a:pPr lvl="2" indent="-3429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is some future data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Then</a:t>
                </a:r>
                <a:endParaRPr lang="en-GB" dirty="0" smtClean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probability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acc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 smtClean="0"/>
              </a:p>
              <a:p>
                <a:pPr lvl="1" indent="-342900"/>
                <a:r>
                  <a:rPr lang="en-US" dirty="0" smtClean="0"/>
                  <a:t>Where</a:t>
                </a:r>
              </a:p>
              <a:p>
                <a:pPr lvl="2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 smtClean="0"/>
                  <a:t> is some data that were “held out” when estimating 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acc>
                  </m:oMath>
                </a14:m>
                <a:endParaRPr lang="en-GB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More reading: </a:t>
                </a:r>
                <a:r>
                  <a:rPr lang="en-GB" dirty="0" err="1"/>
                  <a:t>Gelman</a:t>
                </a:r>
                <a:r>
                  <a:rPr lang="en-GB" dirty="0"/>
                  <a:t>, A., Hwang, J. &amp; </a:t>
                </a:r>
                <a:r>
                  <a:rPr lang="en-GB" dirty="0" err="1"/>
                  <a:t>Vehtari</a:t>
                </a:r>
                <a:r>
                  <a:rPr lang="en-GB" dirty="0"/>
                  <a:t>, A. (2014). Understanding predictive information criteria for Bayesian models. </a:t>
                </a:r>
                <a:r>
                  <a:rPr lang="en-GB" i="1" dirty="0"/>
                  <a:t>Stat. </a:t>
                </a:r>
                <a:r>
                  <a:rPr lang="en-GB" i="1" dirty="0" err="1"/>
                  <a:t>Comput</a:t>
                </a:r>
                <a:r>
                  <a:rPr lang="en-GB" i="1" dirty="0"/>
                  <a:t>.</a:t>
                </a:r>
                <a:r>
                  <a:rPr lang="en-GB" dirty="0"/>
                  <a:t>, 24, 997–1016.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2359" r="-475" b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41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assess fit?</a:t>
            </a:r>
          </a:p>
          <a:p>
            <a:r>
              <a:rPr lang="en-US" dirty="0" smtClean="0"/>
              <a:t>K-fold crossvalidation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Divide data set into </a:t>
            </a:r>
            <a:r>
              <a:rPr lang="en-US" i="1" dirty="0" smtClean="0"/>
              <a:t>K</a:t>
            </a:r>
            <a:r>
              <a:rPr lang="en-US" dirty="0" smtClean="0"/>
              <a:t> even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Calculate predictive probability for 1</a:t>
            </a:r>
            <a:r>
              <a:rPr lang="en-US" baseline="30000" dirty="0" smtClean="0"/>
              <a:t>st</a:t>
            </a:r>
            <a:r>
              <a:rPr lang="en-US" dirty="0" smtClean="0"/>
              <a:t> partition</a:t>
            </a:r>
          </a:p>
          <a:p>
            <a:pPr lvl="2"/>
            <a:r>
              <a:rPr lang="en-US" dirty="0" smtClean="0"/>
              <a:t>For each piece K, fit the model to all data except data in that partition</a:t>
            </a:r>
          </a:p>
          <a:p>
            <a:pPr lvl="2"/>
            <a:r>
              <a:rPr lang="en-US" dirty="0" smtClean="0"/>
              <a:t>Calculate the predictive probability of data in partition K using this model</a:t>
            </a:r>
          </a:p>
          <a:p>
            <a:pPr lvl="2"/>
            <a:r>
              <a:rPr lang="en-US" dirty="0" smtClean="0"/>
              <a:t>Record predictive probability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Repeat step 2 for all K partitions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Chose the model with the highest predictive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3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Confidence interval:</a:t>
                </a:r>
              </a:p>
              <a:p>
                <a:pPr lvl="1"/>
                <a:r>
                  <a:rPr lang="en-US" dirty="0" smtClean="0"/>
                  <a:t>Parameter estimates are normally distributed</a:t>
                </a:r>
              </a:p>
              <a:p>
                <a:r>
                  <a:rPr lang="en-US" dirty="0" smtClean="0"/>
                  <a:t>Computation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dirty="0" smtClean="0"/>
                  <a:t> contains the true value x% of the time if the model is correct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 is the inverse cumulative distribution for a normal distribution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 smtClean="0"/>
                  <a:t> is the estimate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b="1" dirty="0" smtClean="0"/>
                  <a:t> </a:t>
                </a:r>
                <a:r>
                  <a:rPr lang="en-GB" dirty="0" smtClean="0"/>
                  <a:t>is the estimated standard error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75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Confidence interval coverage</a:t>
                </a:r>
              </a:p>
              <a:p>
                <a:pPr lvl="1"/>
                <a:r>
                  <a:rPr lang="en-US" i="1" dirty="0" smtClean="0"/>
                  <a:t>Coverage</a:t>
                </a:r>
                <a:r>
                  <a:rPr lang="en-US" dirty="0" smtClean="0"/>
                  <a:t> – the expected proportion of times that an estimated x% confidence interval contains the true value given an estimation model and true “data-generating process”</a:t>
                </a:r>
              </a:p>
              <a:p>
                <a:pPr lvl="1"/>
                <a:endParaRPr lang="en-US" i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Estimation: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Simulate data with a known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true parameter values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Apply estimator</a:t>
                </a:r>
                <a:endParaRPr lang="en-GB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Record confidence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Repeat steps 1-4 hundreds of times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Compute the proportion of times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 contains the true value for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16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[Work on TMB code in groups of 2 for 20 more minutes]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8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Homework assignment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Due at beginning of Lab #2</a:t>
            </a:r>
          </a:p>
          <a:p>
            <a:pPr lvl="1"/>
            <a:r>
              <a:rPr lang="en-US" dirty="0" smtClean="0"/>
              <a:t>Must turn in your own code</a:t>
            </a:r>
          </a:p>
          <a:p>
            <a:pPr lvl="1"/>
            <a:r>
              <a:rPr lang="en-US" dirty="0" smtClean="0"/>
              <a:t>Cannot cut-paste any code from other students</a:t>
            </a:r>
          </a:p>
          <a:p>
            <a:pPr lvl="2"/>
            <a:r>
              <a:rPr lang="en-US" dirty="0" smtClean="0"/>
              <a:t>You can hand-write your own code while working with someone else, or looking at my example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638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Discrete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729921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422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B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𝐵𝑒𝑟𝑛𝑜𝑢𝑙𝑙𝑖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𝐵𝑖𝑛𝑜𝑚𝑖𝑎𝑙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𝑃𝑜𝑖𝑠𝑠𝑜𝑛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u="none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𝑁𝑒𝑔𝑎𝑡𝑖𝑣𝑒𝐵𝑖𝑛𝑜𝑚𝑖𝑎𝑙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u="none" smtClean="0">
                                    <a:latin typeface="Cambria Math"/>
                                  </a:rPr>
                                  <m:t>λ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u="none" smtClean="0">
                                    <a:latin typeface="Cambria Math"/>
                                  </a:rPr>
                                  <m:t>θ</m:t>
                                </m:r>
                                <m:r>
                                  <a:rPr lang="en-US" b="0" i="1" u="none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𝐶𝑀𝑃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oMath>
                          </a14:m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∈{0,1,2,…}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729921"/>
                  </p:ext>
                </p:extLst>
              </p:nvPr>
            </p:nvGraphicFramePr>
            <p:xfrm>
              <a:off x="202368" y="2057400"/>
              <a:ext cx="8713032" cy="2758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410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449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328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42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Bernoulli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106557" r="-100376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106557" r="-1439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06557" r="-100376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0 </a:t>
                          </a:r>
                          <a:r>
                            <a:rPr lang="en-US" baseline="0" dirty="0" smtClean="0"/>
                            <a:t>≤ p ≤ 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206557" r="-1439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06557" r="-100376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306557" r="-1439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Negative binomial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236190" r="-100376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λ</a:t>
                          </a:r>
                          <a:r>
                            <a:rPr lang="en-US" dirty="0" smtClean="0"/>
                            <a:t>&gt;0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θ</a:t>
                          </a:r>
                          <a:r>
                            <a:rPr lang="en-US" dirty="0" smtClean="0"/>
                            <a:t>&gt;0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236190" r="-1439" b="-1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Conway-Maxwell-Poisson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361" t="-336190" r="-100376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540" t="-336190" r="-1119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4748" t="-336190" r="-1439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46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677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distributions for data</a:t>
            </a:r>
          </a:p>
          <a:p>
            <a:pPr lvl="1"/>
            <a:r>
              <a:rPr lang="en-US" sz="2400" dirty="0" smtClean="0"/>
              <a:t>Continuous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8991441"/>
                  </p:ext>
                </p:extLst>
              </p:nvPr>
            </p:nvGraphicFramePr>
            <p:xfrm>
              <a:off x="520908" y="1933692"/>
              <a:ext cx="822960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𝐿𝑜𝑔𝑛𝑜𝑟𝑚𝑎𝑙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i="0" dirty="0" smtClean="0">
                            <a:latin typeface="Cambria Math"/>
                          </a:endParaRP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0" dirty="0" smtClean="0">
                              <a:latin typeface="Cambria Math"/>
                            </a:rPr>
                            <a:t>…which is similar to…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𝑁𝑜𝑟𝑚𝑎𝑙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Y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𝐺𝑎𝑚𝑚𝑎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𝐶𝑉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p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~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𝐵𝑒𝑡𝑎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8991441"/>
                  </p:ext>
                </p:extLst>
              </p:nvPr>
            </p:nvGraphicFramePr>
            <p:xfrm>
              <a:off x="520908" y="1933692"/>
              <a:ext cx="8229600" cy="2667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33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Domain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108197" r="-82219" b="-5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Unrestricted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Lognormal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84667" r="-82219" b="-1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σ</a:t>
                          </a:r>
                          <a:r>
                            <a:rPr lang="en-US" baseline="30000" dirty="0" smtClean="0"/>
                            <a:t>2 </a:t>
                          </a:r>
                          <a:r>
                            <a:rPr lang="en-US" baseline="0" dirty="0" smtClean="0"/>
                            <a:t>&gt; 0</a:t>
                          </a:r>
                          <a:endParaRPr lang="en-US" baseline="300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</a:t>
                          </a:r>
                          <a:r>
                            <a:rPr lang="en-US" baseline="0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Gamma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263810" r="-82219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μ</a:t>
                          </a:r>
                          <a:r>
                            <a:rPr lang="en-US" dirty="0" smtClean="0"/>
                            <a:t> &gt; 0</a:t>
                          </a:r>
                        </a:p>
                        <a:p>
                          <a:r>
                            <a:rPr lang="en-US" dirty="0" smtClean="0"/>
                            <a:t>CV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Y &gt; 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Beta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989" t="-626230" r="-8221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 smtClean="0"/>
                            <a:t>α</a:t>
                          </a:r>
                          <a:r>
                            <a:rPr lang="en-US" dirty="0" smtClean="0"/>
                            <a:t> &gt; 0, </a:t>
                          </a:r>
                          <a:r>
                            <a:rPr lang="el-GR" dirty="0" smtClean="0"/>
                            <a:t>β</a:t>
                          </a:r>
                          <a:r>
                            <a:rPr lang="en-US" dirty="0" smtClean="0"/>
                            <a:t> &gt;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 &lt; p &lt; 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10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 link functions</a:t>
            </a:r>
          </a:p>
          <a:p>
            <a:pPr marL="0" indent="0">
              <a:buNone/>
            </a:pP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445050"/>
                  </p:ext>
                </p:extLst>
              </p:nvPr>
            </p:nvGraphicFramePr>
            <p:xfrm>
              <a:off x="296056" y="1557020"/>
              <a:ext cx="8551888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972">
                      <a:extLst>
                        <a:ext uri="{9D8B030D-6E8A-4147-A177-3AD203B41FA5}">
                          <a16:colId xmlns:a16="http://schemas.microsoft.com/office/drawing/2014/main" val="3416760690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200082568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304941062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1528858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Implies that…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Range</a:t>
                          </a:r>
                          <a:endParaRPr lang="en-GB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77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Identify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−∞&lt;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6015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8785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og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it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logistic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𝛃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0&lt;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974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4445050"/>
                  </p:ext>
                </p:extLst>
              </p:nvPr>
            </p:nvGraphicFramePr>
            <p:xfrm>
              <a:off x="296056" y="1557020"/>
              <a:ext cx="8551888" cy="2291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7972">
                      <a:extLst>
                        <a:ext uri="{9D8B030D-6E8A-4147-A177-3AD203B41FA5}">
                          <a16:colId xmlns:a16="http://schemas.microsoft.com/office/drawing/2014/main" val="3416760690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200082568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3049410621"/>
                        </a:ext>
                      </a:extLst>
                    </a:gridCol>
                    <a:gridCol w="2137972">
                      <a:extLst>
                        <a:ext uri="{9D8B030D-6E8A-4147-A177-3AD203B41FA5}">
                          <a16:colId xmlns:a16="http://schemas.microsoft.com/office/drawing/2014/main" val="15288588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Name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Notation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Implies that…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Range</a:t>
                          </a:r>
                          <a:endParaRPr lang="en-GB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4803778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Identify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62857" r="-20114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62857" r="-101140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62857" r="-1140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0152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161321" r="-20114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161321" r="-101140" b="-1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161321" r="-1140" b="-1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878534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Logit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85" t="-263810" r="-20114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5" t="-263810" r="-10114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85" t="-263810" r="-1140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29741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232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to chose a distribution for data?</a:t>
            </a:r>
          </a:p>
          <a:p>
            <a:r>
              <a:rPr lang="en-US" sz="2800" dirty="0" smtClean="0"/>
              <a:t>Choice 1 – is it </a:t>
            </a:r>
            <a:r>
              <a:rPr lang="en-US" sz="2800" i="1" dirty="0" smtClean="0"/>
              <a:t>continuous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discrete?</a:t>
            </a:r>
          </a:p>
          <a:p>
            <a:pPr lvl="1"/>
            <a:r>
              <a:rPr lang="en-US" sz="2400" dirty="0" smtClean="0"/>
              <a:t>Continuous: normal, lognormal, beta, gamma</a:t>
            </a:r>
          </a:p>
          <a:p>
            <a:pPr lvl="1"/>
            <a:r>
              <a:rPr lang="en-US" sz="2400" dirty="0" smtClean="0"/>
              <a:t>Discrete: Bernoulli, binomial, </a:t>
            </a:r>
            <a:r>
              <a:rPr lang="en-US" sz="2400" dirty="0" err="1" smtClean="0"/>
              <a:t>poisson</a:t>
            </a:r>
            <a:r>
              <a:rPr lang="en-US" sz="2400" dirty="0" smtClean="0"/>
              <a:t>, negative binomial</a:t>
            </a:r>
          </a:p>
          <a:p>
            <a:r>
              <a:rPr lang="en-US" sz="2800" dirty="0" smtClean="0"/>
              <a:t>Choice 2 – what is the range of possible values?</a:t>
            </a:r>
          </a:p>
          <a:p>
            <a:pPr lvl="1"/>
            <a:r>
              <a:rPr lang="en-US" sz="2400" dirty="0" smtClean="0"/>
              <a:t>E.g., if discrete:</a:t>
            </a:r>
          </a:p>
          <a:p>
            <a:pPr lvl="2"/>
            <a:r>
              <a:rPr lang="en-US" sz="2000" dirty="0" smtClean="0"/>
              <a:t>If is </a:t>
            </a:r>
            <a:r>
              <a:rPr lang="en-US" sz="2000" dirty="0" err="1" smtClean="0"/>
              <a:t>is</a:t>
            </a:r>
            <a:r>
              <a:rPr lang="en-US" sz="2000" dirty="0" smtClean="0"/>
              <a:t> 0 or 1, then its Bernoulli</a:t>
            </a:r>
          </a:p>
          <a:p>
            <a:pPr lvl="2"/>
            <a:r>
              <a:rPr lang="en-US" sz="2000" dirty="0" smtClean="0"/>
              <a:t>If its between 0 and N, where N is the number of trials, then its Binomial</a:t>
            </a:r>
          </a:p>
          <a:p>
            <a:r>
              <a:rPr lang="en-US" sz="2800" dirty="0" smtClean="0"/>
              <a:t>Choice 3 – How flexible do you want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6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chose a distribution for data?</a:t>
            </a:r>
          </a:p>
          <a:p>
            <a:r>
              <a:rPr lang="en-US" dirty="0" smtClean="0"/>
              <a:t>Frequent null models: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Binomial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Poisson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 smtClean="0"/>
                  <a:t>Binomial</a:t>
                </a:r>
              </a:p>
              <a:p>
                <a:pPr lvl="1"/>
                <a:r>
                  <a:rPr lang="en-US" dirty="0" smtClean="0"/>
                  <a:t>If you have one or more binary events: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Bernoulli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smtClean="0"/>
                  <a:t>Then the sum of successes…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… follows </a:t>
                </a:r>
                <a:r>
                  <a:rPr lang="en-US" dirty="0"/>
                  <a:t>a binomial distribution</a:t>
                </a:r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7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How to chose a distribution for data?</a:t>
                </a:r>
              </a:p>
              <a:p>
                <a:r>
                  <a:rPr lang="en-US" dirty="0"/>
                  <a:t>Poisson</a:t>
                </a:r>
              </a:p>
              <a:p>
                <a:pPr lvl="1"/>
                <a:r>
                  <a:rPr lang="en-US" dirty="0" smtClean="0"/>
                  <a:t>If you have a lot of independent events, each with low probability: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the number of successes follows a Poisson distribution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Characteristics: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65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804</Words>
  <Application>Microsoft Office PowerPoint</Application>
  <PresentationFormat>On-screen Show (4:3)</PresentationFormat>
  <Paragraphs>269</Paragraphs>
  <Slides>28</Slides>
  <Notes>3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Lab 1:  Generalized linear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 Generalized linear models</dc:title>
  <dc:creator>Thorson, James</dc:creator>
  <cp:lastModifiedBy>Thorson, James</cp:lastModifiedBy>
  <cp:revision>40</cp:revision>
  <dcterms:created xsi:type="dcterms:W3CDTF">2015-12-08T22:06:31Z</dcterms:created>
  <dcterms:modified xsi:type="dcterms:W3CDTF">2018-03-29T14:26:49Z</dcterms:modified>
</cp:coreProperties>
</file>