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57" r:id="rId3"/>
    <p:sldId id="258" r:id="rId4"/>
    <p:sldId id="259" r:id="rId5"/>
    <p:sldId id="260" r:id="rId6"/>
    <p:sldId id="266" r:id="rId7"/>
    <p:sldId id="261" r:id="rId8"/>
    <p:sldId id="262" r:id="rId9"/>
    <p:sldId id="267"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7/23/2021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512501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7/23/2021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85476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7/23/2021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21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7/23/2021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8641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7/23/2021</a:t>
            </a:fld>
            <a:endParaRPr lang="en-US" dirty="0"/>
          </a:p>
        </p:txBody>
      </p:sp>
    </p:spTree>
    <p:extLst>
      <p:ext uri="{BB962C8B-B14F-4D97-AF65-F5344CB8AC3E}">
        <p14:creationId xmlns:p14="http://schemas.microsoft.com/office/powerpoint/2010/main" val="77678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7/23/2021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08414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7/23/2021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991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7/23/2021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32144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7/23/2021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32081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7/23/2021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86529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7/23/2021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8906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7/23/2021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81546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72" r:id="rId5"/>
    <p:sldLayoutId id="2147483677" r:id="rId6"/>
    <p:sldLayoutId id="2147483673" r:id="rId7"/>
    <p:sldLayoutId id="2147483674" r:id="rId8"/>
    <p:sldLayoutId id="2147483675" r:id="rId9"/>
    <p:sldLayoutId id="2147483676" r:id="rId10"/>
    <p:sldLayoutId id="214748367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80795EE-1001-436F-928B-4EDDB59E3F0E}"/>
              </a:ext>
            </a:extLst>
          </p:cNvPr>
          <p:cNvSpPr>
            <a:spLocks noGrp="1"/>
          </p:cNvSpPr>
          <p:nvPr>
            <p:ph type="ctrTitle"/>
          </p:nvPr>
        </p:nvSpPr>
        <p:spPr>
          <a:xfrm>
            <a:off x="1086933" y="625103"/>
            <a:ext cx="5550302" cy="3639845"/>
          </a:xfrm>
        </p:spPr>
        <p:txBody>
          <a:bodyPr anchor="b">
            <a:normAutofit/>
          </a:bodyPr>
          <a:lstStyle/>
          <a:p>
            <a:pPr algn="ctr"/>
            <a:r>
              <a:rPr lang="en-US" sz="2800" dirty="0">
                <a:effectLst/>
                <a:latin typeface="Calibri" panose="020F0502020204030204" pitchFamily="34" charset="0"/>
                <a:ea typeface="Calibri" panose="020F0502020204030204" pitchFamily="34" charset="0"/>
                <a:cs typeface="Calibri" panose="020F0502020204030204" pitchFamily="34" charset="0"/>
              </a:rPr>
              <a:t>Speech Emotion Recognition in Using Convolutional Neural Network</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A8F1ECCC-B3BB-4AD2-B3DC-987404DC3840}"/>
              </a:ext>
            </a:extLst>
          </p:cNvPr>
          <p:cNvSpPr>
            <a:spLocks noGrp="1"/>
          </p:cNvSpPr>
          <p:nvPr>
            <p:ph type="subTitle" idx="1"/>
          </p:nvPr>
        </p:nvSpPr>
        <p:spPr>
          <a:xfrm>
            <a:off x="1201212" y="4412974"/>
            <a:ext cx="4524024" cy="1576188"/>
          </a:xfrm>
        </p:spPr>
        <p:txBody>
          <a:bodyPr anchor="t">
            <a:normAutofit/>
          </a:bodyPr>
          <a:lstStyle/>
          <a:p>
            <a:pPr algn="ctr"/>
            <a:r>
              <a:rPr lang="en-US" dirty="0"/>
              <a:t>On the RAVDESS dataset</a:t>
            </a:r>
          </a:p>
        </p:txBody>
      </p:sp>
      <p:sp>
        <p:nvSpPr>
          <p:cNvPr id="11" name="Freeform: Shape 10">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12">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Financial graphs on a dark display">
            <a:extLst>
              <a:ext uri="{FF2B5EF4-FFF2-40B4-BE49-F238E27FC236}">
                <a16:creationId xmlns:a16="http://schemas.microsoft.com/office/drawing/2014/main" id="{295F81E7-5D39-4958-A790-6A02CBC3EE00}"/>
              </a:ext>
            </a:extLst>
          </p:cNvPr>
          <p:cNvPicPr>
            <a:picLocks noChangeAspect="1"/>
          </p:cNvPicPr>
          <p:nvPr/>
        </p:nvPicPr>
        <p:blipFill rotWithShape="1">
          <a:blip r:embed="rId2"/>
          <a:srcRect l="24294" r="30102"/>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357120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B20D-6BF8-4606-AAAD-BFDFDAA97A06}"/>
              </a:ext>
            </a:extLst>
          </p:cNvPr>
          <p:cNvSpPr>
            <a:spLocks noGrp="1"/>
          </p:cNvSpPr>
          <p:nvPr>
            <p:ph type="title"/>
          </p:nvPr>
        </p:nvSpPr>
        <p:spPr/>
        <p:txBody>
          <a:bodyPr>
            <a:normAutofit fontScale="90000"/>
          </a:bodyPr>
          <a:lstStyle/>
          <a:p>
            <a:pPr algn="ctr"/>
            <a:r>
              <a:rPr lang="en-US" dirty="0"/>
              <a:t>Comparison with established existing models</a:t>
            </a:r>
          </a:p>
        </p:txBody>
      </p:sp>
      <p:pic>
        <p:nvPicPr>
          <p:cNvPr id="4" name="Content Placeholder 3">
            <a:extLst>
              <a:ext uri="{FF2B5EF4-FFF2-40B4-BE49-F238E27FC236}">
                <a16:creationId xmlns:a16="http://schemas.microsoft.com/office/drawing/2014/main" id="{BFB0DF2B-1EC6-409C-9DA9-BDDE48C8229D}"/>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9402" t="33808" r="53953" b="25926"/>
          <a:stretch/>
        </p:blipFill>
        <p:spPr bwMode="auto">
          <a:xfrm>
            <a:off x="3965797" y="2308928"/>
            <a:ext cx="4467988" cy="2761584"/>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19548D97-12D1-47E5-8D68-DE71491DE4D5}"/>
              </a:ext>
            </a:extLst>
          </p:cNvPr>
          <p:cNvSpPr txBox="1"/>
          <p:nvPr/>
        </p:nvSpPr>
        <p:spPr>
          <a:xfrm>
            <a:off x="3435658" y="5591951"/>
            <a:ext cx="5592932" cy="1200329"/>
          </a:xfrm>
          <a:prstGeom prst="rect">
            <a:avLst/>
          </a:prstGeom>
          <a:noFill/>
        </p:spPr>
        <p:txBody>
          <a:bodyPr wrap="square" rtlCol="0">
            <a:spAutoFit/>
          </a:bodyPr>
          <a:lstStyle/>
          <a:p>
            <a:pPr algn="ctr"/>
            <a:r>
              <a:rPr lang="en-US" dirty="0"/>
              <a:t>Our new model: 0.7841 average accuracy (0.7961 highest)</a:t>
            </a:r>
          </a:p>
          <a:p>
            <a:pPr algn="ctr"/>
            <a:r>
              <a:rPr lang="en-US" dirty="0"/>
              <a:t>Challenging the most established model in the field (SVM)</a:t>
            </a:r>
          </a:p>
        </p:txBody>
      </p:sp>
    </p:spTree>
    <p:extLst>
      <p:ext uri="{BB962C8B-B14F-4D97-AF65-F5344CB8AC3E}">
        <p14:creationId xmlns:p14="http://schemas.microsoft.com/office/powerpoint/2010/main" val="1321842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A190E-0178-43B4-9884-27DAB9EFEFAB}"/>
              </a:ext>
            </a:extLst>
          </p:cNvPr>
          <p:cNvSpPr>
            <a:spLocks noGrp="1"/>
          </p:cNvSpPr>
          <p:nvPr>
            <p:ph type="title"/>
          </p:nvPr>
        </p:nvSpPr>
        <p:spPr/>
        <p:txBody>
          <a:bodyPr/>
          <a:lstStyle/>
          <a:p>
            <a:pPr algn="ctr"/>
            <a:r>
              <a:rPr lang="en-US" dirty="0"/>
              <a:t>Previous state of our model</a:t>
            </a:r>
          </a:p>
        </p:txBody>
      </p:sp>
      <p:sp>
        <p:nvSpPr>
          <p:cNvPr id="3" name="Content Placeholder 2">
            <a:extLst>
              <a:ext uri="{FF2B5EF4-FFF2-40B4-BE49-F238E27FC236}">
                <a16:creationId xmlns:a16="http://schemas.microsoft.com/office/drawing/2014/main" id="{A14AF116-3B6B-422C-9337-45C4870C38F3}"/>
              </a:ext>
            </a:extLst>
          </p:cNvPr>
          <p:cNvSpPr>
            <a:spLocks noGrp="1"/>
          </p:cNvSpPr>
          <p:nvPr>
            <p:ph idx="1"/>
          </p:nvPr>
        </p:nvSpPr>
        <p:spPr/>
        <p:txBody>
          <a:bodyPr>
            <a:normAutofit fontScale="92500" lnSpcReduction="10000"/>
          </a:bodyPr>
          <a:lstStyle/>
          <a:p>
            <a:r>
              <a:rPr lang="en-US" dirty="0"/>
              <a:t>Our model had an accuracy of only around 61% when developed by the Kaggle expert Shivam Burnwal. By making small changes in the architecture and vast changes in feature extraction techniques and hyper parameter tuning we improved this model’s performance by roughly 17%.</a:t>
            </a:r>
          </a:p>
          <a:p>
            <a:r>
              <a:rPr lang="en-US" dirty="0"/>
              <a:t>The major changes:</a:t>
            </a:r>
          </a:p>
          <a:p>
            <a:pPr marL="342900" indent="-342900">
              <a:buAutoNum type="arabicPeriod"/>
            </a:pPr>
            <a:r>
              <a:rPr lang="en-US" dirty="0"/>
              <a:t>adding the tonnetz feature</a:t>
            </a:r>
          </a:p>
          <a:p>
            <a:pPr marL="342900" indent="-342900">
              <a:buAutoNum type="arabicPeriod"/>
            </a:pPr>
            <a:r>
              <a:rPr lang="en-US" dirty="0"/>
              <a:t>hyper parameter tuning: </a:t>
            </a:r>
            <a:r>
              <a:rPr lang="en-US" sz="1800" dirty="0">
                <a:effectLst/>
                <a:latin typeface="Calibri" panose="020F0502020204030204" pitchFamily="34" charset="0"/>
                <a:ea typeface="Calibri" panose="020F0502020204030204" pitchFamily="34" charset="0"/>
              </a:rPr>
              <a:t>Batch size=256, epochs=90, learning rate = 0.0000001. Our best epoch was epoch no 68.</a:t>
            </a:r>
            <a:endParaRPr lang="en-US" dirty="0"/>
          </a:p>
        </p:txBody>
      </p:sp>
    </p:spTree>
    <p:extLst>
      <p:ext uri="{BB962C8B-B14F-4D97-AF65-F5344CB8AC3E}">
        <p14:creationId xmlns:p14="http://schemas.microsoft.com/office/powerpoint/2010/main" val="335852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7D54-63BE-4BF1-9F7D-E0F024BA0490}"/>
              </a:ext>
            </a:extLst>
          </p:cNvPr>
          <p:cNvSpPr>
            <a:spLocks noGrp="1"/>
          </p:cNvSpPr>
          <p:nvPr>
            <p:ph type="title"/>
          </p:nvPr>
        </p:nvSpPr>
        <p:spPr>
          <a:xfrm>
            <a:off x="1920240" y="442220"/>
            <a:ext cx="8770571" cy="2815885"/>
          </a:xfrm>
        </p:spPr>
        <p:txBody>
          <a:bodyPr/>
          <a:lstStyle/>
          <a:p>
            <a:pPr algn="ctr"/>
            <a:r>
              <a:rPr lang="en-US" dirty="0"/>
              <a:t>Thank you!</a:t>
            </a:r>
          </a:p>
        </p:txBody>
      </p:sp>
    </p:spTree>
    <p:extLst>
      <p:ext uri="{BB962C8B-B14F-4D97-AF65-F5344CB8AC3E}">
        <p14:creationId xmlns:p14="http://schemas.microsoft.com/office/powerpoint/2010/main" val="40355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174A-8DE1-4687-B725-90A1EFCEBA7D}"/>
              </a:ext>
            </a:extLst>
          </p:cNvPr>
          <p:cNvSpPr>
            <a:spLocks noGrp="1"/>
          </p:cNvSpPr>
          <p:nvPr>
            <p:ph type="title"/>
          </p:nvPr>
        </p:nvSpPr>
        <p:spPr/>
        <p:txBody>
          <a:bodyPr>
            <a:normAutofit/>
          </a:bodyPr>
          <a:lstStyle/>
          <a:p>
            <a:pPr algn="ctr"/>
            <a:r>
              <a:rPr lang="en-US" sz="4800" dirty="0">
                <a:effectLst/>
                <a:latin typeface="Calibri" panose="020F0502020204030204" pitchFamily="34" charset="0"/>
                <a:ea typeface="Calibri" panose="020F0502020204030204" pitchFamily="34" charset="0"/>
              </a:rPr>
              <a:t>Ryerson Audio-Visual Database </a:t>
            </a:r>
            <a:endParaRPr lang="en-US" sz="4800" dirty="0"/>
          </a:p>
        </p:txBody>
      </p:sp>
      <p:sp>
        <p:nvSpPr>
          <p:cNvPr id="3" name="Content Placeholder 2">
            <a:extLst>
              <a:ext uri="{FF2B5EF4-FFF2-40B4-BE49-F238E27FC236}">
                <a16:creationId xmlns:a16="http://schemas.microsoft.com/office/drawing/2014/main" id="{D4483913-4526-409F-856A-55DFF750CAB9}"/>
              </a:ext>
            </a:extLst>
          </p:cNvPr>
          <p:cNvSpPr>
            <a:spLocks noGrp="1"/>
          </p:cNvSpPr>
          <p:nvPr>
            <p:ph idx="1"/>
          </p:nvPr>
        </p:nvSpPr>
        <p:spPr>
          <a:xfrm>
            <a:off x="1740024" y="2312276"/>
            <a:ext cx="8950788" cy="3884338"/>
          </a:xfrm>
        </p:spPr>
        <p:txBody>
          <a:bodyPr/>
          <a:lstStyle/>
          <a:p>
            <a:r>
              <a:rPr lang="en-US" dirty="0"/>
              <a:t>The database is a collection of speech from trained actors in different emotions. This database is accepted all over the world to be one of the most essential databases used for training neural networks for speech emotion detection.</a:t>
            </a:r>
          </a:p>
          <a:p>
            <a:r>
              <a:rPr lang="en-US" dirty="0"/>
              <a:t>The emotions include </a:t>
            </a:r>
            <a:r>
              <a:rPr lang="en-US" sz="1800" dirty="0">
                <a:solidFill>
                  <a:srgbClr val="000000"/>
                </a:solidFill>
                <a:effectLst/>
                <a:latin typeface="Calibri" panose="020F0502020204030204" pitchFamily="34" charset="0"/>
                <a:ea typeface="Calibri" panose="020F0502020204030204" pitchFamily="34" charset="0"/>
              </a:rPr>
              <a:t>calm, happy, sad, angry, fearful, surprise disgust and neutral.</a:t>
            </a:r>
          </a:p>
          <a:p>
            <a:r>
              <a:rPr lang="en-US" dirty="0">
                <a:solidFill>
                  <a:srgbClr val="000000"/>
                </a:solidFill>
                <a:latin typeface="Calibri" panose="020F0502020204030204" pitchFamily="34" charset="0"/>
                <a:ea typeface="Calibri" panose="020F0502020204030204" pitchFamily="34" charset="0"/>
              </a:rPr>
              <a:t>The audio only database include these two statements: </a:t>
            </a:r>
            <a:r>
              <a:rPr lang="en-US" dirty="0"/>
              <a:t>01 = "Kids are talking by the door", 02 = "Dogs are sitting by the door”.</a:t>
            </a:r>
            <a:r>
              <a:rPr lang="en-US" sz="1800" dirty="0">
                <a:solidFill>
                  <a:srgbClr val="000000"/>
                </a:solidFill>
                <a:effectLst/>
                <a:latin typeface="Calibri" panose="020F0502020204030204" pitchFamily="34" charset="0"/>
                <a:ea typeface="Calibri" panose="020F0502020204030204" pitchFamily="34" charset="0"/>
              </a:rPr>
              <a:t> </a:t>
            </a:r>
            <a:endParaRPr lang="en-US" dirty="0"/>
          </a:p>
        </p:txBody>
      </p:sp>
    </p:spTree>
    <p:extLst>
      <p:ext uri="{BB962C8B-B14F-4D97-AF65-F5344CB8AC3E}">
        <p14:creationId xmlns:p14="http://schemas.microsoft.com/office/powerpoint/2010/main" val="226916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715E-1526-4DF4-B6D4-9FBBA41846A2}"/>
              </a:ext>
            </a:extLst>
          </p:cNvPr>
          <p:cNvSpPr>
            <a:spLocks noGrp="1"/>
          </p:cNvSpPr>
          <p:nvPr>
            <p:ph type="title"/>
          </p:nvPr>
        </p:nvSpPr>
        <p:spPr/>
        <p:txBody>
          <a:bodyPr>
            <a:normAutofit/>
          </a:bodyPr>
          <a:lstStyle/>
          <a:p>
            <a:pPr algn="ctr"/>
            <a:r>
              <a:rPr lang="en-US" dirty="0"/>
              <a:t>The Features Extracted</a:t>
            </a:r>
          </a:p>
        </p:txBody>
      </p:sp>
      <p:sp>
        <p:nvSpPr>
          <p:cNvPr id="3" name="Content Placeholder 2">
            <a:extLst>
              <a:ext uri="{FF2B5EF4-FFF2-40B4-BE49-F238E27FC236}">
                <a16:creationId xmlns:a16="http://schemas.microsoft.com/office/drawing/2014/main" id="{9FCAC914-3AFE-4CAC-9FAC-2837BEE5CBDF}"/>
              </a:ext>
            </a:extLst>
          </p:cNvPr>
          <p:cNvSpPr>
            <a:spLocks noGrp="1"/>
          </p:cNvSpPr>
          <p:nvPr>
            <p:ph idx="1"/>
          </p:nvPr>
        </p:nvSpPr>
        <p:spPr>
          <a:xfrm>
            <a:off x="1920240" y="2312275"/>
            <a:ext cx="8770571" cy="3910971"/>
          </a:xfrm>
        </p:spPr>
        <p:txBody>
          <a:bodyPr>
            <a:noAutofit/>
          </a:bodyPr>
          <a:lstStyle/>
          <a:p>
            <a:pPr marL="0" marR="0">
              <a:lnSpc>
                <a:spcPct val="107000"/>
              </a:lnSpc>
              <a:spcBef>
                <a:spcPts val="0"/>
              </a:spcBef>
              <a:spcAft>
                <a:spcPts val="80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ZCR: zero crossing rate. This is the rate at which out audio file crosses the x axis.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STFT: short time Fourier transform: The STFT represents a signal in the time-frequency domain by computing discrete Fourier transforms (DFT) over short overlapping windows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Chroma stft: Compute a chromagram from a waveform or power spectrogram.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Mfcc: mel-frequency cepstrum. This is a representation of the short-term power spectrum of a sound, based on a linear cosine transform of a log power spectrum on a nonlinear mel scale of frequency.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Rms: root mean square.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Mel: computes a mel scaled spectrogram.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effectLst/>
                <a:latin typeface="Calibri" panose="020F0502020204030204" pitchFamily="34" charset="0"/>
                <a:ea typeface="Calibri" panose="020F0502020204030204" pitchFamily="34" charset="0"/>
              </a:rPr>
              <a:t>Tonnetz: </a:t>
            </a:r>
            <a:r>
              <a:rPr lang="en-US" sz="1600" dirty="0">
                <a:effectLst/>
                <a:latin typeface="Calibri" panose="020F0502020204030204" pitchFamily="34" charset="0"/>
                <a:ea typeface="Calibri" panose="020F0502020204030204" pitchFamily="34" charset="0"/>
              </a:rPr>
              <a:t>Computes the tonal centroid features (tonnetz). </a:t>
            </a:r>
            <a:endParaRPr lang="en-US" sz="1600" dirty="0"/>
          </a:p>
        </p:txBody>
      </p:sp>
    </p:spTree>
    <p:extLst>
      <p:ext uri="{BB962C8B-B14F-4D97-AF65-F5344CB8AC3E}">
        <p14:creationId xmlns:p14="http://schemas.microsoft.com/office/powerpoint/2010/main" val="2251448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D0A9-3AFB-478B-AD38-19CB5400265B}"/>
              </a:ext>
            </a:extLst>
          </p:cNvPr>
          <p:cNvSpPr>
            <a:spLocks noGrp="1"/>
          </p:cNvSpPr>
          <p:nvPr>
            <p:ph type="title"/>
          </p:nvPr>
        </p:nvSpPr>
        <p:spPr/>
        <p:txBody>
          <a:bodyPr/>
          <a:lstStyle/>
          <a:p>
            <a:pPr algn="ctr"/>
            <a:r>
              <a:rPr lang="en-US" dirty="0"/>
              <a:t>Augmentation techniques</a:t>
            </a:r>
          </a:p>
        </p:txBody>
      </p:sp>
      <p:sp>
        <p:nvSpPr>
          <p:cNvPr id="3" name="Content Placeholder 2">
            <a:extLst>
              <a:ext uri="{FF2B5EF4-FFF2-40B4-BE49-F238E27FC236}">
                <a16:creationId xmlns:a16="http://schemas.microsoft.com/office/drawing/2014/main" id="{03C6A18B-832E-47D7-91D6-3CAAB3682A37}"/>
              </a:ext>
            </a:extLst>
          </p:cNvPr>
          <p:cNvSpPr>
            <a:spLocks noGrp="1"/>
          </p:cNvSpPr>
          <p:nvPr>
            <p:ph idx="1"/>
          </p:nvPr>
        </p:nvSpPr>
        <p:spPr/>
        <p:txBody>
          <a:bodyPr/>
          <a:lstStyle/>
          <a:p>
            <a:pPr marL="342900" indent="-342900">
              <a:buAutoNum type="arabicPeriod"/>
            </a:pPr>
            <a:r>
              <a:rPr lang="en-US" dirty="0"/>
              <a:t>Noise injection</a:t>
            </a:r>
          </a:p>
          <a:p>
            <a:pPr marL="342900" indent="-342900">
              <a:buAutoNum type="arabicPeriod"/>
            </a:pPr>
            <a:r>
              <a:rPr lang="en-US" dirty="0"/>
              <a:t>Changes in pitch</a:t>
            </a:r>
          </a:p>
          <a:p>
            <a:pPr marL="342900" indent="-342900">
              <a:buAutoNum type="arabicPeriod"/>
            </a:pPr>
            <a:r>
              <a:rPr lang="en-US" dirty="0"/>
              <a:t>And of course, raw (no augmentation)</a:t>
            </a:r>
          </a:p>
          <a:p>
            <a:r>
              <a:rPr lang="en-US" dirty="0"/>
              <a:t>The dataset is essentially 1440 audio speech and 1012 audio songs. The total amount of data after augmentations is 1,440+1,012 = 2,452 files.</a:t>
            </a:r>
          </a:p>
          <a:p>
            <a:endParaRPr lang="en-US" dirty="0"/>
          </a:p>
        </p:txBody>
      </p:sp>
    </p:spTree>
    <p:extLst>
      <p:ext uri="{BB962C8B-B14F-4D97-AF65-F5344CB8AC3E}">
        <p14:creationId xmlns:p14="http://schemas.microsoft.com/office/powerpoint/2010/main" val="3662158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A39C-4FED-45B5-9453-36FE67E8AC81}"/>
              </a:ext>
            </a:extLst>
          </p:cNvPr>
          <p:cNvSpPr>
            <a:spLocks noGrp="1"/>
          </p:cNvSpPr>
          <p:nvPr>
            <p:ph type="title"/>
          </p:nvPr>
        </p:nvSpPr>
        <p:spPr/>
        <p:txBody>
          <a:bodyPr/>
          <a:lstStyle/>
          <a:p>
            <a:pPr algn="ctr"/>
            <a:r>
              <a:rPr lang="en-US" dirty="0"/>
              <a:t>The Input</a:t>
            </a:r>
          </a:p>
        </p:txBody>
      </p:sp>
      <p:sp>
        <p:nvSpPr>
          <p:cNvPr id="3" name="Content Placeholder 2">
            <a:extLst>
              <a:ext uri="{FF2B5EF4-FFF2-40B4-BE49-F238E27FC236}">
                <a16:creationId xmlns:a16="http://schemas.microsoft.com/office/drawing/2014/main" id="{09D00AF3-D76E-4711-9D2B-6CE2E9644915}"/>
              </a:ext>
            </a:extLst>
          </p:cNvPr>
          <p:cNvSpPr>
            <a:spLocks noGrp="1"/>
          </p:cNvSpPr>
          <p:nvPr>
            <p:ph idx="1"/>
          </p:nvPr>
        </p:nvSpPr>
        <p:spPr/>
        <p:txBody>
          <a:bodyPr/>
          <a:lstStyle/>
          <a:p>
            <a:r>
              <a:rPr lang="en-US" dirty="0"/>
              <a:t>The info matrix after augmentations and feature extraction was </a:t>
            </a:r>
            <a:r>
              <a:rPr lang="en-US" sz="1800" dirty="0">
                <a:effectLst/>
                <a:latin typeface="Calibri" panose="020F0502020204030204" pitchFamily="34" charset="0"/>
                <a:ea typeface="Calibri" panose="020F0502020204030204" pitchFamily="34" charset="0"/>
              </a:rPr>
              <a:t>7356x162. Here the number of rows was the total number of input data and 162 are all the results of the features stacked together.</a:t>
            </a:r>
          </a:p>
          <a:p>
            <a:endParaRPr lang="en-US" dirty="0">
              <a:latin typeface="Calibri" panose="020F0502020204030204" pitchFamily="34" charset="0"/>
            </a:endParaRPr>
          </a:p>
          <a:p>
            <a:pPr marL="342900" indent="-342900">
              <a:buAutoNum type="arabicPeriod"/>
            </a:pPr>
            <a:r>
              <a:rPr lang="en-US" dirty="0">
                <a:latin typeface="Calibri" panose="020F0502020204030204" pitchFamily="34" charset="0"/>
              </a:rPr>
              <a:t>Thus, the input to the neural network was 75% of the rows as train</a:t>
            </a:r>
          </a:p>
          <a:p>
            <a:pPr marL="342900" indent="-342900">
              <a:buAutoNum type="arabicPeriod"/>
            </a:pPr>
            <a:r>
              <a:rPr lang="en-US" dirty="0">
                <a:latin typeface="Calibri" panose="020F0502020204030204" pitchFamily="34" charset="0"/>
              </a:rPr>
              <a:t>The remaining 25% was used as test data.</a:t>
            </a:r>
          </a:p>
        </p:txBody>
      </p:sp>
    </p:spTree>
    <p:extLst>
      <p:ext uri="{BB962C8B-B14F-4D97-AF65-F5344CB8AC3E}">
        <p14:creationId xmlns:p14="http://schemas.microsoft.com/office/powerpoint/2010/main" val="4240190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F352D-15F2-4B9E-A48A-D40481FC0028}"/>
              </a:ext>
            </a:extLst>
          </p:cNvPr>
          <p:cNvSpPr>
            <a:spLocks noGrp="1"/>
          </p:cNvSpPr>
          <p:nvPr>
            <p:ph type="title"/>
          </p:nvPr>
        </p:nvSpPr>
        <p:spPr/>
        <p:txBody>
          <a:bodyPr/>
          <a:lstStyle/>
          <a:p>
            <a:pPr algn="ctr"/>
            <a:r>
              <a:rPr lang="en-US" dirty="0"/>
              <a:t>The model to beat</a:t>
            </a:r>
          </a:p>
        </p:txBody>
      </p:sp>
      <p:pic>
        <p:nvPicPr>
          <p:cNvPr id="9" name="Content Placeholder 8" descr="Graphical user interface, application&#10;&#10;Description automatically generated">
            <a:extLst>
              <a:ext uri="{FF2B5EF4-FFF2-40B4-BE49-F238E27FC236}">
                <a16:creationId xmlns:a16="http://schemas.microsoft.com/office/drawing/2014/main" id="{F7E96A30-5FF8-4119-9405-41852B04E06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462" t="17784" r="12582" b="5782"/>
          <a:stretch/>
        </p:blipFill>
        <p:spPr>
          <a:xfrm>
            <a:off x="819149" y="2752724"/>
            <a:ext cx="5390437" cy="3133726"/>
          </a:xfrm>
        </p:spPr>
      </p:pic>
      <p:pic>
        <p:nvPicPr>
          <p:cNvPr id="13" name="Picture 12" descr="Graphical user interface, application&#10;&#10;Description automatically generated">
            <a:extLst>
              <a:ext uri="{FF2B5EF4-FFF2-40B4-BE49-F238E27FC236}">
                <a16:creationId xmlns:a16="http://schemas.microsoft.com/office/drawing/2014/main" id="{67081BE8-CC1F-42F5-A46D-49F2A780DF7E}"/>
              </a:ext>
            </a:extLst>
          </p:cNvPr>
          <p:cNvPicPr>
            <a:picLocks noChangeAspect="1"/>
          </p:cNvPicPr>
          <p:nvPr/>
        </p:nvPicPr>
        <p:blipFill rotWithShape="1">
          <a:blip r:embed="rId3">
            <a:extLst>
              <a:ext uri="{28A0092B-C50C-407E-A947-70E740481C1C}">
                <a14:useLocalDpi xmlns:a14="http://schemas.microsoft.com/office/drawing/2010/main" val="0"/>
              </a:ext>
            </a:extLst>
          </a:blip>
          <a:srcRect l="34999" t="20693" r="31095" b="15973"/>
          <a:stretch/>
        </p:blipFill>
        <p:spPr>
          <a:xfrm>
            <a:off x="6943725" y="2266949"/>
            <a:ext cx="4133850" cy="4343401"/>
          </a:xfrm>
          <a:prstGeom prst="rect">
            <a:avLst/>
          </a:prstGeom>
        </p:spPr>
      </p:pic>
    </p:spTree>
    <p:extLst>
      <p:ext uri="{BB962C8B-B14F-4D97-AF65-F5344CB8AC3E}">
        <p14:creationId xmlns:p14="http://schemas.microsoft.com/office/powerpoint/2010/main" val="898647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A1045-8A09-47FF-942C-F1BF5615A608}"/>
              </a:ext>
            </a:extLst>
          </p:cNvPr>
          <p:cNvSpPr>
            <a:spLocks noGrp="1"/>
          </p:cNvSpPr>
          <p:nvPr>
            <p:ph type="title"/>
          </p:nvPr>
        </p:nvSpPr>
        <p:spPr>
          <a:xfrm>
            <a:off x="1920240" y="442220"/>
            <a:ext cx="8770571" cy="729355"/>
          </a:xfrm>
        </p:spPr>
        <p:txBody>
          <a:bodyPr>
            <a:normAutofit fontScale="90000"/>
          </a:bodyPr>
          <a:lstStyle/>
          <a:p>
            <a:pPr algn="ctr"/>
            <a:r>
              <a:rPr lang="en-US" dirty="0"/>
              <a:t>Our model</a:t>
            </a:r>
          </a:p>
        </p:txBody>
      </p:sp>
      <p:sp>
        <p:nvSpPr>
          <p:cNvPr id="3" name="Content Placeholder 2">
            <a:extLst>
              <a:ext uri="{FF2B5EF4-FFF2-40B4-BE49-F238E27FC236}">
                <a16:creationId xmlns:a16="http://schemas.microsoft.com/office/drawing/2014/main" id="{88DD562B-BF53-49CB-A28D-57A9721B572C}"/>
              </a:ext>
            </a:extLst>
          </p:cNvPr>
          <p:cNvSpPr>
            <a:spLocks noGrp="1"/>
          </p:cNvSpPr>
          <p:nvPr>
            <p:ph idx="1"/>
          </p:nvPr>
        </p:nvSpPr>
        <p:spPr/>
        <p:txBody>
          <a:bodyPr/>
          <a:lstStyle/>
          <a:p>
            <a:r>
              <a:rPr lang="en-US" dirty="0"/>
              <a:t>	</a:t>
            </a:r>
          </a:p>
        </p:txBody>
      </p:sp>
      <p:pic>
        <p:nvPicPr>
          <p:cNvPr id="7" name="Picture 6" descr="Graphical user interface, Word&#10;&#10;Description automatically generated with medium confidence">
            <a:extLst>
              <a:ext uri="{FF2B5EF4-FFF2-40B4-BE49-F238E27FC236}">
                <a16:creationId xmlns:a16="http://schemas.microsoft.com/office/drawing/2014/main" id="{51DD7496-671F-4765-95E2-DB78DDA489EE}"/>
              </a:ext>
            </a:extLst>
          </p:cNvPr>
          <p:cNvPicPr>
            <a:picLocks noChangeAspect="1"/>
          </p:cNvPicPr>
          <p:nvPr/>
        </p:nvPicPr>
        <p:blipFill rotWithShape="1">
          <a:blip r:embed="rId2">
            <a:extLst>
              <a:ext uri="{28A0092B-C50C-407E-A947-70E740481C1C}">
                <a14:useLocalDpi xmlns:a14="http://schemas.microsoft.com/office/drawing/2010/main" val="0"/>
              </a:ext>
            </a:extLst>
          </a:blip>
          <a:srcRect l="25805" t="29953" r="30679" b="2863"/>
          <a:stretch/>
        </p:blipFill>
        <p:spPr>
          <a:xfrm>
            <a:off x="2365961" y="2312276"/>
            <a:ext cx="8324850" cy="4467225"/>
          </a:xfrm>
          <a:prstGeom prst="rect">
            <a:avLst/>
          </a:prstGeom>
        </p:spPr>
      </p:pic>
    </p:spTree>
    <p:extLst>
      <p:ext uri="{BB962C8B-B14F-4D97-AF65-F5344CB8AC3E}">
        <p14:creationId xmlns:p14="http://schemas.microsoft.com/office/powerpoint/2010/main" val="3620122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FC2D-B164-422C-913F-1735BFCFBCEA}"/>
              </a:ext>
            </a:extLst>
          </p:cNvPr>
          <p:cNvSpPr>
            <a:spLocks noGrp="1"/>
          </p:cNvSpPr>
          <p:nvPr>
            <p:ph type="title"/>
          </p:nvPr>
        </p:nvSpPr>
        <p:spPr/>
        <p:txBody>
          <a:bodyPr>
            <a:normAutofit fontScale="90000"/>
          </a:bodyPr>
          <a:lstStyle/>
          <a:p>
            <a:pPr algn="ctr"/>
            <a:r>
              <a:rPr lang="en-US" dirty="0"/>
              <a:t>The accuracy graph showing accuracy at 79.21%</a:t>
            </a:r>
          </a:p>
        </p:txBody>
      </p:sp>
      <p:pic>
        <p:nvPicPr>
          <p:cNvPr id="4" name="Content Placeholder 3">
            <a:extLst>
              <a:ext uri="{FF2B5EF4-FFF2-40B4-BE49-F238E27FC236}">
                <a16:creationId xmlns:a16="http://schemas.microsoft.com/office/drawing/2014/main" id="{405B7542-5D39-4DFC-B55C-AF7D07497491}"/>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7692" t="12726" r="5556" b="8072"/>
          <a:stretch/>
        </p:blipFill>
        <p:spPr bwMode="auto">
          <a:xfrm>
            <a:off x="2095451" y="2266950"/>
            <a:ext cx="8595360" cy="38766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87182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F151-E9C8-4306-AD56-B60379968392}"/>
              </a:ext>
            </a:extLst>
          </p:cNvPr>
          <p:cNvSpPr>
            <a:spLocks noGrp="1"/>
          </p:cNvSpPr>
          <p:nvPr>
            <p:ph type="title"/>
          </p:nvPr>
        </p:nvSpPr>
        <p:spPr>
          <a:xfrm>
            <a:off x="1920240" y="442220"/>
            <a:ext cx="8770571" cy="1093617"/>
          </a:xfrm>
        </p:spPr>
        <p:txBody>
          <a:bodyPr/>
          <a:lstStyle/>
          <a:p>
            <a:pPr algn="ctr"/>
            <a:r>
              <a:rPr lang="en-US" dirty="0"/>
              <a:t>A comparison of the graphs</a:t>
            </a:r>
          </a:p>
        </p:txBody>
      </p:sp>
      <p:pic>
        <p:nvPicPr>
          <p:cNvPr id="4" name="Content Placeholder 8" descr="Graphical user interface, application&#10;&#10;Description automatically generated">
            <a:extLst>
              <a:ext uri="{FF2B5EF4-FFF2-40B4-BE49-F238E27FC236}">
                <a16:creationId xmlns:a16="http://schemas.microsoft.com/office/drawing/2014/main" id="{C0A88D59-6151-4DD7-99CC-E78DD836F9F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787" t="17784" r="12582" b="5782"/>
          <a:stretch/>
        </p:blipFill>
        <p:spPr>
          <a:xfrm>
            <a:off x="274929" y="2164657"/>
            <a:ext cx="5743525" cy="3651250"/>
          </a:xfrm>
        </p:spPr>
      </p:pic>
      <p:pic>
        <p:nvPicPr>
          <p:cNvPr id="5" name="Content Placeholder 3">
            <a:extLst>
              <a:ext uri="{FF2B5EF4-FFF2-40B4-BE49-F238E27FC236}">
                <a16:creationId xmlns:a16="http://schemas.microsoft.com/office/drawing/2014/main" id="{86CB271F-55C7-41DF-A69C-54D873512C16}"/>
              </a:ext>
            </a:extLst>
          </p:cNvPr>
          <p:cNvPicPr>
            <a:picLocks/>
          </p:cNvPicPr>
          <p:nvPr/>
        </p:nvPicPr>
        <p:blipFill rotWithShape="1">
          <a:blip r:embed="rId3" cstate="print">
            <a:extLst>
              <a:ext uri="{28A0092B-C50C-407E-A947-70E740481C1C}">
                <a14:useLocalDpi xmlns:a14="http://schemas.microsoft.com/office/drawing/2010/main" val="0"/>
              </a:ext>
            </a:extLst>
          </a:blip>
          <a:srcRect l="7692" t="12726" r="5556" b="8072"/>
          <a:stretch/>
        </p:blipFill>
        <p:spPr bwMode="auto">
          <a:xfrm>
            <a:off x="6217150" y="2164657"/>
            <a:ext cx="5534104" cy="3651250"/>
          </a:xfrm>
          <a:prstGeom prst="rect">
            <a:avLst/>
          </a:prstGeom>
          <a:ln>
            <a:noFill/>
          </a:ln>
          <a:effectLst>
            <a:glow rad="12700">
              <a:schemeClr val="accent1">
                <a:alpha val="41000"/>
              </a:schemeClr>
            </a:glow>
          </a:effectLst>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F62AF4D5-B9E0-48CE-92DD-F3A40554C616}"/>
              </a:ext>
            </a:extLst>
          </p:cNvPr>
          <p:cNvSpPr txBox="1"/>
          <p:nvPr/>
        </p:nvSpPr>
        <p:spPr>
          <a:xfrm>
            <a:off x="3622089" y="6134470"/>
            <a:ext cx="5362113" cy="646331"/>
          </a:xfrm>
          <a:prstGeom prst="rect">
            <a:avLst/>
          </a:prstGeom>
          <a:noFill/>
        </p:spPr>
        <p:txBody>
          <a:bodyPr wrap="square" rtlCol="0">
            <a:spAutoFit/>
          </a:bodyPr>
          <a:lstStyle/>
          <a:p>
            <a:pPr algn="ctr"/>
            <a:r>
              <a:rPr lang="en-US" dirty="0"/>
              <a:t>Clearly the graph on the right has a better testing accuracy.</a:t>
            </a:r>
          </a:p>
        </p:txBody>
      </p:sp>
    </p:spTree>
    <p:extLst>
      <p:ext uri="{BB962C8B-B14F-4D97-AF65-F5344CB8AC3E}">
        <p14:creationId xmlns:p14="http://schemas.microsoft.com/office/powerpoint/2010/main" val="76627928"/>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1C2B31"/>
      </a:dk2>
      <a:lt2>
        <a:srgbClr val="F0F3F0"/>
      </a:lt2>
      <a:accent1>
        <a:srgbClr val="D433DD"/>
      </a:accent1>
      <a:accent2>
        <a:srgbClr val="7E26CC"/>
      </a:accent2>
      <a:accent3>
        <a:srgbClr val="4733DD"/>
      </a:accent3>
      <a:accent4>
        <a:srgbClr val="2154CB"/>
      </a:accent4>
      <a:accent5>
        <a:srgbClr val="33ADDD"/>
      </a:accent5>
      <a:accent6>
        <a:srgbClr val="20C2AC"/>
      </a:accent6>
      <a:hlink>
        <a:srgbClr val="3F86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184</TotalTime>
  <Words>479</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Meiryo</vt:lpstr>
      <vt:lpstr>Calibri</vt:lpstr>
      <vt:lpstr>Corbel</vt:lpstr>
      <vt:lpstr>SketchLinesVTI</vt:lpstr>
      <vt:lpstr>Speech Emotion Recognition in Using Convolutional Neural Network </vt:lpstr>
      <vt:lpstr>Ryerson Audio-Visual Database </vt:lpstr>
      <vt:lpstr>The Features Extracted</vt:lpstr>
      <vt:lpstr>Augmentation techniques</vt:lpstr>
      <vt:lpstr>The Input</vt:lpstr>
      <vt:lpstr>The model to beat</vt:lpstr>
      <vt:lpstr>Our model</vt:lpstr>
      <vt:lpstr>The accuracy graph showing accuracy at 79.21%</vt:lpstr>
      <vt:lpstr>A comparison of the graphs</vt:lpstr>
      <vt:lpstr>Comparison with established existing models</vt:lpstr>
      <vt:lpstr>Previous state of our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 in Using Convolutional Neural Network </dc:title>
  <dc:creator>Jishnu Mahmud</dc:creator>
  <cp:lastModifiedBy>Jishnu Mahmud</cp:lastModifiedBy>
  <cp:revision>10</cp:revision>
  <dcterms:created xsi:type="dcterms:W3CDTF">2021-07-23T07:06:09Z</dcterms:created>
  <dcterms:modified xsi:type="dcterms:W3CDTF">2021-07-23T10:10:24Z</dcterms:modified>
</cp:coreProperties>
</file>