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handoutMasterIdLst>
    <p:handoutMasterId r:id="rId33"/>
  </p:handoutMasterIdLst>
  <p:sldIdLst>
    <p:sldId id="271" r:id="rId3"/>
    <p:sldId id="330" r:id="rId4"/>
    <p:sldId id="301" r:id="rId5"/>
    <p:sldId id="290" r:id="rId6"/>
    <p:sldId id="292" r:id="rId7"/>
    <p:sldId id="300" r:id="rId8"/>
    <p:sldId id="307" r:id="rId9"/>
    <p:sldId id="322" r:id="rId10"/>
    <p:sldId id="260" r:id="rId11"/>
    <p:sldId id="323" r:id="rId12"/>
    <p:sldId id="333" r:id="rId13"/>
    <p:sldId id="324" r:id="rId14"/>
    <p:sldId id="332" r:id="rId15"/>
    <p:sldId id="334" r:id="rId16"/>
    <p:sldId id="335" r:id="rId17"/>
    <p:sldId id="325" r:id="rId18"/>
    <p:sldId id="338" r:id="rId19"/>
    <p:sldId id="337" r:id="rId20"/>
    <p:sldId id="327" r:id="rId21"/>
    <p:sldId id="339" r:id="rId22"/>
    <p:sldId id="312" r:id="rId23"/>
    <p:sldId id="303" r:id="rId24"/>
    <p:sldId id="320" r:id="rId25"/>
    <p:sldId id="305" r:id="rId26"/>
    <p:sldId id="329" r:id="rId27"/>
    <p:sldId id="331" r:id="rId28"/>
    <p:sldId id="270" r:id="rId29"/>
    <p:sldId id="284" r:id="rId30"/>
    <p:sldId id="279" r:id="rId31"/>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9" autoAdjust="0"/>
    <p:restoredTop sz="84899" autoAdjust="0"/>
  </p:normalViewPr>
  <p:slideViewPr>
    <p:cSldViewPr>
      <p:cViewPr varScale="1">
        <p:scale>
          <a:sx n="45" d="100"/>
          <a:sy n="45" d="100"/>
        </p:scale>
        <p:origin x="-715"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bd_Tmean_jan2030-nov2060_Txt\bd_Tmean_jan2030-nov2060_Txt\Clim_Model_tem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27"/>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004643650313537E-2"/>
          <c:y val="6.1817311898513069E-2"/>
          <c:w val="0.83541426071740665"/>
          <c:h val="0.79523549139690852"/>
        </c:manualLayout>
      </c:layout>
      <c:lineChart>
        <c:grouping val="standard"/>
        <c:ser>
          <c:idx val="1"/>
          <c:order val="1"/>
          <c:spPr>
            <a:ln w="50800">
              <a:solidFill>
                <a:schemeClr val="tx2">
                  <a:lumMod val="75000"/>
                </a:schemeClr>
              </a:solidFill>
            </a:ln>
            <a:effectLst>
              <a:glow>
                <a:schemeClr val="tx2">
                  <a:lumMod val="60000"/>
                  <a:lumOff val="40000"/>
                </a:schemeClr>
              </a:glow>
            </a:effectLst>
          </c:spPr>
          <c:cat>
            <c:multiLvlStrRef>
              <c:f>Sheet1!$A$377:$A$407</c:f>
            </c:multiLvlStrRef>
          </c:cat>
          <c:val>
            <c:numRef>
              <c:f>Sheet1!$Y$377:$Y$407</c:f>
            </c:numRef>
          </c:val>
        </c:ser>
        <c:ser>
          <c:idx val="0"/>
          <c:order val="0"/>
          <c:spPr>
            <a:ln w="50800">
              <a:solidFill>
                <a:schemeClr val="tx2">
                  <a:lumMod val="75000"/>
                </a:schemeClr>
              </a:solidFill>
            </a:ln>
            <a:effectLst>
              <a:glow>
                <a:schemeClr val="tx2">
                  <a:lumMod val="60000"/>
                  <a:lumOff val="40000"/>
                </a:schemeClr>
              </a:glow>
            </a:effectLst>
          </c:spPr>
          <c:marker>
            <c:symbol val="circle"/>
            <c:size val="7"/>
            <c:spPr>
              <a:solidFill>
                <a:schemeClr val="tx2">
                  <a:lumMod val="75000"/>
                </a:schemeClr>
              </a:solidFill>
              <a:ln>
                <a:solidFill>
                  <a:schemeClr val="tx2">
                    <a:lumMod val="60000"/>
                    <a:lumOff val="40000"/>
                  </a:schemeClr>
                </a:solidFill>
              </a:ln>
              <a:effectLst>
                <a:glow>
                  <a:schemeClr val="tx2">
                    <a:lumMod val="60000"/>
                    <a:lumOff val="40000"/>
                  </a:schemeClr>
                </a:glow>
              </a:effectLst>
            </c:spPr>
          </c:marker>
          <c:trendline>
            <c:trendlineType val="linear"/>
            <c:dispRSqr val="1"/>
            <c:dispEq val="1"/>
            <c:trendlineLbl>
              <c:layout>
                <c:manualLayout>
                  <c:x val="-0.42373403324584641"/>
                  <c:y val="-2.1263852435112411E-2"/>
                </c:manualLayout>
              </c:layout>
              <c:numFmt formatCode="General" sourceLinked="0"/>
              <c:txPr>
                <a:bodyPr/>
                <a:lstStyle/>
                <a:p>
                  <a:pPr>
                    <a:defRPr sz="1600"/>
                  </a:pPr>
                  <a:endParaRPr lang="en-US"/>
                </a:p>
              </c:txPr>
            </c:trendlineLbl>
          </c:trendline>
          <c:cat>
            <c:numRef>
              <c:f>Sheet1!$A$377:$A$407</c:f>
              <c:numCache>
                <c:formatCode>General</c:formatCode>
                <c:ptCount val="31"/>
                <c:pt idx="0">
                  <c:v>2030</c:v>
                </c:pt>
                <c:pt idx="1">
                  <c:v>2031</c:v>
                </c:pt>
                <c:pt idx="2">
                  <c:v>2032</c:v>
                </c:pt>
                <c:pt idx="3">
                  <c:v>2033</c:v>
                </c:pt>
                <c:pt idx="4">
                  <c:v>2034</c:v>
                </c:pt>
                <c:pt idx="5">
                  <c:v>2035</c:v>
                </c:pt>
                <c:pt idx="6">
                  <c:v>2036</c:v>
                </c:pt>
                <c:pt idx="7">
                  <c:v>2037</c:v>
                </c:pt>
                <c:pt idx="8">
                  <c:v>2038</c:v>
                </c:pt>
                <c:pt idx="9">
                  <c:v>2039</c:v>
                </c:pt>
                <c:pt idx="10">
                  <c:v>2040</c:v>
                </c:pt>
                <c:pt idx="11">
                  <c:v>2041</c:v>
                </c:pt>
                <c:pt idx="12">
                  <c:v>2042</c:v>
                </c:pt>
                <c:pt idx="13">
                  <c:v>2043</c:v>
                </c:pt>
                <c:pt idx="14">
                  <c:v>2044</c:v>
                </c:pt>
                <c:pt idx="15">
                  <c:v>2045</c:v>
                </c:pt>
                <c:pt idx="16">
                  <c:v>2046</c:v>
                </c:pt>
                <c:pt idx="17">
                  <c:v>2047</c:v>
                </c:pt>
                <c:pt idx="18">
                  <c:v>2048</c:v>
                </c:pt>
                <c:pt idx="19">
                  <c:v>2049</c:v>
                </c:pt>
                <c:pt idx="20">
                  <c:v>2050</c:v>
                </c:pt>
                <c:pt idx="21">
                  <c:v>2051</c:v>
                </c:pt>
                <c:pt idx="22">
                  <c:v>2052</c:v>
                </c:pt>
                <c:pt idx="23">
                  <c:v>2053</c:v>
                </c:pt>
                <c:pt idx="24">
                  <c:v>2054</c:v>
                </c:pt>
                <c:pt idx="25">
                  <c:v>2055</c:v>
                </c:pt>
                <c:pt idx="26">
                  <c:v>2056</c:v>
                </c:pt>
                <c:pt idx="27">
                  <c:v>2057</c:v>
                </c:pt>
                <c:pt idx="28">
                  <c:v>2058</c:v>
                </c:pt>
                <c:pt idx="29">
                  <c:v>2059</c:v>
                </c:pt>
                <c:pt idx="30">
                  <c:v>2060</c:v>
                </c:pt>
              </c:numCache>
            </c:numRef>
          </c:cat>
          <c:val>
            <c:numRef>
              <c:f>Sheet1!$C$377:$C$407</c:f>
              <c:numCache>
                <c:formatCode>General</c:formatCode>
                <c:ptCount val="31"/>
                <c:pt idx="0">
                  <c:v>25.286599999999826</c:v>
                </c:pt>
                <c:pt idx="1">
                  <c:v>25.202883333333169</c:v>
                </c:pt>
                <c:pt idx="2">
                  <c:v>24.471466666666668</c:v>
                </c:pt>
                <c:pt idx="3">
                  <c:v>24.88747500000003</c:v>
                </c:pt>
                <c:pt idx="4">
                  <c:v>24.699008333333289</c:v>
                </c:pt>
                <c:pt idx="5">
                  <c:v>24.495741666666589</c:v>
                </c:pt>
                <c:pt idx="6">
                  <c:v>24.958100000000002</c:v>
                </c:pt>
                <c:pt idx="7">
                  <c:v>24.946874999999988</c:v>
                </c:pt>
                <c:pt idx="8">
                  <c:v>24.904599999999878</c:v>
                </c:pt>
                <c:pt idx="9">
                  <c:v>25.098991666666691</c:v>
                </c:pt>
                <c:pt idx="10">
                  <c:v>25.403133333333095</c:v>
                </c:pt>
                <c:pt idx="11">
                  <c:v>25.322333333333095</c:v>
                </c:pt>
                <c:pt idx="12">
                  <c:v>24.346941666666691</c:v>
                </c:pt>
                <c:pt idx="13">
                  <c:v>25.441275000000005</c:v>
                </c:pt>
                <c:pt idx="14">
                  <c:v>25.015216666666664</c:v>
                </c:pt>
                <c:pt idx="15">
                  <c:v>25.032833333333169</c:v>
                </c:pt>
                <c:pt idx="16">
                  <c:v>25.691241666666691</c:v>
                </c:pt>
                <c:pt idx="17">
                  <c:v>25.763841666666668</c:v>
                </c:pt>
                <c:pt idx="18">
                  <c:v>25.306241666666665</c:v>
                </c:pt>
                <c:pt idx="19">
                  <c:v>25.746775</c:v>
                </c:pt>
                <c:pt idx="20">
                  <c:v>25.484391666666667</c:v>
                </c:pt>
                <c:pt idx="21">
                  <c:v>25.146274999999999</c:v>
                </c:pt>
                <c:pt idx="22">
                  <c:v>26.16519166666669</c:v>
                </c:pt>
                <c:pt idx="23">
                  <c:v>26.191591666666731</c:v>
                </c:pt>
                <c:pt idx="24">
                  <c:v>26.456991666666731</c:v>
                </c:pt>
                <c:pt idx="25">
                  <c:v>25.296366666666668</c:v>
                </c:pt>
                <c:pt idx="26">
                  <c:v>25.313649999999893</c:v>
                </c:pt>
                <c:pt idx="27">
                  <c:v>25.179416666666668</c:v>
                </c:pt>
                <c:pt idx="28">
                  <c:v>26.397008333333329</c:v>
                </c:pt>
                <c:pt idx="29">
                  <c:v>26.171283333333289</c:v>
                </c:pt>
                <c:pt idx="30">
                  <c:v>26.307548387096791</c:v>
                </c:pt>
              </c:numCache>
            </c:numRef>
          </c:val>
        </c:ser>
        <c:marker val="1"/>
        <c:axId val="242542464"/>
        <c:axId val="242544000"/>
      </c:lineChart>
      <c:catAx>
        <c:axId val="242542464"/>
        <c:scaling>
          <c:orientation val="minMax"/>
        </c:scaling>
        <c:delete val="1"/>
        <c:axPos val="b"/>
        <c:majorGridlines>
          <c:spPr>
            <a:ln>
              <a:solidFill>
                <a:schemeClr val="bg1">
                  <a:lumMod val="75000"/>
                </a:schemeClr>
              </a:solidFill>
              <a:prstDash val="sysDash"/>
            </a:ln>
          </c:spPr>
        </c:majorGridlines>
        <c:numFmt formatCode="General" sourceLinked="1"/>
        <c:majorTickMark val="none"/>
        <c:tickLblPos val="nextTo"/>
        <c:crossAx val="242544000"/>
        <c:crosses val="autoZero"/>
        <c:auto val="1"/>
        <c:lblAlgn val="ctr"/>
        <c:lblOffset val="100"/>
        <c:tickLblSkip val="1"/>
      </c:catAx>
      <c:valAx>
        <c:axId val="242544000"/>
        <c:scaling>
          <c:orientation val="minMax"/>
          <c:min val="24"/>
        </c:scaling>
        <c:axPos val="l"/>
        <c:majorGridlines>
          <c:spPr>
            <a:ln>
              <a:solidFill>
                <a:schemeClr val="bg1">
                  <a:lumMod val="75000"/>
                </a:schemeClr>
              </a:solidFill>
              <a:prstDash val="sysDash"/>
            </a:ln>
          </c:spPr>
        </c:majorGridlines>
        <c:title>
          <c:tx>
            <c:rich>
              <a:bodyPr/>
              <a:lstStyle/>
              <a:p>
                <a:pPr>
                  <a:defRPr sz="1600"/>
                </a:pPr>
                <a:r>
                  <a:rPr lang="en-US" sz="1600" dirty="0" smtClean="0"/>
                  <a:t>Temperature </a:t>
                </a:r>
                <a:r>
                  <a:rPr lang="en-US" sz="1600" dirty="0" smtClean="0">
                    <a:sym typeface="Symbol"/>
                  </a:rPr>
                  <a:t>C  in Dhaka</a:t>
                </a:r>
                <a:endParaRPr lang="en-US" sz="1600" dirty="0"/>
              </a:p>
            </c:rich>
          </c:tx>
          <c:layout>
            <c:manualLayout>
              <c:xMode val="edge"/>
              <c:yMode val="edge"/>
              <c:x val="0.94871794871794712"/>
              <c:y val="0.33792459536308095"/>
            </c:manualLayout>
          </c:layout>
        </c:title>
        <c:numFmt formatCode="#,##0.0" sourceLinked="0"/>
        <c:majorTickMark val="none"/>
        <c:tickLblPos val="nextTo"/>
        <c:txPr>
          <a:bodyPr/>
          <a:lstStyle/>
          <a:p>
            <a:pPr>
              <a:defRPr sz="1600"/>
            </a:pPr>
            <a:endParaRPr lang="en-US"/>
          </a:p>
        </c:txPr>
        <c:crossAx val="242542464"/>
        <c:crosses val="autoZero"/>
        <c:crossBetween val="between"/>
      </c:valAx>
      <c:spPr>
        <a:noFill/>
      </c:spPr>
    </c:plotArea>
    <c:plotVisOnly val="1"/>
    <c:dispBlanksAs val="gap"/>
  </c:chart>
  <c:spPr>
    <a:gradFill>
      <a:gsLst>
        <a:gs pos="0">
          <a:schemeClr val="accent3">
            <a:lumMod val="60000"/>
            <a:lumOff val="40000"/>
          </a:schemeClr>
        </a:gs>
        <a:gs pos="50000">
          <a:schemeClr val="accent3">
            <a:lumMod val="40000"/>
            <a:lumOff val="60000"/>
          </a:schemeClr>
        </a:gs>
        <a:gs pos="100000">
          <a:schemeClr val="accent3">
            <a:lumMod val="20000"/>
            <a:lumOff val="80000"/>
          </a:schemeClr>
        </a:gs>
      </a:gsLst>
      <a:lin ang="5400000" scaled="0"/>
    </a:gradFill>
    <a:effectLst>
      <a:outerShdw blurRad="63500" sx="102000" sy="102000" algn="ctr" rotWithShape="0">
        <a:prstClr val="black">
          <a:alpha val="40000"/>
        </a:prstClr>
      </a:outerShdw>
    </a:effectLst>
  </c:sp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DF293-2384-4304-9C16-57DB1550629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E93E600A-FEEE-4A48-8A6F-4ADF80E555D4}">
      <dgm:prSet phldrT="[Text]"/>
      <dgm:spPr/>
      <dgm:t>
        <a:bodyPr/>
        <a:lstStyle/>
        <a:p>
          <a:r>
            <a:rPr lang="en-US" dirty="0" smtClean="0"/>
            <a:t>Diarrhoeal diseases</a:t>
          </a:r>
          <a:endParaRPr lang="en-US" dirty="0"/>
        </a:p>
      </dgm:t>
    </dgm:pt>
    <dgm:pt modelId="{D03F548B-6CEF-4601-A01F-24348B0B1404}" type="parTrans" cxnId="{4ACF84D6-03DA-4CB1-8E04-9DE33CA7CD1C}">
      <dgm:prSet/>
      <dgm:spPr/>
      <dgm:t>
        <a:bodyPr/>
        <a:lstStyle/>
        <a:p>
          <a:endParaRPr lang="en-US"/>
        </a:p>
      </dgm:t>
    </dgm:pt>
    <dgm:pt modelId="{D2DB5784-C7C8-4E7F-B9A6-07D63BAA13E1}" type="sibTrans" cxnId="{4ACF84D6-03DA-4CB1-8E04-9DE33CA7CD1C}">
      <dgm:prSet/>
      <dgm:spPr/>
      <dgm:t>
        <a:bodyPr/>
        <a:lstStyle/>
        <a:p>
          <a:endParaRPr lang="en-US"/>
        </a:p>
      </dgm:t>
    </dgm:pt>
    <dgm:pt modelId="{D3A4059D-5CA3-4DB9-922F-F6C462166496}">
      <dgm:prSet phldrT="[Text]" custT="1"/>
      <dgm:spPr/>
      <dgm:t>
        <a:bodyPr/>
        <a:lstStyle/>
        <a:p>
          <a:r>
            <a:rPr lang="en-US" sz="2400" dirty="0" smtClean="0"/>
            <a:t>Pathogens in climate change induced storm run-off</a:t>
          </a:r>
          <a:endParaRPr lang="en-US" sz="2400" dirty="0"/>
        </a:p>
      </dgm:t>
    </dgm:pt>
    <dgm:pt modelId="{FDE9752C-D197-407C-B0BE-91632965CBEE}" type="parTrans" cxnId="{6BC072C0-2E0F-47DB-8FF9-69A5C0F9817E}">
      <dgm:prSet/>
      <dgm:spPr/>
      <dgm:t>
        <a:bodyPr/>
        <a:lstStyle/>
        <a:p>
          <a:endParaRPr lang="en-US"/>
        </a:p>
      </dgm:t>
    </dgm:pt>
    <dgm:pt modelId="{FB44FF46-7299-4D16-A5F0-E8CA82EAEEFC}" type="sibTrans" cxnId="{6BC072C0-2E0F-47DB-8FF9-69A5C0F9817E}">
      <dgm:prSet/>
      <dgm:spPr/>
      <dgm:t>
        <a:bodyPr/>
        <a:lstStyle/>
        <a:p>
          <a:endParaRPr lang="en-US"/>
        </a:p>
      </dgm:t>
    </dgm:pt>
    <dgm:pt modelId="{EC06BB80-BBF4-4E66-813A-6D70A0286D13}">
      <dgm:prSet phldrT="[Text]" custT="1"/>
      <dgm:spPr/>
      <dgm:t>
        <a:bodyPr/>
        <a:lstStyle/>
        <a:p>
          <a:r>
            <a:rPr lang="en-US" sz="2400" dirty="0" smtClean="0"/>
            <a:t>Floods  overflow  wastewater treatment plants/septic systems or combined sewer overflows</a:t>
          </a:r>
          <a:endParaRPr lang="en-US" sz="2400" dirty="0"/>
        </a:p>
      </dgm:t>
    </dgm:pt>
    <dgm:pt modelId="{3615D53A-6977-4447-A6CD-8B4D33E05031}" type="parTrans" cxnId="{6684BF50-E2B1-4B9B-A25E-0409593454CE}">
      <dgm:prSet/>
      <dgm:spPr/>
      <dgm:t>
        <a:bodyPr/>
        <a:lstStyle/>
        <a:p>
          <a:endParaRPr lang="en-US"/>
        </a:p>
      </dgm:t>
    </dgm:pt>
    <dgm:pt modelId="{49B9437C-29B8-434B-AD01-6B060DF66C81}" type="sibTrans" cxnId="{6684BF50-E2B1-4B9B-A25E-0409593454CE}">
      <dgm:prSet/>
      <dgm:spPr/>
      <dgm:t>
        <a:bodyPr/>
        <a:lstStyle/>
        <a:p>
          <a:endParaRPr lang="en-US"/>
        </a:p>
      </dgm:t>
    </dgm:pt>
    <dgm:pt modelId="{C20F570E-6C38-4335-AD26-9580DC2EAD80}">
      <dgm:prSet phldrT="[Text]"/>
      <dgm:spPr/>
      <dgm:t>
        <a:bodyPr/>
        <a:lstStyle/>
        <a:p>
          <a:endParaRPr lang="en-US" dirty="0"/>
        </a:p>
      </dgm:t>
    </dgm:pt>
    <dgm:pt modelId="{2CEACD0D-658B-41AF-A3C4-DED7EB6A4102}" type="parTrans" cxnId="{C8E9C052-455F-45D5-9F1B-B585C477835E}">
      <dgm:prSet/>
      <dgm:spPr/>
      <dgm:t>
        <a:bodyPr/>
        <a:lstStyle/>
        <a:p>
          <a:endParaRPr lang="en-US"/>
        </a:p>
      </dgm:t>
    </dgm:pt>
    <dgm:pt modelId="{C79867F7-FD7E-4E7E-985C-69E337A3BFEB}" type="sibTrans" cxnId="{C8E9C052-455F-45D5-9F1B-B585C477835E}">
      <dgm:prSet/>
      <dgm:spPr/>
      <dgm:t>
        <a:bodyPr/>
        <a:lstStyle/>
        <a:p>
          <a:endParaRPr lang="en-US"/>
        </a:p>
      </dgm:t>
    </dgm:pt>
    <dgm:pt modelId="{FD35EEF9-DBC7-4347-815E-4E9F02590FA3}">
      <dgm:prSet phldrT="[Text]" phldr="1"/>
      <dgm:spPr/>
      <dgm:t>
        <a:bodyPr/>
        <a:lstStyle/>
        <a:p>
          <a:endParaRPr lang="en-US" dirty="0"/>
        </a:p>
      </dgm:t>
    </dgm:pt>
    <dgm:pt modelId="{6891A2B1-0E04-40B3-A7DD-8F4E7BC8F63B}" type="parTrans" cxnId="{A4F506ED-8FAA-4E62-84B0-288D8A4DF7D8}">
      <dgm:prSet/>
      <dgm:spPr/>
      <dgm:t>
        <a:bodyPr/>
        <a:lstStyle/>
        <a:p>
          <a:endParaRPr lang="en-US"/>
        </a:p>
      </dgm:t>
    </dgm:pt>
    <dgm:pt modelId="{CE5DF900-29D8-42CA-B3B9-8C005A840F8C}" type="sibTrans" cxnId="{A4F506ED-8FAA-4E62-84B0-288D8A4DF7D8}">
      <dgm:prSet/>
      <dgm:spPr/>
      <dgm:t>
        <a:bodyPr/>
        <a:lstStyle/>
        <a:p>
          <a:endParaRPr lang="en-US"/>
        </a:p>
      </dgm:t>
    </dgm:pt>
    <dgm:pt modelId="{FE29E105-7A5C-4296-9E96-A472A848EEF5}">
      <dgm:prSet phldrT="[Text]" custT="1"/>
      <dgm:spPr/>
      <dgm:t>
        <a:bodyPr/>
        <a:lstStyle/>
        <a:p>
          <a:r>
            <a:rPr lang="en-US" sz="2400" dirty="0" smtClean="0">
              <a:solidFill>
                <a:srgbClr val="FFFF00"/>
              </a:solidFill>
            </a:rPr>
            <a:t>Raised temperature affect the survival of pathogens in the environment</a:t>
          </a:r>
          <a:endParaRPr lang="en-US" sz="2400" dirty="0">
            <a:solidFill>
              <a:srgbClr val="FFFF00"/>
            </a:solidFill>
          </a:endParaRPr>
        </a:p>
      </dgm:t>
    </dgm:pt>
    <dgm:pt modelId="{BC48A1E1-E2D9-4C14-98E1-45853A7FDC5F}" type="parTrans" cxnId="{F48E3715-F06D-4522-AD2C-0E863BB5C8F1}">
      <dgm:prSet/>
      <dgm:spPr/>
      <dgm:t>
        <a:bodyPr/>
        <a:lstStyle/>
        <a:p>
          <a:endParaRPr lang="en-US"/>
        </a:p>
      </dgm:t>
    </dgm:pt>
    <dgm:pt modelId="{E8ED7108-45FC-450A-B569-3ADA28667DB7}" type="sibTrans" cxnId="{F48E3715-F06D-4522-AD2C-0E863BB5C8F1}">
      <dgm:prSet/>
      <dgm:spPr/>
      <dgm:t>
        <a:bodyPr/>
        <a:lstStyle/>
        <a:p>
          <a:endParaRPr lang="en-US"/>
        </a:p>
      </dgm:t>
    </dgm:pt>
    <dgm:pt modelId="{34722998-6F73-45B0-878A-A92E8A80EF6D}">
      <dgm:prSet phldrT="[Text]"/>
      <dgm:spPr/>
      <dgm:t>
        <a:bodyPr/>
        <a:lstStyle/>
        <a:p>
          <a:endParaRPr lang="en-US" dirty="0"/>
        </a:p>
      </dgm:t>
    </dgm:pt>
    <dgm:pt modelId="{8C010500-C53E-4803-81C1-40A017C79C41}" type="parTrans" cxnId="{945D8BF0-6399-4ECB-805B-C4C0F13DA7BA}">
      <dgm:prSet/>
      <dgm:spPr/>
      <dgm:t>
        <a:bodyPr/>
        <a:lstStyle/>
        <a:p>
          <a:endParaRPr lang="en-US"/>
        </a:p>
      </dgm:t>
    </dgm:pt>
    <dgm:pt modelId="{2E1E9737-3A00-45D9-AE41-E020500111E0}" type="sibTrans" cxnId="{945D8BF0-6399-4ECB-805B-C4C0F13DA7BA}">
      <dgm:prSet/>
      <dgm:spPr/>
      <dgm:t>
        <a:bodyPr/>
        <a:lstStyle/>
        <a:p>
          <a:endParaRPr lang="en-US"/>
        </a:p>
      </dgm:t>
    </dgm:pt>
    <dgm:pt modelId="{001627E0-2DB5-44F6-A655-7322AA82B2AA}">
      <dgm:prSet phldrT="[Text]"/>
      <dgm:spPr/>
      <dgm:t>
        <a:bodyPr/>
        <a:lstStyle/>
        <a:p>
          <a:r>
            <a:rPr lang="en-US" dirty="0" smtClean="0"/>
            <a:t>Climate change increase droughts which  increases contaminant concentration and multiple use of water body </a:t>
          </a:r>
          <a:endParaRPr lang="en-US" dirty="0"/>
        </a:p>
      </dgm:t>
    </dgm:pt>
    <dgm:pt modelId="{2B8C8948-41ED-43F9-8D77-D4B8B78CD811}" type="parTrans" cxnId="{1488277C-4726-48C3-969E-4F7581E0E0CD}">
      <dgm:prSet/>
      <dgm:spPr/>
      <dgm:t>
        <a:bodyPr/>
        <a:lstStyle/>
        <a:p>
          <a:endParaRPr lang="en-US"/>
        </a:p>
      </dgm:t>
    </dgm:pt>
    <dgm:pt modelId="{8E751FC0-7DD3-44A6-A814-9BCD5AA8BD9D}" type="sibTrans" cxnId="{1488277C-4726-48C3-969E-4F7581E0E0CD}">
      <dgm:prSet/>
      <dgm:spPr/>
      <dgm:t>
        <a:bodyPr/>
        <a:lstStyle/>
        <a:p>
          <a:endParaRPr lang="en-US"/>
        </a:p>
      </dgm:t>
    </dgm:pt>
    <dgm:pt modelId="{B281F678-737D-4ED3-AC0C-6384AF9730B4}">
      <dgm:prSet phldrT="[Text]"/>
      <dgm:spPr/>
      <dgm:t>
        <a:bodyPr/>
        <a:lstStyle/>
        <a:p>
          <a:r>
            <a:rPr lang="en-US" dirty="0" smtClean="0"/>
            <a:t>Increased</a:t>
          </a:r>
          <a:r>
            <a:rPr lang="en-US" baseline="0" dirty="0" smtClean="0"/>
            <a:t> salinity  increase aquatic invertebrates and increase  cholera</a:t>
          </a:r>
          <a:endParaRPr lang="en-US" dirty="0"/>
        </a:p>
      </dgm:t>
    </dgm:pt>
    <dgm:pt modelId="{3CB1F873-6A31-4CC4-A2D7-13067CADF3A2}" type="parTrans" cxnId="{A1D3CC30-6FC1-4212-BAC1-C0DC5D81A0EF}">
      <dgm:prSet/>
      <dgm:spPr/>
      <dgm:t>
        <a:bodyPr/>
        <a:lstStyle/>
        <a:p>
          <a:endParaRPr lang="en-US"/>
        </a:p>
      </dgm:t>
    </dgm:pt>
    <dgm:pt modelId="{325B3111-B81B-41CD-9DA8-40D7B27DC189}" type="sibTrans" cxnId="{A1D3CC30-6FC1-4212-BAC1-C0DC5D81A0EF}">
      <dgm:prSet/>
      <dgm:spPr/>
      <dgm:t>
        <a:bodyPr/>
        <a:lstStyle/>
        <a:p>
          <a:endParaRPr lang="en-US"/>
        </a:p>
      </dgm:t>
    </dgm:pt>
    <dgm:pt modelId="{96284B2E-7299-44F5-9D1E-ECDCD68BD9E1}" type="pres">
      <dgm:prSet presAssocID="{EE4DF293-2384-4304-9C16-57DB1550629D}" presName="cycle" presStyleCnt="0">
        <dgm:presLayoutVars>
          <dgm:chMax val="1"/>
          <dgm:dir/>
          <dgm:animLvl val="ctr"/>
          <dgm:resizeHandles val="exact"/>
        </dgm:presLayoutVars>
      </dgm:prSet>
      <dgm:spPr/>
      <dgm:t>
        <a:bodyPr/>
        <a:lstStyle/>
        <a:p>
          <a:endParaRPr lang="en-US"/>
        </a:p>
      </dgm:t>
    </dgm:pt>
    <dgm:pt modelId="{6153BFA9-1006-4158-BD0F-138871CF1CB2}" type="pres">
      <dgm:prSet presAssocID="{E93E600A-FEEE-4A48-8A6F-4ADF80E555D4}" presName="centerShape" presStyleLbl="node0" presStyleIdx="0" presStyleCnt="1" custLinFactNeighborX="497" custLinFactNeighborY="-3691"/>
      <dgm:spPr/>
      <dgm:t>
        <a:bodyPr/>
        <a:lstStyle/>
        <a:p>
          <a:endParaRPr lang="en-US"/>
        </a:p>
      </dgm:t>
    </dgm:pt>
    <dgm:pt modelId="{3BC7077E-4AB2-4726-8A31-ACC8EBA389EE}" type="pres">
      <dgm:prSet presAssocID="{FDE9752C-D197-407C-B0BE-91632965CBEE}" presName="parTrans" presStyleLbl="bgSibTrans2D1" presStyleIdx="0" presStyleCnt="5" custLinFactNeighborX="28588" custLinFactNeighborY="7618"/>
      <dgm:spPr/>
      <dgm:t>
        <a:bodyPr/>
        <a:lstStyle/>
        <a:p>
          <a:endParaRPr lang="en-US"/>
        </a:p>
      </dgm:t>
    </dgm:pt>
    <dgm:pt modelId="{605A99F9-EA3E-4F76-889B-366FB0752688}" type="pres">
      <dgm:prSet presAssocID="{D3A4059D-5CA3-4DB9-922F-F6C462166496}" presName="node" presStyleLbl="node1" presStyleIdx="0" presStyleCnt="5" custScaleX="143669" custScaleY="103607" custRadScaleRad="93280" custRadScaleInc="-13320">
        <dgm:presLayoutVars>
          <dgm:bulletEnabled val="1"/>
        </dgm:presLayoutVars>
      </dgm:prSet>
      <dgm:spPr/>
      <dgm:t>
        <a:bodyPr/>
        <a:lstStyle/>
        <a:p>
          <a:endParaRPr lang="en-US"/>
        </a:p>
      </dgm:t>
    </dgm:pt>
    <dgm:pt modelId="{68196E3B-51D2-48ED-A6CA-0154B877887F}" type="pres">
      <dgm:prSet presAssocID="{3615D53A-6977-4447-A6CD-8B4D33E05031}" presName="parTrans" presStyleLbl="bgSibTrans2D1" presStyleIdx="1" presStyleCnt="5" custLinFactNeighborX="20526" custLinFactNeighborY="982"/>
      <dgm:spPr/>
      <dgm:t>
        <a:bodyPr/>
        <a:lstStyle/>
        <a:p>
          <a:endParaRPr lang="en-US"/>
        </a:p>
      </dgm:t>
    </dgm:pt>
    <dgm:pt modelId="{2EB1B11F-351D-4E90-8A8F-47E3811483E6}" type="pres">
      <dgm:prSet presAssocID="{EC06BB80-BBF4-4E66-813A-6D70A0286D13}" presName="node" presStyleLbl="node1" presStyleIdx="1" presStyleCnt="5" custScaleX="152182" custScaleY="117032" custRadScaleRad="103037" custRadScaleInc="-44700">
        <dgm:presLayoutVars>
          <dgm:bulletEnabled val="1"/>
        </dgm:presLayoutVars>
      </dgm:prSet>
      <dgm:spPr/>
      <dgm:t>
        <a:bodyPr/>
        <a:lstStyle/>
        <a:p>
          <a:endParaRPr lang="en-US"/>
        </a:p>
      </dgm:t>
    </dgm:pt>
    <dgm:pt modelId="{7DC7A11A-F3B5-4CD5-8274-1F37A02F1F71}" type="pres">
      <dgm:prSet presAssocID="{BC48A1E1-E2D9-4C14-98E1-45853A7FDC5F}" presName="parTrans" presStyleLbl="bgSibTrans2D1" presStyleIdx="2" presStyleCnt="5" custLinFactNeighborX="3563" custLinFactNeighborY="82527"/>
      <dgm:spPr/>
      <dgm:t>
        <a:bodyPr/>
        <a:lstStyle/>
        <a:p>
          <a:endParaRPr lang="en-US"/>
        </a:p>
      </dgm:t>
    </dgm:pt>
    <dgm:pt modelId="{1507128B-2508-4460-91E0-1A2665616D30}" type="pres">
      <dgm:prSet presAssocID="{FE29E105-7A5C-4296-9E96-A472A848EEF5}" presName="node" presStyleLbl="node1" presStyleIdx="2" presStyleCnt="5" custAng="21168789" custScaleY="155728" custRadScaleRad="96467" custRadScaleInc="-24542">
        <dgm:presLayoutVars>
          <dgm:bulletEnabled val="1"/>
        </dgm:presLayoutVars>
      </dgm:prSet>
      <dgm:spPr/>
      <dgm:t>
        <a:bodyPr/>
        <a:lstStyle/>
        <a:p>
          <a:endParaRPr lang="en-US"/>
        </a:p>
      </dgm:t>
    </dgm:pt>
    <dgm:pt modelId="{62CC2ED4-858F-4B2E-B787-7EE8FDADF495}" type="pres">
      <dgm:prSet presAssocID="{2B8C8948-41ED-43F9-8D77-D4B8B78CD811}" presName="parTrans" presStyleLbl="bgSibTrans2D1" presStyleIdx="3" presStyleCnt="5" custScaleX="127317"/>
      <dgm:spPr/>
      <dgm:t>
        <a:bodyPr/>
        <a:lstStyle/>
        <a:p>
          <a:endParaRPr lang="en-US"/>
        </a:p>
      </dgm:t>
    </dgm:pt>
    <dgm:pt modelId="{DBADB8E6-BDCA-43AA-9AD0-EAD3CECF2AD6}" type="pres">
      <dgm:prSet presAssocID="{001627E0-2DB5-44F6-A655-7322AA82B2AA}" presName="node" presStyleLbl="node1" presStyleIdx="3" presStyleCnt="5" custScaleX="122124" custScaleY="153788" custRadScaleRad="113569" custRadScaleInc="-27067">
        <dgm:presLayoutVars>
          <dgm:bulletEnabled val="1"/>
        </dgm:presLayoutVars>
      </dgm:prSet>
      <dgm:spPr/>
      <dgm:t>
        <a:bodyPr/>
        <a:lstStyle/>
        <a:p>
          <a:endParaRPr lang="en-US"/>
        </a:p>
      </dgm:t>
    </dgm:pt>
    <dgm:pt modelId="{C90894D5-27F6-4C27-87AA-37348D55B487}" type="pres">
      <dgm:prSet presAssocID="{3CB1F873-6A31-4CC4-A2D7-13067CADF3A2}" presName="parTrans" presStyleLbl="bgSibTrans2D1" presStyleIdx="4" presStyleCnt="5" custScaleX="149904"/>
      <dgm:spPr/>
      <dgm:t>
        <a:bodyPr/>
        <a:lstStyle/>
        <a:p>
          <a:endParaRPr lang="en-US"/>
        </a:p>
      </dgm:t>
    </dgm:pt>
    <dgm:pt modelId="{9CB96362-07A6-4C16-9104-F52EFEF2EA66}" type="pres">
      <dgm:prSet presAssocID="{B281F678-737D-4ED3-AC0C-6384AF9730B4}" presName="node" presStyleLbl="node1" presStyleIdx="4" presStyleCnt="5" custScaleY="116076" custRadScaleRad="85816" custRadScaleInc="-16793">
        <dgm:presLayoutVars>
          <dgm:bulletEnabled val="1"/>
        </dgm:presLayoutVars>
      </dgm:prSet>
      <dgm:spPr/>
      <dgm:t>
        <a:bodyPr/>
        <a:lstStyle/>
        <a:p>
          <a:endParaRPr lang="en-US"/>
        </a:p>
      </dgm:t>
    </dgm:pt>
  </dgm:ptLst>
  <dgm:cxnLst>
    <dgm:cxn modelId="{5C86F329-62EC-4380-B063-240DBC4E0BE9}" type="presOf" srcId="{E93E600A-FEEE-4A48-8A6F-4ADF80E555D4}" destId="{6153BFA9-1006-4158-BD0F-138871CF1CB2}" srcOrd="0" destOrd="0" presId="urn:microsoft.com/office/officeart/2005/8/layout/radial4"/>
    <dgm:cxn modelId="{1488277C-4726-48C3-969E-4F7581E0E0CD}" srcId="{E93E600A-FEEE-4A48-8A6F-4ADF80E555D4}" destId="{001627E0-2DB5-44F6-A655-7322AA82B2AA}" srcOrd="3" destOrd="0" parTransId="{2B8C8948-41ED-43F9-8D77-D4B8B78CD811}" sibTransId="{8E751FC0-7DD3-44A6-A814-9BCD5AA8BD9D}"/>
    <dgm:cxn modelId="{4ACF84D6-03DA-4CB1-8E04-9DE33CA7CD1C}" srcId="{EE4DF293-2384-4304-9C16-57DB1550629D}" destId="{E93E600A-FEEE-4A48-8A6F-4ADF80E555D4}" srcOrd="0" destOrd="0" parTransId="{D03F548B-6CEF-4601-A01F-24348B0B1404}" sibTransId="{D2DB5784-C7C8-4E7F-B9A6-07D63BAA13E1}"/>
    <dgm:cxn modelId="{C8E9C052-455F-45D5-9F1B-B585C477835E}" srcId="{EE4DF293-2384-4304-9C16-57DB1550629D}" destId="{C20F570E-6C38-4335-AD26-9580DC2EAD80}" srcOrd="2" destOrd="0" parTransId="{2CEACD0D-658B-41AF-A3C4-DED7EB6A4102}" sibTransId="{C79867F7-FD7E-4E7E-985C-69E337A3BFEB}"/>
    <dgm:cxn modelId="{11FA8C6E-CF2C-48EE-8129-C09EA7D4116D}" type="presOf" srcId="{D3A4059D-5CA3-4DB9-922F-F6C462166496}" destId="{605A99F9-EA3E-4F76-889B-366FB0752688}" srcOrd="0" destOrd="0" presId="urn:microsoft.com/office/officeart/2005/8/layout/radial4"/>
    <dgm:cxn modelId="{18A1DFC5-3A8F-4387-95F4-62F0D9F36993}" type="presOf" srcId="{BC48A1E1-E2D9-4C14-98E1-45853A7FDC5F}" destId="{7DC7A11A-F3B5-4CD5-8274-1F37A02F1F71}" srcOrd="0" destOrd="0" presId="urn:microsoft.com/office/officeart/2005/8/layout/radial4"/>
    <dgm:cxn modelId="{6684BF50-E2B1-4B9B-A25E-0409593454CE}" srcId="{E93E600A-FEEE-4A48-8A6F-4ADF80E555D4}" destId="{EC06BB80-BBF4-4E66-813A-6D70A0286D13}" srcOrd="1" destOrd="0" parTransId="{3615D53A-6977-4447-A6CD-8B4D33E05031}" sibTransId="{49B9437C-29B8-434B-AD01-6B060DF66C81}"/>
    <dgm:cxn modelId="{35BCF589-14EE-4396-972A-95560A422D0F}" type="presOf" srcId="{FDE9752C-D197-407C-B0BE-91632965CBEE}" destId="{3BC7077E-4AB2-4726-8A31-ACC8EBA389EE}" srcOrd="0" destOrd="0" presId="urn:microsoft.com/office/officeart/2005/8/layout/radial4"/>
    <dgm:cxn modelId="{945D8BF0-6399-4ECB-805B-C4C0F13DA7BA}" srcId="{EE4DF293-2384-4304-9C16-57DB1550629D}" destId="{34722998-6F73-45B0-878A-A92E8A80EF6D}" srcOrd="1" destOrd="0" parTransId="{8C010500-C53E-4803-81C1-40A017C79C41}" sibTransId="{2E1E9737-3A00-45D9-AE41-E020500111E0}"/>
    <dgm:cxn modelId="{4FBE7B05-FE76-46D7-BB32-7D06C5ABD12C}" type="presOf" srcId="{3CB1F873-6A31-4CC4-A2D7-13067CADF3A2}" destId="{C90894D5-27F6-4C27-87AA-37348D55B487}" srcOrd="0" destOrd="0" presId="urn:microsoft.com/office/officeart/2005/8/layout/radial4"/>
    <dgm:cxn modelId="{A1D3CC30-6FC1-4212-BAC1-C0DC5D81A0EF}" srcId="{E93E600A-FEEE-4A48-8A6F-4ADF80E555D4}" destId="{B281F678-737D-4ED3-AC0C-6384AF9730B4}" srcOrd="4" destOrd="0" parTransId="{3CB1F873-6A31-4CC4-A2D7-13067CADF3A2}" sibTransId="{325B3111-B81B-41CD-9DA8-40D7B27DC189}"/>
    <dgm:cxn modelId="{B246A765-33CF-4B35-9669-3F2FD1176671}" type="presOf" srcId="{001627E0-2DB5-44F6-A655-7322AA82B2AA}" destId="{DBADB8E6-BDCA-43AA-9AD0-EAD3CECF2AD6}" srcOrd="0" destOrd="0" presId="urn:microsoft.com/office/officeart/2005/8/layout/radial4"/>
    <dgm:cxn modelId="{F48E3715-F06D-4522-AD2C-0E863BB5C8F1}" srcId="{E93E600A-FEEE-4A48-8A6F-4ADF80E555D4}" destId="{FE29E105-7A5C-4296-9E96-A472A848EEF5}" srcOrd="2" destOrd="0" parTransId="{BC48A1E1-E2D9-4C14-98E1-45853A7FDC5F}" sibTransId="{E8ED7108-45FC-450A-B569-3ADA28667DB7}"/>
    <dgm:cxn modelId="{6BC072C0-2E0F-47DB-8FF9-69A5C0F9817E}" srcId="{E93E600A-FEEE-4A48-8A6F-4ADF80E555D4}" destId="{D3A4059D-5CA3-4DB9-922F-F6C462166496}" srcOrd="0" destOrd="0" parTransId="{FDE9752C-D197-407C-B0BE-91632965CBEE}" sibTransId="{FB44FF46-7299-4D16-A5F0-E8CA82EAEEFC}"/>
    <dgm:cxn modelId="{7D25FD4B-DEE6-4159-AAA2-E6648B396BB3}" type="presOf" srcId="{2B8C8948-41ED-43F9-8D77-D4B8B78CD811}" destId="{62CC2ED4-858F-4B2E-B787-7EE8FDADF495}" srcOrd="0" destOrd="0" presId="urn:microsoft.com/office/officeart/2005/8/layout/radial4"/>
    <dgm:cxn modelId="{179DE955-97BD-4A11-96EF-2AB7E5BE2F02}" type="presOf" srcId="{3615D53A-6977-4447-A6CD-8B4D33E05031}" destId="{68196E3B-51D2-48ED-A6CA-0154B877887F}" srcOrd="0" destOrd="0" presId="urn:microsoft.com/office/officeart/2005/8/layout/radial4"/>
    <dgm:cxn modelId="{A4F506ED-8FAA-4E62-84B0-288D8A4DF7D8}" srcId="{EE4DF293-2384-4304-9C16-57DB1550629D}" destId="{FD35EEF9-DBC7-4347-815E-4E9F02590FA3}" srcOrd="3" destOrd="0" parTransId="{6891A2B1-0E04-40B3-A7DD-8F4E7BC8F63B}" sibTransId="{CE5DF900-29D8-42CA-B3B9-8C005A840F8C}"/>
    <dgm:cxn modelId="{6492A631-0D69-4BF7-BC77-A4E1D9FCBD75}" type="presOf" srcId="{EE4DF293-2384-4304-9C16-57DB1550629D}" destId="{96284B2E-7299-44F5-9D1E-ECDCD68BD9E1}" srcOrd="0" destOrd="0" presId="urn:microsoft.com/office/officeart/2005/8/layout/radial4"/>
    <dgm:cxn modelId="{EFC89496-82AE-4199-AC28-43FEA7F75418}" type="presOf" srcId="{EC06BB80-BBF4-4E66-813A-6D70A0286D13}" destId="{2EB1B11F-351D-4E90-8A8F-47E3811483E6}" srcOrd="0" destOrd="0" presId="urn:microsoft.com/office/officeart/2005/8/layout/radial4"/>
    <dgm:cxn modelId="{6B45B262-80D9-46BE-9C5C-E59DCF550EC6}" type="presOf" srcId="{FE29E105-7A5C-4296-9E96-A472A848EEF5}" destId="{1507128B-2508-4460-91E0-1A2665616D30}" srcOrd="0" destOrd="0" presId="urn:microsoft.com/office/officeart/2005/8/layout/radial4"/>
    <dgm:cxn modelId="{43E0293C-5858-487B-9443-785116A36024}" type="presOf" srcId="{B281F678-737D-4ED3-AC0C-6384AF9730B4}" destId="{9CB96362-07A6-4C16-9104-F52EFEF2EA66}" srcOrd="0" destOrd="0" presId="urn:microsoft.com/office/officeart/2005/8/layout/radial4"/>
    <dgm:cxn modelId="{25FB55A1-3CF2-44DE-B8EC-6ABE845B5066}" type="presParOf" srcId="{96284B2E-7299-44F5-9D1E-ECDCD68BD9E1}" destId="{6153BFA9-1006-4158-BD0F-138871CF1CB2}" srcOrd="0" destOrd="0" presId="urn:microsoft.com/office/officeart/2005/8/layout/radial4"/>
    <dgm:cxn modelId="{92A6E452-A888-4251-A468-04A9FBDBC376}" type="presParOf" srcId="{96284B2E-7299-44F5-9D1E-ECDCD68BD9E1}" destId="{3BC7077E-4AB2-4726-8A31-ACC8EBA389EE}" srcOrd="1" destOrd="0" presId="urn:microsoft.com/office/officeart/2005/8/layout/radial4"/>
    <dgm:cxn modelId="{F474DBD9-A12A-41DF-AEAB-257C7378343F}" type="presParOf" srcId="{96284B2E-7299-44F5-9D1E-ECDCD68BD9E1}" destId="{605A99F9-EA3E-4F76-889B-366FB0752688}" srcOrd="2" destOrd="0" presId="urn:microsoft.com/office/officeart/2005/8/layout/radial4"/>
    <dgm:cxn modelId="{F784D3CD-58DE-401B-8386-E7A14559AAAB}" type="presParOf" srcId="{96284B2E-7299-44F5-9D1E-ECDCD68BD9E1}" destId="{68196E3B-51D2-48ED-A6CA-0154B877887F}" srcOrd="3" destOrd="0" presId="urn:microsoft.com/office/officeart/2005/8/layout/radial4"/>
    <dgm:cxn modelId="{E9BC4373-5966-47D1-9F31-0C896C9059F4}" type="presParOf" srcId="{96284B2E-7299-44F5-9D1E-ECDCD68BD9E1}" destId="{2EB1B11F-351D-4E90-8A8F-47E3811483E6}" srcOrd="4" destOrd="0" presId="urn:microsoft.com/office/officeart/2005/8/layout/radial4"/>
    <dgm:cxn modelId="{9CEF691A-F144-4F45-8AAA-8561C16D047E}" type="presParOf" srcId="{96284B2E-7299-44F5-9D1E-ECDCD68BD9E1}" destId="{7DC7A11A-F3B5-4CD5-8274-1F37A02F1F71}" srcOrd="5" destOrd="0" presId="urn:microsoft.com/office/officeart/2005/8/layout/radial4"/>
    <dgm:cxn modelId="{C3BB7D94-5DB3-4DB7-9A1B-FB8642BBA988}" type="presParOf" srcId="{96284B2E-7299-44F5-9D1E-ECDCD68BD9E1}" destId="{1507128B-2508-4460-91E0-1A2665616D30}" srcOrd="6" destOrd="0" presId="urn:microsoft.com/office/officeart/2005/8/layout/radial4"/>
    <dgm:cxn modelId="{D8735BB8-B748-4F8F-9FDE-449911BA09E7}" type="presParOf" srcId="{96284B2E-7299-44F5-9D1E-ECDCD68BD9E1}" destId="{62CC2ED4-858F-4B2E-B787-7EE8FDADF495}" srcOrd="7" destOrd="0" presId="urn:microsoft.com/office/officeart/2005/8/layout/radial4"/>
    <dgm:cxn modelId="{CCF1C75F-B77D-450E-BC94-31CF269B64B5}" type="presParOf" srcId="{96284B2E-7299-44F5-9D1E-ECDCD68BD9E1}" destId="{DBADB8E6-BDCA-43AA-9AD0-EAD3CECF2AD6}" srcOrd="8" destOrd="0" presId="urn:microsoft.com/office/officeart/2005/8/layout/radial4"/>
    <dgm:cxn modelId="{4D545C0E-66DD-4741-827F-3B856FEAE056}" type="presParOf" srcId="{96284B2E-7299-44F5-9D1E-ECDCD68BD9E1}" destId="{C90894D5-27F6-4C27-87AA-37348D55B487}" srcOrd="9" destOrd="0" presId="urn:microsoft.com/office/officeart/2005/8/layout/radial4"/>
    <dgm:cxn modelId="{00C6E5EB-0967-4C88-BA03-082CB5A72D9C}" type="presParOf" srcId="{96284B2E-7299-44F5-9D1E-ECDCD68BD9E1}" destId="{9CB96362-07A6-4C16-9104-F52EFEF2EA66}" srcOrd="10" destOrd="0" presId="urn:microsoft.com/office/officeart/2005/8/layout/radial4"/>
  </dgm:cxnLst>
  <dgm:bg/>
  <dgm:whole/>
</dgm:dataModel>
</file>

<file path=ppt/diagrams/data2.xml><?xml version="1.0" encoding="utf-8"?>
<dgm:dataModel xmlns:dgm="http://schemas.openxmlformats.org/drawingml/2006/diagram" xmlns:a="http://schemas.openxmlformats.org/drawingml/2006/main">
  <dgm:ptLst>
    <dgm:pt modelId="{5A61A9B8-CC03-4A29-9FB0-2FD22F6F430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BDD8B36-5A10-472B-AB08-93831C34E496}">
      <dgm:prSet phldrT="[Text]" custT="1"/>
      <dgm:spPr/>
      <dgm:t>
        <a:bodyPr/>
        <a:lstStyle/>
        <a:p>
          <a:pPr algn="l"/>
          <a:r>
            <a:rPr lang="en-US" sz="2400" i="0" dirty="0" smtClean="0"/>
            <a:t>We estimated the annual incidence of diarrhoea admissions in the Dhaka Hospital during </a:t>
          </a:r>
          <a:r>
            <a:rPr lang="en-US" sz="2400" b="1" i="0" dirty="0" smtClean="0">
              <a:solidFill>
                <a:srgbClr val="FFC000"/>
              </a:solidFill>
            </a:rPr>
            <a:t>1981-1990 </a:t>
          </a:r>
          <a:r>
            <a:rPr lang="en-US" sz="2400" b="1" i="0" dirty="0" smtClean="0">
              <a:solidFill>
                <a:schemeClr val="bg1"/>
              </a:solidFill>
            </a:rPr>
            <a:t>- </a:t>
          </a:r>
          <a:r>
            <a:rPr lang="en-US" sz="2400" i="0" dirty="0" smtClean="0">
              <a:solidFill>
                <a:schemeClr val="bg1"/>
              </a:solidFill>
            </a:rPr>
            <a:t>t</a:t>
          </a:r>
          <a:r>
            <a:rPr lang="en-US" sz="2400" i="0" dirty="0" smtClean="0"/>
            <a:t>he period where no/negligible implications from climate change </a:t>
          </a:r>
          <a:endParaRPr lang="en-US" sz="2400" i="0" dirty="0"/>
        </a:p>
      </dgm:t>
    </dgm:pt>
    <dgm:pt modelId="{CF25C716-A09A-4AD2-8370-E70606DD59B6}" type="parTrans" cxnId="{15F9E253-E92A-4DD1-AF03-B9E28D72459D}">
      <dgm:prSet/>
      <dgm:spPr/>
      <dgm:t>
        <a:bodyPr/>
        <a:lstStyle/>
        <a:p>
          <a:endParaRPr lang="en-US"/>
        </a:p>
      </dgm:t>
    </dgm:pt>
    <dgm:pt modelId="{3EFD2FFE-D05D-47A9-B509-C7AD4B488593}" type="sibTrans" cxnId="{15F9E253-E92A-4DD1-AF03-B9E28D72459D}">
      <dgm:prSet/>
      <dgm:spPr/>
      <dgm:t>
        <a:bodyPr/>
        <a:lstStyle/>
        <a:p>
          <a:endParaRPr lang="en-US"/>
        </a:p>
      </dgm:t>
    </dgm:pt>
    <dgm:pt modelId="{0A1C8E85-FCA2-4658-BD23-56826CE1E3EB}">
      <dgm:prSet phldrT="[Text]" custT="1"/>
      <dgm:spPr/>
      <dgm:t>
        <a:bodyPr/>
        <a:lstStyle/>
        <a:p>
          <a:r>
            <a:rPr lang="en-US" sz="2400" dirty="0" smtClean="0"/>
            <a:t>We</a:t>
          </a:r>
          <a:r>
            <a:rPr lang="en-US" sz="2400" baseline="0" dirty="0" smtClean="0"/>
            <a:t> considered the baseline risk of diarrhoeal admissions in the absence of climate change  in 2030 to be equal to the average annual risk during 1981-1990 </a:t>
          </a:r>
          <a:endParaRPr lang="en-US" sz="2400" dirty="0"/>
        </a:p>
      </dgm:t>
    </dgm:pt>
    <dgm:pt modelId="{6FDEDB82-8FE3-43E3-A166-94131A4D63F2}" type="parTrans" cxnId="{40007E88-5C2F-4BB3-BCD2-3CA891F18E48}">
      <dgm:prSet/>
      <dgm:spPr/>
      <dgm:t>
        <a:bodyPr/>
        <a:lstStyle/>
        <a:p>
          <a:endParaRPr lang="en-US"/>
        </a:p>
      </dgm:t>
    </dgm:pt>
    <dgm:pt modelId="{B66727E6-FB7D-419E-AB81-E68DC11A51CB}" type="sibTrans" cxnId="{40007E88-5C2F-4BB3-BCD2-3CA891F18E48}">
      <dgm:prSet/>
      <dgm:spPr/>
      <dgm:t>
        <a:bodyPr/>
        <a:lstStyle/>
        <a:p>
          <a:endParaRPr lang="en-US"/>
        </a:p>
      </dgm:t>
    </dgm:pt>
    <dgm:pt modelId="{25B1D756-C861-4A49-A380-862F338156E2}">
      <dgm:prSet phldrT="[Text]" custT="1"/>
      <dgm:spPr/>
      <dgm:t>
        <a:bodyPr/>
        <a:lstStyle/>
        <a:p>
          <a:r>
            <a:rPr lang="en-US" sz="2400" dirty="0" smtClean="0">
              <a:solidFill>
                <a:srgbClr val="FFC000"/>
              </a:solidFill>
            </a:rPr>
            <a:t>Baseline</a:t>
          </a:r>
          <a:r>
            <a:rPr lang="en-US" sz="2400" baseline="0" dirty="0" smtClean="0">
              <a:solidFill>
                <a:srgbClr val="FFC000"/>
              </a:solidFill>
            </a:rPr>
            <a:t> incidence, C</a:t>
          </a:r>
          <a:r>
            <a:rPr lang="en-US" sz="2400" baseline="-25000" dirty="0" smtClean="0">
              <a:solidFill>
                <a:srgbClr val="FFC000"/>
              </a:solidFill>
            </a:rPr>
            <a:t>0</a:t>
          </a:r>
          <a:r>
            <a:rPr lang="en-US" sz="2400" baseline="0" dirty="0" smtClean="0">
              <a:solidFill>
                <a:srgbClr val="FFC000"/>
              </a:solidFill>
            </a:rPr>
            <a:t> X projected population in 2030</a:t>
          </a:r>
          <a:r>
            <a:rPr lang="en-US" sz="2400" baseline="0" dirty="0" smtClean="0"/>
            <a:t> = number of diarrhoeal admissions in 2030 if there was no climate change</a:t>
          </a:r>
          <a:endParaRPr lang="en-US" sz="2400" dirty="0"/>
        </a:p>
      </dgm:t>
    </dgm:pt>
    <dgm:pt modelId="{A0B4F386-8042-46D6-87BC-17A07AF2E6DD}" type="parTrans" cxnId="{5240AC15-D45B-4160-9E9D-A5EA6C2B83DF}">
      <dgm:prSet/>
      <dgm:spPr/>
      <dgm:t>
        <a:bodyPr/>
        <a:lstStyle/>
        <a:p>
          <a:endParaRPr lang="en-US"/>
        </a:p>
      </dgm:t>
    </dgm:pt>
    <dgm:pt modelId="{E63615B7-7AA7-4FEC-AC2C-91CD022A9A5B}" type="sibTrans" cxnId="{5240AC15-D45B-4160-9E9D-A5EA6C2B83DF}">
      <dgm:prSet/>
      <dgm:spPr/>
      <dgm:t>
        <a:bodyPr/>
        <a:lstStyle/>
        <a:p>
          <a:endParaRPr lang="en-US"/>
        </a:p>
      </dgm:t>
    </dgm:pt>
    <dgm:pt modelId="{26F8EC21-87E2-42DB-84DC-202A6EA4FA46}" type="pres">
      <dgm:prSet presAssocID="{5A61A9B8-CC03-4A29-9FB0-2FD22F6F4305}" presName="outerComposite" presStyleCnt="0">
        <dgm:presLayoutVars>
          <dgm:chMax val="5"/>
          <dgm:dir/>
          <dgm:resizeHandles val="exact"/>
        </dgm:presLayoutVars>
      </dgm:prSet>
      <dgm:spPr/>
      <dgm:t>
        <a:bodyPr/>
        <a:lstStyle/>
        <a:p>
          <a:endParaRPr lang="en-US"/>
        </a:p>
      </dgm:t>
    </dgm:pt>
    <dgm:pt modelId="{87530AC4-5673-4FE8-A9C3-7319C5166602}" type="pres">
      <dgm:prSet presAssocID="{5A61A9B8-CC03-4A29-9FB0-2FD22F6F4305}" presName="dummyMaxCanvas" presStyleCnt="0">
        <dgm:presLayoutVars/>
      </dgm:prSet>
      <dgm:spPr/>
    </dgm:pt>
    <dgm:pt modelId="{0C4B22B0-D7A2-4323-B98F-3AD64A5C1C25}" type="pres">
      <dgm:prSet presAssocID="{5A61A9B8-CC03-4A29-9FB0-2FD22F6F4305}" presName="ThreeNodes_1" presStyleLbl="node1" presStyleIdx="0" presStyleCnt="3" custScaleX="117647" custScaleY="124621" custLinFactNeighborX="-9163" custLinFactNeighborY="-18364">
        <dgm:presLayoutVars>
          <dgm:bulletEnabled val="1"/>
        </dgm:presLayoutVars>
      </dgm:prSet>
      <dgm:spPr/>
      <dgm:t>
        <a:bodyPr/>
        <a:lstStyle/>
        <a:p>
          <a:endParaRPr lang="en-US"/>
        </a:p>
      </dgm:t>
    </dgm:pt>
    <dgm:pt modelId="{19413A89-0117-442E-9653-A791A4C613E8}" type="pres">
      <dgm:prSet presAssocID="{5A61A9B8-CC03-4A29-9FB0-2FD22F6F4305}" presName="ThreeNodes_2" presStyleLbl="node1" presStyleIdx="1" presStyleCnt="3" custScaleX="110943" custLinFactNeighborX="8073" custLinFactNeighborY="-3732">
        <dgm:presLayoutVars>
          <dgm:bulletEnabled val="1"/>
        </dgm:presLayoutVars>
      </dgm:prSet>
      <dgm:spPr/>
      <dgm:t>
        <a:bodyPr/>
        <a:lstStyle/>
        <a:p>
          <a:endParaRPr lang="en-US"/>
        </a:p>
      </dgm:t>
    </dgm:pt>
    <dgm:pt modelId="{C2799D84-74D0-4E11-9EAC-AB307D57DF69}" type="pres">
      <dgm:prSet presAssocID="{5A61A9B8-CC03-4A29-9FB0-2FD22F6F4305}" presName="ThreeNodes_3" presStyleLbl="node1" presStyleIdx="2" presStyleCnt="3" custScaleX="95534" custScaleY="143185" custLinFactNeighborX="-2799" custLinFactNeighborY="18564">
        <dgm:presLayoutVars>
          <dgm:bulletEnabled val="1"/>
        </dgm:presLayoutVars>
      </dgm:prSet>
      <dgm:spPr/>
      <dgm:t>
        <a:bodyPr/>
        <a:lstStyle/>
        <a:p>
          <a:endParaRPr lang="en-US"/>
        </a:p>
      </dgm:t>
    </dgm:pt>
    <dgm:pt modelId="{8C915436-D4DC-4768-A634-E3E966CCB1E6}" type="pres">
      <dgm:prSet presAssocID="{5A61A9B8-CC03-4A29-9FB0-2FD22F6F4305}" presName="ThreeConn_1-2" presStyleLbl="fgAccFollowNode1" presStyleIdx="0" presStyleCnt="2" custScaleY="100000" custLinFactNeighborX="1021" custLinFactNeighborY="175">
        <dgm:presLayoutVars>
          <dgm:bulletEnabled val="1"/>
        </dgm:presLayoutVars>
      </dgm:prSet>
      <dgm:spPr/>
      <dgm:t>
        <a:bodyPr/>
        <a:lstStyle/>
        <a:p>
          <a:endParaRPr lang="en-US"/>
        </a:p>
      </dgm:t>
    </dgm:pt>
    <dgm:pt modelId="{153E96EC-E9A8-4D80-BC94-723B16234067}" type="pres">
      <dgm:prSet presAssocID="{5A61A9B8-CC03-4A29-9FB0-2FD22F6F4305}" presName="ThreeConn_2-3" presStyleLbl="fgAccFollowNode1" presStyleIdx="1" presStyleCnt="2" custScaleY="100000" custLinFactNeighborX="8538" custLinFactNeighborY="-6943">
        <dgm:presLayoutVars>
          <dgm:bulletEnabled val="1"/>
        </dgm:presLayoutVars>
      </dgm:prSet>
      <dgm:spPr/>
      <dgm:t>
        <a:bodyPr/>
        <a:lstStyle/>
        <a:p>
          <a:endParaRPr lang="en-US"/>
        </a:p>
      </dgm:t>
    </dgm:pt>
    <dgm:pt modelId="{C21274C1-89FF-4D70-A49D-A1F94B255FBB}" type="pres">
      <dgm:prSet presAssocID="{5A61A9B8-CC03-4A29-9FB0-2FD22F6F4305}" presName="ThreeNodes_1_text" presStyleLbl="node1" presStyleIdx="2" presStyleCnt="3">
        <dgm:presLayoutVars>
          <dgm:bulletEnabled val="1"/>
        </dgm:presLayoutVars>
      </dgm:prSet>
      <dgm:spPr/>
      <dgm:t>
        <a:bodyPr/>
        <a:lstStyle/>
        <a:p>
          <a:endParaRPr lang="en-US"/>
        </a:p>
      </dgm:t>
    </dgm:pt>
    <dgm:pt modelId="{D0D0EBFF-07F5-4204-A42F-B492173AFC25}" type="pres">
      <dgm:prSet presAssocID="{5A61A9B8-CC03-4A29-9FB0-2FD22F6F4305}" presName="ThreeNodes_2_text" presStyleLbl="node1" presStyleIdx="2" presStyleCnt="3">
        <dgm:presLayoutVars>
          <dgm:bulletEnabled val="1"/>
        </dgm:presLayoutVars>
      </dgm:prSet>
      <dgm:spPr/>
      <dgm:t>
        <a:bodyPr/>
        <a:lstStyle/>
        <a:p>
          <a:endParaRPr lang="en-US"/>
        </a:p>
      </dgm:t>
    </dgm:pt>
    <dgm:pt modelId="{44426362-7028-4552-BCBC-FDE5FA538D48}" type="pres">
      <dgm:prSet presAssocID="{5A61A9B8-CC03-4A29-9FB0-2FD22F6F4305}" presName="ThreeNodes_3_text" presStyleLbl="node1" presStyleIdx="2" presStyleCnt="3">
        <dgm:presLayoutVars>
          <dgm:bulletEnabled val="1"/>
        </dgm:presLayoutVars>
      </dgm:prSet>
      <dgm:spPr/>
      <dgm:t>
        <a:bodyPr/>
        <a:lstStyle/>
        <a:p>
          <a:endParaRPr lang="en-US"/>
        </a:p>
      </dgm:t>
    </dgm:pt>
  </dgm:ptLst>
  <dgm:cxnLst>
    <dgm:cxn modelId="{4F278372-3567-460A-86FE-851ADD7064EE}" type="presOf" srcId="{B66727E6-FB7D-419E-AB81-E68DC11A51CB}" destId="{153E96EC-E9A8-4D80-BC94-723B16234067}" srcOrd="0" destOrd="0" presId="urn:microsoft.com/office/officeart/2005/8/layout/vProcess5"/>
    <dgm:cxn modelId="{059BCE27-BEB9-4BAD-B9D7-5C55A4B8CC4B}" type="presOf" srcId="{5A61A9B8-CC03-4A29-9FB0-2FD22F6F4305}" destId="{26F8EC21-87E2-42DB-84DC-202A6EA4FA46}" srcOrd="0" destOrd="0" presId="urn:microsoft.com/office/officeart/2005/8/layout/vProcess5"/>
    <dgm:cxn modelId="{15F9E253-E92A-4DD1-AF03-B9E28D72459D}" srcId="{5A61A9B8-CC03-4A29-9FB0-2FD22F6F4305}" destId="{4BDD8B36-5A10-472B-AB08-93831C34E496}" srcOrd="0" destOrd="0" parTransId="{CF25C716-A09A-4AD2-8370-E70606DD59B6}" sibTransId="{3EFD2FFE-D05D-47A9-B509-C7AD4B488593}"/>
    <dgm:cxn modelId="{4C4BCF82-8261-47E1-B76B-D591B908EC1C}" type="presOf" srcId="{4BDD8B36-5A10-472B-AB08-93831C34E496}" destId="{C21274C1-89FF-4D70-A49D-A1F94B255FBB}" srcOrd="1" destOrd="0" presId="urn:microsoft.com/office/officeart/2005/8/layout/vProcess5"/>
    <dgm:cxn modelId="{3674B7C9-4781-4D34-8E68-E5D96D1405CD}" type="presOf" srcId="{4BDD8B36-5A10-472B-AB08-93831C34E496}" destId="{0C4B22B0-D7A2-4323-B98F-3AD64A5C1C25}" srcOrd="0" destOrd="0" presId="urn:microsoft.com/office/officeart/2005/8/layout/vProcess5"/>
    <dgm:cxn modelId="{40007E88-5C2F-4BB3-BCD2-3CA891F18E48}" srcId="{5A61A9B8-CC03-4A29-9FB0-2FD22F6F4305}" destId="{0A1C8E85-FCA2-4658-BD23-56826CE1E3EB}" srcOrd="1" destOrd="0" parTransId="{6FDEDB82-8FE3-43E3-A166-94131A4D63F2}" sibTransId="{B66727E6-FB7D-419E-AB81-E68DC11A51CB}"/>
    <dgm:cxn modelId="{A639B021-9C5C-4035-BFD6-846788A6535B}" type="presOf" srcId="{0A1C8E85-FCA2-4658-BD23-56826CE1E3EB}" destId="{D0D0EBFF-07F5-4204-A42F-B492173AFC25}" srcOrd="1" destOrd="0" presId="urn:microsoft.com/office/officeart/2005/8/layout/vProcess5"/>
    <dgm:cxn modelId="{7D7C9400-11A1-4E4D-A972-92BC7C7A3271}" type="presOf" srcId="{0A1C8E85-FCA2-4658-BD23-56826CE1E3EB}" destId="{19413A89-0117-442E-9653-A791A4C613E8}" srcOrd="0" destOrd="0" presId="urn:microsoft.com/office/officeart/2005/8/layout/vProcess5"/>
    <dgm:cxn modelId="{5240AC15-D45B-4160-9E9D-A5EA6C2B83DF}" srcId="{5A61A9B8-CC03-4A29-9FB0-2FD22F6F4305}" destId="{25B1D756-C861-4A49-A380-862F338156E2}" srcOrd="2" destOrd="0" parTransId="{A0B4F386-8042-46D6-87BC-17A07AF2E6DD}" sibTransId="{E63615B7-7AA7-4FEC-AC2C-91CD022A9A5B}"/>
    <dgm:cxn modelId="{AFD2B288-64A6-412D-8E57-3FD11F0E7A49}" type="presOf" srcId="{25B1D756-C861-4A49-A380-862F338156E2}" destId="{44426362-7028-4552-BCBC-FDE5FA538D48}" srcOrd="1" destOrd="0" presId="urn:microsoft.com/office/officeart/2005/8/layout/vProcess5"/>
    <dgm:cxn modelId="{B075C020-5187-4759-B063-FD3B0602F58B}" type="presOf" srcId="{3EFD2FFE-D05D-47A9-B509-C7AD4B488593}" destId="{8C915436-D4DC-4768-A634-E3E966CCB1E6}" srcOrd="0" destOrd="0" presId="urn:microsoft.com/office/officeart/2005/8/layout/vProcess5"/>
    <dgm:cxn modelId="{E150B234-8DFD-4407-8441-95CE7754DA29}" type="presOf" srcId="{25B1D756-C861-4A49-A380-862F338156E2}" destId="{C2799D84-74D0-4E11-9EAC-AB307D57DF69}" srcOrd="0" destOrd="0" presId="urn:microsoft.com/office/officeart/2005/8/layout/vProcess5"/>
    <dgm:cxn modelId="{C5E558CA-8EBD-4B28-B84F-73E61AC4D60E}" type="presParOf" srcId="{26F8EC21-87E2-42DB-84DC-202A6EA4FA46}" destId="{87530AC4-5673-4FE8-A9C3-7319C5166602}" srcOrd="0" destOrd="0" presId="urn:microsoft.com/office/officeart/2005/8/layout/vProcess5"/>
    <dgm:cxn modelId="{BDE48EB0-35BA-4149-9083-1E6A04D44F8C}" type="presParOf" srcId="{26F8EC21-87E2-42DB-84DC-202A6EA4FA46}" destId="{0C4B22B0-D7A2-4323-B98F-3AD64A5C1C25}" srcOrd="1" destOrd="0" presId="urn:microsoft.com/office/officeart/2005/8/layout/vProcess5"/>
    <dgm:cxn modelId="{87CE73AC-A813-476A-A904-FF36C83ED200}" type="presParOf" srcId="{26F8EC21-87E2-42DB-84DC-202A6EA4FA46}" destId="{19413A89-0117-442E-9653-A791A4C613E8}" srcOrd="2" destOrd="0" presId="urn:microsoft.com/office/officeart/2005/8/layout/vProcess5"/>
    <dgm:cxn modelId="{C312B3DB-81E0-4175-8550-A0582ECACD08}" type="presParOf" srcId="{26F8EC21-87E2-42DB-84DC-202A6EA4FA46}" destId="{C2799D84-74D0-4E11-9EAC-AB307D57DF69}" srcOrd="3" destOrd="0" presId="urn:microsoft.com/office/officeart/2005/8/layout/vProcess5"/>
    <dgm:cxn modelId="{86D431E9-531B-4A06-9322-588F9633D738}" type="presParOf" srcId="{26F8EC21-87E2-42DB-84DC-202A6EA4FA46}" destId="{8C915436-D4DC-4768-A634-E3E966CCB1E6}" srcOrd="4" destOrd="0" presId="urn:microsoft.com/office/officeart/2005/8/layout/vProcess5"/>
    <dgm:cxn modelId="{7AD12BC7-D8EE-403E-9F2B-D1CA68777C4C}" type="presParOf" srcId="{26F8EC21-87E2-42DB-84DC-202A6EA4FA46}" destId="{153E96EC-E9A8-4D80-BC94-723B16234067}" srcOrd="5" destOrd="0" presId="urn:microsoft.com/office/officeart/2005/8/layout/vProcess5"/>
    <dgm:cxn modelId="{CDDC6382-8637-4210-B1A7-FF6D2C43E467}" type="presParOf" srcId="{26F8EC21-87E2-42DB-84DC-202A6EA4FA46}" destId="{C21274C1-89FF-4D70-A49D-A1F94B255FBB}" srcOrd="6" destOrd="0" presId="urn:microsoft.com/office/officeart/2005/8/layout/vProcess5"/>
    <dgm:cxn modelId="{8DE9DD77-13FA-494F-900C-D8FBEF9C1DF8}" type="presParOf" srcId="{26F8EC21-87E2-42DB-84DC-202A6EA4FA46}" destId="{D0D0EBFF-07F5-4204-A42F-B492173AFC25}" srcOrd="7" destOrd="0" presId="urn:microsoft.com/office/officeart/2005/8/layout/vProcess5"/>
    <dgm:cxn modelId="{33448A80-0401-4B30-B849-C2BC1216E2DF}" type="presParOf" srcId="{26F8EC21-87E2-42DB-84DC-202A6EA4FA46}" destId="{44426362-7028-4552-BCBC-FDE5FA538D48}" srcOrd="8" destOrd="0" presId="urn:microsoft.com/office/officeart/2005/8/layout/vProcess5"/>
  </dgm:cxnLst>
  <dgm:bg/>
  <dgm:whole/>
</dgm:dataModel>
</file>

<file path=ppt/diagrams/data3.xml><?xml version="1.0" encoding="utf-8"?>
<dgm:dataModel xmlns:dgm="http://schemas.openxmlformats.org/drawingml/2006/diagram" xmlns:a="http://schemas.openxmlformats.org/drawingml/2006/main">
  <dgm:ptLst>
    <dgm:pt modelId="{5A61A9B8-CC03-4A29-9FB0-2FD22F6F430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BDD8B36-5A10-472B-AB08-93831C34E496}">
      <dgm:prSet phldrT="[Text]" custT="1"/>
      <dgm:spPr/>
      <dgm:t>
        <a:bodyPr/>
        <a:lstStyle/>
        <a:p>
          <a:pPr algn="l"/>
          <a:r>
            <a:rPr lang="en-US" sz="2400" dirty="0" smtClean="0"/>
            <a:t>Baseline</a:t>
          </a:r>
          <a:r>
            <a:rPr lang="en-US" sz="2400" baseline="0" dirty="0" smtClean="0"/>
            <a:t> incidence, C</a:t>
          </a:r>
          <a:r>
            <a:rPr lang="en-US" sz="2400" baseline="-25000" dirty="0" smtClean="0"/>
            <a:t>0</a:t>
          </a:r>
          <a:r>
            <a:rPr lang="en-US" sz="2400" baseline="0" dirty="0" smtClean="0"/>
            <a:t> X upper/lower bounds of IRR (</a:t>
          </a:r>
          <a:r>
            <a:rPr lang="en-US" sz="2400" dirty="0" smtClean="0"/>
            <a:t>using 1981-2010 time series analysis)</a:t>
          </a:r>
          <a:r>
            <a:rPr lang="en-US" sz="2400" baseline="0" dirty="0" smtClean="0"/>
            <a:t>= incidence in the climate change scenario, C</a:t>
          </a:r>
          <a:r>
            <a:rPr lang="en-US" sz="2400" baseline="-25000" dirty="0" smtClean="0"/>
            <a:t>C</a:t>
          </a:r>
          <a:endParaRPr lang="en-US" sz="2400" baseline="-25000" dirty="0"/>
        </a:p>
      </dgm:t>
    </dgm:pt>
    <dgm:pt modelId="{CF25C716-A09A-4AD2-8370-E70606DD59B6}" type="parTrans" cxnId="{15F9E253-E92A-4DD1-AF03-B9E28D72459D}">
      <dgm:prSet/>
      <dgm:spPr/>
      <dgm:t>
        <a:bodyPr/>
        <a:lstStyle/>
        <a:p>
          <a:endParaRPr lang="en-US"/>
        </a:p>
      </dgm:t>
    </dgm:pt>
    <dgm:pt modelId="{3EFD2FFE-D05D-47A9-B509-C7AD4B488593}" type="sibTrans" cxnId="{15F9E253-E92A-4DD1-AF03-B9E28D72459D}">
      <dgm:prSet/>
      <dgm:spPr/>
      <dgm:t>
        <a:bodyPr/>
        <a:lstStyle/>
        <a:p>
          <a:endParaRPr lang="en-US"/>
        </a:p>
      </dgm:t>
    </dgm:pt>
    <dgm:pt modelId="{0A1C8E85-FCA2-4658-BD23-56826CE1E3EB}">
      <dgm:prSet phldrT="[Text]" custT="1"/>
      <dgm:spPr/>
      <dgm:t>
        <a:bodyPr/>
        <a:lstStyle/>
        <a:p>
          <a:r>
            <a:rPr lang="en-US" sz="2400" dirty="0" smtClean="0"/>
            <a:t>Incidence</a:t>
          </a:r>
          <a:r>
            <a:rPr lang="en-US" sz="2400" baseline="0" dirty="0" smtClean="0"/>
            <a:t> in C</a:t>
          </a:r>
          <a:r>
            <a:rPr lang="en-US" sz="2400" baseline="-25000" dirty="0" smtClean="0"/>
            <a:t>C </a:t>
          </a:r>
          <a:r>
            <a:rPr lang="en-US" sz="2400" baseline="0" dirty="0" smtClean="0"/>
            <a:t>scenario X projected population in the 2030 = Number of diarrhoea admissions in the climate change scenario in 2030 </a:t>
          </a:r>
          <a:endParaRPr lang="en-US" sz="2400" dirty="0"/>
        </a:p>
      </dgm:t>
    </dgm:pt>
    <dgm:pt modelId="{6FDEDB82-8FE3-43E3-A166-94131A4D63F2}" type="parTrans" cxnId="{40007E88-5C2F-4BB3-BCD2-3CA891F18E48}">
      <dgm:prSet/>
      <dgm:spPr/>
      <dgm:t>
        <a:bodyPr/>
        <a:lstStyle/>
        <a:p>
          <a:endParaRPr lang="en-US"/>
        </a:p>
      </dgm:t>
    </dgm:pt>
    <dgm:pt modelId="{B66727E6-FB7D-419E-AB81-E68DC11A51CB}" type="sibTrans" cxnId="{40007E88-5C2F-4BB3-BCD2-3CA891F18E48}">
      <dgm:prSet/>
      <dgm:spPr/>
      <dgm:t>
        <a:bodyPr/>
        <a:lstStyle/>
        <a:p>
          <a:endParaRPr lang="en-US"/>
        </a:p>
      </dgm:t>
    </dgm:pt>
    <dgm:pt modelId="{26F8EC21-87E2-42DB-84DC-202A6EA4FA46}" type="pres">
      <dgm:prSet presAssocID="{5A61A9B8-CC03-4A29-9FB0-2FD22F6F4305}" presName="outerComposite" presStyleCnt="0">
        <dgm:presLayoutVars>
          <dgm:chMax val="5"/>
          <dgm:dir/>
          <dgm:resizeHandles val="exact"/>
        </dgm:presLayoutVars>
      </dgm:prSet>
      <dgm:spPr/>
      <dgm:t>
        <a:bodyPr/>
        <a:lstStyle/>
        <a:p>
          <a:endParaRPr lang="en-US"/>
        </a:p>
      </dgm:t>
    </dgm:pt>
    <dgm:pt modelId="{87530AC4-5673-4FE8-A9C3-7319C5166602}" type="pres">
      <dgm:prSet presAssocID="{5A61A9B8-CC03-4A29-9FB0-2FD22F6F4305}" presName="dummyMaxCanvas" presStyleCnt="0">
        <dgm:presLayoutVars/>
      </dgm:prSet>
      <dgm:spPr/>
    </dgm:pt>
    <dgm:pt modelId="{B9F339AF-6301-4ED9-A1FE-92063015A8FE}" type="pres">
      <dgm:prSet presAssocID="{5A61A9B8-CC03-4A29-9FB0-2FD22F6F4305}" presName="TwoNodes_1" presStyleLbl="node1" presStyleIdx="0" presStyleCnt="2">
        <dgm:presLayoutVars>
          <dgm:bulletEnabled val="1"/>
        </dgm:presLayoutVars>
      </dgm:prSet>
      <dgm:spPr/>
      <dgm:t>
        <a:bodyPr/>
        <a:lstStyle/>
        <a:p>
          <a:endParaRPr lang="en-US"/>
        </a:p>
      </dgm:t>
    </dgm:pt>
    <dgm:pt modelId="{E4A6E873-FFE2-493B-8708-279D472E582D}" type="pres">
      <dgm:prSet presAssocID="{5A61A9B8-CC03-4A29-9FB0-2FD22F6F4305}" presName="TwoNodes_2" presStyleLbl="node1" presStyleIdx="1" presStyleCnt="2">
        <dgm:presLayoutVars>
          <dgm:bulletEnabled val="1"/>
        </dgm:presLayoutVars>
      </dgm:prSet>
      <dgm:spPr/>
      <dgm:t>
        <a:bodyPr/>
        <a:lstStyle/>
        <a:p>
          <a:endParaRPr lang="en-US"/>
        </a:p>
      </dgm:t>
    </dgm:pt>
    <dgm:pt modelId="{5E2B611D-687E-4C8A-8AB3-B5BEE9C0EB50}" type="pres">
      <dgm:prSet presAssocID="{5A61A9B8-CC03-4A29-9FB0-2FD22F6F4305}" presName="TwoConn_1-2" presStyleLbl="fgAccFollowNode1" presStyleIdx="0" presStyleCnt="1">
        <dgm:presLayoutVars>
          <dgm:bulletEnabled val="1"/>
        </dgm:presLayoutVars>
      </dgm:prSet>
      <dgm:spPr/>
      <dgm:t>
        <a:bodyPr/>
        <a:lstStyle/>
        <a:p>
          <a:endParaRPr lang="en-US"/>
        </a:p>
      </dgm:t>
    </dgm:pt>
    <dgm:pt modelId="{66F01CC5-B2D8-4903-B816-689DEA01C7C5}" type="pres">
      <dgm:prSet presAssocID="{5A61A9B8-CC03-4A29-9FB0-2FD22F6F4305}" presName="TwoNodes_1_text" presStyleLbl="node1" presStyleIdx="1" presStyleCnt="2">
        <dgm:presLayoutVars>
          <dgm:bulletEnabled val="1"/>
        </dgm:presLayoutVars>
      </dgm:prSet>
      <dgm:spPr/>
      <dgm:t>
        <a:bodyPr/>
        <a:lstStyle/>
        <a:p>
          <a:endParaRPr lang="en-US"/>
        </a:p>
      </dgm:t>
    </dgm:pt>
    <dgm:pt modelId="{8ADDA474-1D0C-4CD1-B13B-9EBFF9D80349}" type="pres">
      <dgm:prSet presAssocID="{5A61A9B8-CC03-4A29-9FB0-2FD22F6F4305}" presName="TwoNodes_2_text" presStyleLbl="node1" presStyleIdx="1" presStyleCnt="2">
        <dgm:presLayoutVars>
          <dgm:bulletEnabled val="1"/>
        </dgm:presLayoutVars>
      </dgm:prSet>
      <dgm:spPr/>
      <dgm:t>
        <a:bodyPr/>
        <a:lstStyle/>
        <a:p>
          <a:endParaRPr lang="en-US"/>
        </a:p>
      </dgm:t>
    </dgm:pt>
  </dgm:ptLst>
  <dgm:cxnLst>
    <dgm:cxn modelId="{455E9586-8070-4F87-A904-D78AF7E489FD}" type="presOf" srcId="{4BDD8B36-5A10-472B-AB08-93831C34E496}" destId="{B9F339AF-6301-4ED9-A1FE-92063015A8FE}" srcOrd="0" destOrd="0" presId="urn:microsoft.com/office/officeart/2005/8/layout/vProcess5"/>
    <dgm:cxn modelId="{6B2C67E2-EF61-4251-AF87-90058372EE48}" type="presOf" srcId="{0A1C8E85-FCA2-4658-BD23-56826CE1E3EB}" destId="{E4A6E873-FFE2-493B-8708-279D472E582D}" srcOrd="0" destOrd="0" presId="urn:microsoft.com/office/officeart/2005/8/layout/vProcess5"/>
    <dgm:cxn modelId="{15F9E253-E92A-4DD1-AF03-B9E28D72459D}" srcId="{5A61A9B8-CC03-4A29-9FB0-2FD22F6F4305}" destId="{4BDD8B36-5A10-472B-AB08-93831C34E496}" srcOrd="0" destOrd="0" parTransId="{CF25C716-A09A-4AD2-8370-E70606DD59B6}" sibTransId="{3EFD2FFE-D05D-47A9-B509-C7AD4B488593}"/>
    <dgm:cxn modelId="{359CBCAA-DDC3-491B-ACF8-0F2F5CE9CB3D}" type="presOf" srcId="{5A61A9B8-CC03-4A29-9FB0-2FD22F6F4305}" destId="{26F8EC21-87E2-42DB-84DC-202A6EA4FA46}" srcOrd="0" destOrd="0" presId="urn:microsoft.com/office/officeart/2005/8/layout/vProcess5"/>
    <dgm:cxn modelId="{128471CC-58A6-4096-9176-0741B21FAAEB}" type="presOf" srcId="{4BDD8B36-5A10-472B-AB08-93831C34E496}" destId="{66F01CC5-B2D8-4903-B816-689DEA01C7C5}" srcOrd="1" destOrd="0" presId="urn:microsoft.com/office/officeart/2005/8/layout/vProcess5"/>
    <dgm:cxn modelId="{40007E88-5C2F-4BB3-BCD2-3CA891F18E48}" srcId="{5A61A9B8-CC03-4A29-9FB0-2FD22F6F4305}" destId="{0A1C8E85-FCA2-4658-BD23-56826CE1E3EB}" srcOrd="1" destOrd="0" parTransId="{6FDEDB82-8FE3-43E3-A166-94131A4D63F2}" sibTransId="{B66727E6-FB7D-419E-AB81-E68DC11A51CB}"/>
    <dgm:cxn modelId="{74735B0D-5B0F-44A7-8054-83CF5CAAC1EC}" type="presOf" srcId="{3EFD2FFE-D05D-47A9-B509-C7AD4B488593}" destId="{5E2B611D-687E-4C8A-8AB3-B5BEE9C0EB50}" srcOrd="0" destOrd="0" presId="urn:microsoft.com/office/officeart/2005/8/layout/vProcess5"/>
    <dgm:cxn modelId="{FE149086-5B37-452D-B519-2FC3C74D85BD}" type="presOf" srcId="{0A1C8E85-FCA2-4658-BD23-56826CE1E3EB}" destId="{8ADDA474-1D0C-4CD1-B13B-9EBFF9D80349}" srcOrd="1" destOrd="0" presId="urn:microsoft.com/office/officeart/2005/8/layout/vProcess5"/>
    <dgm:cxn modelId="{8BB011E8-E20A-4E37-A66D-833E3777C6A9}" type="presParOf" srcId="{26F8EC21-87E2-42DB-84DC-202A6EA4FA46}" destId="{87530AC4-5673-4FE8-A9C3-7319C5166602}" srcOrd="0" destOrd="0" presId="urn:microsoft.com/office/officeart/2005/8/layout/vProcess5"/>
    <dgm:cxn modelId="{BFF28BB6-8D88-416E-8DF1-EEC928F6EB5B}" type="presParOf" srcId="{26F8EC21-87E2-42DB-84DC-202A6EA4FA46}" destId="{B9F339AF-6301-4ED9-A1FE-92063015A8FE}" srcOrd="1" destOrd="0" presId="urn:microsoft.com/office/officeart/2005/8/layout/vProcess5"/>
    <dgm:cxn modelId="{6DA0E0E9-F096-4B84-A361-2305EF6EDB50}" type="presParOf" srcId="{26F8EC21-87E2-42DB-84DC-202A6EA4FA46}" destId="{E4A6E873-FFE2-493B-8708-279D472E582D}" srcOrd="2" destOrd="0" presId="urn:microsoft.com/office/officeart/2005/8/layout/vProcess5"/>
    <dgm:cxn modelId="{0F21F6CF-A6BD-480B-AD49-F6AC707E9DF0}" type="presParOf" srcId="{26F8EC21-87E2-42DB-84DC-202A6EA4FA46}" destId="{5E2B611D-687E-4C8A-8AB3-B5BEE9C0EB50}" srcOrd="3" destOrd="0" presId="urn:microsoft.com/office/officeart/2005/8/layout/vProcess5"/>
    <dgm:cxn modelId="{8B6C9ECD-D8A0-4BD7-90A4-DCB79751A07C}" type="presParOf" srcId="{26F8EC21-87E2-42DB-84DC-202A6EA4FA46}" destId="{66F01CC5-B2D8-4903-B816-689DEA01C7C5}" srcOrd="4" destOrd="0" presId="urn:microsoft.com/office/officeart/2005/8/layout/vProcess5"/>
    <dgm:cxn modelId="{25C8B6A4-2D19-4922-91FF-51531E596C7E}" type="presParOf" srcId="{26F8EC21-87E2-42DB-84DC-202A6EA4FA46}" destId="{8ADDA474-1D0C-4CD1-B13B-9EBFF9D80349}" srcOrd="5" destOrd="0" presId="urn:microsoft.com/office/officeart/2005/8/layout/vProcess5"/>
  </dgm:cxnLst>
  <dgm:bg/>
  <dgm:whole/>
</dgm:dataModel>
</file>

<file path=ppt/diagrams/data4.xml><?xml version="1.0" encoding="utf-8"?>
<dgm:dataModel xmlns:dgm="http://schemas.openxmlformats.org/drawingml/2006/diagram" xmlns:a="http://schemas.openxmlformats.org/drawingml/2006/main">
  <dgm:ptLst>
    <dgm:pt modelId="{5A61A9B8-CC03-4A29-9FB0-2FD22F6F430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BDD8B36-5A10-472B-AB08-93831C34E496}">
      <dgm:prSet phldrT="[Text]" custT="1"/>
      <dgm:spPr/>
      <dgm:t>
        <a:bodyPr/>
        <a:lstStyle/>
        <a:p>
          <a:pPr algn="l"/>
          <a:r>
            <a:rPr lang="en-US" sz="2400" dirty="0" smtClean="0"/>
            <a:t>Additional</a:t>
          </a:r>
          <a:r>
            <a:rPr lang="en-US" sz="2400" baseline="0" dirty="0" smtClean="0"/>
            <a:t> diarrhoeal admissions in 2030 due to 1</a:t>
          </a:r>
          <a:r>
            <a:rPr lang="en-US" sz="2400" baseline="30000" dirty="0" smtClean="0"/>
            <a:t>o </a:t>
          </a:r>
          <a:r>
            <a:rPr lang="en-US" sz="2400" baseline="0" dirty="0" smtClean="0"/>
            <a:t> C rise in mean temperature = Admissions in C</a:t>
          </a:r>
          <a:r>
            <a:rPr lang="en-US" sz="2400" baseline="-25000" dirty="0" smtClean="0"/>
            <a:t>C </a:t>
          </a:r>
          <a:r>
            <a:rPr lang="en-US" sz="2400" baseline="0" dirty="0" smtClean="0"/>
            <a:t>scenario </a:t>
          </a:r>
          <a:r>
            <a:rPr lang="en-US" sz="2400" baseline="0" dirty="0" smtClean="0">
              <a:latin typeface="Times New Roman"/>
              <a:cs typeface="Times New Roman"/>
            </a:rPr>
            <a:t>── admissions </a:t>
          </a:r>
          <a:r>
            <a:rPr lang="en-US" sz="2400" baseline="0" dirty="0" smtClean="0"/>
            <a:t>in baseline scenario  </a:t>
          </a:r>
          <a:endParaRPr lang="en-US" sz="2400" dirty="0"/>
        </a:p>
      </dgm:t>
    </dgm:pt>
    <dgm:pt modelId="{CF25C716-A09A-4AD2-8370-E70606DD59B6}" type="parTrans" cxnId="{15F9E253-E92A-4DD1-AF03-B9E28D72459D}">
      <dgm:prSet/>
      <dgm:spPr/>
      <dgm:t>
        <a:bodyPr/>
        <a:lstStyle/>
        <a:p>
          <a:endParaRPr lang="en-US"/>
        </a:p>
      </dgm:t>
    </dgm:pt>
    <dgm:pt modelId="{3EFD2FFE-D05D-47A9-B509-C7AD4B488593}" type="sibTrans" cxnId="{15F9E253-E92A-4DD1-AF03-B9E28D72459D}">
      <dgm:prSet/>
      <dgm:spPr/>
      <dgm:t>
        <a:bodyPr/>
        <a:lstStyle/>
        <a:p>
          <a:endParaRPr lang="en-US"/>
        </a:p>
      </dgm:t>
    </dgm:pt>
    <dgm:pt modelId="{0A1C8E85-FCA2-4658-BD23-56826CE1E3EB}">
      <dgm:prSet phldrT="[Text]" custT="1"/>
      <dgm:spPr/>
      <dgm:t>
        <a:bodyPr/>
        <a:lstStyle/>
        <a:p>
          <a:r>
            <a:rPr lang="en-US" sz="2400" i="1" dirty="0" err="1" smtClean="0"/>
            <a:t>N</a:t>
          </a:r>
          <a:r>
            <a:rPr lang="en-US" sz="2400" i="1" baseline="-25000" dirty="0" err="1" smtClean="0"/>
            <a:t>cc</a:t>
          </a:r>
          <a:r>
            <a:rPr lang="en-US" sz="2400" dirty="0" smtClean="0"/>
            <a:t>=  Cases C</a:t>
          </a:r>
          <a:r>
            <a:rPr lang="en-US" sz="2400" baseline="-25000" dirty="0" smtClean="0"/>
            <a:t>c </a:t>
          </a:r>
          <a:r>
            <a:rPr lang="en-US" sz="2400" dirty="0" smtClean="0"/>
            <a:t>– Cases</a:t>
          </a:r>
          <a:r>
            <a:rPr lang="en-US" sz="2400" i="1" dirty="0" smtClean="0"/>
            <a:t> C</a:t>
          </a:r>
          <a:r>
            <a:rPr lang="en-US" sz="2400" i="1" baseline="-25000" dirty="0" smtClean="0"/>
            <a:t>0</a:t>
          </a:r>
          <a:endParaRPr lang="en-US" sz="2400" dirty="0"/>
        </a:p>
      </dgm:t>
    </dgm:pt>
    <dgm:pt modelId="{6FDEDB82-8FE3-43E3-A166-94131A4D63F2}" type="parTrans" cxnId="{40007E88-5C2F-4BB3-BCD2-3CA891F18E48}">
      <dgm:prSet/>
      <dgm:spPr/>
      <dgm:t>
        <a:bodyPr/>
        <a:lstStyle/>
        <a:p>
          <a:endParaRPr lang="en-US"/>
        </a:p>
      </dgm:t>
    </dgm:pt>
    <dgm:pt modelId="{B66727E6-FB7D-419E-AB81-E68DC11A51CB}" type="sibTrans" cxnId="{40007E88-5C2F-4BB3-BCD2-3CA891F18E48}">
      <dgm:prSet/>
      <dgm:spPr/>
      <dgm:t>
        <a:bodyPr/>
        <a:lstStyle/>
        <a:p>
          <a:endParaRPr lang="en-US"/>
        </a:p>
      </dgm:t>
    </dgm:pt>
    <dgm:pt modelId="{26F8EC21-87E2-42DB-84DC-202A6EA4FA46}" type="pres">
      <dgm:prSet presAssocID="{5A61A9B8-CC03-4A29-9FB0-2FD22F6F4305}" presName="outerComposite" presStyleCnt="0">
        <dgm:presLayoutVars>
          <dgm:chMax val="5"/>
          <dgm:dir/>
          <dgm:resizeHandles val="exact"/>
        </dgm:presLayoutVars>
      </dgm:prSet>
      <dgm:spPr/>
      <dgm:t>
        <a:bodyPr/>
        <a:lstStyle/>
        <a:p>
          <a:endParaRPr lang="en-US"/>
        </a:p>
      </dgm:t>
    </dgm:pt>
    <dgm:pt modelId="{87530AC4-5673-4FE8-A9C3-7319C5166602}" type="pres">
      <dgm:prSet presAssocID="{5A61A9B8-CC03-4A29-9FB0-2FD22F6F4305}" presName="dummyMaxCanvas" presStyleCnt="0">
        <dgm:presLayoutVars/>
      </dgm:prSet>
      <dgm:spPr/>
    </dgm:pt>
    <dgm:pt modelId="{B9F339AF-6301-4ED9-A1FE-92063015A8FE}" type="pres">
      <dgm:prSet presAssocID="{5A61A9B8-CC03-4A29-9FB0-2FD22F6F4305}" presName="TwoNodes_1" presStyleLbl="node1" presStyleIdx="0" presStyleCnt="2">
        <dgm:presLayoutVars>
          <dgm:bulletEnabled val="1"/>
        </dgm:presLayoutVars>
      </dgm:prSet>
      <dgm:spPr/>
      <dgm:t>
        <a:bodyPr/>
        <a:lstStyle/>
        <a:p>
          <a:endParaRPr lang="en-US"/>
        </a:p>
      </dgm:t>
    </dgm:pt>
    <dgm:pt modelId="{E4A6E873-FFE2-493B-8708-279D472E582D}" type="pres">
      <dgm:prSet presAssocID="{5A61A9B8-CC03-4A29-9FB0-2FD22F6F4305}" presName="TwoNodes_2" presStyleLbl="node1" presStyleIdx="1" presStyleCnt="2" custScaleX="102179">
        <dgm:presLayoutVars>
          <dgm:bulletEnabled val="1"/>
        </dgm:presLayoutVars>
      </dgm:prSet>
      <dgm:spPr/>
      <dgm:t>
        <a:bodyPr/>
        <a:lstStyle/>
        <a:p>
          <a:endParaRPr lang="en-US"/>
        </a:p>
      </dgm:t>
    </dgm:pt>
    <dgm:pt modelId="{5E2B611D-687E-4C8A-8AB3-B5BEE9C0EB50}" type="pres">
      <dgm:prSet presAssocID="{5A61A9B8-CC03-4A29-9FB0-2FD22F6F4305}" presName="TwoConn_1-2" presStyleLbl="fgAccFollowNode1" presStyleIdx="0" presStyleCnt="1">
        <dgm:presLayoutVars>
          <dgm:bulletEnabled val="1"/>
        </dgm:presLayoutVars>
      </dgm:prSet>
      <dgm:spPr/>
      <dgm:t>
        <a:bodyPr/>
        <a:lstStyle/>
        <a:p>
          <a:endParaRPr lang="en-US"/>
        </a:p>
      </dgm:t>
    </dgm:pt>
    <dgm:pt modelId="{66F01CC5-B2D8-4903-B816-689DEA01C7C5}" type="pres">
      <dgm:prSet presAssocID="{5A61A9B8-CC03-4A29-9FB0-2FD22F6F4305}" presName="TwoNodes_1_text" presStyleLbl="node1" presStyleIdx="1" presStyleCnt="2">
        <dgm:presLayoutVars>
          <dgm:bulletEnabled val="1"/>
        </dgm:presLayoutVars>
      </dgm:prSet>
      <dgm:spPr/>
      <dgm:t>
        <a:bodyPr/>
        <a:lstStyle/>
        <a:p>
          <a:endParaRPr lang="en-US"/>
        </a:p>
      </dgm:t>
    </dgm:pt>
    <dgm:pt modelId="{8ADDA474-1D0C-4CD1-B13B-9EBFF9D80349}" type="pres">
      <dgm:prSet presAssocID="{5A61A9B8-CC03-4A29-9FB0-2FD22F6F4305}" presName="TwoNodes_2_text" presStyleLbl="node1" presStyleIdx="1" presStyleCnt="2">
        <dgm:presLayoutVars>
          <dgm:bulletEnabled val="1"/>
        </dgm:presLayoutVars>
      </dgm:prSet>
      <dgm:spPr/>
      <dgm:t>
        <a:bodyPr/>
        <a:lstStyle/>
        <a:p>
          <a:endParaRPr lang="en-US"/>
        </a:p>
      </dgm:t>
    </dgm:pt>
  </dgm:ptLst>
  <dgm:cxnLst>
    <dgm:cxn modelId="{DDEA25D3-521C-431D-84D9-E93C19C267A2}" type="presOf" srcId="{0A1C8E85-FCA2-4658-BD23-56826CE1E3EB}" destId="{E4A6E873-FFE2-493B-8708-279D472E582D}" srcOrd="0" destOrd="0" presId="urn:microsoft.com/office/officeart/2005/8/layout/vProcess5"/>
    <dgm:cxn modelId="{15F9E253-E92A-4DD1-AF03-B9E28D72459D}" srcId="{5A61A9B8-CC03-4A29-9FB0-2FD22F6F4305}" destId="{4BDD8B36-5A10-472B-AB08-93831C34E496}" srcOrd="0" destOrd="0" parTransId="{CF25C716-A09A-4AD2-8370-E70606DD59B6}" sibTransId="{3EFD2FFE-D05D-47A9-B509-C7AD4B488593}"/>
    <dgm:cxn modelId="{93E4B21D-FC53-4C85-8CFA-2046DA9CBF63}" type="presOf" srcId="{4BDD8B36-5A10-472B-AB08-93831C34E496}" destId="{66F01CC5-B2D8-4903-B816-689DEA01C7C5}" srcOrd="1" destOrd="0" presId="urn:microsoft.com/office/officeart/2005/8/layout/vProcess5"/>
    <dgm:cxn modelId="{F788302D-FD5E-4DBA-B7BA-3900DCF7F7C8}" type="presOf" srcId="{4BDD8B36-5A10-472B-AB08-93831C34E496}" destId="{B9F339AF-6301-4ED9-A1FE-92063015A8FE}" srcOrd="0" destOrd="0" presId="urn:microsoft.com/office/officeart/2005/8/layout/vProcess5"/>
    <dgm:cxn modelId="{40007E88-5C2F-4BB3-BCD2-3CA891F18E48}" srcId="{5A61A9B8-CC03-4A29-9FB0-2FD22F6F4305}" destId="{0A1C8E85-FCA2-4658-BD23-56826CE1E3EB}" srcOrd="1" destOrd="0" parTransId="{6FDEDB82-8FE3-43E3-A166-94131A4D63F2}" sibTransId="{B66727E6-FB7D-419E-AB81-E68DC11A51CB}"/>
    <dgm:cxn modelId="{14713880-D9FB-4B6F-ABCA-AC3FF07D7CCF}" type="presOf" srcId="{3EFD2FFE-D05D-47A9-B509-C7AD4B488593}" destId="{5E2B611D-687E-4C8A-8AB3-B5BEE9C0EB50}" srcOrd="0" destOrd="0" presId="urn:microsoft.com/office/officeart/2005/8/layout/vProcess5"/>
    <dgm:cxn modelId="{B9BEAD98-DE9F-4711-A7D2-FBEF1B7D2EF4}" type="presOf" srcId="{5A61A9B8-CC03-4A29-9FB0-2FD22F6F4305}" destId="{26F8EC21-87E2-42DB-84DC-202A6EA4FA46}" srcOrd="0" destOrd="0" presId="urn:microsoft.com/office/officeart/2005/8/layout/vProcess5"/>
    <dgm:cxn modelId="{5A629FCF-B791-4505-89AA-457AE436AEF5}" type="presOf" srcId="{0A1C8E85-FCA2-4658-BD23-56826CE1E3EB}" destId="{8ADDA474-1D0C-4CD1-B13B-9EBFF9D80349}" srcOrd="1" destOrd="0" presId="urn:microsoft.com/office/officeart/2005/8/layout/vProcess5"/>
    <dgm:cxn modelId="{4732B91A-81E4-4B6F-A4C2-2331A6165867}" type="presParOf" srcId="{26F8EC21-87E2-42DB-84DC-202A6EA4FA46}" destId="{87530AC4-5673-4FE8-A9C3-7319C5166602}" srcOrd="0" destOrd="0" presId="urn:microsoft.com/office/officeart/2005/8/layout/vProcess5"/>
    <dgm:cxn modelId="{79859EC4-E81E-4AD2-99A9-70A3EA5DFB32}" type="presParOf" srcId="{26F8EC21-87E2-42DB-84DC-202A6EA4FA46}" destId="{B9F339AF-6301-4ED9-A1FE-92063015A8FE}" srcOrd="1" destOrd="0" presId="urn:microsoft.com/office/officeart/2005/8/layout/vProcess5"/>
    <dgm:cxn modelId="{CC6E66ED-4FDA-40A1-B209-C53B84987A92}" type="presParOf" srcId="{26F8EC21-87E2-42DB-84DC-202A6EA4FA46}" destId="{E4A6E873-FFE2-493B-8708-279D472E582D}" srcOrd="2" destOrd="0" presId="urn:microsoft.com/office/officeart/2005/8/layout/vProcess5"/>
    <dgm:cxn modelId="{3A186BF5-942A-439B-9C4D-E8C8A4C5C333}" type="presParOf" srcId="{26F8EC21-87E2-42DB-84DC-202A6EA4FA46}" destId="{5E2B611D-687E-4C8A-8AB3-B5BEE9C0EB50}" srcOrd="3" destOrd="0" presId="urn:microsoft.com/office/officeart/2005/8/layout/vProcess5"/>
    <dgm:cxn modelId="{14CE941D-86A8-4E1D-A67F-8D01AF533B20}" type="presParOf" srcId="{26F8EC21-87E2-42DB-84DC-202A6EA4FA46}" destId="{66F01CC5-B2D8-4903-B816-689DEA01C7C5}" srcOrd="4" destOrd="0" presId="urn:microsoft.com/office/officeart/2005/8/layout/vProcess5"/>
    <dgm:cxn modelId="{240ADC1D-EA0F-4E7C-95A9-6E70BF00F8E7}" type="presParOf" srcId="{26F8EC21-87E2-42DB-84DC-202A6EA4FA46}" destId="{8ADDA474-1D0C-4CD1-B13B-9EBFF9D80349}" srcOrd="5"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21AEDECC-4D27-42AE-8B4D-5D729000FD00}" type="datetimeFigureOut">
              <a:rPr lang="en-US" smtClean="0"/>
              <a:pPr/>
              <a:t>9/27/2016</a:t>
            </a:fld>
            <a:endParaRPr lang="en-US"/>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C84E7C29-7831-4218-A716-25E2D9BD22A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F10DC3B0-A711-4011-AB66-1D207593B518}" type="datetimeFigureOut">
              <a:rPr lang="en-US" smtClean="0"/>
              <a:pPr/>
              <a:t>9/27/2016</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97BBD428-B33B-418C-89C1-5187AD8152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a:t>
            </a:r>
            <a:r>
              <a:rPr lang="en-US" baseline="0" dirty="0" smtClean="0"/>
              <a:t> morning/afternoon ladies and gentlemen. Today I will talk about the impact of climate change on hospital admissions for diarrhoea in urban Dhaka, the Capital City of Bangladesh. This study was conducted as part of a larger research commissioned by the World Health Organization Bangladesh to assess the health vulnerability and adaptation to climate change impacts in the country.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latin typeface="+mn-lt"/>
                <a:ea typeface="+mn-ea"/>
                <a:cs typeface="+mn-cs"/>
              </a:rPr>
              <a:t>In 1962 ICDDR,B set up a small hospital that quickly became a refuge for the neediest in Bangladesh, offering treatment that would otherwise be beyond their means. Today’s hospital has grown but continues the same high standard of care and dedication to the poor that made it famous in Bangladesh. </a:t>
            </a:r>
            <a:r>
              <a:rPr lang="en-US" baseline="0" dirty="0" smtClean="0"/>
              <a:t>The Dhaka Hospital serves ~13 million people living in urban Dhaka. </a:t>
            </a:r>
            <a:r>
              <a:rPr lang="en-US" sz="1200" b="0" i="0" kern="1200" dirty="0" smtClean="0">
                <a:solidFill>
                  <a:schemeClr val="tx1"/>
                </a:solidFill>
                <a:latin typeface="+mn-lt"/>
                <a:ea typeface="+mn-ea"/>
                <a:cs typeface="+mn-cs"/>
              </a:rPr>
              <a:t>The Dhaka Hospital treats more than 110,000 patients each year. We collected d</a:t>
            </a:r>
            <a:r>
              <a:rPr lang="en-US" dirty="0" smtClean="0"/>
              <a:t>aily</a:t>
            </a:r>
            <a:r>
              <a:rPr lang="en-US" baseline="0" dirty="0" smtClean="0"/>
              <a:t> total admissions from </a:t>
            </a:r>
            <a:r>
              <a:rPr lang="en-US" baseline="0" dirty="0" err="1" smtClean="0"/>
              <a:t>icddr,b’s</a:t>
            </a:r>
            <a:r>
              <a:rPr lang="en-US" baseline="0" dirty="0" smtClean="0"/>
              <a:t> Dhaka Hospital for the 30 year period of 1981-2010. </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Diarrhoeal Disease Surveillance System was established at the Dhaka Hospital in 1979</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to collect information on demographic, epidemiological and clinical characteristics of patients. A systematic 2% sample of patients attending the Dhaka from the Health and Demographic Surveillance System (HDSS) area are enrolled into the surveillance </a:t>
            </a:r>
            <a:r>
              <a:rPr lang="en-US" sz="1200" b="0" i="0" kern="1200" dirty="0" err="1" smtClean="0">
                <a:solidFill>
                  <a:schemeClr val="tx1"/>
                </a:solidFill>
                <a:latin typeface="+mn-lt"/>
                <a:ea typeface="+mn-ea"/>
                <a:cs typeface="+mn-cs"/>
              </a:rPr>
              <a:t>programme</a:t>
            </a:r>
            <a:r>
              <a:rPr lang="en-US" sz="1200" b="0" i="0" kern="1200" dirty="0" smtClean="0">
                <a:solidFill>
                  <a:schemeClr val="tx1"/>
                </a:solidFill>
                <a:latin typeface="+mn-lt"/>
                <a:ea typeface="+mn-ea"/>
                <a:cs typeface="+mn-cs"/>
              </a:rPr>
              <a:t>. Using structured questions, trained research assistants interview patients and/or their attendants to collect relevant information on socioeconomic and demographic characteristics, housing and environmental conditions, feeding practices, particularly of infants and young children, and use of drugs and fluid therapy at home. Information on clinical characteristics, anthropometric measurements, and treatments received at the facilities and outcomes of patients are also recorded. </a:t>
            </a:r>
            <a:r>
              <a:rPr lang="en-US" dirty="0" smtClean="0"/>
              <a:t/>
            </a:r>
            <a:br>
              <a:rPr lang="en-US" dirty="0" smtClean="0"/>
            </a:br>
            <a:endParaRPr lang="en-US" dirty="0" smtClean="0"/>
          </a:p>
          <a:p>
            <a:r>
              <a:rPr lang="en-US" sz="1200" b="0" i="0" kern="1200" dirty="0" smtClean="0">
                <a:solidFill>
                  <a:schemeClr val="tx1"/>
                </a:solidFill>
                <a:latin typeface="+mn-lt"/>
                <a:ea typeface="+mn-ea"/>
                <a:cs typeface="+mn-cs"/>
              </a:rPr>
              <a:t>We collected the daily ambient temperature from the Bangladesh meteorological department which has 35 station</a:t>
            </a:r>
            <a:r>
              <a:rPr lang="en-US" sz="1200" b="0" i="0" kern="1200" baseline="0" dirty="0" smtClean="0">
                <a:solidFill>
                  <a:schemeClr val="tx1"/>
                </a:solidFill>
                <a:latin typeface="+mn-lt"/>
                <a:ea typeface="+mn-ea"/>
                <a:cs typeface="+mn-cs"/>
              </a:rPr>
              <a:t>s across Bangladesh</a:t>
            </a:r>
            <a:r>
              <a:rPr lang="en-US" sz="1200" b="0" i="0" kern="1200" dirty="0" smtClean="0">
                <a:solidFill>
                  <a:schemeClr val="tx1"/>
                </a:solidFill>
                <a:latin typeface="+mn-lt"/>
                <a:ea typeface="+mn-ea"/>
                <a:cs typeface="+mn-cs"/>
              </a:rPr>
              <a:t>. Daily ambient temperature represents the average of 8 temperatures collected at a 3-hourly</a:t>
            </a:r>
            <a:r>
              <a:rPr lang="en-US" sz="1200" b="0" i="0" kern="1200" baseline="0" dirty="0" smtClean="0">
                <a:solidFill>
                  <a:schemeClr val="tx1"/>
                </a:solidFill>
                <a:latin typeface="+mn-lt"/>
                <a:ea typeface="+mn-ea"/>
                <a:cs typeface="+mn-cs"/>
              </a:rPr>
              <a:t> interval in a day. </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checked the data series for trend, seasonality, autocorrelation and possible outliers.</a:t>
            </a:r>
          </a:p>
          <a:p>
            <a:pPr lvl="0"/>
            <a:r>
              <a:rPr lang="en-US" sz="1200" kern="1200" dirty="0" smtClean="0">
                <a:solidFill>
                  <a:schemeClr val="tx1"/>
                </a:solidFill>
                <a:latin typeface="+mn-lt"/>
                <a:ea typeface="+mn-ea"/>
                <a:cs typeface="+mn-cs"/>
              </a:rPr>
              <a:t>We pre-whitened the data series for checking cross-correlation between diarrhoea and mean temperature at different lags</a:t>
            </a:r>
            <a:r>
              <a:rPr lang="en-US" sz="1200" kern="1200" baseline="0" dirty="0" smtClean="0">
                <a:solidFill>
                  <a:schemeClr val="tx1"/>
                </a:solidFill>
                <a:latin typeface="+mn-lt"/>
                <a:ea typeface="+mn-ea"/>
                <a:cs typeface="+mn-cs"/>
              </a:rPr>
              <a:t> up to 4 weeks. We conducted detailed lag effects by fitting linear unconstrained distributed lag models.  </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a:t>
            </a:r>
            <a:r>
              <a:rPr lang="en-US" sz="1200" kern="1200" baseline="0" dirty="0" smtClean="0">
                <a:solidFill>
                  <a:schemeClr val="tx1"/>
                </a:solidFill>
                <a:latin typeface="+mn-lt"/>
                <a:ea typeface="+mn-ea"/>
                <a:cs typeface="+mn-cs"/>
              </a:rPr>
              <a:t> chose the </a:t>
            </a:r>
            <a:r>
              <a:rPr lang="en-US" sz="1200" kern="1200" dirty="0" smtClean="0">
                <a:solidFill>
                  <a:schemeClr val="tx1"/>
                </a:solidFill>
                <a:latin typeface="+mn-lt"/>
                <a:ea typeface="+mn-ea"/>
                <a:cs typeface="+mn-cs"/>
              </a:rPr>
              <a:t>preferred models according to the level of significance of </a:t>
            </a:r>
            <a:r>
              <a:rPr lang="en-US" sz="1200" kern="1200" dirty="0" err="1" smtClean="0">
                <a:solidFill>
                  <a:schemeClr val="tx1"/>
                </a:solidFill>
                <a:latin typeface="+mn-lt"/>
                <a:ea typeface="+mn-ea"/>
                <a:cs typeface="+mn-cs"/>
              </a:rPr>
              <a:t>regressors</a:t>
            </a:r>
            <a:r>
              <a:rPr lang="en-US" sz="1200" kern="1200" dirty="0" smtClean="0">
                <a:solidFill>
                  <a:schemeClr val="tx1"/>
                </a:solidFill>
                <a:latin typeface="+mn-lt"/>
                <a:ea typeface="+mn-ea"/>
                <a:cs typeface="+mn-cs"/>
              </a:rPr>
              <a:t> including the ACF and PACF values in each model and the results of a previous correlation analysis of all variables in our datasets.</a:t>
            </a:r>
          </a:p>
          <a:p>
            <a:pPr lvl="0"/>
            <a:r>
              <a:rPr lang="en-US" sz="1200" kern="1200" dirty="0" smtClean="0">
                <a:solidFill>
                  <a:schemeClr val="tx1"/>
                </a:solidFill>
                <a:latin typeface="+mn-lt"/>
                <a:ea typeface="+mn-ea"/>
                <a:cs typeface="+mn-cs"/>
              </a:rPr>
              <a:t>To investigate the potential effects of daily climate mean temperature variability on daily hospital visits for diarrhoea, we used the log-linked negative binomial regression model in order to account for constant over-dispersion in our data using STATA.  </a:t>
            </a:r>
          </a:p>
          <a:p>
            <a:endParaRPr lang="en-US" dirty="0" smtClean="0"/>
          </a:p>
          <a:p>
            <a:pPr lvl="0"/>
            <a:r>
              <a:rPr lang="en-US" sz="1200" dirty="0" smtClean="0"/>
              <a:t>To estimate the association between mean daily temperature and daily diarrhoea admissions, we conducted time series analysis after controlling</a:t>
            </a:r>
            <a:r>
              <a:rPr lang="en-US" sz="1200" baseline="0" dirty="0" smtClean="0"/>
              <a:t> for potential</a:t>
            </a:r>
            <a:r>
              <a:rPr lang="en-US" sz="1200" dirty="0" smtClean="0"/>
              <a:t> population level confounders</a:t>
            </a:r>
            <a:r>
              <a:rPr lang="en-US" sz="1200" baseline="0" dirty="0" smtClean="0"/>
              <a:t> as this study aimed to inform policy makers and adaptation, set at the level of populations. </a:t>
            </a:r>
            <a:r>
              <a:rPr lang="en-US" sz="1200" dirty="0" smtClean="0"/>
              <a:t>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 considered 2 scenarios:</a:t>
            </a:r>
          </a:p>
          <a:p>
            <a:pPr lvl="1"/>
            <a:r>
              <a:rPr lang="en-US" i="1" dirty="0" smtClean="0"/>
              <a:t>Scenario C</a:t>
            </a:r>
            <a:r>
              <a:rPr lang="en-US" i="1" baseline="-25000" dirty="0" smtClean="0"/>
              <a:t>0</a:t>
            </a:r>
            <a:r>
              <a:rPr lang="en-US" dirty="0" smtClean="0"/>
              <a:t>, year 2030, is the baseline scenario where no implications from climate change (incidence/risk using</a:t>
            </a:r>
            <a:r>
              <a:rPr lang="en-US" baseline="0" dirty="0" smtClean="0"/>
              <a:t> </a:t>
            </a:r>
            <a:r>
              <a:rPr lang="en-US" dirty="0" smtClean="0"/>
              <a:t>1990 data)</a:t>
            </a:r>
          </a:p>
          <a:p>
            <a:pPr lvl="1"/>
            <a:r>
              <a:rPr lang="en-US" i="1" dirty="0" smtClean="0"/>
              <a:t>Scenario C</a:t>
            </a:r>
            <a:r>
              <a:rPr lang="en-US" i="1" baseline="-25000" dirty="0" smtClean="0"/>
              <a:t>c</a:t>
            </a:r>
            <a:r>
              <a:rPr lang="en-US" dirty="0" smtClean="0"/>
              <a:t>, year 2030 with implications of climate change, builds on the </a:t>
            </a:r>
            <a:r>
              <a:rPr lang="en-US" i="1" dirty="0" smtClean="0"/>
              <a:t>Scenario C</a:t>
            </a:r>
            <a:r>
              <a:rPr lang="en-US" i="1" baseline="-25000" dirty="0" smtClean="0"/>
              <a:t>0  </a:t>
            </a:r>
            <a:r>
              <a:rPr lang="en-US" dirty="0" smtClean="0"/>
              <a:t>(IRR using 1981-2010 data)</a:t>
            </a:r>
          </a:p>
          <a:p>
            <a:pPr lvl="0"/>
            <a:r>
              <a:rPr lang="en-US" sz="1200" kern="1200" dirty="0" smtClean="0">
                <a:solidFill>
                  <a:schemeClr val="tx1"/>
                </a:solidFill>
                <a:latin typeface="+mn-lt"/>
                <a:ea typeface="+mn-ea"/>
                <a:cs typeface="+mn-cs"/>
              </a:rPr>
              <a:t>According to the World Meteorological Organization and IPCC, the climate property was not strongly affected by anthropogenic forcing before 1990. </a:t>
            </a:r>
          </a:p>
          <a:p>
            <a:pPr lvl="0"/>
            <a:r>
              <a:rPr lang="en-US" sz="1200" kern="1200" dirty="0" smtClean="0">
                <a:solidFill>
                  <a:schemeClr val="tx1"/>
                </a:solidFill>
                <a:latin typeface="+mn-lt"/>
                <a:ea typeface="+mn-ea"/>
                <a:cs typeface="+mn-cs"/>
              </a:rPr>
              <a:t>The climate change s</a:t>
            </a:r>
            <a:r>
              <a:rPr lang="en-US" sz="1200" i="1" kern="1200" dirty="0" smtClean="0">
                <a:solidFill>
                  <a:schemeClr val="tx1"/>
                </a:solidFill>
                <a:latin typeface="+mn-lt"/>
                <a:ea typeface="+mn-ea"/>
                <a:cs typeface="+mn-cs"/>
              </a:rPr>
              <a:t>cenario C</a:t>
            </a:r>
            <a:r>
              <a:rPr lang="en-US" sz="1200" i="1" kern="1200" baseline="-25000" dirty="0" smtClean="0">
                <a:solidFill>
                  <a:schemeClr val="tx1"/>
                </a:solidFill>
                <a:latin typeface="+mn-lt"/>
                <a:ea typeface="+mn-ea"/>
                <a:cs typeface="+mn-cs"/>
              </a:rPr>
              <a:t>c </a:t>
            </a:r>
            <a:r>
              <a:rPr lang="en-US" sz="1200" kern="1200" dirty="0" smtClean="0">
                <a:solidFill>
                  <a:schemeClr val="tx1"/>
                </a:solidFill>
                <a:latin typeface="+mn-lt"/>
                <a:ea typeface="+mn-ea"/>
                <a:cs typeface="+mn-cs"/>
              </a:rPr>
              <a:t>(the period assumed to be affected by human-induced factors owing to industrialization and greenhouse gas emission).</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generated the relationships between rates of daily hospital visits for diarrhoea and 1 degree Celsius increase</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daily ambient temperature based on the results of time series regression using the 30 years data from 1981-2010</a:t>
            </a:r>
          </a:p>
          <a:p>
            <a:pPr lvl="1"/>
            <a:r>
              <a:rPr lang="en-US" dirty="0" smtClean="0"/>
              <a:t>This is the IRR for the climate change s</a:t>
            </a:r>
            <a:r>
              <a:rPr lang="en-US" i="1" dirty="0" smtClean="0"/>
              <a:t>cenario C</a:t>
            </a:r>
            <a:r>
              <a:rPr lang="en-US" i="1" baseline="-25000" dirty="0" smtClean="0"/>
              <a:t>C</a:t>
            </a:r>
            <a:r>
              <a:rPr lang="en-US" baseline="-25000" dirty="0" smtClean="0"/>
              <a:t> </a:t>
            </a:r>
            <a:r>
              <a:rPr lang="en-US" dirty="0" smtClean="0"/>
              <a:t>(for 1</a:t>
            </a:r>
            <a:r>
              <a:rPr lang="en-US" baseline="30000" dirty="0" smtClean="0"/>
              <a:t>o</a:t>
            </a:r>
            <a:r>
              <a:rPr lang="en-US" dirty="0" smtClean="0"/>
              <a:t>C rise in daily ambient temperature)</a:t>
            </a:r>
          </a:p>
          <a:p>
            <a:pPr lvl="1"/>
            <a:endParaRPr lang="en-US" dirty="0" smtClean="0"/>
          </a:p>
          <a:p>
            <a:pPr lvl="0"/>
            <a:r>
              <a:rPr lang="en-US" sz="1200" kern="1200" dirty="0" smtClean="0">
                <a:solidFill>
                  <a:schemeClr val="tx1"/>
                </a:solidFill>
                <a:latin typeface="+mn-lt"/>
                <a:ea typeface="+mn-ea"/>
                <a:cs typeface="+mn-cs"/>
              </a:rPr>
              <a:t>We considered the potential confounders including the population growth in the catchment area of the Dhaka Hospital, annual GDP growth rate, safe water supply, sanitation coverage, and literacy rate into the model. </a:t>
            </a:r>
          </a:p>
          <a:p>
            <a:r>
              <a:rPr lang="en-US" sz="1200" kern="1200" dirty="0" smtClean="0">
                <a:solidFill>
                  <a:schemeClr val="tx1"/>
                </a:solidFill>
                <a:latin typeface="+mn-lt"/>
                <a:ea typeface="+mn-ea"/>
                <a:cs typeface="+mn-cs"/>
              </a:rPr>
              <a:t>We did not include rainfall and humidity in our model as the impacts of climate change on rainfall and humidity are still not clear. Instead, we only included the daily ambient temperature showing clear variation with climate change. </a:t>
            </a:r>
          </a:p>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included the cost of treatment, bed, personnel and surveillance. We calculated of reactive adaptation measures as costs of treatment only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During</a:t>
            </a:r>
            <a:r>
              <a:rPr lang="en-US" sz="1200" kern="1200" baseline="0" dirty="0" smtClean="0">
                <a:solidFill>
                  <a:schemeClr val="tx1"/>
                </a:solidFill>
                <a:latin typeface="+mn-lt"/>
                <a:ea typeface="+mn-ea"/>
                <a:cs typeface="+mn-cs"/>
              </a:rPr>
              <a:t> the 30 years, there were 3 million</a:t>
            </a:r>
            <a:r>
              <a:rPr lang="en-US" sz="1200" kern="1200" dirty="0" smtClean="0">
                <a:solidFill>
                  <a:schemeClr val="tx1"/>
                </a:solidFill>
                <a:latin typeface="+mn-lt"/>
                <a:ea typeface="+mn-ea"/>
                <a:cs typeface="+mn-cs"/>
              </a:rPr>
              <a:t> hospital admissions</a:t>
            </a:r>
            <a:r>
              <a:rPr lang="en-US" sz="1200" kern="1200" baseline="0" dirty="0" smtClean="0">
                <a:solidFill>
                  <a:schemeClr val="tx1"/>
                </a:solidFill>
                <a:latin typeface="+mn-lt"/>
                <a:ea typeface="+mn-ea"/>
                <a:cs typeface="+mn-cs"/>
              </a:rPr>
              <a:t> for diarrhoeal diseases</a:t>
            </a:r>
            <a:r>
              <a:rPr lang="en-US" sz="1200" kern="1200" dirty="0" smtClean="0">
                <a:solidFill>
                  <a:schemeClr val="tx1"/>
                </a:solidFill>
                <a:latin typeface="+mn-lt"/>
                <a:ea typeface="+mn-ea"/>
                <a:cs typeface="+mn-cs"/>
              </a:rPr>
              <a:t>. Among these, 58% were males. More than half belonged to 0-4 years.</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7BBD428-B33B-418C-89C1-5187AD8152DB}"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Diarrhoeal admissions had a bimodal seasonality of which the timing of 1</a:t>
            </a:r>
            <a:r>
              <a:rPr lang="en-US" baseline="30000" dirty="0" smtClean="0"/>
              <a:t>st</a:t>
            </a:r>
            <a:r>
              <a:rPr lang="en-US" dirty="0" smtClean="0"/>
              <a:t> peak was before</a:t>
            </a:r>
            <a:r>
              <a:rPr lang="en-US" baseline="0" dirty="0" smtClean="0"/>
              <a:t> the monsoon and second peak was at the end of monsoon.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I would like to end my presentation by specially thanking IEDCR of the </a:t>
            </a:r>
            <a:r>
              <a:rPr lang="en-US" dirty="0" err="1" smtClean="0"/>
              <a:t>MoHFW</a:t>
            </a:r>
            <a:r>
              <a:rPr lang="en-US" baseline="0" dirty="0" smtClean="0"/>
              <a:t> for giving me the opportunity to conduct this study, the BMD for climate data and their suggestions about analyses and Dhaka Hospital of icddr,b along with the funders and collaborators. Thank you and</a:t>
            </a:r>
          </a:p>
          <a:p>
            <a:r>
              <a:rPr lang="en-US" baseline="0" dirty="0" smtClean="0"/>
              <a:t>I would be happy to take a few questions.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Before I begin my presentation</a:t>
            </a:r>
            <a:r>
              <a:rPr lang="en-US" sz="1200" kern="1200" baseline="0" dirty="0" smtClean="0">
                <a:solidFill>
                  <a:schemeClr val="tx1"/>
                </a:solidFill>
                <a:latin typeface="+mn-lt"/>
                <a:ea typeface="+mn-ea"/>
                <a:cs typeface="+mn-cs"/>
              </a:rPr>
              <a:t>, let me introduce you to Bangladesh and why climate change is critical to Bangladesh though many of you have already heard about various environmental problems in the country including </a:t>
            </a:r>
            <a:r>
              <a:rPr lang="en-US" sz="1200" kern="1200" baseline="0" dirty="0" err="1" smtClean="0">
                <a:solidFill>
                  <a:schemeClr val="tx1"/>
                </a:solidFill>
                <a:latin typeface="+mn-lt"/>
                <a:ea typeface="+mn-ea"/>
                <a:cs typeface="+mn-cs"/>
              </a:rPr>
              <a:t>arsenicosis</a:t>
            </a:r>
            <a:r>
              <a:rPr lang="en-US" sz="1200" kern="1200" baseline="0" dirty="0" smtClean="0">
                <a:solidFill>
                  <a:schemeClr val="tx1"/>
                </a:solidFill>
                <a:latin typeface="+mn-lt"/>
                <a:ea typeface="+mn-ea"/>
                <a:cs typeface="+mn-cs"/>
              </a:rPr>
              <a:t> from keynote presentations. </a:t>
            </a:r>
            <a:r>
              <a:rPr lang="en-US" sz="1200" kern="1200" dirty="0" smtClean="0">
                <a:solidFill>
                  <a:schemeClr val="tx1"/>
                </a:solidFill>
                <a:latin typeface="+mn-lt"/>
                <a:ea typeface="+mn-ea"/>
                <a:cs typeface="+mn-cs"/>
              </a:rPr>
              <a:t>Bangladesh, a small low-lying country of </a:t>
            </a:r>
            <a:r>
              <a:rPr lang="en-US" sz="1200" b="0" i="0" kern="1200" dirty="0" smtClean="0">
                <a:solidFill>
                  <a:schemeClr val="tx1"/>
                </a:solidFill>
                <a:latin typeface="+mn-lt"/>
                <a:ea typeface="+mn-ea"/>
                <a:cs typeface="+mn-cs"/>
              </a:rPr>
              <a:t>56,977 sq m</a:t>
            </a:r>
            <a:r>
              <a:rPr lang="en-US" sz="1200" kern="1200" dirty="0" smtClean="0">
                <a:solidFill>
                  <a:schemeClr val="tx1"/>
                </a:solidFill>
                <a:latin typeface="+mn-lt"/>
                <a:ea typeface="+mn-ea"/>
                <a:cs typeface="+mn-cs"/>
              </a:rPr>
              <a:t> , with 148 million people making it one of the most densely populated countries in the world. Given the large coastal</a:t>
            </a:r>
            <a:r>
              <a:rPr lang="en-US" sz="1200" kern="1200" baseline="0" dirty="0" smtClean="0">
                <a:solidFill>
                  <a:schemeClr val="tx1"/>
                </a:solidFill>
                <a:latin typeface="+mn-lt"/>
                <a:ea typeface="+mn-ea"/>
                <a:cs typeface="+mn-cs"/>
              </a:rPr>
              <a:t> population with the weak coastal protection system and the </a:t>
            </a:r>
            <a:r>
              <a:rPr lang="en-US" sz="1200" kern="1200" dirty="0" smtClean="0">
                <a:solidFill>
                  <a:schemeClr val="tx1"/>
                </a:solidFill>
                <a:latin typeface="+mn-lt"/>
                <a:ea typeface="+mn-ea"/>
                <a:cs typeface="+mn-cs"/>
              </a:rPr>
              <a:t>tropical cyclones in the Bay of Bengal, the shallow continental shelf, especially in the eastern part of Bangladesh, high tidal range, the sea‐level geography of the Bangladesh coastal land, the country is highly vulnerable to natural disasters (Appendix I) including inland and coastal inundation, storm surge, cyclones and tornados, drought, river erosion, drainage congestion/water logging, sea level rise and salinity intrusion</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Formed by a triangular delta plain at the confluence of the Ganges, Brahmaputra and </a:t>
            </a:r>
            <a:r>
              <a:rPr lang="en-US" sz="1200" kern="1200" dirty="0" err="1" smtClean="0">
                <a:solidFill>
                  <a:schemeClr val="tx1"/>
                </a:solidFill>
                <a:latin typeface="+mn-lt"/>
                <a:ea typeface="+mn-ea"/>
                <a:cs typeface="+mn-cs"/>
              </a:rPr>
              <a:t>Meghna</a:t>
            </a:r>
            <a:r>
              <a:rPr lang="en-US" sz="1200" kern="1200" dirty="0" smtClean="0">
                <a:solidFill>
                  <a:schemeClr val="tx1"/>
                </a:solidFill>
                <a:latin typeface="+mn-lt"/>
                <a:ea typeface="+mn-ea"/>
                <a:cs typeface="+mn-cs"/>
              </a:rPr>
              <a:t> (GBM) rivers, natural disasters occur</a:t>
            </a:r>
            <a:r>
              <a:rPr lang="en-US" sz="1200" kern="1200" baseline="0" dirty="0" smtClean="0">
                <a:solidFill>
                  <a:schemeClr val="tx1"/>
                </a:solidFill>
                <a:latin typeface="+mn-lt"/>
                <a:ea typeface="+mn-ea"/>
                <a:cs typeface="+mn-cs"/>
              </a:rPr>
              <a:t> commonly and </a:t>
            </a:r>
            <a:r>
              <a:rPr lang="en-US" sz="1200" kern="1200" dirty="0" smtClean="0">
                <a:solidFill>
                  <a:schemeClr val="tx1"/>
                </a:solidFill>
                <a:latin typeface="+mn-lt"/>
                <a:ea typeface="+mn-ea"/>
                <a:cs typeface="+mn-cs"/>
              </a:rPr>
              <a:t>floods occur most frequently. Floods are natural and recurrent phenomena that inundate about one-fifth of the country each year, while severe and devastating floods with a return period of 100 years inundate more than 60 percent of the country. The low-lying flat country with big inland water bodies, including some of the biggest rivers in the world, experiences 80% of annual rainfall in monsoon [17, 18]. Rainfall predicted to increase due to climate change in the Ganges, Brahmaputra and </a:t>
            </a:r>
            <a:r>
              <a:rPr lang="en-US" sz="1200" kern="1200" dirty="0" err="1" smtClean="0">
                <a:solidFill>
                  <a:schemeClr val="tx1"/>
                </a:solidFill>
                <a:latin typeface="+mn-lt"/>
                <a:ea typeface="+mn-ea"/>
                <a:cs typeface="+mn-cs"/>
              </a:rPr>
              <a:t>Meghna</a:t>
            </a:r>
            <a:r>
              <a:rPr lang="en-US" sz="1200" kern="1200" dirty="0" smtClean="0">
                <a:solidFill>
                  <a:schemeClr val="tx1"/>
                </a:solidFill>
                <a:latin typeface="+mn-lt"/>
                <a:ea typeface="+mn-ea"/>
                <a:cs typeface="+mn-cs"/>
              </a:rPr>
              <a:t> (GBM) basin might create huge water flow through the rivers of Bangladesh and cause severe damage to crops, property and health status of the affected population if adaptation measures are not taken. The</a:t>
            </a:r>
            <a:r>
              <a:rPr lang="en-US" sz="1200" kern="1200" baseline="0" dirty="0" smtClean="0">
                <a:solidFill>
                  <a:schemeClr val="tx1"/>
                </a:solidFill>
                <a:latin typeface="+mn-lt"/>
                <a:ea typeface="+mn-ea"/>
                <a:cs typeface="+mn-cs"/>
              </a:rPr>
              <a:t> northern part of the country are also hit by droughts during the dry season…leaving a large agricultural population without enough food.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7BBD428-B33B-418C-89C1-5187AD8152D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Going back to today’s talk</a:t>
            </a:r>
            <a:r>
              <a:rPr lang="en-US" sz="1200" kern="1200" baseline="0" dirty="0" smtClean="0">
                <a:solidFill>
                  <a:schemeClr val="tx1"/>
                </a:solidFill>
                <a:latin typeface="+mn-lt"/>
                <a:ea typeface="+mn-ea"/>
                <a:cs typeface="+mn-cs"/>
              </a:rPr>
              <a:t> about the likely impact of climate change on diarrhoeal disease……it is vital to know what is climate change and if </a:t>
            </a:r>
            <a:r>
              <a:rPr lang="en-US" sz="1200" kern="1200" dirty="0" smtClean="0">
                <a:solidFill>
                  <a:schemeClr val="tx1"/>
                </a:solidFill>
                <a:latin typeface="+mn-lt"/>
                <a:ea typeface="+mn-ea"/>
                <a:cs typeface="+mn-cs"/>
              </a:rPr>
              <a:t>climate change is occurring</a:t>
            </a:r>
            <a:r>
              <a:rPr lang="en-US" sz="1200" kern="1200" baseline="0" dirty="0" smtClean="0">
                <a:solidFill>
                  <a:schemeClr val="tx1"/>
                </a:solidFill>
                <a:latin typeface="+mn-lt"/>
                <a:ea typeface="+mn-ea"/>
                <a:cs typeface="+mn-cs"/>
              </a:rPr>
              <a:t> in Bangladesh? Climate change or the statistically significant variation in the mean state of the climate for example mean temperature that usually lasts for decades or longer. The i</a:t>
            </a:r>
            <a:r>
              <a:rPr lang="en-US" sz="1200" kern="1200" dirty="0" smtClean="0">
                <a:solidFill>
                  <a:schemeClr val="tx1"/>
                </a:solidFill>
                <a:latin typeface="+mn-lt"/>
                <a:ea typeface="+mn-ea"/>
                <a:cs typeface="+mn-cs"/>
              </a:rPr>
              <a:t>mpacts of climate change are already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visible in Bangladesh in the form of temperature extremes, erratic rainfall, increased number of intensified floods, cyclones, droughts, prevalence of extreme weather in the Bay of Bengal and salinity intrusion.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Compared with the mean temperature of 1981-1990</a:t>
            </a:r>
            <a:r>
              <a:rPr lang="en-US" sz="1200" kern="1200" baseline="0" dirty="0" smtClean="0">
                <a:solidFill>
                  <a:schemeClr val="tx1"/>
                </a:solidFill>
                <a:latin typeface="+mn-lt"/>
                <a:ea typeface="+mn-ea"/>
                <a:cs typeface="+mn-cs"/>
              </a:rPr>
              <a:t> , you can see that there is a gradual increase of y</a:t>
            </a:r>
            <a:r>
              <a:rPr lang="en-US" sz="1200" kern="1200" dirty="0" smtClean="0">
                <a:solidFill>
                  <a:schemeClr val="tx1"/>
                </a:solidFill>
                <a:latin typeface="+mn-lt"/>
                <a:ea typeface="+mn-ea"/>
                <a:cs typeface="+mn-cs"/>
              </a:rPr>
              <a:t>early mean temperature over decades based on local meteorological data</a:t>
            </a:r>
          </a:p>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How much temperature</a:t>
            </a:r>
            <a:r>
              <a:rPr lang="en-US" sz="1200" kern="1200" baseline="0" dirty="0" smtClean="0">
                <a:solidFill>
                  <a:schemeClr val="tx1"/>
                </a:solidFill>
                <a:latin typeface="+mn-lt"/>
                <a:ea typeface="+mn-ea"/>
                <a:cs typeface="+mn-cs"/>
              </a:rPr>
              <a:t> may be expected to rise? </a:t>
            </a:r>
            <a:r>
              <a:rPr lang="en-US" sz="1200" kern="1200" dirty="0" smtClean="0">
                <a:solidFill>
                  <a:schemeClr val="tx1"/>
                </a:solidFill>
                <a:latin typeface="+mn-lt"/>
                <a:ea typeface="+mn-ea"/>
                <a:cs typeface="+mn-cs"/>
              </a:rPr>
              <a:t>Various global climate model projections providing the best scenario (CISRO-3.0 and UKHAD CM-3) in validation analysis using different IPCC emission scenarios in the MAGICC/SCENGEN 5.3 software with the IPCC B2 SRES scenario, which assumes a world of moderate population growth and intermediate level of economic development and technological change</a:t>
            </a:r>
            <a:r>
              <a:rPr lang="en-US" sz="1200" kern="1200" baseline="0" dirty="0" smtClean="0">
                <a:solidFill>
                  <a:schemeClr val="tx1"/>
                </a:solidFill>
                <a:latin typeface="+mn-lt"/>
                <a:ea typeface="+mn-ea"/>
                <a:cs typeface="+mn-cs"/>
              </a:rPr>
              <a:t> suggested 1-2 degree rise in mean temp by the year 2030 in Dhaka Bangladesh. </a:t>
            </a:r>
            <a:endParaRPr lang="en-US" dirty="0" smtClean="0"/>
          </a:p>
          <a:p>
            <a:endParaRPr lang="en-US" dirty="0" smtClean="0"/>
          </a:p>
          <a:p>
            <a:r>
              <a:rPr lang="en-US" sz="1200" kern="1200" dirty="0" smtClean="0">
                <a:solidFill>
                  <a:schemeClr val="tx1"/>
                </a:solidFill>
                <a:latin typeface="+mn-lt"/>
                <a:ea typeface="+mn-ea"/>
                <a:cs typeface="+mn-cs"/>
              </a:rPr>
              <a:t>To provide high temporal resolution, the latest version of the Regional Climate Model system </a:t>
            </a:r>
            <a:r>
              <a:rPr lang="en-US" sz="1200" kern="1200" dirty="0" err="1" smtClean="0">
                <a:solidFill>
                  <a:schemeClr val="tx1"/>
                </a:solidFill>
                <a:latin typeface="+mn-lt"/>
                <a:ea typeface="+mn-ea"/>
                <a:cs typeface="+mn-cs"/>
              </a:rPr>
              <a:t>RegCM</a:t>
            </a:r>
            <a:r>
              <a:rPr lang="en-US" sz="1200" kern="1200" dirty="0" smtClean="0">
                <a:solidFill>
                  <a:schemeClr val="tx1"/>
                </a:solidFill>
                <a:latin typeface="+mn-lt"/>
                <a:ea typeface="+mn-ea"/>
                <a:cs typeface="+mn-cs"/>
              </a:rPr>
              <a:t> 4, maintained in the Earth System Physics (ESP) section of the </a:t>
            </a:r>
            <a:r>
              <a:rPr lang="en-US" sz="1200" kern="1200" dirty="0" err="1" smtClean="0">
                <a:solidFill>
                  <a:schemeClr val="tx1"/>
                </a:solidFill>
                <a:latin typeface="+mn-lt"/>
                <a:ea typeface="+mn-ea"/>
                <a:cs typeface="+mn-cs"/>
              </a:rPr>
              <a:t>The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Abdus</a:t>
            </a:r>
            <a:r>
              <a:rPr lang="en-US" sz="1200" kern="1200" dirty="0" smtClean="0">
                <a:solidFill>
                  <a:schemeClr val="tx1"/>
                </a:solidFill>
                <a:latin typeface="+mn-lt"/>
                <a:ea typeface="+mn-ea"/>
                <a:cs typeface="+mn-cs"/>
              </a:rPr>
              <a:t> Salam International Centre for Theoretical Physics (ICTP) was used. This flexible, easy to use model can be applied to any region of the World, with grid spacing of up to about 10 km (hydrostatic limit),  and for a wide range of studies, from process studies to </a:t>
            </a:r>
            <a:r>
              <a:rPr lang="en-US" sz="1200" kern="1200" dirty="0" err="1" smtClean="0">
                <a:solidFill>
                  <a:schemeClr val="tx1"/>
                </a:solidFill>
                <a:latin typeface="+mn-lt"/>
                <a:ea typeface="+mn-ea"/>
                <a:cs typeface="+mn-cs"/>
              </a:rPr>
              <a:t>paleo</a:t>
            </a:r>
            <a:r>
              <a:rPr lang="en-US" sz="1200" kern="1200" dirty="0" smtClean="0">
                <a:solidFill>
                  <a:schemeClr val="tx1"/>
                </a:solidFill>
                <a:latin typeface="+mn-lt"/>
                <a:ea typeface="+mn-ea"/>
                <a:cs typeface="+mn-cs"/>
              </a:rPr>
              <a:t>-climate and future climate simulation. We considered the IPCC A1B emission scenario and conducted dynamic downscaling.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Thus both global and</a:t>
            </a:r>
            <a:r>
              <a:rPr lang="en-US" sz="1200" kern="1200" baseline="0" dirty="0" smtClean="0">
                <a:solidFill>
                  <a:schemeClr val="tx1"/>
                </a:solidFill>
                <a:latin typeface="+mn-lt"/>
                <a:ea typeface="+mn-ea"/>
                <a:cs typeface="+mn-cs"/>
              </a:rPr>
              <a:t> regional climate models suggest a likely increase in the mean temperature by 1 degrees by the year 2030.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Diarrhoeal disease is a condition of having 3/more loose or liquid bowel movements per day </a:t>
            </a:r>
            <a:r>
              <a:rPr lang="en-US" sz="1200" b="0" i="0" kern="1200" dirty="0" smtClean="0">
                <a:solidFill>
                  <a:schemeClr val="tx1"/>
                </a:solidFill>
                <a:latin typeface="+mn-lt"/>
                <a:ea typeface="+mn-ea"/>
                <a:cs typeface="+mn-cs"/>
              </a:rPr>
              <a:t>is a common cause of death in developing countries and the second most common cause of infant deaths worldwide. The loss of fluids through diarrhoeal disease can cause dehydration and electrolyte</a:t>
            </a:r>
            <a:r>
              <a:rPr lang="en-US" sz="1200" b="0" i="0" kern="1200" baseline="0" dirty="0" smtClean="0">
                <a:solidFill>
                  <a:schemeClr val="tx1"/>
                </a:solidFill>
                <a:latin typeface="+mn-lt"/>
                <a:ea typeface="+mn-ea"/>
                <a:cs typeface="+mn-cs"/>
              </a:rPr>
              <a:t> imbalances.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2009 diarrheal disease was estimated to have caused 1.1 million deaths in people aged 5 and over and 1.5 million deaths in children under the age of 5.</a:t>
            </a:r>
          </a:p>
          <a:p>
            <a:r>
              <a:rPr lang="en-US" sz="1200" b="0" i="0" kern="1200" dirty="0" smtClean="0">
                <a:solidFill>
                  <a:schemeClr val="tx1"/>
                </a:solidFill>
                <a:latin typeface="+mn-lt"/>
                <a:ea typeface="+mn-ea"/>
                <a:cs typeface="+mn-cs"/>
              </a:rPr>
              <a:t>In 2010, .7</a:t>
            </a:r>
            <a:r>
              <a:rPr lang="en-US" sz="1200" b="0" i="0" kern="1200" baseline="0" dirty="0" smtClean="0">
                <a:solidFill>
                  <a:schemeClr val="tx1"/>
                </a:solidFill>
                <a:latin typeface="+mn-lt"/>
                <a:ea typeface="+mn-ea"/>
                <a:cs typeface="+mn-cs"/>
              </a:rPr>
              <a:t> billion episodes of childhood diarrhoea were reported from 139 countries in 2010.</a:t>
            </a:r>
          </a:p>
          <a:p>
            <a:endParaRPr lang="en-US" sz="1200" b="0" i="0" kern="1200" baseline="0" dirty="0" smtClean="0">
              <a:solidFill>
                <a:schemeClr val="tx1"/>
              </a:solidFill>
              <a:latin typeface="+mn-lt"/>
              <a:ea typeface="+mn-ea"/>
              <a:cs typeface="+mn-cs"/>
            </a:endParaRPr>
          </a:p>
          <a:p>
            <a:r>
              <a:rPr lang="en-US" dirty="0" smtClean="0"/>
              <a:t> According to the HMIS</a:t>
            </a:r>
            <a:r>
              <a:rPr lang="en-US" baseline="0" dirty="0" smtClean="0"/>
              <a:t> data of the MOHFW, i</a:t>
            </a:r>
            <a:r>
              <a:rPr lang="en-US" dirty="0" smtClean="0"/>
              <a:t>n 2009 in Bangladesh: &gt; 5 million diarrhoeal patients</a:t>
            </a:r>
            <a:r>
              <a:rPr lang="en-US" baseline="0" dirty="0" smtClean="0"/>
              <a:t> o</a:t>
            </a:r>
            <a:r>
              <a:rPr lang="en-US" dirty="0" smtClean="0"/>
              <a:t>f all age groups sought hospital care.</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Climate</a:t>
            </a:r>
            <a:r>
              <a:rPr lang="en-US" baseline="0" dirty="0" smtClean="0"/>
              <a:t> change may increase diarrhoeal diseases in various ways. </a:t>
            </a:r>
            <a:r>
              <a:rPr lang="en-US" sz="1200" dirty="0" smtClean="0"/>
              <a:t>Raised temperature affect survival and replication of bacterial and protozoa pathogens and </a:t>
            </a:r>
            <a:r>
              <a:rPr lang="en-US" sz="1200" dirty="0" err="1" smtClean="0"/>
              <a:t>enteroviruses</a:t>
            </a:r>
            <a:r>
              <a:rPr lang="en-US" sz="1200" dirty="0" smtClean="0"/>
              <a:t>. CC may increase extreme events including floods which</a:t>
            </a:r>
            <a:r>
              <a:rPr lang="en-US" sz="1200" baseline="0" dirty="0" smtClean="0"/>
              <a:t> in turn may </a:t>
            </a:r>
            <a:r>
              <a:rPr lang="en-US" sz="1200" dirty="0" smtClean="0"/>
              <a:t>cause overflow of wastewater treatment plants/failure of septic systems or combined sewer overflows. CC may </a:t>
            </a:r>
            <a:r>
              <a:rPr lang="en-US" dirty="0" smtClean="0"/>
              <a:t>increase droughts which  increases contaminant concentration and multiple use of water body increasing risk of exposure. CC</a:t>
            </a:r>
            <a:r>
              <a:rPr lang="en-US" baseline="0" dirty="0" smtClean="0"/>
              <a:t> may increase salinity and V. </a:t>
            </a:r>
            <a:r>
              <a:rPr lang="en-US" baseline="0" dirty="0" err="1" smtClean="0"/>
              <a:t>cholerae</a:t>
            </a:r>
            <a:r>
              <a:rPr lang="en-US" baseline="0" dirty="0" smtClean="0"/>
              <a:t> growth. All these factors could result in increased incidence of diarrhoeal disease.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is already some evidence that climatic factors may influence diarrhoea occurrences. While several</a:t>
            </a:r>
            <a:r>
              <a:rPr lang="en-US" baseline="0" dirty="0" smtClean="0"/>
              <a:t> studies in Bangladesh have looked at variations of different </a:t>
            </a:r>
            <a:r>
              <a:rPr lang="en-US" baseline="0" dirty="0" err="1" smtClean="0"/>
              <a:t>diarhhoeal</a:t>
            </a:r>
            <a:r>
              <a:rPr lang="en-US" baseline="0" dirty="0" smtClean="0"/>
              <a:t> pathogens with short-term variations in climatic factors, </a:t>
            </a:r>
            <a:r>
              <a:rPr lang="en-US" sz="1200" kern="1200" dirty="0" smtClean="0">
                <a:solidFill>
                  <a:schemeClr val="tx1"/>
                </a:solidFill>
                <a:latin typeface="+mn-lt"/>
                <a:ea typeface="+mn-ea"/>
                <a:cs typeface="+mn-cs"/>
              </a:rPr>
              <a:t>measurements of potential impacts of gradual climate change occurring over decadal time-scales due to human actions (anthropogenic forcing) on diarrhoeal diseases are lacking. Moreover, the</a:t>
            </a:r>
            <a:r>
              <a:rPr lang="en-US" sz="1200" kern="1200" baseline="0" dirty="0" smtClean="0">
                <a:solidFill>
                  <a:schemeClr val="tx1"/>
                </a:solidFill>
                <a:latin typeface="+mn-lt"/>
                <a:ea typeface="+mn-ea"/>
                <a:cs typeface="+mn-cs"/>
              </a:rPr>
              <a:t> results in these studies have been expressed in terms of traditional effect-indicators such risk ratios and Odds ratios.</a:t>
            </a:r>
            <a:r>
              <a:rPr lang="en-US" sz="1200" kern="1200" dirty="0" smtClean="0">
                <a:solidFill>
                  <a:schemeClr val="tx1"/>
                </a:solidFill>
                <a:latin typeface="+mn-lt"/>
                <a:ea typeface="+mn-ea"/>
                <a:cs typeface="+mn-cs"/>
              </a:rPr>
              <a:t> Since climate</a:t>
            </a:r>
            <a:r>
              <a:rPr lang="en-US" sz="1200" kern="1200" baseline="0" dirty="0" smtClean="0">
                <a:solidFill>
                  <a:schemeClr val="tx1"/>
                </a:solidFill>
                <a:latin typeface="+mn-lt"/>
                <a:ea typeface="+mn-ea"/>
                <a:cs typeface="+mn-cs"/>
              </a:rPr>
              <a:t> is naturally variable and can vary considerably so, whereas climate change is gradual and occur on decadal time scales and because there is a need to translate the epidemiological findings of the climate change-diarrhoea relationships to the wider audience. To</a:t>
            </a:r>
            <a:r>
              <a:rPr lang="en-US" sz="1200" kern="1200" dirty="0" smtClean="0">
                <a:solidFill>
                  <a:schemeClr val="tx1"/>
                </a:solidFill>
                <a:latin typeface="+mn-lt"/>
                <a:ea typeface="+mn-ea"/>
                <a:cs typeface="+mn-cs"/>
              </a:rPr>
              <a:t> rationalize allocation of constrained resources and to prioritize policies to mitigate climate change impacts,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decision makers require estimation of the disease burden attributable to climate change and its potential impact in the future. </a:t>
            </a:r>
          </a:p>
          <a:p>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result a collaborative team from IEDCR and icddr,b conducted this study to </a:t>
            </a:r>
            <a:r>
              <a:rPr lang="en-US" dirty="0" smtClean="0"/>
              <a:t>measure the association between long term climate variability and change on hospital admissions for all-cause diarrhoea and then used this relationship to predict the potential impact of climate change on diarrhoea incidence in Dhaka Bangladesh in 2030 </a:t>
            </a:r>
            <a:endParaRPr lang="en-US" dirty="0"/>
          </a:p>
        </p:txBody>
      </p:sp>
      <p:sp>
        <p:nvSpPr>
          <p:cNvPr id="4" name="Slide Number Placeholder 3"/>
          <p:cNvSpPr>
            <a:spLocks noGrp="1"/>
          </p:cNvSpPr>
          <p:nvPr>
            <p:ph type="sldNum" sz="quarter" idx="10"/>
          </p:nvPr>
        </p:nvSpPr>
        <p:spPr/>
        <p:txBody>
          <a:bodyPr/>
          <a:lstStyle/>
          <a:p>
            <a:fld id="{97BBD428-B33B-418C-89C1-5187AD8152D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PPT_basic_10"/>
          <p:cNvPicPr>
            <a:picLocks noChangeAspect="1" noChangeArrowheads="1"/>
          </p:cNvPicPr>
          <p:nvPr/>
        </p:nvPicPr>
        <p:blipFill>
          <a:blip r:embed="rId2" cstate="print"/>
          <a:srcRect/>
          <a:stretch>
            <a:fillRect/>
          </a:stretch>
        </p:blipFill>
        <p:spPr bwMode="auto">
          <a:xfrm>
            <a:off x="-1588" y="5522913"/>
            <a:ext cx="9145588" cy="1335087"/>
          </a:xfrm>
          <a:prstGeom prst="rect">
            <a:avLst/>
          </a:prstGeom>
          <a:noFill/>
          <a:ln w="9525">
            <a:noFill/>
            <a:miter lim="800000"/>
            <a:headEnd/>
            <a:tailEnd/>
          </a:ln>
        </p:spPr>
      </p:pic>
      <p:sp>
        <p:nvSpPr>
          <p:cNvPr id="7475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4755" name="Rectangle 3"/>
          <p:cNvSpPr>
            <a:spLocks noGrp="1" noChangeArrowheads="1"/>
          </p:cNvSpPr>
          <p:nvPr>
            <p:ph type="subTitle" idx="1"/>
          </p:nvPr>
        </p:nvSpPr>
        <p:spPr>
          <a:xfrm>
            <a:off x="1371600" y="3886200"/>
            <a:ext cx="6400800" cy="1371600"/>
          </a:xfrm>
        </p:spPr>
        <p:txBody>
          <a:bodyPr/>
          <a:lstStyle>
            <a:lvl1pPr marL="0" indent="0" algn="ctr">
              <a:buFontTx/>
              <a:buNone/>
              <a:defRPr/>
            </a:lvl1pPr>
          </a:lstStyle>
          <a:p>
            <a:r>
              <a:rPr lang="en-US"/>
              <a:t>Click to edit Master subtitle style</a:t>
            </a:r>
          </a:p>
        </p:txBody>
      </p:sp>
      <p:sp>
        <p:nvSpPr>
          <p:cNvPr id="5" name="Rectangle 10"/>
          <p:cNvSpPr>
            <a:spLocks noGrp="1" noChangeArrowheads="1"/>
          </p:cNvSpPr>
          <p:nvPr>
            <p:ph type="dt" sz="half" idx="10"/>
          </p:nvPr>
        </p:nvSpPr>
        <p:spPr/>
        <p:txBody>
          <a:bodyPr/>
          <a:lstStyle>
            <a:lvl1pPr>
              <a:defRPr/>
            </a:lvl1pPr>
          </a:lstStyle>
          <a:p>
            <a:pPr>
              <a:defRPr/>
            </a:pPr>
            <a:endParaRPr lang="en-US">
              <a:solidFill>
                <a:srgbClr val="FFFFFF"/>
              </a:solidFill>
            </a:endParaRPr>
          </a:p>
        </p:txBody>
      </p:sp>
      <p:sp>
        <p:nvSpPr>
          <p:cNvPr id="6" name="Rectangle 11"/>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12"/>
          <p:cNvSpPr>
            <a:spLocks noGrp="1" noChangeArrowheads="1"/>
          </p:cNvSpPr>
          <p:nvPr>
            <p:ph type="sldNum" sz="quarter" idx="12"/>
          </p:nvPr>
        </p:nvSpPr>
        <p:spPr/>
        <p:txBody>
          <a:bodyPr/>
          <a:lstStyle>
            <a:lvl1pPr>
              <a:defRPr/>
            </a:lvl1pPr>
          </a:lstStyle>
          <a:p>
            <a:pPr>
              <a:defRPr/>
            </a:pPr>
            <a:fld id="{8B08362F-7030-43BC-9F3C-FC32DCA96DC6}"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9511BEDB-789F-43F1-B5C9-EA34F638052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E73D3D0C-838D-4765-BC1A-A126405D7ECB}"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848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828800"/>
            <a:ext cx="3848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pPr>
              <a:defRPr/>
            </a:pPr>
            <a:fld id="{D95156A6-D5CF-463E-8CC8-A6D6AC407D5F}"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12"/>
          <p:cNvSpPr>
            <a:spLocks noGrp="1" noChangeArrowheads="1"/>
          </p:cNvSpPr>
          <p:nvPr>
            <p:ph type="sldNum" sz="quarter" idx="12"/>
          </p:nvPr>
        </p:nvSpPr>
        <p:spPr>
          <a:ln/>
        </p:spPr>
        <p:txBody>
          <a:bodyPr/>
          <a:lstStyle>
            <a:lvl1pPr>
              <a:defRPr/>
            </a:lvl1pPr>
          </a:lstStyle>
          <a:p>
            <a:pPr>
              <a:defRPr/>
            </a:pPr>
            <a:fld id="{57B78826-CC0F-4F45-ADD1-521A9CE4F79B}"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12"/>
          <p:cNvSpPr>
            <a:spLocks noGrp="1" noChangeArrowheads="1"/>
          </p:cNvSpPr>
          <p:nvPr>
            <p:ph type="sldNum" sz="quarter" idx="12"/>
          </p:nvPr>
        </p:nvSpPr>
        <p:spPr>
          <a:ln/>
        </p:spPr>
        <p:txBody>
          <a:bodyPr/>
          <a:lstStyle>
            <a:lvl1pPr>
              <a:defRPr/>
            </a:lvl1pPr>
          </a:lstStyle>
          <a:p>
            <a:pPr>
              <a:defRPr/>
            </a:pPr>
            <a:fld id="{6AE68D03-F878-4657-A1A5-BA83ECDA660E}"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12"/>
          <p:cNvSpPr>
            <a:spLocks noGrp="1" noChangeArrowheads="1"/>
          </p:cNvSpPr>
          <p:nvPr>
            <p:ph type="sldNum" sz="quarter" idx="12"/>
          </p:nvPr>
        </p:nvSpPr>
        <p:spPr>
          <a:ln/>
        </p:spPr>
        <p:txBody>
          <a:bodyPr/>
          <a:lstStyle>
            <a:lvl1pPr>
              <a:defRPr/>
            </a:lvl1pPr>
          </a:lstStyle>
          <a:p>
            <a:pPr>
              <a:defRPr/>
            </a:pPr>
            <a:fld id="{9AB7C3FA-9E23-4FCC-A0EA-1B9ABD0572AE}"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pPr>
              <a:defRPr/>
            </a:pPr>
            <a:fld id="{B86672B1-09F4-401A-B6F1-50A785FCF93F}"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12"/>
          <p:cNvSpPr>
            <a:spLocks noGrp="1" noChangeArrowheads="1"/>
          </p:cNvSpPr>
          <p:nvPr>
            <p:ph type="sldNum" sz="quarter" idx="12"/>
          </p:nvPr>
        </p:nvSpPr>
        <p:spPr>
          <a:ln/>
        </p:spPr>
        <p:txBody>
          <a:bodyPr/>
          <a:lstStyle>
            <a:lvl1pPr>
              <a:defRPr/>
            </a:lvl1pPr>
          </a:lstStyle>
          <a:p>
            <a:pPr>
              <a:defRPr/>
            </a:pPr>
            <a:fld id="{7A18F6CA-EFA9-4316-9FBD-F1C90A677B49}"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B56D6FCF-6AEC-4C69-B480-D5CC1C7EA50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609600"/>
            <a:ext cx="1962150"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734050"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sldNum" sz="quarter" idx="12"/>
          </p:nvPr>
        </p:nvSpPr>
        <p:spPr>
          <a:ln/>
        </p:spPr>
        <p:txBody>
          <a:bodyPr/>
          <a:lstStyle>
            <a:lvl1pPr>
              <a:defRPr/>
            </a:lvl1pPr>
          </a:lstStyle>
          <a:p>
            <a:pPr>
              <a:defRPr/>
            </a:pPr>
            <a:fld id="{37DB0E7D-FF58-4EB6-B758-4349AB0BB66A}"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7848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828800"/>
            <a:ext cx="7848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9" descr="PPT_basic_10"/>
          <p:cNvPicPr>
            <a:picLocks noChangeAspect="1" noChangeArrowheads="1"/>
          </p:cNvPicPr>
          <p:nvPr/>
        </p:nvPicPr>
        <p:blipFill>
          <a:blip r:embed="rId13" cstate="print"/>
          <a:srcRect/>
          <a:stretch>
            <a:fillRect/>
          </a:stretch>
        </p:blipFill>
        <p:spPr bwMode="auto">
          <a:xfrm>
            <a:off x="-1588" y="5522913"/>
            <a:ext cx="9145588" cy="1335087"/>
          </a:xfrm>
          <a:prstGeom prst="rect">
            <a:avLst/>
          </a:prstGeom>
          <a:noFill/>
          <a:ln w="9525">
            <a:noFill/>
            <a:miter lim="800000"/>
            <a:headEnd/>
            <a:tailEnd/>
          </a:ln>
        </p:spPr>
      </p:pic>
      <p:sp>
        <p:nvSpPr>
          <p:cNvPr id="73738" name="Rectangle 10"/>
          <p:cNvSpPr>
            <a:spLocks noGrp="1" noChangeArrowheads="1"/>
          </p:cNvSpPr>
          <p:nvPr>
            <p:ph type="dt" sz="half" idx="2"/>
          </p:nvPr>
        </p:nvSpPr>
        <p:spPr bwMode="auto">
          <a:xfrm>
            <a:off x="6400800" y="59436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900">
                <a:solidFill>
                  <a:schemeClr val="bg1"/>
                </a:solidFill>
              </a:defRPr>
            </a:lvl1pPr>
          </a:lstStyle>
          <a:p>
            <a:pPr eaLnBrk="0" fontAlgn="base" hangingPunct="0">
              <a:spcBef>
                <a:spcPct val="0"/>
              </a:spcBef>
              <a:spcAft>
                <a:spcPct val="0"/>
              </a:spcAft>
              <a:defRPr/>
            </a:pPr>
            <a:endParaRPr lang="en-US">
              <a:solidFill>
                <a:srgbClr val="FFFFFF"/>
              </a:solidFill>
            </a:endParaRPr>
          </a:p>
        </p:txBody>
      </p:sp>
      <p:sp>
        <p:nvSpPr>
          <p:cNvPr id="73739" name="Rectangle 11"/>
          <p:cNvSpPr>
            <a:spLocks noGrp="1" noChangeArrowheads="1"/>
          </p:cNvSpPr>
          <p:nvPr>
            <p:ph type="ftr" sz="quarter" idx="3"/>
          </p:nvPr>
        </p:nvSpPr>
        <p:spPr bwMode="auto">
          <a:xfrm>
            <a:off x="6400800" y="61722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900">
                <a:solidFill>
                  <a:schemeClr val="bg1"/>
                </a:solidFill>
              </a:defRPr>
            </a:lvl1pPr>
          </a:lstStyle>
          <a:p>
            <a:pPr eaLnBrk="0" fontAlgn="base" hangingPunct="0">
              <a:spcBef>
                <a:spcPct val="0"/>
              </a:spcBef>
              <a:spcAft>
                <a:spcPct val="0"/>
              </a:spcAft>
              <a:defRPr/>
            </a:pPr>
            <a:endParaRPr lang="en-US">
              <a:solidFill>
                <a:srgbClr val="FFFFFF"/>
              </a:solidFill>
            </a:endParaRPr>
          </a:p>
        </p:txBody>
      </p:sp>
      <p:sp>
        <p:nvSpPr>
          <p:cNvPr id="73740" name="Rectangle 12"/>
          <p:cNvSpPr>
            <a:spLocks noGrp="1" noChangeArrowheads="1"/>
          </p:cNvSpPr>
          <p:nvPr>
            <p:ph type="sldNum" sz="quarter" idx="4"/>
          </p:nvPr>
        </p:nvSpPr>
        <p:spPr bwMode="auto">
          <a:xfrm>
            <a:off x="6400800" y="64008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900">
                <a:solidFill>
                  <a:schemeClr val="bg1"/>
                </a:solidFill>
              </a:defRPr>
            </a:lvl1pPr>
          </a:lstStyle>
          <a:p>
            <a:pPr eaLnBrk="0" fontAlgn="base" hangingPunct="0">
              <a:spcBef>
                <a:spcPct val="0"/>
              </a:spcBef>
              <a:spcAft>
                <a:spcPct val="0"/>
              </a:spcAft>
              <a:defRPr/>
            </a:pPr>
            <a:fld id="{DFB4D26E-FD75-4598-91AA-7A2EA638C1D0}"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600" b="1">
          <a:solidFill>
            <a:srgbClr val="0091C8"/>
          </a:solidFill>
          <a:latin typeface="+mj-lt"/>
          <a:ea typeface="+mj-ea"/>
          <a:cs typeface="+mj-cs"/>
        </a:defRPr>
      </a:lvl1pPr>
      <a:lvl2pPr algn="l" rtl="0" eaLnBrk="0" fontAlgn="base" hangingPunct="0">
        <a:spcBef>
          <a:spcPct val="0"/>
        </a:spcBef>
        <a:spcAft>
          <a:spcPct val="0"/>
        </a:spcAft>
        <a:defRPr sz="3600" b="1">
          <a:solidFill>
            <a:srgbClr val="0091C8"/>
          </a:solidFill>
          <a:latin typeface="Arial" charset="0"/>
          <a:ea typeface="ＭＳ Ｐゴシック" pitchFamily="1" charset="-128"/>
        </a:defRPr>
      </a:lvl2pPr>
      <a:lvl3pPr algn="l" rtl="0" eaLnBrk="0" fontAlgn="base" hangingPunct="0">
        <a:spcBef>
          <a:spcPct val="0"/>
        </a:spcBef>
        <a:spcAft>
          <a:spcPct val="0"/>
        </a:spcAft>
        <a:defRPr sz="3600" b="1">
          <a:solidFill>
            <a:srgbClr val="0091C8"/>
          </a:solidFill>
          <a:latin typeface="Arial" charset="0"/>
          <a:ea typeface="ＭＳ Ｐゴシック" pitchFamily="1" charset="-128"/>
        </a:defRPr>
      </a:lvl3pPr>
      <a:lvl4pPr algn="l" rtl="0" eaLnBrk="0" fontAlgn="base" hangingPunct="0">
        <a:spcBef>
          <a:spcPct val="0"/>
        </a:spcBef>
        <a:spcAft>
          <a:spcPct val="0"/>
        </a:spcAft>
        <a:defRPr sz="3600" b="1">
          <a:solidFill>
            <a:srgbClr val="0091C8"/>
          </a:solidFill>
          <a:latin typeface="Arial" charset="0"/>
          <a:ea typeface="ＭＳ Ｐゴシック" pitchFamily="1" charset="-128"/>
        </a:defRPr>
      </a:lvl4pPr>
      <a:lvl5pPr algn="l" rtl="0" eaLnBrk="0" fontAlgn="base" hangingPunct="0">
        <a:spcBef>
          <a:spcPct val="0"/>
        </a:spcBef>
        <a:spcAft>
          <a:spcPct val="0"/>
        </a:spcAft>
        <a:defRPr sz="3600" b="1">
          <a:solidFill>
            <a:srgbClr val="0091C8"/>
          </a:solidFill>
          <a:latin typeface="Arial" charset="0"/>
          <a:ea typeface="ＭＳ Ｐゴシック" pitchFamily="1" charset="-128"/>
        </a:defRPr>
      </a:lvl5pPr>
      <a:lvl6pPr marL="457200" algn="l" rtl="0" fontAlgn="base">
        <a:spcBef>
          <a:spcPct val="0"/>
        </a:spcBef>
        <a:spcAft>
          <a:spcPct val="0"/>
        </a:spcAft>
        <a:defRPr sz="3600" b="1">
          <a:solidFill>
            <a:srgbClr val="0091C8"/>
          </a:solidFill>
          <a:latin typeface="Arial" charset="0"/>
          <a:ea typeface="ＭＳ Ｐゴシック" pitchFamily="1" charset="-128"/>
        </a:defRPr>
      </a:lvl6pPr>
      <a:lvl7pPr marL="914400" algn="l" rtl="0" fontAlgn="base">
        <a:spcBef>
          <a:spcPct val="0"/>
        </a:spcBef>
        <a:spcAft>
          <a:spcPct val="0"/>
        </a:spcAft>
        <a:defRPr sz="3600" b="1">
          <a:solidFill>
            <a:srgbClr val="0091C8"/>
          </a:solidFill>
          <a:latin typeface="Arial" charset="0"/>
          <a:ea typeface="ＭＳ Ｐゴシック" pitchFamily="1" charset="-128"/>
        </a:defRPr>
      </a:lvl7pPr>
      <a:lvl8pPr marL="1371600" algn="l" rtl="0" fontAlgn="base">
        <a:spcBef>
          <a:spcPct val="0"/>
        </a:spcBef>
        <a:spcAft>
          <a:spcPct val="0"/>
        </a:spcAft>
        <a:defRPr sz="3600" b="1">
          <a:solidFill>
            <a:srgbClr val="0091C8"/>
          </a:solidFill>
          <a:latin typeface="Arial" charset="0"/>
          <a:ea typeface="ＭＳ Ｐゴシック" pitchFamily="1" charset="-128"/>
        </a:defRPr>
      </a:lvl8pPr>
      <a:lvl9pPr marL="1828800" algn="l" rtl="0" fontAlgn="base">
        <a:spcBef>
          <a:spcPct val="0"/>
        </a:spcBef>
        <a:spcAft>
          <a:spcPct val="0"/>
        </a:spcAft>
        <a:defRPr sz="3600" b="1">
          <a:solidFill>
            <a:srgbClr val="0091C8"/>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000">
          <a:solidFill>
            <a:srgbClr val="0091C8"/>
          </a:solidFill>
          <a:latin typeface="+mn-lt"/>
          <a:ea typeface="+mn-ea"/>
          <a:cs typeface="+mn-cs"/>
        </a:defRPr>
      </a:lvl1pPr>
      <a:lvl2pPr marL="742950" indent="-285750" algn="l" rtl="0" eaLnBrk="0" fontAlgn="base" hangingPunct="0">
        <a:spcBef>
          <a:spcPct val="20000"/>
        </a:spcBef>
        <a:spcAft>
          <a:spcPct val="0"/>
        </a:spcAft>
        <a:buChar char="–"/>
        <a:defRPr>
          <a:solidFill>
            <a:srgbClr val="0091C8"/>
          </a:solidFill>
          <a:latin typeface="+mn-lt"/>
          <a:ea typeface="+mn-ea"/>
        </a:defRPr>
      </a:lvl2pPr>
      <a:lvl3pPr marL="1143000" indent="-228600" algn="l" rtl="0" eaLnBrk="0" fontAlgn="base" hangingPunct="0">
        <a:spcBef>
          <a:spcPct val="20000"/>
        </a:spcBef>
        <a:spcAft>
          <a:spcPct val="0"/>
        </a:spcAft>
        <a:buChar char="•"/>
        <a:defRPr sz="1600">
          <a:solidFill>
            <a:srgbClr val="0091C8"/>
          </a:solidFill>
          <a:latin typeface="+mn-lt"/>
          <a:ea typeface="+mn-ea"/>
        </a:defRPr>
      </a:lvl3pPr>
      <a:lvl4pPr marL="1600200" indent="-228600" algn="l" rtl="0" eaLnBrk="0" fontAlgn="base" hangingPunct="0">
        <a:spcBef>
          <a:spcPct val="20000"/>
        </a:spcBef>
        <a:spcAft>
          <a:spcPct val="0"/>
        </a:spcAft>
        <a:buChar char="–"/>
        <a:defRPr sz="1400">
          <a:solidFill>
            <a:srgbClr val="0091C8"/>
          </a:solidFill>
          <a:latin typeface="+mn-lt"/>
          <a:ea typeface="+mn-ea"/>
        </a:defRPr>
      </a:lvl4pPr>
      <a:lvl5pPr marL="2057400" indent="-228600" algn="l" rtl="0" eaLnBrk="0" fontAlgn="base" hangingPunct="0">
        <a:spcBef>
          <a:spcPct val="20000"/>
        </a:spcBef>
        <a:spcAft>
          <a:spcPct val="0"/>
        </a:spcAft>
        <a:buChar char="»"/>
        <a:defRPr sz="1200">
          <a:solidFill>
            <a:srgbClr val="0091C8"/>
          </a:solidFill>
          <a:latin typeface="+mn-lt"/>
          <a:ea typeface="+mn-ea"/>
        </a:defRPr>
      </a:lvl5pPr>
      <a:lvl6pPr marL="2514600" indent="-228600" algn="l" rtl="0" fontAlgn="base">
        <a:spcBef>
          <a:spcPct val="20000"/>
        </a:spcBef>
        <a:spcAft>
          <a:spcPct val="0"/>
        </a:spcAft>
        <a:buChar char="»"/>
        <a:defRPr sz="1200">
          <a:solidFill>
            <a:srgbClr val="0091C8"/>
          </a:solidFill>
          <a:latin typeface="+mn-lt"/>
          <a:ea typeface="+mn-ea"/>
        </a:defRPr>
      </a:lvl6pPr>
      <a:lvl7pPr marL="2971800" indent="-228600" algn="l" rtl="0" fontAlgn="base">
        <a:spcBef>
          <a:spcPct val="20000"/>
        </a:spcBef>
        <a:spcAft>
          <a:spcPct val="0"/>
        </a:spcAft>
        <a:buChar char="»"/>
        <a:defRPr sz="1200">
          <a:solidFill>
            <a:srgbClr val="0091C8"/>
          </a:solidFill>
          <a:latin typeface="+mn-lt"/>
          <a:ea typeface="+mn-ea"/>
        </a:defRPr>
      </a:lvl7pPr>
      <a:lvl8pPr marL="3429000" indent="-228600" algn="l" rtl="0" fontAlgn="base">
        <a:spcBef>
          <a:spcPct val="20000"/>
        </a:spcBef>
        <a:spcAft>
          <a:spcPct val="0"/>
        </a:spcAft>
        <a:buChar char="»"/>
        <a:defRPr sz="1200">
          <a:solidFill>
            <a:srgbClr val="0091C8"/>
          </a:solidFill>
          <a:latin typeface="+mn-lt"/>
          <a:ea typeface="+mn-ea"/>
        </a:defRPr>
      </a:lvl8pPr>
      <a:lvl9pPr marL="3886200" indent="-228600" algn="l" rtl="0" fontAlgn="base">
        <a:spcBef>
          <a:spcPct val="20000"/>
        </a:spcBef>
        <a:spcAft>
          <a:spcPct val="0"/>
        </a:spcAft>
        <a:buChar char="»"/>
        <a:defRPr sz="1200">
          <a:solidFill>
            <a:srgbClr val="0091C8"/>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brooks.edu/careers.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09600" y="1066800"/>
            <a:ext cx="8153400" cy="2362200"/>
          </a:xfrm>
        </p:spPr>
        <p:txBody>
          <a:bodyPr/>
          <a:lstStyle/>
          <a:p>
            <a:pPr algn="ctr" eaLnBrk="1" hangingPunct="1"/>
            <a:r>
              <a:rPr lang="en-GB" dirty="0" smtClean="0"/>
              <a:t>Impact of climate change on hospital visits for diarrhoea in urban Dhaka, Bangladesh: </a:t>
            </a:r>
            <a:br>
              <a:rPr lang="en-GB" dirty="0" smtClean="0"/>
            </a:br>
            <a:r>
              <a:rPr lang="en-GB" dirty="0" smtClean="0"/>
              <a:t>A time-series analysis</a:t>
            </a:r>
            <a:r>
              <a:rPr lang="en-US" dirty="0" smtClean="0"/>
              <a:t/>
            </a:r>
            <a:br>
              <a:rPr lang="en-US" dirty="0" smtClean="0"/>
            </a:br>
            <a:r>
              <a:rPr lang="en-US" dirty="0" smtClean="0"/>
              <a:t/>
            </a:r>
            <a:br>
              <a:rPr lang="en-US" dirty="0" smtClean="0"/>
            </a:br>
            <a:endParaRPr lang="en-US" dirty="0" smtClean="0"/>
          </a:p>
        </p:txBody>
      </p:sp>
      <p:sp>
        <p:nvSpPr>
          <p:cNvPr id="3075" name="Rectangle 5"/>
          <p:cNvSpPr>
            <a:spLocks noGrp="1" noChangeArrowheads="1"/>
          </p:cNvSpPr>
          <p:nvPr>
            <p:ph type="subTitle" idx="1"/>
          </p:nvPr>
        </p:nvSpPr>
        <p:spPr/>
        <p:txBody>
          <a:bodyPr/>
          <a:lstStyle/>
          <a:p>
            <a:pPr eaLnBrk="1" hangingPunct="1"/>
            <a:r>
              <a:rPr lang="en-US" dirty="0" smtClean="0"/>
              <a:t>Dr Farhana Haque, MBBS, MPH, </a:t>
            </a:r>
            <a:r>
              <a:rPr lang="en-US" dirty="0" err="1" smtClean="0"/>
              <a:t>MSc</a:t>
            </a:r>
            <a:r>
              <a:rPr lang="en-US" dirty="0" smtClean="0"/>
              <a:t> </a:t>
            </a:r>
          </a:p>
          <a:p>
            <a:pPr eaLnBrk="1" hangingPunct="1"/>
            <a:r>
              <a:rPr lang="en-US" dirty="0" smtClean="0"/>
              <a:t>Assistant Scientist, icddr,b</a:t>
            </a:r>
          </a:p>
          <a:p>
            <a:pPr eaLnBrk="1" hangingPunct="1"/>
            <a:r>
              <a:rPr lang="en-US" dirty="0" smtClean="0"/>
              <a:t>Outbreak Investigation Officer, IEDCR</a:t>
            </a:r>
          </a:p>
        </p:txBody>
      </p:sp>
      <p:pic>
        <p:nvPicPr>
          <p:cNvPr id="4" name="Picture 11"/>
          <p:cNvPicPr>
            <a:picLocks noChangeAspect="1" noChangeArrowheads="1"/>
          </p:cNvPicPr>
          <p:nvPr/>
        </p:nvPicPr>
        <p:blipFill>
          <a:blip r:embed="rId3" cstate="print"/>
          <a:srcRect/>
          <a:stretch>
            <a:fillRect/>
          </a:stretch>
        </p:blipFill>
        <p:spPr bwMode="auto">
          <a:xfrm>
            <a:off x="7391400" y="5715000"/>
            <a:ext cx="1012944" cy="990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00600" cy="1143000"/>
          </a:xfrm>
        </p:spPr>
        <p:txBody>
          <a:bodyPr>
            <a:normAutofit/>
          </a:bodyPr>
          <a:lstStyle/>
          <a:p>
            <a:r>
              <a:rPr lang="en-US" dirty="0" smtClean="0"/>
              <a:t>Data sources </a:t>
            </a:r>
            <a:endParaRPr lang="en-US" dirty="0"/>
          </a:p>
        </p:txBody>
      </p:sp>
      <p:sp>
        <p:nvSpPr>
          <p:cNvPr id="3" name="Content Placeholder 2"/>
          <p:cNvSpPr>
            <a:spLocks noGrp="1"/>
          </p:cNvSpPr>
          <p:nvPr>
            <p:ph idx="1"/>
          </p:nvPr>
        </p:nvSpPr>
        <p:spPr>
          <a:xfrm>
            <a:off x="0" y="990600"/>
            <a:ext cx="5334000" cy="5410200"/>
          </a:xfrm>
        </p:spPr>
        <p:txBody>
          <a:bodyPr>
            <a:normAutofit lnSpcReduction="10000"/>
          </a:bodyPr>
          <a:lstStyle/>
          <a:p>
            <a:pPr>
              <a:lnSpc>
                <a:spcPct val="110000"/>
              </a:lnSpc>
              <a:spcAft>
                <a:spcPts val="600"/>
              </a:spcAft>
            </a:pPr>
            <a:r>
              <a:rPr lang="en-US" dirty="0" smtClean="0"/>
              <a:t>Daily hospital admissions from Dhaka Hospital (1981-2010)</a:t>
            </a:r>
          </a:p>
          <a:p>
            <a:pPr lvl="1">
              <a:lnSpc>
                <a:spcPct val="110000"/>
              </a:lnSpc>
              <a:spcAft>
                <a:spcPts val="600"/>
              </a:spcAft>
            </a:pPr>
            <a:r>
              <a:rPr lang="en-US" dirty="0" smtClean="0"/>
              <a:t>Served an urban population: ~ 13 million in 2010 </a:t>
            </a:r>
          </a:p>
          <a:p>
            <a:pPr lvl="1">
              <a:lnSpc>
                <a:spcPct val="110000"/>
              </a:lnSpc>
              <a:spcAft>
                <a:spcPts val="600"/>
              </a:spcAft>
            </a:pPr>
            <a:r>
              <a:rPr lang="en-US" dirty="0" smtClean="0"/>
              <a:t>Treats &gt;110,000 patients annually</a:t>
            </a:r>
          </a:p>
          <a:p>
            <a:pPr>
              <a:lnSpc>
                <a:spcPct val="110000"/>
              </a:lnSpc>
              <a:spcAft>
                <a:spcPts val="600"/>
              </a:spcAft>
            </a:pPr>
            <a:r>
              <a:rPr lang="en-US" dirty="0" smtClean="0"/>
              <a:t>Daily ambient temperature: Bangladesh Meteorological Department</a:t>
            </a:r>
          </a:p>
          <a:p>
            <a:pPr>
              <a:lnSpc>
                <a:spcPct val="110000"/>
              </a:lnSpc>
              <a:spcAft>
                <a:spcPts val="600"/>
              </a:spcAft>
            </a:pPr>
            <a:endParaRPr lang="en-US" dirty="0" smtClean="0"/>
          </a:p>
        </p:txBody>
      </p:sp>
      <p:pic>
        <p:nvPicPr>
          <p:cNvPr id="7172" name="Picture 4" descr="http://1.bp.blogspot.com/-jR_6JDMvzj4/T2-3SF5275I/AAAAAAAAALk/myHXN8JI2TE/s1600/Short+Stay+Unit+11Dec08.17.JPG"/>
          <p:cNvPicPr>
            <a:picLocks noChangeAspect="1" noChangeArrowheads="1"/>
          </p:cNvPicPr>
          <p:nvPr/>
        </p:nvPicPr>
        <p:blipFill>
          <a:blip r:embed="rId3" cstate="print"/>
          <a:srcRect/>
          <a:stretch>
            <a:fillRect/>
          </a:stretch>
        </p:blipFill>
        <p:spPr bwMode="auto">
          <a:xfrm>
            <a:off x="5410200" y="228600"/>
            <a:ext cx="3733800" cy="3200400"/>
          </a:xfrm>
          <a:prstGeom prst="rect">
            <a:avLst/>
          </a:prstGeom>
          <a:noFill/>
        </p:spPr>
      </p:pic>
      <p:pic>
        <p:nvPicPr>
          <p:cNvPr id="6" name="Picture 2" descr="http://www.bmd.gov.bd/OrginalImage/01112012042255pmAbohaoa_vobon.jpg"/>
          <p:cNvPicPr>
            <a:picLocks noChangeAspect="1" noChangeArrowheads="1"/>
          </p:cNvPicPr>
          <p:nvPr/>
        </p:nvPicPr>
        <p:blipFill>
          <a:blip r:embed="rId4"/>
          <a:srcRect/>
          <a:stretch>
            <a:fillRect/>
          </a:stretch>
        </p:blipFill>
        <p:spPr bwMode="auto">
          <a:xfrm>
            <a:off x="5410200" y="3581400"/>
            <a:ext cx="3733800" cy="304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819400"/>
            <a:ext cx="8229600" cy="1143000"/>
          </a:xfrm>
        </p:spPr>
        <p:txBody>
          <a:bodyPr>
            <a:normAutofit fontScale="90000"/>
          </a:bodyPr>
          <a:lstStyle/>
          <a:p>
            <a:r>
              <a:rPr lang="en-US" dirty="0" smtClean="0"/>
              <a:t>Estimating relationship of unit change in daily ambient temperature and daily diarrhoeal admissions </a:t>
            </a:r>
            <a:br>
              <a:rPr lang="en-US" dirty="0" smtClean="0"/>
            </a:b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sz="3600" b="1" dirty="0" smtClean="0"/>
              <a:t>Data analysis technique </a:t>
            </a:r>
          </a:p>
        </p:txBody>
      </p:sp>
      <p:sp>
        <p:nvSpPr>
          <p:cNvPr id="25603" name="Content Placeholder 2"/>
          <p:cNvSpPr>
            <a:spLocks noGrp="1"/>
          </p:cNvSpPr>
          <p:nvPr>
            <p:ph idx="1"/>
          </p:nvPr>
        </p:nvSpPr>
        <p:spPr>
          <a:xfrm>
            <a:off x="457200" y="1676400"/>
            <a:ext cx="5181600" cy="4525963"/>
          </a:xfrm>
        </p:spPr>
        <p:txBody>
          <a:bodyPr>
            <a:normAutofit fontScale="70000" lnSpcReduction="20000"/>
          </a:bodyPr>
          <a:lstStyle/>
          <a:p>
            <a:pPr>
              <a:lnSpc>
                <a:spcPct val="90000"/>
              </a:lnSpc>
            </a:pPr>
            <a:r>
              <a:rPr lang="en-US" sz="3000" dirty="0" smtClean="0"/>
              <a:t>To estimate the relationship between unit change in daily ambient temperature and daily admissions</a:t>
            </a:r>
          </a:p>
          <a:p>
            <a:pPr>
              <a:lnSpc>
                <a:spcPct val="90000"/>
              </a:lnSpc>
              <a:buNone/>
            </a:pPr>
            <a:r>
              <a:rPr lang="en-US" sz="3000" dirty="0" smtClean="0"/>
              <a:t> </a:t>
            </a:r>
          </a:p>
          <a:p>
            <a:pPr>
              <a:lnSpc>
                <a:spcPct val="90000"/>
              </a:lnSpc>
            </a:pPr>
            <a:r>
              <a:rPr lang="en-US" sz="3000" dirty="0" smtClean="0"/>
              <a:t>Time series analysis (Negative Binomial Model)</a:t>
            </a:r>
          </a:p>
          <a:p>
            <a:pPr>
              <a:lnSpc>
                <a:spcPct val="90000"/>
              </a:lnSpc>
              <a:buNone/>
            </a:pPr>
            <a:endParaRPr lang="en-US" sz="3000" dirty="0" smtClean="0"/>
          </a:p>
          <a:p>
            <a:pPr>
              <a:lnSpc>
                <a:spcPct val="90000"/>
              </a:lnSpc>
            </a:pPr>
            <a:r>
              <a:rPr lang="en-US" sz="3000" dirty="0" smtClean="0"/>
              <a:t>Population-level confounders: </a:t>
            </a:r>
            <a:r>
              <a:rPr lang="en-US" sz="2800" dirty="0" smtClean="0">
                <a:solidFill>
                  <a:prstClr val="black"/>
                </a:solidFill>
              </a:rPr>
              <a:t>safe water supply, sanitation coverage, </a:t>
            </a:r>
            <a:r>
              <a:rPr lang="en-US" sz="3000" dirty="0" smtClean="0"/>
              <a:t>annual </a:t>
            </a:r>
            <a:r>
              <a:rPr lang="en-US" sz="2800" dirty="0" smtClean="0"/>
              <a:t>population growth, annual GDP growth rate, literacy level of the Dhaka’s inhabitants over the last 30 years.</a:t>
            </a:r>
          </a:p>
          <a:p>
            <a:pPr>
              <a:lnSpc>
                <a:spcPct val="90000"/>
              </a:lnSpc>
            </a:pPr>
            <a:endParaRPr lang="en-US" sz="2800" dirty="0" smtClean="0"/>
          </a:p>
          <a:p>
            <a:pPr>
              <a:lnSpc>
                <a:spcPct val="90000"/>
              </a:lnSpc>
            </a:pPr>
            <a:r>
              <a:rPr lang="en-US" sz="2800" dirty="0" smtClean="0"/>
              <a:t>We estimated the IRR for unit change in mean temperature</a:t>
            </a:r>
          </a:p>
          <a:p>
            <a:pPr>
              <a:lnSpc>
                <a:spcPct val="90000"/>
              </a:lnSpc>
              <a:buNone/>
            </a:pPr>
            <a:r>
              <a:rPr lang="en-US" sz="2800" dirty="0" smtClean="0"/>
              <a:t> </a:t>
            </a:r>
          </a:p>
          <a:p>
            <a:pPr>
              <a:lnSpc>
                <a:spcPct val="90000"/>
              </a:lnSpc>
              <a:buNone/>
            </a:pPr>
            <a:endParaRPr lang="en-US" sz="3000" dirty="0" smtClean="0"/>
          </a:p>
          <a:p>
            <a:pPr>
              <a:lnSpc>
                <a:spcPct val="90000"/>
              </a:lnSpc>
              <a:buFont typeface="Arial" pitchFamily="34" charset="0"/>
              <a:buNone/>
            </a:pPr>
            <a:endParaRPr lang="en-US" sz="3000" dirty="0" smtClean="0"/>
          </a:p>
        </p:txBody>
      </p:sp>
      <p:pic>
        <p:nvPicPr>
          <p:cNvPr id="4" name="Picture 2" descr="http://www.icddrb.org/images/stories/MediaCentre/News/2007/mg_6719_300.jpg"/>
          <p:cNvPicPr>
            <a:picLocks noChangeAspect="1" noChangeArrowheads="1"/>
          </p:cNvPicPr>
          <p:nvPr/>
        </p:nvPicPr>
        <p:blipFill>
          <a:blip r:embed="rId3"/>
          <a:srcRect/>
          <a:stretch>
            <a:fillRect/>
          </a:stretch>
        </p:blipFill>
        <p:spPr bwMode="auto">
          <a:xfrm>
            <a:off x="5867400" y="1600200"/>
            <a:ext cx="3276600" cy="4495800"/>
          </a:xfrm>
          <a:prstGeom prst="rect">
            <a:avLst/>
          </a:prstGeom>
          <a:noFill/>
        </p:spPr>
      </p:pic>
      <p:sp>
        <p:nvSpPr>
          <p:cNvPr id="5" name="TextBox 4"/>
          <p:cNvSpPr txBox="1"/>
          <p:nvPr/>
        </p:nvSpPr>
        <p:spPr>
          <a:xfrm>
            <a:off x="5715000" y="6096000"/>
            <a:ext cx="3429000" cy="369332"/>
          </a:xfrm>
          <a:prstGeom prst="rect">
            <a:avLst/>
          </a:prstGeom>
          <a:noFill/>
        </p:spPr>
        <p:txBody>
          <a:bodyPr wrap="square" rtlCol="0">
            <a:spAutoFit/>
          </a:bodyPr>
          <a:lstStyle/>
          <a:p>
            <a:r>
              <a:rPr lang="en-US" dirty="0" smtClean="0"/>
              <a:t>Courtesy: Dhaka Hospital, icddr,b</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895600"/>
            <a:ext cx="8229600" cy="1143000"/>
          </a:xfrm>
        </p:spPr>
        <p:txBody>
          <a:bodyPr>
            <a:normAutofit fontScale="90000"/>
          </a:bodyPr>
          <a:lstStyle/>
          <a:p>
            <a:r>
              <a:rPr lang="en-US" dirty="0" smtClean="0"/>
              <a:t>Estimation of the total diarrhoea admissions in Dhaka in 2030 in the absence of 1</a:t>
            </a:r>
            <a:r>
              <a:rPr lang="en-US" baseline="30000" dirty="0" smtClean="0"/>
              <a:t>o </a:t>
            </a:r>
            <a:r>
              <a:rPr lang="en-US" dirty="0" smtClean="0"/>
              <a:t>C increase in mean temperature (baseline scenario, C</a:t>
            </a:r>
            <a:r>
              <a:rPr lang="en-US" baseline="-25000" dirty="0" smtClean="0"/>
              <a:t>0</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nvGraphicFramePr>
        <p:xfrm>
          <a:off x="914400" y="914400"/>
          <a:ext cx="79248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0C4B22B0-D7A2-4323-B98F-3AD64A5C1C25}"/>
                                            </p:graphicEl>
                                          </p:spTgt>
                                        </p:tgtEl>
                                        <p:attrNameLst>
                                          <p:attrName>style.visibility</p:attrName>
                                        </p:attrNameLst>
                                      </p:cBhvr>
                                      <p:to>
                                        <p:strVal val="visible"/>
                                      </p:to>
                                    </p:set>
                                    <p:animEffect transition="in" filter="fade">
                                      <p:cBhvr>
                                        <p:cTn id="7" dur="2000"/>
                                        <p:tgtEl>
                                          <p:spTgt spid="3">
                                            <p:graphicEl>
                                              <a:dgm id="{0C4B22B0-D7A2-4323-B98F-3AD64A5C1C2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8C915436-D4DC-4768-A634-E3E966CCB1E6}"/>
                                            </p:graphicEl>
                                          </p:spTgt>
                                        </p:tgtEl>
                                        <p:attrNameLst>
                                          <p:attrName>style.visibility</p:attrName>
                                        </p:attrNameLst>
                                      </p:cBhvr>
                                      <p:to>
                                        <p:strVal val="visible"/>
                                      </p:to>
                                    </p:set>
                                    <p:animEffect transition="in" filter="fade">
                                      <p:cBhvr>
                                        <p:cTn id="12" dur="2000"/>
                                        <p:tgtEl>
                                          <p:spTgt spid="3">
                                            <p:graphicEl>
                                              <a:dgm id="{8C915436-D4DC-4768-A634-E3E966CCB1E6}"/>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19413A89-0117-442E-9653-A791A4C613E8}"/>
                                            </p:graphicEl>
                                          </p:spTgt>
                                        </p:tgtEl>
                                        <p:attrNameLst>
                                          <p:attrName>style.visibility</p:attrName>
                                        </p:attrNameLst>
                                      </p:cBhvr>
                                      <p:to>
                                        <p:strVal val="visible"/>
                                      </p:to>
                                    </p:set>
                                    <p:animEffect transition="in" filter="fade">
                                      <p:cBhvr>
                                        <p:cTn id="15" dur="2000"/>
                                        <p:tgtEl>
                                          <p:spTgt spid="3">
                                            <p:graphicEl>
                                              <a:dgm id="{19413A89-0117-442E-9653-A791A4C613E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153E96EC-E9A8-4D80-BC94-723B16234067}"/>
                                            </p:graphicEl>
                                          </p:spTgt>
                                        </p:tgtEl>
                                        <p:attrNameLst>
                                          <p:attrName>style.visibility</p:attrName>
                                        </p:attrNameLst>
                                      </p:cBhvr>
                                      <p:to>
                                        <p:strVal val="visible"/>
                                      </p:to>
                                    </p:set>
                                    <p:animEffect transition="in" filter="fade">
                                      <p:cBhvr>
                                        <p:cTn id="20" dur="2000"/>
                                        <p:tgtEl>
                                          <p:spTgt spid="3">
                                            <p:graphicEl>
                                              <a:dgm id="{153E96EC-E9A8-4D80-BC94-723B1623406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C2799D84-74D0-4E11-9EAC-AB307D57DF69}"/>
                                            </p:graphicEl>
                                          </p:spTgt>
                                        </p:tgtEl>
                                        <p:attrNameLst>
                                          <p:attrName>style.visibility</p:attrName>
                                        </p:attrNameLst>
                                      </p:cBhvr>
                                      <p:to>
                                        <p:strVal val="visible"/>
                                      </p:to>
                                    </p:set>
                                    <p:animEffect transition="in" filter="fade">
                                      <p:cBhvr>
                                        <p:cTn id="23" dur="2000"/>
                                        <p:tgtEl>
                                          <p:spTgt spid="3">
                                            <p:graphicEl>
                                              <a:dgm id="{C2799D84-74D0-4E11-9EAC-AB307D57DF6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Estimation of the total diarrhoeal admissions in Dhaka in 2030 in the 1</a:t>
            </a:r>
            <a:r>
              <a:rPr lang="en-US" baseline="30000" dirty="0" smtClean="0"/>
              <a:t>o </a:t>
            </a:r>
            <a:r>
              <a:rPr lang="en-US" dirty="0" smtClean="0"/>
              <a:t>C change in mean temperature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nvPr>
        </p:nvGraphicFramePr>
        <p:xfrm>
          <a:off x="457200" y="1447800"/>
          <a:ext cx="8229600"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B9F339AF-6301-4ED9-A1FE-92063015A8FE}"/>
                                            </p:graphicEl>
                                          </p:spTgt>
                                        </p:tgtEl>
                                        <p:attrNameLst>
                                          <p:attrName>style.visibility</p:attrName>
                                        </p:attrNameLst>
                                      </p:cBhvr>
                                      <p:to>
                                        <p:strVal val="visible"/>
                                      </p:to>
                                    </p:set>
                                    <p:animEffect transition="in" filter="fade">
                                      <p:cBhvr>
                                        <p:cTn id="7" dur="2000"/>
                                        <p:tgtEl>
                                          <p:spTgt spid="6">
                                            <p:graphicEl>
                                              <a:dgm id="{B9F339AF-6301-4ED9-A1FE-92063015A8F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5E2B611D-687E-4C8A-8AB3-B5BEE9C0EB50}"/>
                                            </p:graphicEl>
                                          </p:spTgt>
                                        </p:tgtEl>
                                        <p:attrNameLst>
                                          <p:attrName>style.visibility</p:attrName>
                                        </p:attrNameLst>
                                      </p:cBhvr>
                                      <p:to>
                                        <p:strVal val="visible"/>
                                      </p:to>
                                    </p:set>
                                    <p:animEffect transition="in" filter="fade">
                                      <p:cBhvr>
                                        <p:cTn id="12" dur="2000"/>
                                        <p:tgtEl>
                                          <p:spTgt spid="6">
                                            <p:graphicEl>
                                              <a:dgm id="{5E2B611D-687E-4C8A-8AB3-B5BEE9C0EB5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E4A6E873-FFE2-493B-8708-279D472E582D}"/>
                                            </p:graphicEl>
                                          </p:spTgt>
                                        </p:tgtEl>
                                        <p:attrNameLst>
                                          <p:attrName>style.visibility</p:attrName>
                                        </p:attrNameLst>
                                      </p:cBhvr>
                                      <p:to>
                                        <p:strVal val="visible"/>
                                      </p:to>
                                    </p:set>
                                    <p:animEffect transition="in" filter="fade">
                                      <p:cBhvr>
                                        <p:cTn id="15" dur="2000"/>
                                        <p:tgtEl>
                                          <p:spTgt spid="6">
                                            <p:graphicEl>
                                              <a:dgm id="{E4A6E873-FFE2-493B-8708-279D472E58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895600"/>
            <a:ext cx="8229600" cy="1143000"/>
          </a:xfrm>
        </p:spPr>
        <p:txBody>
          <a:bodyPr>
            <a:normAutofit fontScale="90000"/>
          </a:bodyPr>
          <a:lstStyle/>
          <a:p>
            <a:r>
              <a:rPr lang="en-US" dirty="0" smtClean="0"/>
              <a:t>Estimation of the additional diarrhoeal admissions in Dhaka Hospital in 2030 likely due to 1</a:t>
            </a:r>
            <a:r>
              <a:rPr lang="en-US" baseline="30000" dirty="0" smtClean="0"/>
              <a:t>o </a:t>
            </a:r>
            <a:r>
              <a:rPr lang="en-US" dirty="0" smtClean="0"/>
              <a:t>C change in mean temperature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457200" y="1447800"/>
          <a:ext cx="8229600" cy="4678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9F339AF-6301-4ED9-A1FE-92063015A8FE}"/>
                                            </p:graphicEl>
                                          </p:spTgt>
                                        </p:tgtEl>
                                        <p:attrNameLst>
                                          <p:attrName>style.visibility</p:attrName>
                                        </p:attrNameLst>
                                      </p:cBhvr>
                                      <p:to>
                                        <p:strVal val="visible"/>
                                      </p:to>
                                    </p:set>
                                    <p:animEffect transition="in" filter="fade">
                                      <p:cBhvr>
                                        <p:cTn id="7" dur="2000"/>
                                        <p:tgtEl>
                                          <p:spTgt spid="4">
                                            <p:graphicEl>
                                              <a:dgm id="{B9F339AF-6301-4ED9-A1FE-92063015A8F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5E2B611D-687E-4C8A-8AB3-B5BEE9C0EB50}"/>
                                            </p:graphicEl>
                                          </p:spTgt>
                                        </p:tgtEl>
                                        <p:attrNameLst>
                                          <p:attrName>style.visibility</p:attrName>
                                        </p:attrNameLst>
                                      </p:cBhvr>
                                      <p:to>
                                        <p:strVal val="visible"/>
                                      </p:to>
                                    </p:set>
                                    <p:animEffect transition="in" filter="fade">
                                      <p:cBhvr>
                                        <p:cTn id="12" dur="2000"/>
                                        <p:tgtEl>
                                          <p:spTgt spid="4">
                                            <p:graphicEl>
                                              <a:dgm id="{5E2B611D-687E-4C8A-8AB3-B5BEE9C0EB5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E4A6E873-FFE2-493B-8708-279D472E582D}"/>
                                            </p:graphicEl>
                                          </p:spTgt>
                                        </p:tgtEl>
                                        <p:attrNameLst>
                                          <p:attrName>style.visibility</p:attrName>
                                        </p:attrNameLst>
                                      </p:cBhvr>
                                      <p:to>
                                        <p:strVal val="visible"/>
                                      </p:to>
                                    </p:set>
                                    <p:animEffect transition="in" filter="fade">
                                      <p:cBhvr>
                                        <p:cTn id="15" dur="2000"/>
                                        <p:tgtEl>
                                          <p:spTgt spid="4">
                                            <p:graphicEl>
                                              <a:dgm id="{E4A6E873-FFE2-493B-8708-279D472E58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Additional cost of reactive measures </a:t>
            </a:r>
            <a:endParaRPr lang="en-US" dirty="0"/>
          </a:p>
        </p:txBody>
      </p:sp>
      <p:sp>
        <p:nvSpPr>
          <p:cNvPr id="3" name="Content Placeholder 2"/>
          <p:cNvSpPr>
            <a:spLocks noGrp="1"/>
          </p:cNvSpPr>
          <p:nvPr>
            <p:ph idx="1"/>
          </p:nvPr>
        </p:nvSpPr>
        <p:spPr>
          <a:xfrm>
            <a:off x="152400" y="1600200"/>
            <a:ext cx="8763000" cy="4525963"/>
          </a:xfrm>
        </p:spPr>
        <p:txBody>
          <a:bodyPr>
            <a:normAutofit fontScale="92500" lnSpcReduction="10000"/>
          </a:bodyPr>
          <a:lstStyle/>
          <a:p>
            <a:pPr lvl="0">
              <a:spcBef>
                <a:spcPts val="1200"/>
              </a:spcBef>
              <a:spcAft>
                <a:spcPts val="600"/>
              </a:spcAft>
            </a:pPr>
            <a:r>
              <a:rPr lang="en-US" dirty="0" smtClean="0"/>
              <a:t>According to Dhaka Hospital in 2010: </a:t>
            </a:r>
          </a:p>
          <a:p>
            <a:pPr lvl="2">
              <a:spcBef>
                <a:spcPts val="1200"/>
              </a:spcBef>
              <a:spcAft>
                <a:spcPts val="600"/>
              </a:spcAft>
              <a:buNone/>
            </a:pPr>
            <a:r>
              <a:rPr lang="en-US" dirty="0" smtClean="0"/>
              <a:t>~US $ 15 per hospital-based treatment per diarrhoeal case</a:t>
            </a:r>
          </a:p>
          <a:p>
            <a:pPr lvl="0">
              <a:spcBef>
                <a:spcPts val="1200"/>
              </a:spcBef>
              <a:spcAft>
                <a:spcPts val="600"/>
              </a:spcAft>
            </a:pPr>
            <a:r>
              <a:rPr lang="en-US" dirty="0" smtClean="0"/>
              <a:t>We did not include the cost of mortality from diarrhoea nor the cost incurred by diarrhoea affected households. </a:t>
            </a:r>
          </a:p>
          <a:p>
            <a:pPr lvl="0">
              <a:spcBef>
                <a:spcPts val="1200"/>
              </a:spcBef>
              <a:spcAft>
                <a:spcPts val="600"/>
              </a:spcAft>
            </a:pPr>
            <a:endParaRPr lang="en-US" dirty="0" smtClean="0"/>
          </a:p>
          <a:p>
            <a:pPr lvl="0">
              <a:spcBef>
                <a:spcPts val="1200"/>
              </a:spcBef>
              <a:spcAft>
                <a:spcPts val="600"/>
              </a:spcAft>
            </a:pPr>
            <a:endParaRPr lang="en-US" dirty="0" smtClean="0"/>
          </a:p>
          <a:p>
            <a:pPr lvl="0" algn="ctr">
              <a:spcBef>
                <a:spcPts val="1200"/>
              </a:spcBef>
              <a:spcAft>
                <a:spcPts val="600"/>
              </a:spcAft>
              <a:buFont typeface="Wingdings" pitchFamily="2" charset="2"/>
              <a:buChar char="ü"/>
            </a:pPr>
            <a:r>
              <a:rPr lang="en-US" sz="2200" dirty="0" smtClean="0"/>
              <a:t>Using the constant 2010 US $ and a 3% annual inflation rate</a:t>
            </a:r>
          </a:p>
          <a:p>
            <a:pPr>
              <a:spcBef>
                <a:spcPts val="1200"/>
              </a:spcBef>
              <a:spcAft>
                <a:spcPts val="600"/>
              </a:spcAf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4" descr="bangladesh-newspaper-online"/>
          <p:cNvPicPr>
            <a:picLocks noChangeAspect="1" noChangeArrowheads="1"/>
          </p:cNvPicPr>
          <p:nvPr/>
        </p:nvPicPr>
        <p:blipFill>
          <a:blip r:embed="rId3"/>
          <a:srcRect l="36667"/>
          <a:stretch>
            <a:fillRect/>
          </a:stretch>
        </p:blipFill>
        <p:spPr>
          <a:xfrm>
            <a:off x="5867400" y="2229853"/>
            <a:ext cx="3276600" cy="4628147"/>
          </a:xfrm>
          <a:prstGeom prst="rect">
            <a:avLst/>
          </a:prstGeom>
          <a:noFill/>
        </p:spPr>
      </p:pic>
      <p:pic>
        <p:nvPicPr>
          <p:cNvPr id="2" name="Picture 5" descr="b91228e71b"/>
          <p:cNvPicPr>
            <a:picLocks noChangeAspect="1" noChangeArrowheads="1"/>
          </p:cNvPicPr>
          <p:nvPr/>
        </p:nvPicPr>
        <p:blipFill>
          <a:blip r:embed="rId4"/>
          <a:srcRect/>
          <a:stretch>
            <a:fillRect/>
          </a:stretch>
        </p:blipFill>
        <p:spPr bwMode="auto">
          <a:xfrm>
            <a:off x="0" y="-17860"/>
            <a:ext cx="5715000" cy="6875860"/>
          </a:xfrm>
          <a:prstGeom prst="rect">
            <a:avLst/>
          </a:prstGeom>
          <a:noFill/>
          <a:ln w="9525">
            <a:noFill/>
            <a:miter lim="800000"/>
            <a:headEnd/>
            <a:tailEnd/>
          </a:ln>
        </p:spPr>
      </p:pic>
      <p:pic>
        <p:nvPicPr>
          <p:cNvPr id="4" name="Picture 3" descr="wsci_04_img0494"/>
          <p:cNvPicPr>
            <a:picLocks noChangeAspect="1" noChangeArrowheads="1"/>
          </p:cNvPicPr>
          <p:nvPr/>
        </p:nvPicPr>
        <p:blipFill>
          <a:blip r:embed="rId5"/>
          <a:srcRect t="24778" b="11901"/>
          <a:stretch>
            <a:fillRect/>
          </a:stretch>
        </p:blipFill>
        <p:spPr>
          <a:xfrm>
            <a:off x="5867401" y="-1"/>
            <a:ext cx="3276600" cy="207111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438400"/>
            <a:ext cx="8229600" cy="1143000"/>
          </a:xfrm>
        </p:spPr>
        <p:txBody>
          <a:bodyPr/>
          <a:lstStyle/>
          <a:p>
            <a:r>
              <a:rPr lang="en-US" dirty="0" smtClean="0"/>
              <a:t>Findings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543800" y="4419600"/>
            <a:ext cx="685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Patient profile</a:t>
            </a:r>
            <a:r>
              <a:rPr lang="en-US" dirty="0" smtClean="0"/>
              <a:t/>
            </a:r>
            <a:br>
              <a:rPr lang="en-US" dirty="0" smtClean="0"/>
            </a:br>
            <a:endParaRPr lang="en-US" dirty="0"/>
          </a:p>
        </p:txBody>
      </p:sp>
      <p:graphicFrame>
        <p:nvGraphicFramePr>
          <p:cNvPr id="5" name="Content Placeholder 4"/>
          <p:cNvGraphicFramePr>
            <a:graphicFrameLocks noGrp="1"/>
          </p:cNvGraphicFramePr>
          <p:nvPr>
            <p:ph idx="1"/>
          </p:nvPr>
        </p:nvGraphicFramePr>
        <p:xfrm>
          <a:off x="0" y="1143003"/>
          <a:ext cx="9144000" cy="5714997"/>
        </p:xfrm>
        <a:graphic>
          <a:graphicData uri="http://schemas.openxmlformats.org/drawingml/2006/table">
            <a:tbl>
              <a:tblPr firstRow="1" bandRow="1">
                <a:tableStyleId>{5C22544A-7EE6-4342-B048-85BDC9FD1C3A}</a:tableStyleId>
              </a:tblPr>
              <a:tblGrid>
                <a:gridCol w="6705600"/>
                <a:gridCol w="2438400"/>
              </a:tblGrid>
              <a:tr h="603659">
                <a:tc>
                  <a:txBody>
                    <a:bodyPr/>
                    <a:lstStyle/>
                    <a:p>
                      <a:pPr algn="ctr"/>
                      <a:endParaRPr lang="en-US" sz="3200" dirty="0"/>
                    </a:p>
                  </a:txBody>
                  <a:tcPr/>
                </a:tc>
                <a:tc>
                  <a:txBody>
                    <a:bodyPr/>
                    <a:lstStyle/>
                    <a:p>
                      <a:pPr algn="ctr"/>
                      <a:r>
                        <a:rPr lang="en-US" sz="3200" dirty="0" smtClean="0"/>
                        <a:t>1981-2010</a:t>
                      </a:r>
                      <a:endParaRPr lang="en-US" sz="3200" dirty="0"/>
                    </a:p>
                  </a:txBody>
                  <a:tcPr/>
                </a:tc>
              </a:tr>
              <a:tr h="780336">
                <a:tc>
                  <a:txBody>
                    <a:bodyPr/>
                    <a:lstStyle/>
                    <a:p>
                      <a:r>
                        <a:rPr lang="en-US" sz="2800" dirty="0" smtClean="0"/>
                        <a:t>Total diarrhoeal admissions</a:t>
                      </a:r>
                      <a:endParaRPr lang="en-US" sz="2800" dirty="0"/>
                    </a:p>
                  </a:txBody>
                  <a:tcPr/>
                </a:tc>
                <a:tc>
                  <a:txBody>
                    <a:bodyPr/>
                    <a:lstStyle/>
                    <a:p>
                      <a:pPr algn="ctr"/>
                      <a:r>
                        <a:rPr lang="en-US" sz="2800" dirty="0" smtClean="0"/>
                        <a:t>2,975,150</a:t>
                      </a:r>
                      <a:endParaRPr lang="en-US" sz="2800" dirty="0"/>
                    </a:p>
                  </a:txBody>
                  <a:tcPr/>
                </a:tc>
              </a:tr>
              <a:tr h="635430">
                <a:tc>
                  <a:txBody>
                    <a:bodyPr/>
                    <a:lstStyle/>
                    <a:p>
                      <a:r>
                        <a:rPr lang="en-US" sz="2800" baseline="0" dirty="0" smtClean="0"/>
                        <a:t>Daily median admissions (1981-1990)</a:t>
                      </a:r>
                      <a:endParaRPr lang="en-US" sz="2800" dirty="0"/>
                    </a:p>
                  </a:txBody>
                  <a:tcPr/>
                </a:tc>
                <a:tc>
                  <a:txBody>
                    <a:bodyPr/>
                    <a:lstStyle/>
                    <a:p>
                      <a:pPr algn="ctr"/>
                      <a:r>
                        <a:rPr lang="en-US" sz="2800" dirty="0" smtClean="0">
                          <a:solidFill>
                            <a:srgbClr val="C00000"/>
                          </a:solidFill>
                        </a:rPr>
                        <a:t>175</a:t>
                      </a:r>
                      <a:endParaRPr lang="en-US" sz="2800" dirty="0">
                        <a:solidFill>
                          <a:srgbClr val="C00000"/>
                        </a:solidFill>
                      </a:endParaRPr>
                    </a:p>
                  </a:txBody>
                  <a:tcPr/>
                </a:tc>
              </a:tr>
              <a:tr h="635430">
                <a:tc>
                  <a:txBody>
                    <a:bodyPr/>
                    <a:lstStyle/>
                    <a:p>
                      <a:r>
                        <a:rPr lang="en-US" sz="2800" baseline="0" dirty="0" smtClean="0"/>
                        <a:t>Daily median admissions (2000-2010)</a:t>
                      </a:r>
                      <a:endParaRPr lang="en-US" sz="2800" dirty="0"/>
                    </a:p>
                  </a:txBody>
                  <a:tcPr/>
                </a:tc>
                <a:tc>
                  <a:txBody>
                    <a:bodyPr/>
                    <a:lstStyle/>
                    <a:p>
                      <a:pPr algn="ctr"/>
                      <a:r>
                        <a:rPr lang="en-US" sz="2800" dirty="0" smtClean="0"/>
                        <a:t>250</a:t>
                      </a:r>
                      <a:endParaRPr lang="en-US" sz="2800" dirty="0"/>
                    </a:p>
                  </a:txBody>
                  <a:tcPr/>
                </a:tc>
              </a:tr>
              <a:tr h="635430">
                <a:tc>
                  <a:txBody>
                    <a:bodyPr/>
                    <a:lstStyle/>
                    <a:p>
                      <a:r>
                        <a:rPr lang="en-US" sz="2800" baseline="0" dirty="0" smtClean="0"/>
                        <a:t>Daily median admissions (2000-2010)</a:t>
                      </a:r>
                      <a:endParaRPr lang="en-US" sz="2800" dirty="0"/>
                    </a:p>
                  </a:txBody>
                  <a:tcPr/>
                </a:tc>
                <a:tc>
                  <a:txBody>
                    <a:bodyPr/>
                    <a:lstStyle/>
                    <a:p>
                      <a:pPr algn="ctr"/>
                      <a:r>
                        <a:rPr lang="en-US" sz="2800" dirty="0" smtClean="0">
                          <a:solidFill>
                            <a:srgbClr val="C00000"/>
                          </a:solidFill>
                        </a:rPr>
                        <a:t>300</a:t>
                      </a:r>
                      <a:endParaRPr lang="en-US" sz="2800" dirty="0">
                        <a:solidFill>
                          <a:srgbClr val="C00000"/>
                        </a:solidFill>
                      </a:endParaRPr>
                    </a:p>
                  </a:txBody>
                  <a:tcPr/>
                </a:tc>
              </a:tr>
              <a:tr h="714859">
                <a:tc>
                  <a:txBody>
                    <a:bodyPr/>
                    <a:lstStyle/>
                    <a:p>
                      <a:r>
                        <a:rPr lang="en-US" sz="2800" b="0" dirty="0" smtClean="0">
                          <a:solidFill>
                            <a:srgbClr val="C00000"/>
                          </a:solidFill>
                        </a:rPr>
                        <a:t>Male</a:t>
                      </a:r>
                      <a:endParaRPr lang="en-US" sz="2800" b="0" dirty="0">
                        <a:solidFill>
                          <a:srgbClr val="C00000"/>
                        </a:solidFill>
                      </a:endParaRPr>
                    </a:p>
                  </a:txBody>
                  <a:tcPr/>
                </a:tc>
                <a:tc>
                  <a:txBody>
                    <a:bodyPr/>
                    <a:lstStyle/>
                    <a:p>
                      <a:pPr algn="ctr"/>
                      <a:r>
                        <a:rPr lang="en-US" sz="2800" b="0" dirty="0" smtClean="0">
                          <a:solidFill>
                            <a:srgbClr val="C00000"/>
                          </a:solidFill>
                        </a:rPr>
                        <a:t>58%</a:t>
                      </a:r>
                      <a:endParaRPr lang="en-US" sz="2800" b="0" dirty="0">
                        <a:solidFill>
                          <a:srgbClr val="C00000"/>
                        </a:solidFill>
                      </a:endParaRPr>
                    </a:p>
                  </a:txBody>
                  <a:tcPr/>
                </a:tc>
              </a:tr>
              <a:tr h="569951">
                <a:tc>
                  <a:txBody>
                    <a:bodyPr/>
                    <a:lstStyle/>
                    <a:p>
                      <a:r>
                        <a:rPr lang="en-US" sz="2800" dirty="0" smtClean="0"/>
                        <a:t>0-4 years</a:t>
                      </a:r>
                      <a:endParaRPr lang="en-US" sz="2800" dirty="0"/>
                    </a:p>
                  </a:txBody>
                  <a:tcPr/>
                </a:tc>
                <a:tc>
                  <a:txBody>
                    <a:bodyPr/>
                    <a:lstStyle/>
                    <a:p>
                      <a:pPr algn="ctr"/>
                      <a:r>
                        <a:rPr lang="en-US" sz="2800" dirty="0" smtClean="0">
                          <a:solidFill>
                            <a:srgbClr val="C00000"/>
                          </a:solidFill>
                        </a:rPr>
                        <a:t>54%</a:t>
                      </a:r>
                      <a:endParaRPr lang="en-US" sz="2800" dirty="0">
                        <a:solidFill>
                          <a:srgbClr val="C00000"/>
                        </a:solidFill>
                      </a:endParaRPr>
                    </a:p>
                  </a:txBody>
                  <a:tcPr/>
                </a:tc>
              </a:tr>
              <a:tr h="569951">
                <a:tc>
                  <a:txBody>
                    <a:bodyPr/>
                    <a:lstStyle/>
                    <a:p>
                      <a:r>
                        <a:rPr lang="en-US" sz="2800" dirty="0" smtClean="0"/>
                        <a:t>5-14 years</a:t>
                      </a:r>
                      <a:endParaRPr lang="en-US" sz="2800" dirty="0"/>
                    </a:p>
                  </a:txBody>
                  <a:tcPr/>
                </a:tc>
                <a:tc>
                  <a:txBody>
                    <a:bodyPr/>
                    <a:lstStyle/>
                    <a:p>
                      <a:pPr algn="ctr"/>
                      <a:r>
                        <a:rPr lang="en-US" sz="2800" dirty="0" smtClean="0"/>
                        <a:t>10%</a:t>
                      </a:r>
                      <a:endParaRPr lang="en-US" sz="2800" dirty="0"/>
                    </a:p>
                  </a:txBody>
                  <a:tcPr/>
                </a:tc>
              </a:tr>
              <a:tr h="569951">
                <a:tc>
                  <a:txBody>
                    <a:bodyPr/>
                    <a:lstStyle/>
                    <a:p>
                      <a:r>
                        <a:rPr lang="en-US" sz="2800" dirty="0" smtClean="0"/>
                        <a:t>15+ years</a:t>
                      </a:r>
                      <a:endParaRPr lang="en-US" sz="2800" dirty="0"/>
                    </a:p>
                  </a:txBody>
                  <a:tcPr/>
                </a:tc>
                <a:tc>
                  <a:txBody>
                    <a:bodyPr/>
                    <a:lstStyle/>
                    <a:p>
                      <a:pPr algn="ctr"/>
                      <a:r>
                        <a:rPr lang="en-US" sz="2800" dirty="0" smtClean="0"/>
                        <a:t>36%</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0"/>
            <a:ext cx="8229600" cy="1143000"/>
          </a:xfrm>
        </p:spPr>
        <p:txBody>
          <a:bodyPr>
            <a:normAutofit fontScale="90000"/>
          </a:bodyPr>
          <a:lstStyle/>
          <a:p>
            <a:r>
              <a:rPr lang="en-US" sz="3200" dirty="0" smtClean="0"/>
              <a:t>Seasonal variations in the number of diarrhoeal admissions per day and daily ambient temperature in Dhaka, Bangladesh, 1981-2010</a:t>
            </a:r>
            <a:endParaRPr lang="en-US" sz="3200" dirty="0"/>
          </a:p>
        </p:txBody>
      </p:sp>
      <p:pic>
        <p:nvPicPr>
          <p:cNvPr id="6" name="Picture 5"/>
          <p:cNvPicPr/>
          <p:nvPr/>
        </p:nvPicPr>
        <p:blipFill>
          <a:blip r:embed="rId3" cstate="print"/>
          <a:srcRect l="8346" t="6410" r="58386" b="34615"/>
          <a:stretch>
            <a:fillRect/>
          </a:stretch>
        </p:blipFill>
        <p:spPr bwMode="auto">
          <a:xfrm>
            <a:off x="685800" y="0"/>
            <a:ext cx="752541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Percentage change in diarrhoea admissions per 1</a:t>
            </a:r>
            <a:r>
              <a:rPr lang="en-US" baseline="30000" dirty="0" smtClean="0"/>
              <a:t>o</a:t>
            </a:r>
            <a:r>
              <a:rPr lang="en-US" dirty="0" smtClean="0"/>
              <a:t> C rise in mean temperature</a:t>
            </a:r>
            <a:endParaRPr lang="en-US" dirty="0"/>
          </a:p>
        </p:txBody>
      </p:sp>
      <p:sp>
        <p:nvSpPr>
          <p:cNvPr id="3" name="Content Placeholder 2"/>
          <p:cNvSpPr>
            <a:spLocks noGrp="1"/>
          </p:cNvSpPr>
          <p:nvPr>
            <p:ph idx="1"/>
          </p:nvPr>
        </p:nvSpPr>
        <p:spPr>
          <a:xfrm>
            <a:off x="533400" y="2057400"/>
            <a:ext cx="8229600" cy="4525963"/>
          </a:xfrm>
        </p:spPr>
        <p:txBody>
          <a:bodyPr/>
          <a:lstStyle/>
          <a:p>
            <a:pPr>
              <a:spcAft>
                <a:spcPts val="600"/>
              </a:spcAft>
            </a:pPr>
            <a:r>
              <a:rPr lang="en-US" dirty="0" smtClean="0"/>
              <a:t>The number of daily diarrhoeal admissions increased by 5% (95% CI: 4-7) per degree rise in mean temperature </a:t>
            </a:r>
          </a:p>
          <a:p>
            <a:pPr>
              <a:spcAft>
                <a:spcPts val="600"/>
              </a:spcAft>
            </a:pPr>
            <a:r>
              <a:rPr lang="en-US" dirty="0" smtClean="0"/>
              <a:t>The model assumes a log linear increase in risk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1143000"/>
          </a:xfrm>
        </p:spPr>
        <p:txBody>
          <a:bodyPr>
            <a:noAutofit/>
          </a:bodyPr>
          <a:lstStyle/>
          <a:p>
            <a:r>
              <a:rPr lang="en-US" sz="3200" dirty="0" smtClean="0"/>
              <a:t>Risk in baseline and climate change scenarios for 1</a:t>
            </a:r>
            <a:r>
              <a:rPr lang="en-US" sz="3200" baseline="30000" dirty="0" smtClean="0"/>
              <a:t>o</a:t>
            </a:r>
            <a:r>
              <a:rPr lang="en-US" sz="3200" dirty="0" smtClean="0"/>
              <a:t>C change in daily ambient temperature in 2030</a:t>
            </a:r>
            <a:br>
              <a:rPr lang="en-US" sz="3200" dirty="0" smtClean="0"/>
            </a:br>
            <a:endParaRPr lang="en-US" sz="3200" dirty="0"/>
          </a:p>
        </p:txBody>
      </p:sp>
      <p:graphicFrame>
        <p:nvGraphicFramePr>
          <p:cNvPr id="3" name="Table 2"/>
          <p:cNvGraphicFramePr>
            <a:graphicFrameLocks noGrp="1"/>
          </p:cNvGraphicFramePr>
          <p:nvPr/>
        </p:nvGraphicFramePr>
        <p:xfrm>
          <a:off x="457200" y="2057400"/>
          <a:ext cx="8229601" cy="3505199"/>
        </p:xfrm>
        <a:graphic>
          <a:graphicData uri="http://schemas.openxmlformats.org/drawingml/2006/table">
            <a:tbl>
              <a:tblPr/>
              <a:tblGrid>
                <a:gridCol w="2960177"/>
                <a:gridCol w="1312886"/>
                <a:gridCol w="2096741"/>
                <a:gridCol w="1859797"/>
              </a:tblGrid>
              <a:tr h="1436557">
                <a:tc>
                  <a:txBody>
                    <a:bodyPr/>
                    <a:lstStyle/>
                    <a:p>
                      <a:pPr marL="0" marR="0" algn="l">
                        <a:spcBef>
                          <a:spcPts val="0"/>
                        </a:spcBef>
                        <a:spcAft>
                          <a:spcPts val="0"/>
                        </a:spcAft>
                      </a:pPr>
                      <a:endParaRPr lang="en-US" sz="2000" dirty="0">
                        <a:latin typeface="Times New Roman"/>
                        <a:ea typeface="Times New Roman"/>
                      </a:endParaRPr>
                    </a:p>
                    <a:p>
                      <a:pPr marL="0" marR="0" algn="l">
                        <a:spcBef>
                          <a:spcPts val="0"/>
                        </a:spcBef>
                        <a:spcAft>
                          <a:spcPts val="0"/>
                        </a:spcAft>
                      </a:pPr>
                      <a:r>
                        <a:rPr lang="en-US" sz="2000" dirty="0">
                          <a:latin typeface="Times New Roman"/>
                          <a:ea typeface="Times New Roman"/>
                        </a:rPr>
                        <a:t>Scenario</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lgn="ctr">
                        <a:spcBef>
                          <a:spcPts val="0"/>
                        </a:spcBef>
                        <a:spcAft>
                          <a:spcPts val="0"/>
                        </a:spcAft>
                      </a:pPr>
                      <a:endParaRPr lang="en-US" sz="2000" dirty="0" smtClean="0">
                        <a:latin typeface="Times New Roman"/>
                        <a:ea typeface="Times New Roman"/>
                      </a:endParaRPr>
                    </a:p>
                    <a:p>
                      <a:pPr marL="0" marR="0" algn="ctr">
                        <a:spcBef>
                          <a:spcPts val="0"/>
                        </a:spcBef>
                        <a:spcAft>
                          <a:spcPts val="0"/>
                        </a:spcAft>
                      </a:pPr>
                      <a:r>
                        <a:rPr lang="en-US" sz="2000" dirty="0" smtClean="0">
                          <a:latin typeface="Times New Roman"/>
                          <a:ea typeface="Times New Roman"/>
                        </a:rPr>
                        <a:t>Annual Risk </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lgn="ctr">
                        <a:spcBef>
                          <a:spcPts val="0"/>
                        </a:spcBef>
                        <a:spcAft>
                          <a:spcPts val="0"/>
                        </a:spcAft>
                      </a:pPr>
                      <a:endParaRPr lang="en-US" sz="2000" dirty="0">
                        <a:latin typeface="Times New Roman"/>
                        <a:ea typeface="Times New Roman"/>
                      </a:endParaRPr>
                    </a:p>
                    <a:p>
                      <a:pPr marL="0" marR="0" algn="ctr">
                        <a:spcBef>
                          <a:spcPts val="0"/>
                        </a:spcBef>
                        <a:spcAft>
                          <a:spcPts val="0"/>
                        </a:spcAft>
                      </a:pPr>
                      <a:r>
                        <a:rPr lang="en-US" sz="2000" dirty="0">
                          <a:latin typeface="Times New Roman"/>
                          <a:ea typeface="Times New Roman"/>
                        </a:rPr>
                        <a:t>95% CI</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marL="0" marR="0" algn="ctr">
                        <a:spcBef>
                          <a:spcPts val="0"/>
                        </a:spcBef>
                        <a:spcAft>
                          <a:spcPts val="0"/>
                        </a:spcAft>
                      </a:pPr>
                      <a:endParaRPr lang="en-US" sz="2000" dirty="0">
                        <a:latin typeface="Times New Roman"/>
                        <a:ea typeface="Times New Roman"/>
                      </a:endParaRPr>
                    </a:p>
                    <a:p>
                      <a:pPr marL="0" marR="0" algn="ctr">
                        <a:spcBef>
                          <a:spcPts val="0"/>
                        </a:spcBef>
                        <a:spcAft>
                          <a:spcPts val="0"/>
                        </a:spcAft>
                      </a:pPr>
                      <a:r>
                        <a:rPr lang="en-US" sz="2000" i="1" dirty="0">
                          <a:latin typeface="Times New Roman"/>
                          <a:ea typeface="Times New Roman"/>
                        </a:rPr>
                        <a:t>P</a:t>
                      </a:r>
                      <a:r>
                        <a:rPr lang="en-US" sz="2000" dirty="0">
                          <a:latin typeface="Times New Roman"/>
                          <a:ea typeface="Times New Roman"/>
                        </a:rPr>
                        <a:t>-value</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r>
              <a:tr h="1034321">
                <a:tc>
                  <a:txBody>
                    <a:bodyPr/>
                    <a:lstStyle/>
                    <a:p>
                      <a:pPr marL="0" marR="0" algn="l">
                        <a:spcBef>
                          <a:spcPts val="0"/>
                        </a:spcBef>
                        <a:spcAft>
                          <a:spcPts val="0"/>
                        </a:spcAft>
                      </a:pPr>
                      <a:r>
                        <a:rPr lang="en-US" sz="2000" i="1" dirty="0">
                          <a:latin typeface="Times New Roman"/>
                          <a:ea typeface="Times New Roman"/>
                        </a:rPr>
                        <a:t>Scenario </a:t>
                      </a:r>
                      <a:r>
                        <a:rPr lang="en-US" sz="2000" i="1" dirty="0" smtClean="0">
                          <a:latin typeface="Times New Roman"/>
                          <a:ea typeface="Times New Roman"/>
                        </a:rPr>
                        <a:t>C</a:t>
                      </a:r>
                      <a:r>
                        <a:rPr lang="en-US" sz="2000" i="1" baseline="-25000" dirty="0">
                          <a:latin typeface="Times New Roman"/>
                          <a:ea typeface="Times New Roman"/>
                        </a:rPr>
                        <a:t>0</a:t>
                      </a:r>
                      <a:r>
                        <a:rPr lang="en-US" sz="2000" i="1" baseline="-25000" dirty="0" smtClean="0">
                          <a:latin typeface="Times New Roman"/>
                          <a:ea typeface="Times New Roman"/>
                        </a:rPr>
                        <a:t>  </a:t>
                      </a:r>
                      <a:r>
                        <a:rPr lang="en-US" sz="2000" dirty="0">
                          <a:latin typeface="Times New Roman"/>
                          <a:ea typeface="Times New Roman"/>
                        </a:rPr>
                        <a:t>(Baseline scenario using estimates from 1990)</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200000"/>
                        </a:lnSpc>
                        <a:spcBef>
                          <a:spcPts val="0"/>
                        </a:spcBef>
                        <a:spcAft>
                          <a:spcPts val="0"/>
                        </a:spcAft>
                      </a:pPr>
                      <a:r>
                        <a:rPr lang="en-US" sz="2000" b="1" dirty="0" smtClean="0">
                          <a:solidFill>
                            <a:srgbClr val="0070C0"/>
                          </a:solidFill>
                          <a:latin typeface="Times New Roman"/>
                          <a:ea typeface="Times New Roman"/>
                        </a:rPr>
                        <a:t>0.0085</a:t>
                      </a:r>
                      <a:endParaRPr lang="en-US" sz="2000" b="1" dirty="0">
                        <a:solidFill>
                          <a:srgbClr val="0070C0"/>
                        </a:solidFill>
                        <a:latin typeface="Times New Roman"/>
                        <a:ea typeface="Times New Roman"/>
                      </a:endParaRPr>
                    </a:p>
                  </a:txBody>
                  <a:tcPr marL="68580" marR="68580" marT="0" marB="0">
                    <a:lnL>
                      <a:noFill/>
                    </a:lnL>
                    <a:lnR>
                      <a:noFill/>
                    </a:lnR>
                    <a:lnT>
                      <a:noFill/>
                    </a:lnT>
                    <a:lnB>
                      <a:noFill/>
                    </a:lnB>
                  </a:tcPr>
                </a:tc>
                <a:tc>
                  <a:txBody>
                    <a:bodyPr/>
                    <a:lstStyle/>
                    <a:p>
                      <a:pPr marL="0" marR="0" algn="ctr">
                        <a:lnSpc>
                          <a:spcPct val="200000"/>
                        </a:lnSpc>
                        <a:spcBef>
                          <a:spcPts val="0"/>
                        </a:spcBef>
                        <a:spcAft>
                          <a:spcPts val="0"/>
                        </a:spcAft>
                      </a:pPr>
                      <a:endParaRPr lang="en-US" sz="2000" dirty="0">
                        <a:latin typeface="Times New Roman"/>
                        <a:ea typeface="Times New Roman"/>
                      </a:endParaRPr>
                    </a:p>
                  </a:txBody>
                  <a:tcPr marL="68580" marR="68580" marT="0" marB="0">
                    <a:lnL>
                      <a:noFill/>
                    </a:lnL>
                    <a:lnR>
                      <a:noFill/>
                    </a:lnR>
                    <a:lnT>
                      <a:noFill/>
                    </a:lnT>
                    <a:lnB>
                      <a:noFill/>
                    </a:lnB>
                  </a:tcPr>
                </a:tc>
                <a:tc>
                  <a:txBody>
                    <a:bodyPr/>
                    <a:lstStyle/>
                    <a:p>
                      <a:pPr marL="0" marR="0" algn="ctr">
                        <a:lnSpc>
                          <a:spcPct val="200000"/>
                        </a:lnSpc>
                        <a:spcBef>
                          <a:spcPts val="0"/>
                        </a:spcBef>
                        <a:spcAft>
                          <a:spcPts val="0"/>
                        </a:spcAft>
                      </a:pPr>
                      <a:endParaRPr lang="en-US" sz="20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1034321">
                <a:tc>
                  <a:txBody>
                    <a:bodyPr/>
                    <a:lstStyle/>
                    <a:p>
                      <a:pPr marL="0" marR="0" algn="l">
                        <a:spcBef>
                          <a:spcPts val="0"/>
                        </a:spcBef>
                        <a:spcAft>
                          <a:spcPts val="0"/>
                        </a:spcAft>
                      </a:pPr>
                      <a:r>
                        <a:rPr lang="en-US" sz="2000" i="1" dirty="0">
                          <a:latin typeface="Times New Roman"/>
                          <a:ea typeface="Times New Roman"/>
                        </a:rPr>
                        <a:t>Scenario </a:t>
                      </a:r>
                      <a:r>
                        <a:rPr lang="en-US" sz="2000" i="1" dirty="0" smtClean="0">
                          <a:latin typeface="Times New Roman"/>
                          <a:ea typeface="Times New Roman"/>
                        </a:rPr>
                        <a:t>C</a:t>
                      </a:r>
                      <a:r>
                        <a:rPr lang="en-US" sz="2000" i="1" baseline="-25000" dirty="0" smtClean="0">
                          <a:latin typeface="Times New Roman"/>
                          <a:ea typeface="Times New Roman"/>
                        </a:rPr>
                        <a:t>C</a:t>
                      </a:r>
                      <a:r>
                        <a:rPr lang="en-US" sz="2000" baseline="-25000" dirty="0" smtClean="0">
                          <a:latin typeface="Times New Roman"/>
                          <a:ea typeface="Times New Roman"/>
                        </a:rPr>
                        <a:t> </a:t>
                      </a:r>
                      <a:r>
                        <a:rPr lang="en-US" sz="2000" dirty="0">
                          <a:latin typeface="Times New Roman"/>
                          <a:ea typeface="Times New Roman"/>
                        </a:rPr>
                        <a:t>(Climate change 1</a:t>
                      </a:r>
                      <a:r>
                        <a:rPr lang="en-US" sz="2000" baseline="30000" dirty="0">
                          <a:latin typeface="Times New Roman"/>
                          <a:ea typeface="Times New Roman"/>
                        </a:rPr>
                        <a:t>o</a:t>
                      </a:r>
                      <a:r>
                        <a:rPr lang="en-US" sz="2000" dirty="0">
                          <a:latin typeface="Times New Roman"/>
                          <a:ea typeface="Times New Roman"/>
                        </a:rPr>
                        <a:t>C mean temperature rise)</a:t>
                      </a: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b="1" dirty="0" smtClean="0">
                          <a:solidFill>
                            <a:srgbClr val="0070C0"/>
                          </a:solidFill>
                          <a:latin typeface="Times New Roman"/>
                          <a:ea typeface="Times New Roman"/>
                        </a:rPr>
                        <a:t>0.0091</a:t>
                      </a:r>
                      <a:endParaRPr lang="en-US" sz="2000" b="1" dirty="0">
                        <a:solidFill>
                          <a:srgbClr val="0070C0"/>
                        </a:solidFill>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smtClean="0">
                          <a:latin typeface="Times New Roman"/>
                          <a:ea typeface="Times New Roman"/>
                        </a:rPr>
                        <a:t>0.0089-0.0099</a:t>
                      </a:r>
                      <a:endParaRPr lang="en-US" sz="20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latin typeface="Times New Roman"/>
                          <a:ea typeface="Times New Roman"/>
                        </a:rPr>
                        <a:t>0.000</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0"/>
          <a:ext cx="9144000" cy="6858002"/>
        </p:xfrm>
        <a:graphic>
          <a:graphicData uri="http://schemas.openxmlformats.org/drawingml/2006/table">
            <a:tbl>
              <a:tblPr firstRow="1" bandRow="1">
                <a:tableStyleId>{5C22544A-7EE6-4342-B048-85BDC9FD1C3A}</a:tableStyleId>
              </a:tblPr>
              <a:tblGrid>
                <a:gridCol w="3505200"/>
                <a:gridCol w="1752600"/>
                <a:gridCol w="1981200"/>
                <a:gridCol w="1905000"/>
              </a:tblGrid>
              <a:tr h="1370078">
                <a:tc gridSpan="2">
                  <a:txBody>
                    <a:bodyPr/>
                    <a:lstStyle/>
                    <a:p>
                      <a:pPr marL="0" marR="0" algn="ctr">
                        <a:spcBef>
                          <a:spcPts val="0"/>
                        </a:spcBef>
                        <a:spcAft>
                          <a:spcPts val="0"/>
                        </a:spcAft>
                      </a:pPr>
                      <a:r>
                        <a:rPr lang="en-US" sz="2000" b="1" dirty="0" smtClean="0">
                          <a:latin typeface="Times New Roman"/>
                          <a:ea typeface="Times New Roman"/>
                        </a:rPr>
                        <a:t> Baseline </a:t>
                      </a:r>
                      <a:r>
                        <a:rPr lang="en-US" sz="2000" b="1" i="1" dirty="0" smtClean="0">
                          <a:latin typeface="Times New Roman"/>
                          <a:ea typeface="Times New Roman"/>
                        </a:rPr>
                        <a:t>Scenario C</a:t>
                      </a:r>
                      <a:r>
                        <a:rPr lang="en-US" sz="2000" b="1" i="1" baseline="-25000" dirty="0" smtClean="0">
                          <a:latin typeface="Times New Roman"/>
                          <a:ea typeface="Times New Roman"/>
                        </a:rPr>
                        <a:t>B</a:t>
                      </a:r>
                      <a:r>
                        <a:rPr lang="en-US" sz="2000" b="1" dirty="0" smtClean="0">
                          <a:latin typeface="Times New Roman"/>
                          <a:ea typeface="Times New Roman"/>
                        </a:rPr>
                        <a:t> (2030)</a:t>
                      </a:r>
                    </a:p>
                    <a:p>
                      <a:pPr marL="0" marR="0" algn="ctr">
                        <a:spcBef>
                          <a:spcPts val="0"/>
                        </a:spcBef>
                        <a:spcAft>
                          <a:spcPts val="0"/>
                        </a:spcAft>
                      </a:pPr>
                      <a:r>
                        <a:rPr lang="en-US" sz="2000" b="1" dirty="0" smtClean="0">
                          <a:latin typeface="Times New Roman"/>
                          <a:ea typeface="Times New Roman"/>
                        </a:rPr>
                        <a:t>       Using incidence of 1990</a:t>
                      </a:r>
                      <a:endParaRPr lang="en-US" sz="2000" b="1" dirty="0"/>
                    </a:p>
                  </a:txBody>
                  <a:tcPr/>
                </a:tc>
                <a:tc hMerge="1">
                  <a:txBody>
                    <a:bodyPr/>
                    <a:lstStyle/>
                    <a:p>
                      <a:pPr marL="0" marR="0" algn="l">
                        <a:spcBef>
                          <a:spcPts val="0"/>
                        </a:spcBef>
                        <a:spcAft>
                          <a:spcPts val="0"/>
                        </a:spcAft>
                      </a:pPr>
                      <a:endParaRPr lang="en-US" b="1" dirty="0"/>
                    </a:p>
                  </a:txBody>
                  <a:tcPr/>
                </a:tc>
                <a:tc grid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i="1" dirty="0" smtClean="0">
                          <a:latin typeface="Times New Roman"/>
                          <a:ea typeface="Times New Roman"/>
                        </a:rPr>
                        <a:t>Scenario C</a:t>
                      </a:r>
                      <a:r>
                        <a:rPr lang="en-US" sz="2000" i="1" baseline="-25000" dirty="0" smtClean="0">
                          <a:latin typeface="Times New Roman"/>
                          <a:ea typeface="Times New Roman"/>
                        </a:rPr>
                        <a:t>CC</a:t>
                      </a:r>
                      <a:r>
                        <a:rPr lang="en-US" sz="2000" baseline="-25000" dirty="0" smtClean="0">
                          <a:latin typeface="Times New Roman"/>
                          <a:ea typeface="Times New Roman"/>
                        </a:rPr>
                        <a:t> </a:t>
                      </a:r>
                      <a:r>
                        <a:rPr lang="en-US" sz="2000" dirty="0" smtClean="0">
                          <a:latin typeface="Times New Roman"/>
                          <a:ea typeface="Times New Roman"/>
                        </a:rPr>
                        <a:t>(1 </a:t>
                      </a:r>
                      <a:r>
                        <a:rPr lang="en-US" sz="2000" baseline="30000" dirty="0" err="1" smtClean="0">
                          <a:latin typeface="Times New Roman"/>
                          <a:ea typeface="Times New Roman"/>
                        </a:rPr>
                        <a:t>o</a:t>
                      </a:r>
                      <a:r>
                        <a:rPr lang="en-US" sz="2000" dirty="0" err="1" smtClean="0">
                          <a:latin typeface="Times New Roman"/>
                          <a:ea typeface="Times New Roman"/>
                        </a:rPr>
                        <a:t>C</a:t>
                      </a:r>
                      <a:r>
                        <a:rPr lang="en-US" sz="2000" dirty="0" smtClean="0">
                          <a:latin typeface="Times New Roman"/>
                          <a:ea typeface="Times New Roman"/>
                        </a:rPr>
                        <a:t> rise in ambient temperature 2030)</a:t>
                      </a:r>
                    </a:p>
                    <a:p>
                      <a:pPr algn="l"/>
                      <a:endParaRPr lang="en-US" sz="2000" dirty="0"/>
                    </a:p>
                  </a:txBody>
                  <a:tcPr/>
                </a:tc>
                <a:tc hMerge="1">
                  <a:txBody>
                    <a:bodyPr/>
                    <a:lstStyle/>
                    <a:p>
                      <a:endParaRPr lang="en-US" dirty="0"/>
                    </a:p>
                  </a:txBody>
                  <a:tcPr/>
                </a:tc>
              </a:tr>
              <a:tr h="555643">
                <a:tc>
                  <a:txBody>
                    <a:bodyPr/>
                    <a:lstStyle/>
                    <a:p>
                      <a:endParaRPr lang="en-US" sz="2000" dirty="0"/>
                    </a:p>
                  </a:txBody>
                  <a:tcPr/>
                </a:tc>
                <a:tc>
                  <a:txBody>
                    <a:bodyPr/>
                    <a:lstStyle/>
                    <a:p>
                      <a:endParaRPr lang="en-US" sz="2000" dirty="0"/>
                    </a:p>
                  </a:txBody>
                  <a:tcPr/>
                </a:tc>
                <a:tc>
                  <a:txBody>
                    <a:bodyPr/>
                    <a:lstStyle/>
                    <a:p>
                      <a:r>
                        <a:rPr lang="en-US" sz="2000" dirty="0" smtClean="0"/>
                        <a:t>Lower</a:t>
                      </a:r>
                      <a:endParaRPr lang="en-US" sz="2000" dirty="0"/>
                    </a:p>
                  </a:txBody>
                  <a:tcPr/>
                </a:tc>
                <a:tc>
                  <a:txBody>
                    <a:bodyPr/>
                    <a:lstStyle/>
                    <a:p>
                      <a:r>
                        <a:rPr lang="en-US" sz="2000" dirty="0" smtClean="0"/>
                        <a:t>Upper</a:t>
                      </a:r>
                      <a:endParaRPr lang="en-US" sz="2000" dirty="0"/>
                    </a:p>
                  </a:txBody>
                  <a:tcPr/>
                </a:tc>
              </a:tr>
              <a:tr h="822047">
                <a:tc>
                  <a:txBody>
                    <a:bodyPr/>
                    <a:lstStyle/>
                    <a:p>
                      <a:pPr marL="0" marR="0">
                        <a:lnSpc>
                          <a:spcPct val="200000"/>
                        </a:lnSpc>
                        <a:spcBef>
                          <a:spcPts val="0"/>
                        </a:spcBef>
                        <a:spcAft>
                          <a:spcPts val="0"/>
                        </a:spcAft>
                      </a:pPr>
                      <a:r>
                        <a:rPr lang="en-US" sz="2000" dirty="0">
                          <a:latin typeface="Times New Roman"/>
                          <a:ea typeface="Times New Roman"/>
                        </a:rPr>
                        <a:t>Diarrhoea cases</a:t>
                      </a:r>
                    </a:p>
                  </a:txBody>
                  <a:tcPr marL="41189" marR="41189" marT="0" marB="0"/>
                </a:tc>
                <a:tc>
                  <a:txBody>
                    <a:bodyPr/>
                    <a:lstStyle/>
                    <a:p>
                      <a:pPr marL="0" marR="0">
                        <a:lnSpc>
                          <a:spcPct val="200000"/>
                        </a:lnSpc>
                        <a:spcBef>
                          <a:spcPts val="0"/>
                        </a:spcBef>
                        <a:spcAft>
                          <a:spcPts val="0"/>
                        </a:spcAft>
                      </a:pPr>
                      <a:r>
                        <a:rPr lang="en-US" sz="2000" dirty="0">
                          <a:latin typeface="Times New Roman"/>
                          <a:ea typeface="Times New Roman"/>
                        </a:rPr>
                        <a:t>221,780</a:t>
                      </a:r>
                    </a:p>
                  </a:txBody>
                  <a:tcPr marL="41189" marR="41189" marT="0" marB="0"/>
                </a:tc>
                <a:tc>
                  <a:txBody>
                    <a:bodyPr/>
                    <a:lstStyle/>
                    <a:p>
                      <a:pPr marL="0" marR="0">
                        <a:lnSpc>
                          <a:spcPct val="200000"/>
                        </a:lnSpc>
                        <a:spcBef>
                          <a:spcPts val="0"/>
                        </a:spcBef>
                        <a:spcAft>
                          <a:spcPts val="0"/>
                        </a:spcAft>
                      </a:pPr>
                      <a:r>
                        <a:rPr lang="en-US" sz="2000" dirty="0" smtClean="0">
                          <a:latin typeface="Times New Roman"/>
                          <a:ea typeface="Times New Roman"/>
                        </a:rPr>
                        <a:t>231,400</a:t>
                      </a:r>
                      <a:endParaRPr lang="en-US" sz="2000" dirty="0">
                        <a:latin typeface="Times New Roman"/>
                        <a:ea typeface="Times New Roman"/>
                      </a:endParaRPr>
                    </a:p>
                  </a:txBody>
                  <a:tcPr marL="41189" marR="41189" marT="0" marB="0"/>
                </a:tc>
                <a:tc>
                  <a:txBody>
                    <a:bodyPr/>
                    <a:lstStyle/>
                    <a:p>
                      <a:pPr marL="0" marR="0">
                        <a:lnSpc>
                          <a:spcPct val="200000"/>
                        </a:lnSpc>
                        <a:spcBef>
                          <a:spcPts val="0"/>
                        </a:spcBef>
                        <a:spcAft>
                          <a:spcPts val="0"/>
                        </a:spcAft>
                      </a:pPr>
                      <a:r>
                        <a:rPr lang="en-US" sz="2000" dirty="0" smtClean="0">
                          <a:latin typeface="Times New Roman"/>
                          <a:ea typeface="Times New Roman"/>
                        </a:rPr>
                        <a:t>257,400</a:t>
                      </a:r>
                      <a:endParaRPr lang="en-US" sz="2000" dirty="0">
                        <a:latin typeface="Times New Roman"/>
                        <a:ea typeface="Times New Roman"/>
                      </a:endParaRPr>
                    </a:p>
                  </a:txBody>
                  <a:tcPr marL="41189" marR="41189" marT="0" marB="0"/>
                </a:tc>
              </a:tr>
              <a:tr h="822047">
                <a:tc>
                  <a:txBody>
                    <a:bodyPr/>
                    <a:lstStyle/>
                    <a:p>
                      <a:pPr marL="0" marR="0">
                        <a:lnSpc>
                          <a:spcPct val="200000"/>
                        </a:lnSpc>
                        <a:spcBef>
                          <a:spcPts val="0"/>
                        </a:spcBef>
                        <a:spcAft>
                          <a:spcPts val="0"/>
                        </a:spcAft>
                      </a:pPr>
                      <a:r>
                        <a:rPr lang="en-US" sz="2000" dirty="0">
                          <a:latin typeface="Times New Roman"/>
                          <a:ea typeface="Times New Roman"/>
                        </a:rPr>
                        <a:t>Additional cases</a:t>
                      </a:r>
                    </a:p>
                  </a:txBody>
                  <a:tcPr marL="41189" marR="41189" marT="0" marB="0"/>
                </a:tc>
                <a:tc>
                  <a:txBody>
                    <a:bodyPr/>
                    <a:lstStyle/>
                    <a:p>
                      <a:endParaRPr lang="en-US" sz="2000" dirty="0"/>
                    </a:p>
                  </a:txBody>
                  <a:tcPr marL="41189" marR="41189" marT="0" marB="0"/>
                </a:tc>
                <a:tc>
                  <a:txBody>
                    <a:bodyPr/>
                    <a:lstStyle/>
                    <a:p>
                      <a:pPr marL="0" marR="0">
                        <a:lnSpc>
                          <a:spcPct val="200000"/>
                        </a:lnSpc>
                        <a:spcBef>
                          <a:spcPts val="0"/>
                        </a:spcBef>
                        <a:spcAft>
                          <a:spcPts val="0"/>
                        </a:spcAft>
                      </a:pPr>
                      <a:r>
                        <a:rPr lang="en-US" sz="2000" b="1" dirty="0" smtClean="0">
                          <a:solidFill>
                            <a:srgbClr val="C00000"/>
                          </a:solidFill>
                          <a:latin typeface="Times New Roman"/>
                          <a:ea typeface="Times New Roman"/>
                        </a:rPr>
                        <a:t>9,620</a:t>
                      </a:r>
                      <a:endParaRPr lang="en-US" sz="2000" b="1" dirty="0">
                        <a:solidFill>
                          <a:srgbClr val="C00000"/>
                        </a:solidFill>
                        <a:latin typeface="Times New Roman"/>
                        <a:ea typeface="Times New Roman"/>
                      </a:endParaRPr>
                    </a:p>
                  </a:txBody>
                  <a:tcPr marL="41189" marR="41189" marT="0" marB="0"/>
                </a:tc>
                <a:tc>
                  <a:txBody>
                    <a:bodyPr/>
                    <a:lstStyle/>
                    <a:p>
                      <a:pPr marL="0" marR="0">
                        <a:lnSpc>
                          <a:spcPct val="200000"/>
                        </a:lnSpc>
                        <a:spcBef>
                          <a:spcPts val="0"/>
                        </a:spcBef>
                        <a:spcAft>
                          <a:spcPts val="0"/>
                        </a:spcAft>
                      </a:pPr>
                      <a:r>
                        <a:rPr lang="en-US" sz="2000" b="1" dirty="0" smtClean="0">
                          <a:solidFill>
                            <a:srgbClr val="C00000"/>
                          </a:solidFill>
                          <a:latin typeface="Times New Roman"/>
                          <a:ea typeface="Times New Roman"/>
                        </a:rPr>
                        <a:t>35,620</a:t>
                      </a:r>
                      <a:endParaRPr lang="en-US" sz="2000" b="1" dirty="0">
                        <a:solidFill>
                          <a:srgbClr val="C00000"/>
                        </a:solidFill>
                        <a:latin typeface="Times New Roman"/>
                        <a:ea typeface="Times New Roman"/>
                      </a:endParaRPr>
                    </a:p>
                  </a:txBody>
                  <a:tcPr marL="41189" marR="41189" marT="0" marB="0"/>
                </a:tc>
              </a:tr>
              <a:tr h="822047">
                <a:tc>
                  <a:txBody>
                    <a:bodyPr/>
                    <a:lstStyle/>
                    <a:p>
                      <a:pPr marL="0" marR="0">
                        <a:lnSpc>
                          <a:spcPct val="200000"/>
                        </a:lnSpc>
                        <a:spcBef>
                          <a:spcPts val="0"/>
                        </a:spcBef>
                        <a:spcAft>
                          <a:spcPts val="0"/>
                        </a:spcAft>
                      </a:pPr>
                      <a:r>
                        <a:rPr lang="en-US" sz="2000" dirty="0">
                          <a:latin typeface="Times New Roman"/>
                          <a:ea typeface="Times New Roman"/>
                        </a:rPr>
                        <a:t>Percentage increase in cases %</a:t>
                      </a:r>
                    </a:p>
                  </a:txBody>
                  <a:tcPr marL="41189" marR="41189" marT="0" marB="0"/>
                </a:tc>
                <a:tc>
                  <a:txBody>
                    <a:bodyPr/>
                    <a:lstStyle/>
                    <a:p>
                      <a:endParaRPr lang="en-US" sz="2000" dirty="0"/>
                    </a:p>
                  </a:txBody>
                  <a:tcPr marL="41189" marR="41189" marT="0" marB="0"/>
                </a:tc>
                <a:tc>
                  <a:txBody>
                    <a:bodyPr/>
                    <a:lstStyle/>
                    <a:p>
                      <a:pPr marL="0" marR="0">
                        <a:lnSpc>
                          <a:spcPct val="200000"/>
                        </a:lnSpc>
                        <a:spcBef>
                          <a:spcPts val="0"/>
                        </a:spcBef>
                        <a:spcAft>
                          <a:spcPts val="0"/>
                        </a:spcAft>
                      </a:pPr>
                      <a:r>
                        <a:rPr lang="en-US" sz="2000" b="1" dirty="0" smtClean="0">
                          <a:solidFill>
                            <a:srgbClr val="C00000"/>
                          </a:solidFill>
                          <a:latin typeface="Times New Roman"/>
                          <a:ea typeface="Times New Roman"/>
                        </a:rPr>
                        <a:t>5</a:t>
                      </a:r>
                      <a:endParaRPr lang="en-US" sz="2000" b="1" dirty="0">
                        <a:solidFill>
                          <a:srgbClr val="C00000"/>
                        </a:solidFill>
                        <a:latin typeface="Times New Roman"/>
                        <a:ea typeface="Times New Roman"/>
                      </a:endParaRPr>
                    </a:p>
                  </a:txBody>
                  <a:tcPr marL="41189" marR="41189" marT="0" marB="0"/>
                </a:tc>
                <a:tc>
                  <a:txBody>
                    <a:bodyPr/>
                    <a:lstStyle/>
                    <a:p>
                      <a:pPr marL="0" marR="0">
                        <a:lnSpc>
                          <a:spcPct val="200000"/>
                        </a:lnSpc>
                        <a:spcBef>
                          <a:spcPts val="0"/>
                        </a:spcBef>
                        <a:spcAft>
                          <a:spcPts val="0"/>
                        </a:spcAft>
                      </a:pPr>
                      <a:r>
                        <a:rPr lang="en-US" sz="2000" b="1" dirty="0" smtClean="0">
                          <a:solidFill>
                            <a:srgbClr val="C00000"/>
                          </a:solidFill>
                          <a:latin typeface="Times New Roman"/>
                          <a:ea typeface="Times New Roman"/>
                        </a:rPr>
                        <a:t>16</a:t>
                      </a:r>
                      <a:endParaRPr lang="en-US" sz="2000" b="1" dirty="0">
                        <a:solidFill>
                          <a:srgbClr val="C00000"/>
                        </a:solidFill>
                        <a:latin typeface="Times New Roman"/>
                        <a:ea typeface="Times New Roman"/>
                      </a:endParaRPr>
                    </a:p>
                  </a:txBody>
                  <a:tcPr marL="41189" marR="41189" marT="0" marB="0"/>
                </a:tc>
              </a:tr>
              <a:tr h="1644093">
                <a:tc>
                  <a:txBody>
                    <a:bodyPr/>
                    <a:lstStyle/>
                    <a:p>
                      <a:pPr marL="0" marR="0">
                        <a:lnSpc>
                          <a:spcPct val="200000"/>
                        </a:lnSpc>
                        <a:spcBef>
                          <a:spcPts val="0"/>
                        </a:spcBef>
                        <a:spcAft>
                          <a:spcPts val="0"/>
                        </a:spcAft>
                      </a:pPr>
                      <a:r>
                        <a:rPr lang="en-US" sz="2000" dirty="0">
                          <a:latin typeface="Times New Roman"/>
                          <a:ea typeface="Times New Roman"/>
                        </a:rPr>
                        <a:t>Cost of hospital treatment ($15/diarrhoea episode/in 2010)</a:t>
                      </a:r>
                    </a:p>
                  </a:txBody>
                  <a:tcPr marL="41189" marR="41189" marT="0" marB="0"/>
                </a:tc>
                <a:tc>
                  <a:txBody>
                    <a:bodyPr/>
                    <a:lstStyle/>
                    <a:p>
                      <a:pPr marL="0" marR="0">
                        <a:lnSpc>
                          <a:spcPct val="200000"/>
                        </a:lnSpc>
                        <a:spcBef>
                          <a:spcPts val="0"/>
                        </a:spcBef>
                        <a:spcAft>
                          <a:spcPts val="0"/>
                        </a:spcAft>
                      </a:pPr>
                      <a:r>
                        <a:rPr lang="en-US" sz="2000" dirty="0">
                          <a:latin typeface="Times New Roman"/>
                          <a:ea typeface="Times New Roman"/>
                        </a:rPr>
                        <a:t>US $ </a:t>
                      </a:r>
                      <a:r>
                        <a:rPr lang="en-US" sz="2000" dirty="0" smtClean="0">
                          <a:latin typeface="Times New Roman"/>
                          <a:ea typeface="Times New Roman"/>
                        </a:rPr>
                        <a:t>4,025,307</a:t>
                      </a:r>
                      <a:endParaRPr lang="en-US" sz="2000" dirty="0">
                        <a:latin typeface="Times New Roman"/>
                        <a:ea typeface="Times New Roman"/>
                      </a:endParaRPr>
                    </a:p>
                  </a:txBody>
                  <a:tcPr marL="41189" marR="41189" marT="0" marB="0"/>
                </a:tc>
                <a:tc>
                  <a:txBody>
                    <a:bodyPr/>
                    <a:lstStyle/>
                    <a:p>
                      <a:pPr marL="0" marR="0">
                        <a:lnSpc>
                          <a:spcPct val="200000"/>
                        </a:lnSpc>
                        <a:spcBef>
                          <a:spcPts val="0"/>
                        </a:spcBef>
                        <a:spcAft>
                          <a:spcPts val="0"/>
                        </a:spcAft>
                      </a:pPr>
                      <a:r>
                        <a:rPr lang="en-US" sz="2000" dirty="0">
                          <a:latin typeface="Times New Roman"/>
                          <a:ea typeface="Times New Roman"/>
                        </a:rPr>
                        <a:t>US $ </a:t>
                      </a:r>
                      <a:r>
                        <a:rPr lang="en-US" sz="2000" dirty="0" smtClean="0">
                          <a:latin typeface="Times New Roman"/>
                          <a:ea typeface="Times New Roman"/>
                        </a:rPr>
                        <a:t>4,199,910</a:t>
                      </a:r>
                      <a:endParaRPr lang="en-US" sz="2000" dirty="0">
                        <a:latin typeface="Times New Roman"/>
                        <a:ea typeface="Times New Roman"/>
                      </a:endParaRPr>
                    </a:p>
                  </a:txBody>
                  <a:tcPr marL="41189" marR="41189" marT="0" marB="0"/>
                </a:tc>
                <a:tc>
                  <a:txBody>
                    <a:bodyPr/>
                    <a:lstStyle/>
                    <a:p>
                      <a:pPr marL="0" marR="0">
                        <a:lnSpc>
                          <a:spcPct val="200000"/>
                        </a:lnSpc>
                        <a:spcBef>
                          <a:spcPts val="0"/>
                        </a:spcBef>
                        <a:spcAft>
                          <a:spcPts val="0"/>
                        </a:spcAft>
                      </a:pPr>
                      <a:r>
                        <a:rPr lang="en-US" sz="2000" dirty="0">
                          <a:latin typeface="Times New Roman"/>
                          <a:ea typeface="Times New Roman"/>
                        </a:rPr>
                        <a:t>US $ </a:t>
                      </a:r>
                      <a:r>
                        <a:rPr lang="en-US" sz="2000" dirty="0" smtClean="0">
                          <a:latin typeface="Times New Roman"/>
                          <a:ea typeface="Times New Roman"/>
                        </a:rPr>
                        <a:t>4,671,810</a:t>
                      </a:r>
                      <a:endParaRPr lang="en-US" sz="2000" dirty="0">
                        <a:latin typeface="Times New Roman"/>
                        <a:ea typeface="Times New Roman"/>
                      </a:endParaRPr>
                    </a:p>
                  </a:txBody>
                  <a:tcPr marL="41189" marR="41189" marT="0" marB="0"/>
                </a:tc>
              </a:tr>
              <a:tr h="822047">
                <a:tc>
                  <a:txBody>
                    <a:bodyPr/>
                    <a:lstStyle/>
                    <a:p>
                      <a:pPr marL="0" marR="0">
                        <a:lnSpc>
                          <a:spcPct val="200000"/>
                        </a:lnSpc>
                        <a:spcBef>
                          <a:spcPts val="0"/>
                        </a:spcBef>
                        <a:spcAft>
                          <a:spcPts val="0"/>
                        </a:spcAft>
                      </a:pPr>
                      <a:r>
                        <a:rPr lang="en-US" sz="2000" dirty="0">
                          <a:latin typeface="Times New Roman"/>
                          <a:ea typeface="Times New Roman"/>
                        </a:rPr>
                        <a:t>Additional cost of treatment</a:t>
                      </a:r>
                    </a:p>
                  </a:txBody>
                  <a:tcPr marL="41189" marR="41189" marT="0" marB="0"/>
                </a:tc>
                <a:tc>
                  <a:txBody>
                    <a:bodyPr/>
                    <a:lstStyle/>
                    <a:p>
                      <a:endParaRPr lang="en-US" sz="2000" dirty="0"/>
                    </a:p>
                  </a:txBody>
                  <a:tcPr marL="41189" marR="41189" marT="0" marB="0"/>
                </a:tc>
                <a:tc>
                  <a:txBody>
                    <a:bodyPr/>
                    <a:lstStyle/>
                    <a:p>
                      <a:pPr marL="0" marR="0">
                        <a:lnSpc>
                          <a:spcPct val="200000"/>
                        </a:lnSpc>
                        <a:spcBef>
                          <a:spcPts val="0"/>
                        </a:spcBef>
                        <a:spcAft>
                          <a:spcPts val="0"/>
                        </a:spcAft>
                      </a:pPr>
                      <a:r>
                        <a:rPr lang="en-US" sz="2000" b="1" dirty="0">
                          <a:solidFill>
                            <a:srgbClr val="C00000"/>
                          </a:solidFill>
                          <a:latin typeface="Times New Roman"/>
                          <a:ea typeface="Times New Roman"/>
                        </a:rPr>
                        <a:t>US $ </a:t>
                      </a:r>
                      <a:r>
                        <a:rPr lang="en-US" sz="2000" b="1" dirty="0" smtClean="0">
                          <a:solidFill>
                            <a:srgbClr val="C00000"/>
                          </a:solidFill>
                          <a:latin typeface="Times New Roman"/>
                          <a:ea typeface="Times New Roman"/>
                        </a:rPr>
                        <a:t>174,603</a:t>
                      </a:r>
                      <a:endParaRPr lang="en-US" sz="2000" b="1" dirty="0">
                        <a:solidFill>
                          <a:srgbClr val="C00000"/>
                        </a:solidFill>
                        <a:latin typeface="Times New Roman"/>
                        <a:ea typeface="Times New Roman"/>
                      </a:endParaRPr>
                    </a:p>
                  </a:txBody>
                  <a:tcPr marL="41189" marR="41189" marT="0" marB="0"/>
                </a:tc>
                <a:tc>
                  <a:txBody>
                    <a:bodyPr/>
                    <a:lstStyle/>
                    <a:p>
                      <a:pPr marL="0" marR="0">
                        <a:lnSpc>
                          <a:spcPct val="200000"/>
                        </a:lnSpc>
                        <a:spcBef>
                          <a:spcPts val="0"/>
                        </a:spcBef>
                        <a:spcAft>
                          <a:spcPts val="0"/>
                        </a:spcAft>
                      </a:pPr>
                      <a:r>
                        <a:rPr lang="en-US" sz="2000" b="1" dirty="0">
                          <a:solidFill>
                            <a:srgbClr val="C00000"/>
                          </a:solidFill>
                          <a:latin typeface="Times New Roman"/>
                          <a:ea typeface="Times New Roman"/>
                        </a:rPr>
                        <a:t>US $ </a:t>
                      </a:r>
                      <a:r>
                        <a:rPr lang="en-US" sz="2000" b="1" dirty="0" smtClean="0">
                          <a:solidFill>
                            <a:srgbClr val="C00000"/>
                          </a:solidFill>
                          <a:latin typeface="Times New Roman"/>
                          <a:ea typeface="Times New Roman"/>
                        </a:rPr>
                        <a:t>646,503</a:t>
                      </a:r>
                      <a:endParaRPr lang="en-US" sz="2000" b="1" dirty="0">
                        <a:solidFill>
                          <a:srgbClr val="C00000"/>
                        </a:solidFill>
                        <a:latin typeface="Times New Roman"/>
                        <a:ea typeface="Times New Roman"/>
                      </a:endParaRPr>
                    </a:p>
                  </a:txBody>
                  <a:tcPr marL="41189" marR="41189"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t>Limitations</a:t>
            </a:r>
            <a:endParaRPr lang="en-US" dirty="0"/>
          </a:p>
        </p:txBody>
      </p:sp>
      <p:sp>
        <p:nvSpPr>
          <p:cNvPr id="3" name="Content Placeholder 2"/>
          <p:cNvSpPr>
            <a:spLocks noGrp="1"/>
          </p:cNvSpPr>
          <p:nvPr>
            <p:ph idx="1"/>
          </p:nvPr>
        </p:nvSpPr>
        <p:spPr>
          <a:xfrm>
            <a:off x="0" y="1295400"/>
            <a:ext cx="5943600" cy="4830763"/>
          </a:xfrm>
        </p:spPr>
        <p:txBody>
          <a:bodyPr/>
          <a:lstStyle/>
          <a:p>
            <a:r>
              <a:rPr lang="en-US" dirty="0" smtClean="0"/>
              <a:t>Underestimate</a:t>
            </a:r>
          </a:p>
          <a:p>
            <a:pPr lvl="1"/>
            <a:r>
              <a:rPr lang="en-US" dirty="0" smtClean="0"/>
              <a:t>Only based on hospital admissions</a:t>
            </a:r>
          </a:p>
          <a:p>
            <a:pPr lvl="1"/>
            <a:r>
              <a:rPr lang="en-US" dirty="0" smtClean="0"/>
              <a:t>The impact of natural disasters not included – floods </a:t>
            </a:r>
          </a:p>
          <a:p>
            <a:pPr lvl="1"/>
            <a:endParaRPr lang="en-US" dirty="0" smtClean="0"/>
          </a:p>
          <a:p>
            <a:r>
              <a:rPr lang="en-US" dirty="0" smtClean="0"/>
              <a:t>Pathogen-specific estimates could provide more robust estimates</a:t>
            </a:r>
          </a:p>
        </p:txBody>
      </p:sp>
      <p:pic>
        <p:nvPicPr>
          <p:cNvPr id="4" name="Picture 3" descr="icebg-uw2">
            <a:hlinkClick r:id="rId2"/>
          </p:cNvPr>
          <p:cNvPicPr>
            <a:picLocks noChangeAspect="1" noChangeArrowheads="1"/>
          </p:cNvPicPr>
          <p:nvPr/>
        </p:nvPicPr>
        <p:blipFill>
          <a:blip r:embed="rId3"/>
          <a:srcRect/>
          <a:stretch>
            <a:fillRect/>
          </a:stretch>
        </p:blipFill>
        <p:spPr>
          <a:xfrm>
            <a:off x="6085461" y="0"/>
            <a:ext cx="3058539" cy="3276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Conclusions</a:t>
            </a:r>
            <a:endParaRPr lang="en-US" dirty="0"/>
          </a:p>
        </p:txBody>
      </p:sp>
      <p:sp>
        <p:nvSpPr>
          <p:cNvPr id="3" name="Content Placeholder 2"/>
          <p:cNvSpPr>
            <a:spLocks noGrp="1"/>
          </p:cNvSpPr>
          <p:nvPr>
            <p:ph idx="1"/>
          </p:nvPr>
        </p:nvSpPr>
        <p:spPr>
          <a:xfrm>
            <a:off x="228600" y="1143000"/>
            <a:ext cx="8686800" cy="5715000"/>
          </a:xfrm>
        </p:spPr>
        <p:txBody>
          <a:bodyPr>
            <a:normAutofit fontScale="62500" lnSpcReduction="20000"/>
          </a:bodyPr>
          <a:lstStyle/>
          <a:p>
            <a:pPr>
              <a:spcBef>
                <a:spcPts val="1200"/>
              </a:spcBef>
              <a:spcAft>
                <a:spcPts val="1200"/>
              </a:spcAft>
            </a:pPr>
            <a:r>
              <a:rPr lang="en-US" sz="5100" dirty="0" smtClean="0">
                <a:solidFill>
                  <a:srgbClr val="0070C0"/>
                </a:solidFill>
              </a:rPr>
              <a:t>Global climate change is likely to raise mean temperature by ~1</a:t>
            </a:r>
            <a:r>
              <a:rPr lang="en-US" sz="5100" baseline="30000" dirty="0" smtClean="0">
                <a:solidFill>
                  <a:srgbClr val="0070C0"/>
                </a:solidFill>
              </a:rPr>
              <a:t>o</a:t>
            </a:r>
            <a:r>
              <a:rPr lang="en-US" sz="5100" dirty="0" smtClean="0">
                <a:solidFill>
                  <a:srgbClr val="0070C0"/>
                </a:solidFill>
              </a:rPr>
              <a:t> C</a:t>
            </a:r>
          </a:p>
          <a:p>
            <a:pPr lvl="3">
              <a:spcBef>
                <a:spcPts val="1200"/>
              </a:spcBef>
              <a:spcAft>
                <a:spcPts val="1200"/>
              </a:spcAft>
            </a:pPr>
            <a:r>
              <a:rPr lang="en-US" sz="3800" dirty="0" smtClean="0"/>
              <a:t>Global climate models</a:t>
            </a:r>
          </a:p>
          <a:p>
            <a:pPr lvl="3">
              <a:spcBef>
                <a:spcPts val="1200"/>
              </a:spcBef>
              <a:spcAft>
                <a:spcPts val="1200"/>
              </a:spcAft>
            </a:pPr>
            <a:r>
              <a:rPr lang="en-US" sz="3800" dirty="0" smtClean="0"/>
              <a:t>Regional climate models </a:t>
            </a:r>
          </a:p>
          <a:p>
            <a:pPr lvl="3">
              <a:spcBef>
                <a:spcPts val="1200"/>
              </a:spcBef>
              <a:spcAft>
                <a:spcPts val="1200"/>
              </a:spcAft>
            </a:pPr>
            <a:r>
              <a:rPr lang="en-US" sz="3800" dirty="0" smtClean="0"/>
              <a:t>Observed data</a:t>
            </a:r>
          </a:p>
          <a:p>
            <a:pPr>
              <a:spcBef>
                <a:spcPts val="1200"/>
              </a:spcBef>
              <a:spcAft>
                <a:spcPts val="1200"/>
              </a:spcAft>
            </a:pPr>
            <a:r>
              <a:rPr lang="en-US" sz="5100" dirty="0" smtClean="0">
                <a:solidFill>
                  <a:srgbClr val="0070C0"/>
                </a:solidFill>
              </a:rPr>
              <a:t>Rise in mean temperature is likely to cause additional hospital admissions for diarrhoeal diseases in Dhaka by 2030 </a:t>
            </a:r>
          </a:p>
          <a:p>
            <a:pPr>
              <a:spcBef>
                <a:spcPts val="1200"/>
              </a:spcBef>
              <a:spcAft>
                <a:spcPts val="1200"/>
              </a:spcAft>
            </a:pPr>
            <a:r>
              <a:rPr lang="en-US" sz="5100" dirty="0" smtClean="0">
                <a:solidFill>
                  <a:srgbClr val="0070C0"/>
                </a:solidFill>
              </a:rPr>
              <a:t>There is substantial associated cost for reactive measures</a:t>
            </a:r>
          </a:p>
          <a:p>
            <a:pPr>
              <a:spcBef>
                <a:spcPts val="1200"/>
              </a:spcBef>
              <a:spcAft>
                <a:spcPts val="1200"/>
              </a:spcAft>
              <a:buNone/>
            </a:pPr>
            <a:endParaRPr lang="en-US" dirty="0" smtClean="0">
              <a:solidFill>
                <a:srgbClr val="0070C0"/>
              </a:solidFill>
            </a:endParaRPr>
          </a:p>
          <a:p>
            <a:pPr>
              <a:spcBef>
                <a:spcPts val="1200"/>
              </a:spcBef>
              <a:spcAft>
                <a:spcPts val="1200"/>
              </a:spcAft>
              <a:buNone/>
            </a:pPr>
            <a:endParaRPr lang="en-US" dirty="0" smtClean="0">
              <a:solidFill>
                <a:srgbClr val="0070C0"/>
              </a:solidFill>
            </a:endParaRPr>
          </a:p>
          <a:p>
            <a:pPr lvl="1">
              <a:spcBef>
                <a:spcPts val="1200"/>
              </a:spcBef>
              <a:spcAft>
                <a:spcPts val="1200"/>
              </a:spcAft>
            </a:pPr>
            <a:endParaRPr lang="en-US" dirty="0" smtClean="0"/>
          </a:p>
          <a:p>
            <a:pPr>
              <a:spcBef>
                <a:spcPts val="1200"/>
              </a:spcBef>
              <a:spcAft>
                <a:spcPts val="1200"/>
              </a:spcAft>
              <a:buNone/>
            </a:pPr>
            <a:endParaRPr lang="en-US" dirty="0" smtClean="0">
              <a:solidFill>
                <a:srgbClr val="0070C0"/>
              </a:solidFill>
            </a:endParaRPr>
          </a:p>
          <a:p>
            <a:pPr lvl="1">
              <a:spcBef>
                <a:spcPts val="1200"/>
              </a:spcBef>
              <a:spcAft>
                <a:spcPts val="600"/>
              </a:spcAft>
              <a:buNone/>
            </a:pPr>
            <a:endParaRPr lang="en-US" dirty="0" smtClean="0"/>
          </a:p>
          <a:p>
            <a:pPr lvl="1" algn="ctr">
              <a:spcBef>
                <a:spcPts val="1200"/>
              </a:spcBef>
              <a:spcAft>
                <a:spcPts val="600"/>
              </a:spcAft>
              <a:buNone/>
            </a:pPr>
            <a:endParaRPr lang="en-US"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228600" y="1371600"/>
            <a:ext cx="8686800" cy="5211763"/>
          </a:xfrm>
        </p:spPr>
        <p:txBody>
          <a:bodyPr>
            <a:normAutofit/>
          </a:bodyPr>
          <a:lstStyle/>
          <a:p>
            <a:pPr lvl="0">
              <a:spcBef>
                <a:spcPts val="600"/>
              </a:spcBef>
              <a:spcAft>
                <a:spcPts val="600"/>
              </a:spcAft>
            </a:pPr>
            <a:r>
              <a:rPr lang="en-US" dirty="0" smtClean="0"/>
              <a:t>Conduct research to provide better estimates </a:t>
            </a:r>
          </a:p>
          <a:p>
            <a:pPr lvl="0">
              <a:spcBef>
                <a:spcPts val="600"/>
              </a:spcBef>
              <a:spcAft>
                <a:spcPts val="600"/>
              </a:spcAft>
            </a:pPr>
            <a:r>
              <a:rPr lang="en-US" dirty="0" smtClean="0">
                <a:solidFill>
                  <a:srgbClr val="0070C0"/>
                </a:solidFill>
              </a:rPr>
              <a:t>Improve efforts to increase hospital capacity as well as allocate financial resources   </a:t>
            </a:r>
          </a:p>
          <a:p>
            <a:pPr lvl="0">
              <a:spcBef>
                <a:spcPts val="600"/>
              </a:spcBef>
              <a:spcAft>
                <a:spcPts val="600"/>
              </a:spcAft>
            </a:pPr>
            <a:r>
              <a:rPr lang="en-US" dirty="0" smtClean="0"/>
              <a:t>Continued investment for improving  water quality and sanitation infrastructure in order to mitigate the impact of climate change in Bangladesh</a:t>
            </a:r>
          </a:p>
          <a:p>
            <a:pPr>
              <a:spcBef>
                <a:spcPts val="600"/>
              </a:spcBef>
              <a:spcAft>
                <a:spcPts val="600"/>
              </a:spcAft>
            </a:pP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Acknowledgements </a:t>
            </a:r>
            <a:endParaRPr lang="en-US" dirty="0"/>
          </a:p>
        </p:txBody>
      </p:sp>
      <p:sp>
        <p:nvSpPr>
          <p:cNvPr id="3" name="Content Placeholder 2"/>
          <p:cNvSpPr>
            <a:spLocks noGrp="1"/>
          </p:cNvSpPr>
          <p:nvPr>
            <p:ph sz="half" idx="1"/>
          </p:nvPr>
        </p:nvSpPr>
        <p:spPr>
          <a:xfrm>
            <a:off x="0" y="1143000"/>
            <a:ext cx="5562600" cy="5562599"/>
          </a:xfrm>
        </p:spPr>
        <p:txBody>
          <a:bodyPr>
            <a:normAutofit fontScale="92500" lnSpcReduction="10000"/>
          </a:bodyPr>
          <a:lstStyle/>
          <a:p>
            <a:pPr>
              <a:spcBef>
                <a:spcPts val="600"/>
              </a:spcBef>
              <a:spcAft>
                <a:spcPts val="600"/>
              </a:spcAft>
            </a:pPr>
            <a:r>
              <a:rPr lang="en-US" sz="2600" b="1" dirty="0" smtClean="0"/>
              <a:t>Co-investigators:</a:t>
            </a:r>
          </a:p>
          <a:p>
            <a:pPr lvl="1">
              <a:spcBef>
                <a:spcPts val="600"/>
              </a:spcBef>
              <a:spcAft>
                <a:spcPts val="600"/>
              </a:spcAft>
            </a:pPr>
            <a:r>
              <a:rPr lang="en-US" dirty="0" err="1" smtClean="0"/>
              <a:t>Md</a:t>
            </a:r>
            <a:r>
              <a:rPr lang="en-US" dirty="0" smtClean="0"/>
              <a:t>  </a:t>
            </a:r>
            <a:r>
              <a:rPr lang="en-US" dirty="0" err="1" smtClean="0"/>
              <a:t>Kamal</a:t>
            </a:r>
            <a:r>
              <a:rPr lang="en-US" dirty="0" smtClean="0"/>
              <a:t> </a:t>
            </a:r>
            <a:r>
              <a:rPr lang="en-US" dirty="0" err="1" smtClean="0"/>
              <a:t>Hossain</a:t>
            </a:r>
            <a:r>
              <a:rPr lang="en-US" dirty="0" smtClean="0"/>
              <a:t>, icddr,b</a:t>
            </a:r>
          </a:p>
          <a:p>
            <a:pPr lvl="1">
              <a:spcBef>
                <a:spcPts val="600"/>
              </a:spcBef>
              <a:spcAft>
                <a:spcPts val="600"/>
              </a:spcAft>
            </a:pPr>
            <a:r>
              <a:rPr lang="en-US" dirty="0" err="1" smtClean="0"/>
              <a:t>Selina</a:t>
            </a:r>
            <a:r>
              <a:rPr lang="en-US" dirty="0" smtClean="0"/>
              <a:t> </a:t>
            </a:r>
            <a:r>
              <a:rPr lang="en-US" dirty="0" err="1" smtClean="0"/>
              <a:t>Khatun</a:t>
            </a:r>
            <a:r>
              <a:rPr lang="en-US" dirty="0" smtClean="0"/>
              <a:t>, WHO/IEDCR</a:t>
            </a:r>
          </a:p>
          <a:p>
            <a:pPr lvl="1">
              <a:spcBef>
                <a:spcPts val="600"/>
              </a:spcBef>
              <a:spcAft>
                <a:spcPts val="600"/>
              </a:spcAft>
            </a:pPr>
            <a:r>
              <a:rPr lang="en-US" dirty="0" err="1" smtClean="0"/>
              <a:t>Mujaddeed</a:t>
            </a:r>
            <a:r>
              <a:rPr lang="en-US" dirty="0" smtClean="0"/>
              <a:t> Ahmed, WHO/IEDCR</a:t>
            </a:r>
          </a:p>
          <a:p>
            <a:pPr lvl="1">
              <a:spcBef>
                <a:spcPts val="600"/>
              </a:spcBef>
              <a:spcAft>
                <a:spcPts val="600"/>
              </a:spcAft>
            </a:pPr>
            <a:r>
              <a:rPr lang="en-US" dirty="0" smtClean="0"/>
              <a:t>M. Mushtuq Husain, IEDCR</a:t>
            </a:r>
          </a:p>
          <a:p>
            <a:pPr lvl="1">
              <a:spcBef>
                <a:spcPts val="600"/>
              </a:spcBef>
              <a:spcAft>
                <a:spcPts val="600"/>
              </a:spcAft>
            </a:pPr>
            <a:r>
              <a:rPr lang="en-US" dirty="0" smtClean="0"/>
              <a:t>A.S.M. Alamgir, WHO/IEDCR</a:t>
            </a:r>
          </a:p>
          <a:p>
            <a:pPr lvl="1">
              <a:spcBef>
                <a:spcPts val="600"/>
              </a:spcBef>
              <a:spcAft>
                <a:spcPts val="600"/>
              </a:spcAft>
            </a:pPr>
            <a:r>
              <a:rPr lang="en-US" dirty="0" err="1" smtClean="0"/>
              <a:t>Nuzhat</a:t>
            </a:r>
            <a:r>
              <a:rPr lang="en-US" dirty="0" smtClean="0"/>
              <a:t> </a:t>
            </a:r>
            <a:r>
              <a:rPr lang="en-US" dirty="0" err="1" smtClean="0"/>
              <a:t>Nasreen</a:t>
            </a:r>
            <a:r>
              <a:rPr lang="en-US" dirty="0" smtClean="0"/>
              <a:t> </a:t>
            </a:r>
            <a:r>
              <a:rPr lang="en-US" dirty="0" err="1" smtClean="0"/>
              <a:t>Banu</a:t>
            </a:r>
            <a:r>
              <a:rPr lang="en-US" dirty="0" smtClean="0"/>
              <a:t>, IEDCR</a:t>
            </a:r>
          </a:p>
          <a:p>
            <a:pPr lvl="1">
              <a:spcBef>
                <a:spcPts val="600"/>
              </a:spcBef>
              <a:spcAft>
                <a:spcPts val="600"/>
              </a:spcAft>
            </a:pPr>
            <a:r>
              <a:rPr lang="en-US" dirty="0" smtClean="0"/>
              <a:t>Mahmudur Rahman, IEDCR</a:t>
            </a:r>
          </a:p>
          <a:p>
            <a:pPr lvl="1">
              <a:spcBef>
                <a:spcPts val="600"/>
              </a:spcBef>
              <a:spcAft>
                <a:spcPts val="600"/>
              </a:spcAft>
            </a:pPr>
            <a:r>
              <a:rPr lang="en-US" dirty="0" smtClean="0"/>
              <a:t>Emily S. Gurley, icddr,b</a:t>
            </a:r>
          </a:p>
          <a:p>
            <a:pPr lvl="1">
              <a:spcBef>
                <a:spcPts val="600"/>
              </a:spcBef>
              <a:spcAft>
                <a:spcPts val="600"/>
              </a:spcAft>
              <a:buNone/>
            </a:pPr>
            <a:endParaRPr lang="en-US" dirty="0" smtClean="0"/>
          </a:p>
          <a:p>
            <a:pPr lvl="1">
              <a:spcBef>
                <a:spcPts val="600"/>
              </a:spcBef>
              <a:spcAft>
                <a:spcPts val="600"/>
              </a:spcAft>
              <a:buNone/>
            </a:pPr>
            <a:endParaRPr lang="en-US" dirty="0" smtClean="0"/>
          </a:p>
        </p:txBody>
      </p:sp>
      <p:sp>
        <p:nvSpPr>
          <p:cNvPr id="4" name="Content Placeholder 3"/>
          <p:cNvSpPr>
            <a:spLocks noGrp="1"/>
          </p:cNvSpPr>
          <p:nvPr>
            <p:ph sz="half" idx="2"/>
          </p:nvPr>
        </p:nvSpPr>
        <p:spPr>
          <a:xfrm>
            <a:off x="4800600" y="1066800"/>
            <a:ext cx="4343400" cy="5334000"/>
          </a:xfrm>
        </p:spPr>
        <p:txBody>
          <a:bodyPr>
            <a:normAutofit fontScale="92500" lnSpcReduction="10000"/>
          </a:bodyPr>
          <a:lstStyle/>
          <a:p>
            <a:pPr>
              <a:spcBef>
                <a:spcPts val="600"/>
              </a:spcBef>
              <a:spcAft>
                <a:spcPts val="600"/>
              </a:spcAft>
            </a:pPr>
            <a:r>
              <a:rPr lang="en-US" sz="2600" b="1" dirty="0" smtClean="0"/>
              <a:t>Special thanks to collaborators and funders:</a:t>
            </a:r>
          </a:p>
          <a:p>
            <a:pPr lvl="1">
              <a:spcBef>
                <a:spcPts val="600"/>
              </a:spcBef>
              <a:spcAft>
                <a:spcPts val="600"/>
              </a:spcAft>
              <a:buFontTx/>
              <a:buChar char="-"/>
            </a:pPr>
            <a:r>
              <a:rPr lang="en-US" dirty="0" smtClean="0"/>
              <a:t>IEDCR, Government of Bangladesh</a:t>
            </a:r>
          </a:p>
          <a:p>
            <a:pPr lvl="1">
              <a:spcBef>
                <a:spcPts val="600"/>
              </a:spcBef>
              <a:spcAft>
                <a:spcPts val="600"/>
              </a:spcAft>
              <a:buFontTx/>
              <a:buChar char="-"/>
            </a:pPr>
            <a:r>
              <a:rPr lang="en-US" dirty="0" smtClean="0"/>
              <a:t>WHO Bangladesh</a:t>
            </a:r>
          </a:p>
          <a:p>
            <a:pPr>
              <a:spcBef>
                <a:spcPts val="600"/>
              </a:spcBef>
              <a:spcAft>
                <a:spcPts val="600"/>
              </a:spcAft>
            </a:pPr>
            <a:r>
              <a:rPr lang="en-US" sz="2600" b="1" dirty="0" smtClean="0"/>
              <a:t>We are grateful to: </a:t>
            </a:r>
          </a:p>
          <a:p>
            <a:pPr lvl="1">
              <a:spcBef>
                <a:spcPts val="600"/>
              </a:spcBef>
              <a:spcAft>
                <a:spcPts val="600"/>
              </a:spcAft>
            </a:pPr>
            <a:r>
              <a:rPr lang="en-US" dirty="0" err="1" smtClean="0"/>
              <a:t>Abbas</a:t>
            </a:r>
            <a:r>
              <a:rPr lang="en-US" dirty="0" smtClean="0"/>
              <a:t> </a:t>
            </a:r>
            <a:r>
              <a:rPr lang="en-US" dirty="0" err="1" smtClean="0"/>
              <a:t>Bhuiyan</a:t>
            </a:r>
            <a:endParaRPr lang="en-US" dirty="0" smtClean="0"/>
          </a:p>
          <a:p>
            <a:pPr lvl="1">
              <a:spcBef>
                <a:spcPts val="600"/>
              </a:spcBef>
              <a:spcAft>
                <a:spcPts val="600"/>
              </a:spcAft>
            </a:pPr>
            <a:r>
              <a:rPr lang="en-US" dirty="0" smtClean="0"/>
              <a:t>Peter Kim </a:t>
            </a:r>
            <a:r>
              <a:rPr lang="en-US" dirty="0" err="1" smtClean="0"/>
              <a:t>Streatfield</a:t>
            </a:r>
            <a:r>
              <a:rPr lang="en-US" dirty="0" smtClean="0"/>
              <a:t>, icddr,b</a:t>
            </a:r>
          </a:p>
          <a:p>
            <a:pPr lvl="1">
              <a:spcBef>
                <a:spcPts val="600"/>
              </a:spcBef>
              <a:spcAft>
                <a:spcPts val="600"/>
              </a:spcAft>
            </a:pPr>
            <a:r>
              <a:rPr lang="en-US" dirty="0" smtClean="0"/>
              <a:t>Diarrhoea surveillance team, icddr,b</a:t>
            </a:r>
          </a:p>
          <a:p>
            <a:pPr>
              <a:spcBef>
                <a:spcPts val="600"/>
              </a:spcBef>
              <a:spcAft>
                <a:spcPts val="600"/>
              </a:spcAft>
            </a:pPr>
            <a:r>
              <a:rPr lang="en-US" sz="2600" b="1" dirty="0" smtClean="0"/>
              <a:t>Thanks to reviewers:</a:t>
            </a:r>
          </a:p>
          <a:p>
            <a:pPr lvl="1">
              <a:spcBef>
                <a:spcPts val="600"/>
              </a:spcBef>
              <a:spcAft>
                <a:spcPts val="600"/>
              </a:spcAft>
            </a:pPr>
            <a:r>
              <a:rPr lang="en-US" dirty="0" smtClean="0"/>
              <a:t>Carrie Read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4294967295"/>
          </p:nvPr>
        </p:nvSpPr>
        <p:spPr/>
        <p:txBody>
          <a:bodyPr/>
          <a:lstStyle/>
          <a:p>
            <a:pPr>
              <a:defRPr/>
            </a:pPr>
            <a:fld id="{57E30C79-3EFA-47C9-ACB0-B1C1DAF792DD}" type="slidenum">
              <a:rPr lang="en-US" smtClean="0">
                <a:latin typeface="Arial" pitchFamily="34" charset="0"/>
              </a:rPr>
              <a:pPr>
                <a:defRPr/>
              </a:pPr>
              <a:t>3</a:t>
            </a:fld>
            <a:endParaRPr lang="en-US" smtClean="0">
              <a:latin typeface="Arial" pitchFamily="34" charset="0"/>
            </a:endParaRPr>
          </a:p>
        </p:txBody>
      </p:sp>
      <p:pic>
        <p:nvPicPr>
          <p:cNvPr id="13317" name="Picture 8" descr="2009-09-26__env01"/>
          <p:cNvPicPr>
            <a:picLocks noGrp="1" noChangeAspect="1" noChangeArrowheads="1"/>
          </p:cNvPicPr>
          <p:nvPr>
            <p:ph sz="quarter" idx="4294967295"/>
          </p:nvPr>
        </p:nvPicPr>
        <p:blipFill>
          <a:blip r:embed="rId3"/>
          <a:srcRect t="15141" r="6977" b="15642"/>
          <a:stretch>
            <a:fillRect/>
          </a:stretch>
        </p:blipFill>
        <p:spPr>
          <a:xfrm>
            <a:off x="5334000" y="3657600"/>
            <a:ext cx="3810000" cy="3200400"/>
          </a:xfrm>
          <a:noFill/>
        </p:spPr>
      </p:pic>
      <p:pic>
        <p:nvPicPr>
          <p:cNvPr id="13318" name="Picture 11" descr="Bangladesh_1_243563b"/>
          <p:cNvPicPr>
            <a:picLocks noGrp="1" noChangeAspect="1" noChangeArrowheads="1"/>
          </p:cNvPicPr>
          <p:nvPr>
            <p:ph sz="quarter" idx="4294967295"/>
          </p:nvPr>
        </p:nvPicPr>
        <p:blipFill>
          <a:blip r:embed="rId4"/>
          <a:srcRect/>
          <a:stretch>
            <a:fillRect/>
          </a:stretch>
        </p:blipFill>
        <p:spPr>
          <a:xfrm>
            <a:off x="5334000" y="0"/>
            <a:ext cx="3810000" cy="3641288"/>
          </a:xfrm>
          <a:noFill/>
        </p:spPr>
      </p:pic>
      <p:pic>
        <p:nvPicPr>
          <p:cNvPr id="9" name="Picture 3" descr="GBMcolour"/>
          <p:cNvPicPr>
            <a:picLocks noChangeAspect="1" noChangeArrowheads="1"/>
          </p:cNvPicPr>
          <p:nvPr/>
        </p:nvPicPr>
        <p:blipFill>
          <a:blip r:embed="rId5" cstate="print"/>
          <a:srcRect l="49630" t="20631" r="6880" b="13718"/>
          <a:stretch>
            <a:fillRect/>
          </a:stretch>
        </p:blipFill>
        <p:spPr>
          <a:xfrm>
            <a:off x="152399" y="1"/>
            <a:ext cx="6243851" cy="68580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4000" cy="1143000"/>
          </a:xfrm>
        </p:spPr>
        <p:txBody>
          <a:bodyPr/>
          <a:lstStyle/>
          <a:p>
            <a:pPr marL="342900" indent="-342900"/>
            <a:r>
              <a:rPr lang="en-US" sz="3200" dirty="0" smtClean="0"/>
              <a:t>Observed deviation of yearly mean temperature per decade (1981-2010) </a:t>
            </a:r>
          </a:p>
        </p:txBody>
      </p:sp>
      <p:pic>
        <p:nvPicPr>
          <p:cNvPr id="21507" name="Picture 3" descr="Y_dev61_1990.jpg"/>
          <p:cNvPicPr>
            <a:picLocks noChangeAspect="1" noChangeArrowheads="1"/>
          </p:cNvPicPr>
          <p:nvPr/>
        </p:nvPicPr>
        <p:blipFill>
          <a:blip r:embed="rId3"/>
          <a:srcRect/>
          <a:stretch>
            <a:fillRect/>
          </a:stretch>
        </p:blipFill>
        <p:spPr bwMode="auto">
          <a:xfrm>
            <a:off x="304800" y="1447800"/>
            <a:ext cx="2667000" cy="3960091"/>
          </a:xfrm>
          <a:prstGeom prst="rect">
            <a:avLst/>
          </a:prstGeom>
          <a:noFill/>
          <a:ln w="9525">
            <a:noFill/>
            <a:miter lim="800000"/>
            <a:headEnd/>
            <a:tailEnd/>
          </a:ln>
        </p:spPr>
      </p:pic>
      <p:pic>
        <p:nvPicPr>
          <p:cNvPr id="21508" name="Picture 4" descr="Y_dev61_2000.jpg"/>
          <p:cNvPicPr>
            <a:picLocks noChangeAspect="1" noChangeArrowheads="1"/>
          </p:cNvPicPr>
          <p:nvPr/>
        </p:nvPicPr>
        <p:blipFill>
          <a:blip r:embed="rId4"/>
          <a:srcRect/>
          <a:stretch>
            <a:fillRect/>
          </a:stretch>
        </p:blipFill>
        <p:spPr bwMode="auto">
          <a:xfrm>
            <a:off x="3124200" y="1905000"/>
            <a:ext cx="2696547" cy="3886200"/>
          </a:xfrm>
          <a:prstGeom prst="rect">
            <a:avLst/>
          </a:prstGeom>
          <a:noFill/>
          <a:ln w="9525">
            <a:noFill/>
            <a:miter lim="800000"/>
            <a:headEnd/>
            <a:tailEnd/>
          </a:ln>
        </p:spPr>
      </p:pic>
      <p:pic>
        <p:nvPicPr>
          <p:cNvPr id="21509" name="Picture 5" descr="Y_dev61_2010.jpg"/>
          <p:cNvPicPr>
            <a:picLocks noChangeAspect="1" noChangeArrowheads="1"/>
          </p:cNvPicPr>
          <p:nvPr/>
        </p:nvPicPr>
        <p:blipFill>
          <a:blip r:embed="rId5"/>
          <a:srcRect/>
          <a:stretch>
            <a:fillRect/>
          </a:stretch>
        </p:blipFill>
        <p:spPr bwMode="auto">
          <a:xfrm>
            <a:off x="5967413" y="2286000"/>
            <a:ext cx="2724150" cy="3962400"/>
          </a:xfrm>
          <a:prstGeom prst="rect">
            <a:avLst/>
          </a:prstGeom>
          <a:noFill/>
          <a:ln w="9525">
            <a:noFill/>
            <a:miter lim="800000"/>
            <a:headEnd/>
            <a:tailEnd/>
          </a:ln>
        </p:spPr>
      </p:pic>
      <p:sp>
        <p:nvSpPr>
          <p:cNvPr id="21510" name="TextBox 11"/>
          <p:cNvSpPr txBox="1">
            <a:spLocks noChangeArrowheads="1"/>
          </p:cNvSpPr>
          <p:nvPr/>
        </p:nvSpPr>
        <p:spPr bwMode="auto">
          <a:xfrm>
            <a:off x="914400" y="990600"/>
            <a:ext cx="1905000" cy="369888"/>
          </a:xfrm>
          <a:prstGeom prst="rect">
            <a:avLst/>
          </a:prstGeom>
          <a:noFill/>
          <a:ln w="9525">
            <a:noFill/>
            <a:miter lim="800000"/>
            <a:headEnd/>
            <a:tailEnd/>
          </a:ln>
        </p:spPr>
        <p:txBody>
          <a:bodyPr>
            <a:spAutoFit/>
          </a:bodyPr>
          <a:lstStyle/>
          <a:p>
            <a:pPr algn="ctr"/>
            <a:r>
              <a:rPr lang="en-US" dirty="0"/>
              <a:t>1981-1990</a:t>
            </a:r>
          </a:p>
        </p:txBody>
      </p:sp>
      <p:sp>
        <p:nvSpPr>
          <p:cNvPr id="21511" name="TextBox 12"/>
          <p:cNvSpPr txBox="1">
            <a:spLocks noChangeArrowheads="1"/>
          </p:cNvSpPr>
          <p:nvPr/>
        </p:nvSpPr>
        <p:spPr bwMode="auto">
          <a:xfrm>
            <a:off x="3886200" y="1371600"/>
            <a:ext cx="1447800" cy="369888"/>
          </a:xfrm>
          <a:prstGeom prst="rect">
            <a:avLst/>
          </a:prstGeom>
          <a:noFill/>
          <a:ln w="9525">
            <a:noFill/>
            <a:miter lim="800000"/>
            <a:headEnd/>
            <a:tailEnd/>
          </a:ln>
        </p:spPr>
        <p:txBody>
          <a:bodyPr>
            <a:spAutoFit/>
          </a:bodyPr>
          <a:lstStyle/>
          <a:p>
            <a:pPr algn="ctr"/>
            <a:r>
              <a:rPr lang="en-US" dirty="0"/>
              <a:t>1991-2000</a:t>
            </a:r>
          </a:p>
        </p:txBody>
      </p:sp>
      <p:sp>
        <p:nvSpPr>
          <p:cNvPr id="21512" name="TextBox 13"/>
          <p:cNvSpPr txBox="1">
            <a:spLocks noChangeArrowheads="1"/>
          </p:cNvSpPr>
          <p:nvPr/>
        </p:nvSpPr>
        <p:spPr bwMode="auto">
          <a:xfrm>
            <a:off x="6400800" y="1752600"/>
            <a:ext cx="1981200" cy="381000"/>
          </a:xfrm>
          <a:prstGeom prst="rect">
            <a:avLst/>
          </a:prstGeom>
          <a:noFill/>
          <a:ln w="9525">
            <a:noFill/>
            <a:miter lim="800000"/>
            <a:headEnd/>
            <a:tailEnd/>
          </a:ln>
        </p:spPr>
        <p:txBody>
          <a:bodyPr>
            <a:spAutoFit/>
          </a:bodyPr>
          <a:lstStyle/>
          <a:p>
            <a:pPr algn="ctr"/>
            <a:r>
              <a:rPr lang="en-US" dirty="0"/>
              <a:t>2001-2010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638800" y="0"/>
            <a:ext cx="3276600" cy="609600"/>
          </a:xfrm>
        </p:spPr>
        <p:txBody>
          <a:bodyPr>
            <a:noAutofit/>
          </a:bodyPr>
          <a:lstStyle/>
          <a:p>
            <a:pPr algn="ctr">
              <a:defRPr/>
            </a:pPr>
            <a:r>
              <a:rPr lang="en-US" sz="2400" b="0" cap="none" dirty="0" smtClean="0"/>
              <a:t/>
            </a:r>
            <a:br>
              <a:rPr lang="en-US" sz="2400" b="0" cap="none" dirty="0" smtClean="0"/>
            </a:br>
            <a:r>
              <a:rPr lang="en-US" sz="2000" dirty="0" smtClean="0"/>
              <a:t/>
            </a:r>
            <a:br>
              <a:rPr lang="en-US" sz="2000" dirty="0" smtClean="0"/>
            </a:br>
            <a:endParaRPr lang="en-US" sz="2000" dirty="0" smtClean="0"/>
          </a:p>
        </p:txBody>
      </p:sp>
      <p:graphicFrame>
        <p:nvGraphicFramePr>
          <p:cNvPr id="5" name="Chart 4"/>
          <p:cNvGraphicFramePr/>
          <p:nvPr/>
        </p:nvGraphicFramePr>
        <p:xfrm>
          <a:off x="0" y="1676400"/>
          <a:ext cx="914400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85800" y="6324600"/>
            <a:ext cx="8153400" cy="369332"/>
          </a:xfrm>
          <a:prstGeom prst="rect">
            <a:avLst/>
          </a:prstGeom>
          <a:noFill/>
        </p:spPr>
        <p:txBody>
          <a:bodyPr wrap="square" rtlCol="0">
            <a:spAutoFit/>
          </a:bodyPr>
          <a:lstStyle/>
          <a:p>
            <a:r>
              <a:rPr lang="en-US" dirty="0" smtClean="0"/>
              <a:t>2010	 		                      Year		                                     2040 </a:t>
            </a:r>
            <a:endParaRPr lang="en-US" dirty="0"/>
          </a:p>
        </p:txBody>
      </p:sp>
      <p:sp>
        <p:nvSpPr>
          <p:cNvPr id="7" name="TextBox 5"/>
          <p:cNvSpPr txBox="1">
            <a:spLocks noChangeArrowheads="1"/>
          </p:cNvSpPr>
          <p:nvPr/>
        </p:nvSpPr>
        <p:spPr bwMode="auto">
          <a:xfrm>
            <a:off x="0" y="533400"/>
            <a:ext cx="9144000" cy="1077218"/>
          </a:xfrm>
          <a:prstGeom prst="rect">
            <a:avLst/>
          </a:prstGeom>
          <a:solidFill>
            <a:schemeClr val="tx2">
              <a:lumMod val="20000"/>
              <a:lumOff val="80000"/>
            </a:schemeClr>
          </a:solidFill>
          <a:ln w="9525">
            <a:noFill/>
            <a:miter lim="800000"/>
            <a:headEnd/>
            <a:tailEnd/>
          </a:ln>
        </p:spPr>
        <p:txBody>
          <a:bodyPr wrap="square">
            <a:spAutoFit/>
          </a:bodyPr>
          <a:lstStyle/>
          <a:p>
            <a:pPr algn="ctr"/>
            <a:r>
              <a:rPr lang="en-US" sz="3200" dirty="0"/>
              <a:t>Regional Climate Model system </a:t>
            </a:r>
            <a:r>
              <a:rPr lang="en-US" sz="3200" dirty="0" err="1" smtClean="0"/>
              <a:t>RegCM</a:t>
            </a:r>
            <a:r>
              <a:rPr lang="en-US" sz="3200" dirty="0" smtClean="0"/>
              <a:t> </a:t>
            </a:r>
            <a:r>
              <a:rPr lang="en-US" sz="3200" dirty="0"/>
              <a:t>4 using the IPCC A1B emission scenario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File:Cholera rehydration nurses.jpg"/>
          <p:cNvPicPr>
            <a:picLocks noChangeAspect="1" noChangeArrowheads="1"/>
          </p:cNvPicPr>
          <p:nvPr/>
        </p:nvPicPr>
        <p:blipFill>
          <a:blip r:embed="rId3"/>
          <a:srcRect/>
          <a:stretch>
            <a:fillRect/>
          </a:stretch>
        </p:blipFill>
        <p:spPr bwMode="auto">
          <a:xfrm>
            <a:off x="2895600" y="4724400"/>
            <a:ext cx="3152205" cy="2133600"/>
          </a:xfrm>
          <a:prstGeom prst="rect">
            <a:avLst/>
          </a:prstGeom>
          <a:noFill/>
        </p:spPr>
      </p:pic>
      <p:sp>
        <p:nvSpPr>
          <p:cNvPr id="2" name="Title 1"/>
          <p:cNvSpPr>
            <a:spLocks noGrp="1"/>
          </p:cNvSpPr>
          <p:nvPr>
            <p:ph type="title"/>
          </p:nvPr>
        </p:nvSpPr>
        <p:spPr>
          <a:xfrm>
            <a:off x="0" y="152400"/>
            <a:ext cx="7848600" cy="1143000"/>
          </a:xfrm>
        </p:spPr>
        <p:txBody>
          <a:bodyPr/>
          <a:lstStyle/>
          <a:p>
            <a:pPr algn="ctr"/>
            <a:r>
              <a:rPr lang="en-US" dirty="0" smtClean="0"/>
              <a:t>Diarrhoeal diseases </a:t>
            </a:r>
            <a:br>
              <a:rPr lang="en-US" dirty="0" smtClean="0"/>
            </a:br>
            <a:r>
              <a:rPr lang="en-US" dirty="0" smtClean="0"/>
              <a:t/>
            </a:r>
            <a:br>
              <a:rPr lang="en-US" dirty="0" smtClean="0"/>
            </a:br>
            <a:endParaRPr lang="en-US" dirty="0"/>
          </a:p>
        </p:txBody>
      </p:sp>
      <p:sp>
        <p:nvSpPr>
          <p:cNvPr id="8" name="Content Placeholder 7"/>
          <p:cNvSpPr>
            <a:spLocks noGrp="1"/>
          </p:cNvSpPr>
          <p:nvPr>
            <p:ph idx="1"/>
          </p:nvPr>
        </p:nvSpPr>
        <p:spPr>
          <a:xfrm>
            <a:off x="0" y="990600"/>
            <a:ext cx="6629400" cy="2514600"/>
          </a:xfrm>
        </p:spPr>
        <p:txBody>
          <a:bodyPr/>
          <a:lstStyle/>
          <a:p>
            <a:pPr>
              <a:spcBef>
                <a:spcPts val="600"/>
              </a:spcBef>
              <a:spcAft>
                <a:spcPts val="600"/>
              </a:spcAft>
            </a:pPr>
            <a:r>
              <a:rPr lang="en-US" sz="2200" dirty="0" smtClean="0"/>
              <a:t>Leading cause of morbidity and mortality in developing countries</a:t>
            </a:r>
          </a:p>
          <a:p>
            <a:pPr>
              <a:spcBef>
                <a:spcPts val="600"/>
              </a:spcBef>
              <a:spcAft>
                <a:spcPts val="600"/>
              </a:spcAft>
            </a:pPr>
            <a:r>
              <a:rPr lang="en-US" sz="2200" dirty="0" smtClean="0"/>
              <a:t>Estimated annual global childhood diarrhoea burden in 2010 from 139 countries – 1.7 billion </a:t>
            </a:r>
          </a:p>
          <a:p>
            <a:pPr>
              <a:spcBef>
                <a:spcPts val="600"/>
              </a:spcBef>
              <a:spcAft>
                <a:spcPts val="600"/>
              </a:spcAft>
            </a:pPr>
            <a:r>
              <a:rPr lang="en-US" sz="2200" dirty="0" smtClean="0"/>
              <a:t>Affects all but disproportionately young children</a:t>
            </a:r>
          </a:p>
          <a:p>
            <a:pPr>
              <a:spcBef>
                <a:spcPts val="600"/>
              </a:spcBef>
              <a:spcAft>
                <a:spcPts val="600"/>
              </a:spcAft>
              <a:buNone/>
            </a:pPr>
            <a:endParaRPr lang="en-US" dirty="0"/>
          </a:p>
        </p:txBody>
      </p:sp>
      <p:pic>
        <p:nvPicPr>
          <p:cNvPr id="4098" name="Picture 2" descr="http://static3.demotix.com/sites/default/files/imagecache/a_scale_large/1100-3/photos/1333193505-diarrhoea-cases-shoot-up-with-onset-of-hot-weather--dhaka-bangladesh_1134513.jpg"/>
          <p:cNvPicPr>
            <a:picLocks noChangeAspect="1" noChangeArrowheads="1"/>
          </p:cNvPicPr>
          <p:nvPr/>
        </p:nvPicPr>
        <p:blipFill>
          <a:blip r:embed="rId4"/>
          <a:srcRect/>
          <a:stretch>
            <a:fillRect/>
          </a:stretch>
        </p:blipFill>
        <p:spPr bwMode="auto">
          <a:xfrm>
            <a:off x="0" y="4671568"/>
            <a:ext cx="3048000" cy="2186431"/>
          </a:xfrm>
          <a:prstGeom prst="rect">
            <a:avLst/>
          </a:prstGeom>
          <a:noFill/>
        </p:spPr>
      </p:pic>
      <p:pic>
        <p:nvPicPr>
          <p:cNvPr id="4100" name="Picture 4" descr="http://farm4.staticflickr.com/3630/3484260408_bdca8436dc.jpg"/>
          <p:cNvPicPr>
            <a:picLocks noChangeAspect="1" noChangeArrowheads="1"/>
          </p:cNvPicPr>
          <p:nvPr/>
        </p:nvPicPr>
        <p:blipFill>
          <a:blip r:embed="rId5"/>
          <a:srcRect/>
          <a:stretch>
            <a:fillRect/>
          </a:stretch>
        </p:blipFill>
        <p:spPr bwMode="auto">
          <a:xfrm>
            <a:off x="6619875" y="0"/>
            <a:ext cx="2524125" cy="4137910"/>
          </a:xfrm>
          <a:prstGeom prst="rect">
            <a:avLst/>
          </a:prstGeom>
          <a:noFill/>
        </p:spPr>
      </p:pic>
      <p:pic>
        <p:nvPicPr>
          <p:cNvPr id="6" name="Picture 2" descr="Figure 1 &#10;The patient on presentation."/>
          <p:cNvPicPr>
            <a:picLocks noChangeAspect="1" noChangeArrowheads="1"/>
          </p:cNvPicPr>
          <p:nvPr/>
        </p:nvPicPr>
        <p:blipFill>
          <a:blip r:embed="rId6"/>
          <a:srcRect/>
          <a:stretch>
            <a:fillRect/>
          </a:stretch>
        </p:blipFill>
        <p:spPr bwMode="auto">
          <a:xfrm>
            <a:off x="6019800" y="4521200"/>
            <a:ext cx="3124200" cy="2336800"/>
          </a:xfrm>
          <a:prstGeom prst="rect">
            <a:avLst/>
          </a:prstGeom>
          <a:noFill/>
        </p:spPr>
      </p:pic>
      <p:sp>
        <p:nvSpPr>
          <p:cNvPr id="7" name="TextBox 6"/>
          <p:cNvSpPr txBox="1"/>
          <p:nvPr/>
        </p:nvSpPr>
        <p:spPr>
          <a:xfrm>
            <a:off x="0" y="3810000"/>
            <a:ext cx="9144000" cy="1292662"/>
          </a:xfrm>
          <a:prstGeom prst="rect">
            <a:avLst/>
          </a:prstGeom>
          <a:solidFill>
            <a:schemeClr val="accent1">
              <a:lumMod val="75000"/>
              <a:lumOff val="25000"/>
            </a:schemeClr>
          </a:solidFill>
        </p:spPr>
        <p:txBody>
          <a:bodyPr wrap="square" rtlCol="0">
            <a:spAutoFit/>
          </a:bodyPr>
          <a:lstStyle/>
          <a:p>
            <a:pPr algn="ctr"/>
            <a:r>
              <a:rPr lang="en-US" sz="2000" dirty="0" smtClean="0"/>
              <a:t>In 2</a:t>
            </a:r>
          </a:p>
          <a:p>
            <a:pPr algn="ctr"/>
            <a:r>
              <a:rPr lang="en-US" sz="2000" dirty="0" smtClean="0"/>
              <a:t> </a:t>
            </a:r>
            <a:r>
              <a:rPr lang="en-US" sz="2000" b="1" dirty="0" smtClean="0">
                <a:solidFill>
                  <a:schemeClr val="bg1"/>
                </a:solidFill>
              </a:rPr>
              <a:t>In </a:t>
            </a:r>
            <a:r>
              <a:rPr lang="en-US" sz="2000" b="1" dirty="0" smtClean="0">
                <a:solidFill>
                  <a:schemeClr val="bg1"/>
                </a:solidFill>
              </a:rPr>
              <a:t>Bangladesh: </a:t>
            </a:r>
            <a:r>
              <a:rPr lang="en-US" sz="2000" b="1" dirty="0" smtClean="0">
                <a:solidFill>
                  <a:schemeClr val="bg1"/>
                </a:solidFill>
              </a:rPr>
              <a:t>3 - </a:t>
            </a:r>
            <a:r>
              <a:rPr lang="en-US" sz="2000" b="1" dirty="0" smtClean="0">
                <a:solidFill>
                  <a:schemeClr val="bg1"/>
                </a:solidFill>
              </a:rPr>
              <a:t>5 </a:t>
            </a:r>
            <a:r>
              <a:rPr lang="en-US" sz="2000" b="1" dirty="0" smtClean="0">
                <a:solidFill>
                  <a:schemeClr val="bg1"/>
                </a:solidFill>
              </a:rPr>
              <a:t>million people of all age </a:t>
            </a:r>
            <a:r>
              <a:rPr lang="en-US" sz="2000" b="1" dirty="0" smtClean="0">
                <a:solidFill>
                  <a:schemeClr val="bg1"/>
                </a:solidFill>
              </a:rPr>
              <a:t>groups hospitalized for </a:t>
            </a:r>
            <a:r>
              <a:rPr lang="en-US" sz="2000" b="1" dirty="0" smtClean="0">
                <a:solidFill>
                  <a:schemeClr val="bg1"/>
                </a:solidFill>
              </a:rPr>
              <a:t>diarrhoeal diseases </a:t>
            </a:r>
            <a:r>
              <a:rPr lang="en-US" sz="2000" b="1" dirty="0" smtClean="0">
                <a:solidFill>
                  <a:schemeClr val="bg1"/>
                </a:solidFill>
              </a:rPr>
              <a:t>(</a:t>
            </a:r>
            <a:r>
              <a:rPr lang="en-US" sz="2000" b="1" smtClean="0">
                <a:solidFill>
                  <a:schemeClr val="bg1"/>
                </a:solidFill>
              </a:rPr>
              <a:t>Health Bulletin</a:t>
            </a:r>
            <a:r>
              <a:rPr lang="en-US" sz="2000" b="1" dirty="0" smtClean="0">
                <a:solidFill>
                  <a:schemeClr val="bg1"/>
                </a:solidFill>
              </a:rPr>
              <a:t>, MIS)</a:t>
            </a:r>
            <a:r>
              <a:rPr lang="en-US" sz="2000" dirty="0" smtClean="0"/>
              <a:t>d(is</a:t>
            </a:r>
            <a:endParaRPr lang="en-US" sz="2000" dirty="0" smtClean="0"/>
          </a:p>
          <a:p>
            <a:pPr algn="ct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68362"/>
          </a:xfrm>
        </p:spPr>
        <p:txBody>
          <a:bodyPr>
            <a:normAutofit/>
          </a:bodyPr>
          <a:lstStyle/>
          <a:p>
            <a:r>
              <a:rPr lang="en-US" sz="3600" dirty="0" smtClean="0"/>
              <a:t>Can climate change lead to diarrhoeal disease?</a:t>
            </a:r>
            <a:endParaRPr lang="en-US" sz="3600" dirty="0"/>
          </a:p>
        </p:txBody>
      </p:sp>
      <p:graphicFrame>
        <p:nvGraphicFramePr>
          <p:cNvPr id="6" name="Content Placeholder 5"/>
          <p:cNvGraphicFramePr>
            <a:graphicFrameLocks noGrp="1"/>
          </p:cNvGraphicFramePr>
          <p:nvPr>
            <p:ph idx="1"/>
          </p:nvPr>
        </p:nvGraphicFramePr>
        <p:xfrm>
          <a:off x="0" y="914400"/>
          <a:ext cx="91440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000" dirty="0" smtClean="0"/>
              <a:t>Climate variability and diarrhoeal diseases in Bangladesh</a:t>
            </a:r>
            <a:endParaRPr lang="en-US" sz="3000" dirty="0"/>
          </a:p>
        </p:txBody>
      </p:sp>
      <p:pic>
        <p:nvPicPr>
          <p:cNvPr id="1027" name="Picture 3"/>
          <p:cNvPicPr>
            <a:picLocks noChangeAspect="1" noChangeArrowheads="1"/>
          </p:cNvPicPr>
          <p:nvPr/>
        </p:nvPicPr>
        <p:blipFill>
          <a:blip r:embed="rId3">
            <a:duotone>
              <a:prstClr val="black"/>
              <a:schemeClr val="accent1">
                <a:tint val="45000"/>
                <a:satMod val="400000"/>
              </a:schemeClr>
            </a:duotone>
          </a:blip>
          <a:srcRect l="8904" t="32249" r="8904" b="32248"/>
          <a:stretch>
            <a:fillRect/>
          </a:stretch>
        </p:blipFill>
        <p:spPr bwMode="auto">
          <a:xfrm>
            <a:off x="0" y="1066800"/>
            <a:ext cx="6400800" cy="15430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duotone>
              <a:prstClr val="black"/>
              <a:schemeClr val="accent5">
                <a:tint val="45000"/>
                <a:satMod val="400000"/>
              </a:schemeClr>
            </a:duotone>
          </a:blip>
          <a:srcRect l="7096" t="8580" r="20297" b="59467"/>
          <a:stretch>
            <a:fillRect/>
          </a:stretch>
        </p:blipFill>
        <p:spPr bwMode="auto">
          <a:xfrm>
            <a:off x="0" y="2590800"/>
            <a:ext cx="6629400" cy="2209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duotone>
              <a:prstClr val="black"/>
              <a:srgbClr val="D9C3A5">
                <a:tint val="50000"/>
                <a:satMod val="180000"/>
              </a:srgbClr>
            </a:duotone>
          </a:blip>
          <a:srcRect l="8416" t="18235" r="40099"/>
          <a:stretch>
            <a:fillRect/>
          </a:stretch>
        </p:blipFill>
        <p:spPr bwMode="auto">
          <a:xfrm>
            <a:off x="6400800" y="1066800"/>
            <a:ext cx="2971800" cy="2743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duotone>
              <a:prstClr val="black"/>
              <a:schemeClr val="accent4">
                <a:tint val="45000"/>
                <a:satMod val="400000"/>
              </a:schemeClr>
            </a:duotone>
          </a:blip>
          <a:srcRect l="5941" t="26036" r="4950" b="37278"/>
          <a:stretch>
            <a:fillRect/>
          </a:stretch>
        </p:blipFill>
        <p:spPr bwMode="auto">
          <a:xfrm>
            <a:off x="0" y="4800600"/>
            <a:ext cx="8627807"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Objectives</a:t>
            </a:r>
            <a:endParaRPr lang="en-US" sz="4000" dirty="0"/>
          </a:p>
        </p:txBody>
      </p:sp>
      <p:sp>
        <p:nvSpPr>
          <p:cNvPr id="3" name="Content Placeholder 2"/>
          <p:cNvSpPr>
            <a:spLocks noGrp="1"/>
          </p:cNvSpPr>
          <p:nvPr>
            <p:ph idx="1"/>
          </p:nvPr>
        </p:nvSpPr>
        <p:spPr/>
        <p:txBody>
          <a:bodyPr>
            <a:normAutofit lnSpcReduction="10000"/>
          </a:bodyPr>
          <a:lstStyle/>
          <a:p>
            <a:pPr>
              <a:spcBef>
                <a:spcPts val="600"/>
              </a:spcBef>
              <a:spcAft>
                <a:spcPts val="600"/>
              </a:spcAft>
            </a:pPr>
            <a:r>
              <a:rPr lang="en-US" dirty="0" smtClean="0"/>
              <a:t>A collaborative, multidisciplinary study team from icddr,b and IEDCR conducted this study: </a:t>
            </a:r>
          </a:p>
          <a:p>
            <a:pPr lvl="2">
              <a:spcBef>
                <a:spcPts val="600"/>
              </a:spcBef>
              <a:spcAft>
                <a:spcPts val="600"/>
              </a:spcAft>
              <a:buFont typeface="Wingdings" pitchFamily="2" charset="2"/>
              <a:buChar char="ü"/>
            </a:pPr>
            <a:r>
              <a:rPr lang="en-US" dirty="0" smtClean="0"/>
              <a:t>To estimate the relationship of long term variability in daily mean temperature (climate change) with the number of daily hospital admissions for diarrhoeal diseases</a:t>
            </a:r>
          </a:p>
          <a:p>
            <a:pPr lvl="2">
              <a:spcBef>
                <a:spcPts val="600"/>
              </a:spcBef>
              <a:spcAft>
                <a:spcPts val="600"/>
              </a:spcAft>
              <a:buFont typeface="Wingdings" pitchFamily="2" charset="2"/>
              <a:buChar char="ü"/>
            </a:pPr>
            <a:r>
              <a:rPr lang="en-US" dirty="0" smtClean="0"/>
              <a:t>To predict the likely effect of change in daily mean temperature on diarrhoeal admissions in Dhaka Bangladesh in 2030</a:t>
            </a:r>
          </a:p>
          <a:p>
            <a:pPr lvl="2">
              <a:spcBef>
                <a:spcPts val="600"/>
              </a:spcBef>
              <a:spcAft>
                <a:spcPts val="600"/>
              </a:spcAft>
              <a:buFont typeface="Wingdings" pitchFamily="2" charset="2"/>
              <a:buChar char="ü"/>
            </a:pPr>
            <a:r>
              <a:rPr lang="en-US" dirty="0" smtClean="0"/>
              <a:t>Predict the associated cost of reactive measures in order to inform policy making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DDRB_PPT_6">
  <a:themeElements>
    <a:clrScheme name="ICDDRB_PPT_6 15">
      <a:dk1>
        <a:srgbClr val="0091C8"/>
      </a:dk1>
      <a:lt1>
        <a:srgbClr val="FFFFFF"/>
      </a:lt1>
      <a:dk2>
        <a:srgbClr val="0091C8"/>
      </a:dk2>
      <a:lt2>
        <a:srgbClr val="2386A5"/>
      </a:lt2>
      <a:accent1>
        <a:srgbClr val="004662"/>
      </a:accent1>
      <a:accent2>
        <a:srgbClr val="EB8923"/>
      </a:accent2>
      <a:accent3>
        <a:srgbClr val="FFFFFF"/>
      </a:accent3>
      <a:accent4>
        <a:srgbClr val="007BAA"/>
      </a:accent4>
      <a:accent5>
        <a:srgbClr val="AAB0B7"/>
      </a:accent5>
      <a:accent6>
        <a:srgbClr val="D57C1F"/>
      </a:accent6>
      <a:hlink>
        <a:srgbClr val="CC0000"/>
      </a:hlink>
      <a:folHlink>
        <a:srgbClr val="0099CC"/>
      </a:folHlink>
    </a:clrScheme>
    <a:fontScheme name="ICDDRB_PPT_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ICDDRB_PPT_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CDDRB_PPT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CDDRB_PPT_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CDDRB_PPT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CDDRB_PPT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CDDRB_PPT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CDDRB_PPT_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CDDRB_PPT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CDDRB_PPT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CDDRB_PPT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CDDRB_PPT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CDDRB_PPT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CDDRB_PPT_6 13">
        <a:dk1>
          <a:srgbClr val="6699FF"/>
        </a:dk1>
        <a:lt1>
          <a:srgbClr val="FFFFFF"/>
        </a:lt1>
        <a:dk2>
          <a:srgbClr val="6699FF"/>
        </a:dk2>
        <a:lt2>
          <a:srgbClr val="000099"/>
        </a:lt2>
        <a:accent1>
          <a:srgbClr val="99CCFF"/>
        </a:accent1>
        <a:accent2>
          <a:srgbClr val="CC3300"/>
        </a:accent2>
        <a:accent3>
          <a:srgbClr val="FFFFFF"/>
        </a:accent3>
        <a:accent4>
          <a:srgbClr val="5682DA"/>
        </a:accent4>
        <a:accent5>
          <a:srgbClr val="CAE2FF"/>
        </a:accent5>
        <a:accent6>
          <a:srgbClr val="B92D00"/>
        </a:accent6>
        <a:hlink>
          <a:srgbClr val="CC0000"/>
        </a:hlink>
        <a:folHlink>
          <a:srgbClr val="0099CC"/>
        </a:folHlink>
      </a:clrScheme>
      <a:clrMap bg1="lt1" tx1="dk1" bg2="lt2" tx2="dk2" accent1="accent1" accent2="accent2" accent3="accent3" accent4="accent4" accent5="accent5" accent6="accent6" hlink="hlink" folHlink="folHlink"/>
    </a:extraClrScheme>
    <a:extraClrScheme>
      <a:clrScheme name="ICDDRB_PPT_6 14">
        <a:dk1>
          <a:srgbClr val="002F43"/>
        </a:dk1>
        <a:lt1>
          <a:srgbClr val="FFFFFF"/>
        </a:lt1>
        <a:dk2>
          <a:srgbClr val="6699FF"/>
        </a:dk2>
        <a:lt2>
          <a:srgbClr val="000099"/>
        </a:lt2>
        <a:accent1>
          <a:srgbClr val="99CCFF"/>
        </a:accent1>
        <a:accent2>
          <a:srgbClr val="C10538"/>
        </a:accent2>
        <a:accent3>
          <a:srgbClr val="FFFFFF"/>
        </a:accent3>
        <a:accent4>
          <a:srgbClr val="002738"/>
        </a:accent4>
        <a:accent5>
          <a:srgbClr val="CAE2FF"/>
        </a:accent5>
        <a:accent6>
          <a:srgbClr val="AF0432"/>
        </a:accent6>
        <a:hlink>
          <a:srgbClr val="CC0000"/>
        </a:hlink>
        <a:folHlink>
          <a:srgbClr val="0099CC"/>
        </a:folHlink>
      </a:clrScheme>
      <a:clrMap bg1="lt1" tx1="dk1" bg2="lt2" tx2="dk2" accent1="accent1" accent2="accent2" accent3="accent3" accent4="accent4" accent5="accent5" accent6="accent6" hlink="hlink" folHlink="folHlink"/>
    </a:extraClrScheme>
    <a:extraClrScheme>
      <a:clrScheme name="ICDDRB_PPT_6 15">
        <a:dk1>
          <a:srgbClr val="0091C8"/>
        </a:dk1>
        <a:lt1>
          <a:srgbClr val="FFFFFF"/>
        </a:lt1>
        <a:dk2>
          <a:srgbClr val="0091C8"/>
        </a:dk2>
        <a:lt2>
          <a:srgbClr val="2386A5"/>
        </a:lt2>
        <a:accent1>
          <a:srgbClr val="004662"/>
        </a:accent1>
        <a:accent2>
          <a:srgbClr val="EB8923"/>
        </a:accent2>
        <a:accent3>
          <a:srgbClr val="FFFFFF"/>
        </a:accent3>
        <a:accent4>
          <a:srgbClr val="007BAA"/>
        </a:accent4>
        <a:accent5>
          <a:srgbClr val="AAB0B7"/>
        </a:accent5>
        <a:accent6>
          <a:srgbClr val="D57C1F"/>
        </a:accent6>
        <a:hlink>
          <a:srgbClr val="CC0000"/>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4610</TotalTime>
  <Words>2724</Words>
  <Application>Microsoft Office PowerPoint</Application>
  <PresentationFormat>On-screen Show (4:3)</PresentationFormat>
  <Paragraphs>229</Paragraphs>
  <Slides>29</Slides>
  <Notes>19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ICDDRB_PPT_6</vt:lpstr>
      <vt:lpstr>Impact of climate change on hospital visits for diarrhoea in urban Dhaka, Bangladesh:  A time-series analysis  </vt:lpstr>
      <vt:lpstr>Slide 2</vt:lpstr>
      <vt:lpstr>Slide 3</vt:lpstr>
      <vt:lpstr>Observed deviation of yearly mean temperature per decade (1981-2010) </vt:lpstr>
      <vt:lpstr>  </vt:lpstr>
      <vt:lpstr>Diarrhoeal diseases   </vt:lpstr>
      <vt:lpstr>Can climate change lead to diarrhoeal disease?</vt:lpstr>
      <vt:lpstr>Climate variability and diarrhoeal diseases in Bangladesh</vt:lpstr>
      <vt:lpstr>Objectives</vt:lpstr>
      <vt:lpstr>Data sources </vt:lpstr>
      <vt:lpstr>Estimating relationship of unit change in daily ambient temperature and daily diarrhoeal admissions   </vt:lpstr>
      <vt:lpstr>Data analysis technique </vt:lpstr>
      <vt:lpstr>Estimation of the total diarrhoea admissions in Dhaka in 2030 in the absence of 1o C increase in mean temperature (baseline scenario, C0)</vt:lpstr>
      <vt:lpstr>Slide 14</vt:lpstr>
      <vt:lpstr>Estimation of the total diarrhoeal admissions in Dhaka in 2030 in the 1o C change in mean temperature </vt:lpstr>
      <vt:lpstr>Slide 16</vt:lpstr>
      <vt:lpstr>Estimation of the additional diarrhoeal admissions in Dhaka Hospital in 2030 likely due to 1o C change in mean temperature </vt:lpstr>
      <vt:lpstr>Slide 18</vt:lpstr>
      <vt:lpstr>Additional cost of reactive measures </vt:lpstr>
      <vt:lpstr>Findings</vt:lpstr>
      <vt:lpstr>Patient profile </vt:lpstr>
      <vt:lpstr>Seasonal variations in the number of diarrhoeal admissions per day and daily ambient temperature in Dhaka, Bangladesh, 1981-2010</vt:lpstr>
      <vt:lpstr>Percentage change in diarrhoea admissions per 1o C rise in mean temperature</vt:lpstr>
      <vt:lpstr>Risk in baseline and climate change scenarios for 1oC change in daily ambient temperature in 2030 </vt:lpstr>
      <vt:lpstr>Slide 25</vt:lpstr>
      <vt:lpstr>Limitations</vt:lpstr>
      <vt:lpstr>Conclusions</vt:lpstr>
      <vt:lpstr>Recommendations</vt:lpstr>
      <vt:lpstr>Acknowledgements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Bronchiolitis outbreak caused by respiratory syncytial virus in southwest Bangladesh, 2010 </dc:title>
  <dc:creator/>
  <cp:lastModifiedBy>Farhana</cp:lastModifiedBy>
  <cp:revision>742</cp:revision>
  <dcterms:created xsi:type="dcterms:W3CDTF">2006-08-16T00:00:00Z</dcterms:created>
  <dcterms:modified xsi:type="dcterms:W3CDTF">2016-09-26T22:56:38Z</dcterms:modified>
</cp:coreProperties>
</file>