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67" r:id="rId3"/>
    <p:sldId id="265" r:id="rId4"/>
    <p:sldId id="258" r:id="rId5"/>
    <p:sldId id="266" r:id="rId6"/>
    <p:sldId id="263" r:id="rId7"/>
    <p:sldId id="264" r:id="rId8"/>
    <p:sldId id="270" r:id="rId9"/>
    <p:sldId id="275" r:id="rId10"/>
    <p:sldId id="271" r:id="rId11"/>
    <p:sldId id="268" r:id="rId12"/>
    <p:sldId id="272" r:id="rId13"/>
    <p:sldId id="269" r:id="rId14"/>
    <p:sldId id="273" r:id="rId15"/>
    <p:sldId id="274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71"/>
    <p:restoredTop sz="94648"/>
  </p:normalViewPr>
  <p:slideViewPr>
    <p:cSldViewPr snapToGrid="0" snapToObjects="1">
      <p:cViewPr>
        <p:scale>
          <a:sx n="90" d="100"/>
          <a:sy n="90" d="100"/>
        </p:scale>
        <p:origin x="55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4849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7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0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6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284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5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7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7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2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3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4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hyperlink" Target="https://www.cia.gov/library/publications/the-world-factbook/rankorder/2091rank.html" TargetMode="External"/><Relationship Id="rId12" Type="http://schemas.openxmlformats.org/officeDocument/2006/relationships/hyperlink" Target="https://data.worldbank.org/indicator/NY.ADJ.NNTY.PC.CD" TargetMode="External"/><Relationship Id="rId13" Type="http://schemas.openxmlformats.org/officeDocument/2006/relationships/hyperlink" Target="http://worldhappiness.repor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heritage.org/index/" TargetMode="External"/><Relationship Id="rId3" Type="http://schemas.openxmlformats.org/officeDocument/2006/relationships/hyperlink" Target="https://freedomhouse.org/report/freedom-world/freedom-world-2018" TargetMode="External"/><Relationship Id="rId4" Type="http://schemas.openxmlformats.org/officeDocument/2006/relationships/hyperlink" Target="https://data.worldbank.org/indicator/ny.gdp.mktp.cd?view=map" TargetMode="External"/><Relationship Id="rId5" Type="http://schemas.openxmlformats.org/officeDocument/2006/relationships/hyperlink" Target="https://www.cia.gov/library/publications/the-world-factbook/rankorder/2129rank.html" TargetMode="External"/><Relationship Id="rId6" Type="http://schemas.openxmlformats.org/officeDocument/2006/relationships/hyperlink" Target="https://www.numbeo.com/crime/rankings_by_country.jsp" TargetMode="External"/><Relationship Id="rId7" Type="http://schemas.openxmlformats.org/officeDocument/2006/relationships/hyperlink" Target="https://data.worldbank.org/indicator/VC.IHR.PSRC.P5?year_high_desc=true" TargetMode="External"/><Relationship Id="rId8" Type="http://schemas.openxmlformats.org/officeDocument/2006/relationships/hyperlink" Target="https://data.worldbank.org/indicator/SE.SEC.ENRR" TargetMode="External"/><Relationship Id="rId9" Type="http://schemas.openxmlformats.org/officeDocument/2006/relationships/hyperlink" Target="https://www.cia.gov/library/publications/the-world-factbook/fields/print_2103.html" TargetMode="External"/><Relationship Id="rId10" Type="http://schemas.openxmlformats.org/officeDocument/2006/relationships/hyperlink" Target="https://www.cia.gov/library/publications/the-world-factbook/rankorder/2102rank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Determining the Effects of Political and Economic Freedom on the Success of a 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Chace Paulson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Freedom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6997534" cy="4351337"/>
          </a:xfrm>
        </p:spPr>
        <p:txBody>
          <a:bodyPr/>
          <a:lstStyle/>
          <a:p>
            <a:r>
              <a:rPr lang="en-US" dirty="0" smtClean="0"/>
              <a:t>The proportion of political freedom follows standard, positive pattern </a:t>
            </a:r>
          </a:p>
          <a:p>
            <a:pPr lvl="1"/>
            <a:r>
              <a:rPr lang="en-US" dirty="0" smtClean="0"/>
              <a:t>Each proportion holds a higher mean rate of success than the last</a:t>
            </a:r>
          </a:p>
          <a:p>
            <a:r>
              <a:rPr lang="en-US" dirty="0" smtClean="0"/>
              <a:t>Weaker positive correlation between </a:t>
            </a:r>
            <a:r>
              <a:rPr lang="en-US" dirty="0" err="1" smtClean="0"/>
              <a:t>poli</a:t>
            </a:r>
            <a:r>
              <a:rPr lang="en-US" dirty="0" smtClean="0"/>
              <a:t> freedom and success</a:t>
            </a:r>
          </a:p>
          <a:p>
            <a:pPr lvl="1"/>
            <a:r>
              <a:rPr lang="en-US" dirty="0" smtClean="0"/>
              <a:t>Notable outliers </a:t>
            </a:r>
            <a:r>
              <a:rPr lang="mr-IN" dirty="0" smtClean="0"/>
              <a:t>–</a:t>
            </a:r>
            <a:r>
              <a:rPr lang="en-US" dirty="0" smtClean="0"/>
              <a:t> Uruguay, Saudi Arabia, Syria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59810" y="3802061"/>
            <a:ext cx="5045306" cy="2899570"/>
            <a:chOff x="101460" y="3840865"/>
            <a:chExt cx="5045306" cy="2899570"/>
          </a:xfrm>
        </p:grpSpPr>
        <p:sp>
          <p:nvSpPr>
            <p:cNvPr id="8" name="Rectangle 7"/>
            <p:cNvSpPr/>
            <p:nvPr/>
          </p:nvSpPr>
          <p:spPr>
            <a:xfrm>
              <a:off x="101460" y="3840865"/>
              <a:ext cx="5045306" cy="28995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467" y="4004468"/>
              <a:ext cx="4669292" cy="256032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5750995" y="3802061"/>
            <a:ext cx="5029200" cy="2899570"/>
            <a:chOff x="5334773" y="3822166"/>
            <a:chExt cx="5029200" cy="2899570"/>
          </a:xfrm>
        </p:grpSpPr>
        <p:sp>
          <p:nvSpPr>
            <p:cNvPr id="11" name="Rectangle 10"/>
            <p:cNvSpPr/>
            <p:nvPr/>
          </p:nvSpPr>
          <p:spPr>
            <a:xfrm>
              <a:off x="5334773" y="3822166"/>
              <a:ext cx="5029200" cy="28995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0653" y="4004468"/>
              <a:ext cx="4602250" cy="256032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8417617" y="719669"/>
            <a:ext cx="2324862" cy="2743200"/>
            <a:chOff x="8629650" y="876617"/>
            <a:chExt cx="2324862" cy="2743200"/>
          </a:xfrm>
        </p:grpSpPr>
        <p:sp>
          <p:nvSpPr>
            <p:cNvPr id="21" name="Rectangle 20"/>
            <p:cNvSpPr/>
            <p:nvPr/>
          </p:nvSpPr>
          <p:spPr>
            <a:xfrm>
              <a:off x="8629650" y="876617"/>
              <a:ext cx="2324862" cy="2743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0017" y="1028541"/>
              <a:ext cx="1986284" cy="2451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57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Freedom and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political freedom increases by a factor of one, success rate will increase by 0.1692</a:t>
            </a:r>
          </a:p>
          <a:p>
            <a:r>
              <a:rPr lang="en-US" dirty="0" smtClean="0"/>
              <a:t>Since work was calculated in proportions:</a:t>
            </a:r>
          </a:p>
          <a:p>
            <a:pPr lvl="1"/>
            <a:r>
              <a:rPr lang="en-US" dirty="0" smtClean="0"/>
              <a:t>When the political freedom of a country is rated at 100, success rate be 16.92 percent higher than a country with a 0 rating </a:t>
            </a:r>
          </a:p>
          <a:p>
            <a:pPr lvl="1"/>
            <a:r>
              <a:rPr lang="en-US" dirty="0" smtClean="0"/>
              <a:t>For a total success rate of 0.6826</a:t>
            </a:r>
          </a:p>
          <a:p>
            <a:r>
              <a:rPr lang="en-US" dirty="0" smtClean="0"/>
              <a:t>P value = </a:t>
            </a:r>
            <a:r>
              <a:rPr lang="mr-IN" dirty="0"/>
              <a:t>8.07e-11</a:t>
            </a: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6793992" y="3605349"/>
            <a:ext cx="4267412" cy="3017519"/>
            <a:chOff x="605034" y="2952206"/>
            <a:chExt cx="4267412" cy="3017519"/>
          </a:xfrm>
        </p:grpSpPr>
        <p:sp>
          <p:nvSpPr>
            <p:cNvPr id="6" name="Rectangle 5"/>
            <p:cNvSpPr/>
            <p:nvPr/>
          </p:nvSpPr>
          <p:spPr>
            <a:xfrm>
              <a:off x="605034" y="2952206"/>
              <a:ext cx="4267412" cy="30175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236" y="3127352"/>
              <a:ext cx="4002770" cy="2685619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576072" y="4863736"/>
            <a:ext cx="5532120" cy="1759132"/>
            <a:chOff x="5565902" y="4852331"/>
            <a:chExt cx="5532120" cy="1759132"/>
          </a:xfrm>
        </p:grpSpPr>
        <p:sp>
          <p:nvSpPr>
            <p:cNvPr id="10" name="Rectangle 9"/>
            <p:cNvSpPr/>
            <p:nvPr/>
          </p:nvSpPr>
          <p:spPr>
            <a:xfrm>
              <a:off x="5565902" y="4852331"/>
              <a:ext cx="5532120" cy="17591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9412" y="5001647"/>
              <a:ext cx="5245100" cy="146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67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Freedom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6430959" cy="166077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Proportions do not follow standard pattern </a:t>
            </a:r>
          </a:p>
          <a:p>
            <a:pPr lvl="1"/>
            <a:r>
              <a:rPr lang="en-US" dirty="0" smtClean="0"/>
              <a:t>Largest prop is 0.80-0.85</a:t>
            </a:r>
          </a:p>
          <a:p>
            <a:pPr lvl="1"/>
            <a:r>
              <a:rPr lang="en-US" dirty="0" smtClean="0"/>
              <a:t>Likely because Taiwan is only country with rate of 90</a:t>
            </a:r>
          </a:p>
          <a:p>
            <a:r>
              <a:rPr lang="en-US" dirty="0" smtClean="0"/>
              <a:t>Stronger positive correlation between econ freedom and success</a:t>
            </a:r>
            <a:endParaRPr lang="en-US" dirty="0"/>
          </a:p>
          <a:p>
            <a:pPr lvl="1"/>
            <a:r>
              <a:rPr lang="en-US" dirty="0" smtClean="0"/>
              <a:t>Notable outliers </a:t>
            </a:r>
            <a:r>
              <a:rPr lang="mr-IN" dirty="0" smtClean="0"/>
              <a:t>–</a:t>
            </a:r>
            <a:r>
              <a:rPr lang="en-US" dirty="0" smtClean="0"/>
              <a:t> Cuba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90114" y="3665218"/>
            <a:ext cx="5045306" cy="2899570"/>
            <a:chOff x="101460" y="3840865"/>
            <a:chExt cx="5045306" cy="2899570"/>
          </a:xfrm>
        </p:grpSpPr>
        <p:sp>
          <p:nvSpPr>
            <p:cNvPr id="11" name="Rectangle 10"/>
            <p:cNvSpPr/>
            <p:nvPr/>
          </p:nvSpPr>
          <p:spPr>
            <a:xfrm>
              <a:off x="101460" y="3840865"/>
              <a:ext cx="5045306" cy="28995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48" y="4004468"/>
              <a:ext cx="4657930" cy="256032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5909206" y="3665218"/>
            <a:ext cx="5045306" cy="2899570"/>
            <a:chOff x="5305446" y="3840865"/>
            <a:chExt cx="5045306" cy="2899570"/>
          </a:xfrm>
        </p:grpSpPr>
        <p:sp>
          <p:nvSpPr>
            <p:cNvPr id="13" name="Rectangle 12"/>
            <p:cNvSpPr/>
            <p:nvPr/>
          </p:nvSpPr>
          <p:spPr>
            <a:xfrm>
              <a:off x="5305446" y="3840865"/>
              <a:ext cx="5045306" cy="28995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968" y="4010490"/>
              <a:ext cx="4594262" cy="256032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7918353" y="866535"/>
            <a:ext cx="3036159" cy="2414032"/>
            <a:chOff x="8086724" y="1036160"/>
            <a:chExt cx="3036159" cy="2414032"/>
          </a:xfrm>
        </p:grpSpPr>
        <p:sp>
          <p:nvSpPr>
            <p:cNvPr id="17" name="Rectangle 16"/>
            <p:cNvSpPr/>
            <p:nvPr/>
          </p:nvSpPr>
          <p:spPr>
            <a:xfrm>
              <a:off x="8086724" y="1036160"/>
              <a:ext cx="3036159" cy="24140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4393" y="1223167"/>
              <a:ext cx="2654300" cy="205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Freedom and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</a:t>
            </a:r>
            <a:r>
              <a:rPr lang="en-US" dirty="0" smtClean="0"/>
              <a:t>economic </a:t>
            </a:r>
            <a:r>
              <a:rPr lang="en-US" dirty="0"/>
              <a:t>freedom increases by a factor of one, success rate will increase by </a:t>
            </a:r>
            <a:r>
              <a:rPr lang="en-US" dirty="0" smtClean="0"/>
              <a:t>0.6862</a:t>
            </a:r>
            <a:endParaRPr lang="en-US" dirty="0"/>
          </a:p>
          <a:p>
            <a:r>
              <a:rPr lang="en-US" dirty="0"/>
              <a:t>Since work was calculated in proportions:</a:t>
            </a:r>
          </a:p>
          <a:p>
            <a:pPr lvl="1"/>
            <a:r>
              <a:rPr lang="en-US" dirty="0"/>
              <a:t>When the </a:t>
            </a:r>
            <a:r>
              <a:rPr lang="en-US" dirty="0" smtClean="0"/>
              <a:t>economic </a:t>
            </a:r>
            <a:r>
              <a:rPr lang="en-US" dirty="0"/>
              <a:t>freedom of a country is rated at 100, success rate be </a:t>
            </a:r>
            <a:r>
              <a:rPr lang="en-US" dirty="0" smtClean="0"/>
              <a:t>68.62 percent </a:t>
            </a:r>
            <a:r>
              <a:rPr lang="en-US" dirty="0"/>
              <a:t>higher than a country with a 0 rating </a:t>
            </a:r>
          </a:p>
          <a:p>
            <a:pPr lvl="1"/>
            <a:r>
              <a:rPr lang="en-US" dirty="0"/>
              <a:t>For a total success rate of </a:t>
            </a:r>
            <a:r>
              <a:rPr lang="en-US" dirty="0" smtClean="0"/>
              <a:t>0.8776</a:t>
            </a:r>
          </a:p>
          <a:p>
            <a:r>
              <a:rPr lang="en-US" dirty="0" smtClean="0"/>
              <a:t>P Value  = </a:t>
            </a:r>
            <a:r>
              <a:rPr lang="mr-IN" dirty="0"/>
              <a:t> 2e-16 </a:t>
            </a:r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469180" y="4759937"/>
            <a:ext cx="5532120" cy="1759132"/>
            <a:chOff x="569420" y="3573110"/>
            <a:chExt cx="5532120" cy="1759132"/>
          </a:xfrm>
        </p:grpSpPr>
        <p:sp>
          <p:nvSpPr>
            <p:cNvPr id="15" name="Rectangle 14"/>
            <p:cNvSpPr/>
            <p:nvPr/>
          </p:nvSpPr>
          <p:spPr>
            <a:xfrm>
              <a:off x="569420" y="3573110"/>
              <a:ext cx="5532120" cy="17591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30" y="3725510"/>
              <a:ext cx="5194300" cy="1435100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6650482" y="3501550"/>
            <a:ext cx="4304030" cy="3017519"/>
            <a:chOff x="6650482" y="3666063"/>
            <a:chExt cx="4304030" cy="3017519"/>
          </a:xfrm>
        </p:grpSpPr>
        <p:sp>
          <p:nvSpPr>
            <p:cNvPr id="19" name="Rectangle 18"/>
            <p:cNvSpPr/>
            <p:nvPr/>
          </p:nvSpPr>
          <p:spPr>
            <a:xfrm>
              <a:off x="6650482" y="3666063"/>
              <a:ext cx="4304030" cy="30175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1302" y="3830577"/>
              <a:ext cx="4002770" cy="26884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629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87970" y="2141953"/>
            <a:ext cx="5365333" cy="1795436"/>
            <a:chOff x="2568098" y="2593886"/>
            <a:chExt cx="7080187" cy="1828800"/>
          </a:xfrm>
        </p:grpSpPr>
        <p:sp>
          <p:nvSpPr>
            <p:cNvPr id="7" name="Rectangle 6"/>
            <p:cNvSpPr/>
            <p:nvPr/>
          </p:nvSpPr>
          <p:spPr>
            <a:xfrm>
              <a:off x="2568098" y="2593886"/>
              <a:ext cx="7080187" cy="18288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92" y="2784386"/>
              <a:ext cx="6629400" cy="144780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87969" y="4250542"/>
            <a:ext cx="5365333" cy="2270934"/>
            <a:chOff x="487970" y="4325520"/>
            <a:chExt cx="7961415" cy="2453495"/>
          </a:xfrm>
        </p:grpSpPr>
        <p:sp>
          <p:nvSpPr>
            <p:cNvPr id="9" name="Rectangle 8"/>
            <p:cNvSpPr/>
            <p:nvPr/>
          </p:nvSpPr>
          <p:spPr>
            <a:xfrm>
              <a:off x="487970" y="4325520"/>
              <a:ext cx="7961415" cy="245349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178" y="4536268"/>
              <a:ext cx="7493000" cy="2032000"/>
            </a:xfrm>
            <a:prstGeom prst="rect">
              <a:avLst/>
            </a:prstGeom>
          </p:spPr>
        </p:pic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6024105" y="2141953"/>
            <a:ext cx="5214252" cy="43513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Economic freedom has a much stronger correlation to success than political freedom</a:t>
            </a:r>
          </a:p>
          <a:p>
            <a:pPr lvl="1"/>
            <a:r>
              <a:rPr lang="en-US" dirty="0" smtClean="0"/>
              <a:t> 0.57749 higher </a:t>
            </a:r>
          </a:p>
          <a:p>
            <a:pPr lvl="1"/>
            <a:r>
              <a:rPr lang="en-US" dirty="0" smtClean="0"/>
              <a:t>P value for econ: </a:t>
            </a:r>
            <a:r>
              <a:rPr lang="mr-IN" dirty="0"/>
              <a:t>4.42e-15</a:t>
            </a:r>
            <a:endParaRPr lang="en-US" dirty="0" smtClean="0"/>
          </a:p>
          <a:p>
            <a:pPr lvl="1"/>
            <a:r>
              <a:rPr lang="en-US" dirty="0" smtClean="0"/>
              <a:t>P value for </a:t>
            </a:r>
            <a:r>
              <a:rPr lang="en-US" dirty="0" err="1" smtClean="0"/>
              <a:t>poli</a:t>
            </a:r>
            <a:r>
              <a:rPr lang="en-US" dirty="0" smtClean="0"/>
              <a:t>: </a:t>
            </a:r>
            <a:r>
              <a:rPr lang="sk-SK" dirty="0"/>
              <a:t>0.0969 </a:t>
            </a:r>
            <a:endParaRPr lang="en-US" dirty="0" smtClean="0"/>
          </a:p>
          <a:p>
            <a:r>
              <a:rPr lang="en-US" dirty="0" smtClean="0"/>
              <a:t>Within the five categories:</a:t>
            </a:r>
          </a:p>
          <a:p>
            <a:pPr lvl="1"/>
            <a:r>
              <a:rPr lang="en-US" dirty="0" smtClean="0"/>
              <a:t>Health factors has the strongest impact on a nation’s success</a:t>
            </a:r>
          </a:p>
          <a:p>
            <a:pPr lvl="1"/>
            <a:r>
              <a:rPr lang="en-US" dirty="0" smtClean="0"/>
              <a:t>Economic factors have the least impact on a nation’s success</a:t>
            </a:r>
          </a:p>
          <a:p>
            <a:pPr lvl="1"/>
            <a:r>
              <a:rPr lang="en-US" dirty="0" smtClean="0"/>
              <a:t>All five have a p value of </a:t>
            </a:r>
            <a:r>
              <a:rPr lang="mr-IN" dirty="0" smtClean="0"/>
              <a:t>2e-16</a:t>
            </a:r>
            <a:endParaRPr lang="en-US" dirty="0" smtClean="0"/>
          </a:p>
          <a:p>
            <a:pPr lvl="1"/>
            <a:r>
              <a:rPr lang="en-US" dirty="0" smtClean="0"/>
              <a:t>Individual P values:</a:t>
            </a:r>
          </a:p>
          <a:p>
            <a:pPr lvl="2"/>
            <a:r>
              <a:rPr lang="en-US" dirty="0" smtClean="0"/>
              <a:t>Econ </a:t>
            </a:r>
            <a:r>
              <a:rPr lang="mr-IN" dirty="0" smtClean="0"/>
              <a:t>7.42e-09</a:t>
            </a:r>
            <a:endParaRPr lang="en-US" dirty="0" smtClean="0"/>
          </a:p>
          <a:p>
            <a:pPr lvl="2"/>
            <a:r>
              <a:rPr lang="en-US" dirty="0" smtClean="0"/>
              <a:t>Safe </a:t>
            </a:r>
            <a:r>
              <a:rPr lang="mr-IN" dirty="0" smtClean="0"/>
              <a:t>8.77e-13</a:t>
            </a:r>
            <a:endParaRPr lang="en-US" dirty="0" smtClean="0"/>
          </a:p>
          <a:p>
            <a:pPr lvl="2"/>
            <a:r>
              <a:rPr lang="en-US" dirty="0" err="1" smtClean="0"/>
              <a:t>Educ</a:t>
            </a:r>
            <a:r>
              <a:rPr lang="en-US" dirty="0" smtClean="0"/>
              <a:t> </a:t>
            </a:r>
            <a:r>
              <a:rPr lang="mr-IN" dirty="0" smtClean="0"/>
              <a:t>2e-16</a:t>
            </a:r>
            <a:endParaRPr lang="en-US" dirty="0" smtClean="0"/>
          </a:p>
          <a:p>
            <a:pPr lvl="2"/>
            <a:r>
              <a:rPr lang="en-US" dirty="0" smtClean="0"/>
              <a:t>Health </a:t>
            </a:r>
            <a:r>
              <a:rPr lang="mr-IN" dirty="0" smtClean="0"/>
              <a:t>6.12e-10</a:t>
            </a:r>
            <a:endParaRPr lang="en-US" dirty="0" smtClean="0"/>
          </a:p>
          <a:p>
            <a:pPr lvl="2"/>
            <a:r>
              <a:rPr lang="en-US" dirty="0" smtClean="0"/>
              <a:t>Life </a:t>
            </a:r>
            <a:r>
              <a:rPr lang="mr-IN" dirty="0"/>
              <a:t>5.43e-05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8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The U.S. tends to consider political freedom to be crucial to success</a:t>
            </a:r>
            <a:endParaRPr lang="en-US" sz="2800" dirty="0"/>
          </a:p>
          <a:p>
            <a:pPr lvl="1"/>
            <a:r>
              <a:rPr lang="en-US" sz="2400" dirty="0" smtClean="0"/>
              <a:t>Gone to war to prevent communist takedowns, McCarthyism </a:t>
            </a:r>
          </a:p>
          <a:p>
            <a:pPr lvl="1"/>
            <a:r>
              <a:rPr lang="en-US" sz="2400" dirty="0" smtClean="0"/>
              <a:t>In truth, economic freedom factors much more into the success of a nation than political freedom </a:t>
            </a:r>
          </a:p>
          <a:p>
            <a:endParaRPr lang="en-US" sz="2800" dirty="0" smtClean="0"/>
          </a:p>
          <a:p>
            <a:r>
              <a:rPr lang="en-US" sz="2800" dirty="0" smtClean="0"/>
              <a:t>Note: Possible Biases</a:t>
            </a:r>
          </a:p>
          <a:p>
            <a:pPr lvl="1"/>
            <a:r>
              <a:rPr lang="en-US" sz="2400" dirty="0" smtClean="0"/>
              <a:t>In </a:t>
            </a:r>
            <a:r>
              <a:rPr lang="en-US" sz="2400" dirty="0"/>
              <a:t>choosing both the categories and the variables to define success with, could be choosing factors that favor democracies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250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/>
              <a:t> </a:t>
            </a:r>
            <a:r>
              <a:rPr lang="en-US" sz="2300" i="1" dirty="0"/>
              <a:t>Data for the economic systems and types of government</a:t>
            </a:r>
            <a:r>
              <a:rPr lang="en-US" sz="2300" i="1" dirty="0" smtClean="0"/>
              <a:t>:</a:t>
            </a:r>
            <a:endParaRPr lang="en-US" sz="2300" dirty="0"/>
          </a:p>
          <a:p>
            <a:pPr lvl="0"/>
            <a:r>
              <a:rPr lang="en-US" sz="2300" dirty="0"/>
              <a:t>Economic </a:t>
            </a:r>
            <a:r>
              <a:rPr lang="en-US" sz="2300" dirty="0" smtClean="0"/>
              <a:t>Freedom </a:t>
            </a:r>
            <a:r>
              <a:rPr lang="en-US" sz="2300" dirty="0"/>
              <a:t>(Heritage, </a:t>
            </a:r>
            <a:r>
              <a:rPr lang="en-US" sz="2300" u="sng" dirty="0" smtClean="0">
                <a:hlinkClick r:id="rId2"/>
              </a:rPr>
              <a:t>link</a:t>
            </a:r>
            <a:r>
              <a:rPr lang="en-US" sz="2300" dirty="0" smtClean="0"/>
              <a:t>)</a:t>
            </a:r>
            <a:endParaRPr lang="en-US" sz="2300" dirty="0"/>
          </a:p>
          <a:p>
            <a:pPr lvl="0"/>
            <a:r>
              <a:rPr lang="en-US" sz="2300" dirty="0" smtClean="0"/>
              <a:t>Political Freedom (Freedom House, </a:t>
            </a:r>
            <a:r>
              <a:rPr lang="en-US" sz="2300" u="sng" dirty="0">
                <a:hlinkClick r:id="rId3"/>
              </a:rPr>
              <a:t>link</a:t>
            </a:r>
            <a:r>
              <a:rPr lang="en-US" sz="2300" dirty="0"/>
              <a:t> ) </a:t>
            </a:r>
          </a:p>
          <a:p>
            <a:pPr marL="0" indent="0">
              <a:buNone/>
            </a:pPr>
            <a:r>
              <a:rPr lang="en-US" sz="2300" i="1" dirty="0" smtClean="0"/>
              <a:t>Data </a:t>
            </a:r>
            <a:r>
              <a:rPr lang="en-US" sz="2300" i="1" dirty="0"/>
              <a:t>for the ten variable: </a:t>
            </a:r>
            <a:endParaRPr lang="en-US" sz="2300" dirty="0"/>
          </a:p>
          <a:p>
            <a:pPr lvl="0"/>
            <a:r>
              <a:rPr lang="en-US" sz="2300" dirty="0"/>
              <a:t>GDP (The World Bank, </a:t>
            </a:r>
            <a:r>
              <a:rPr lang="en-US" sz="2300" u="sng" dirty="0">
                <a:hlinkClick r:id="rId4"/>
              </a:rPr>
              <a:t>link</a:t>
            </a:r>
            <a:r>
              <a:rPr lang="en-US" sz="2300" dirty="0"/>
              <a:t>) </a:t>
            </a:r>
          </a:p>
          <a:p>
            <a:pPr lvl="0"/>
            <a:r>
              <a:rPr lang="en-US" sz="2300" dirty="0"/>
              <a:t>Unemployment Rate (Central Intelligence Agency, </a:t>
            </a:r>
            <a:r>
              <a:rPr lang="en-US" sz="2300" u="sng" dirty="0">
                <a:hlinkClick r:id="rId5"/>
              </a:rPr>
              <a:t>link</a:t>
            </a:r>
            <a:r>
              <a:rPr lang="en-US" sz="2300" dirty="0"/>
              <a:t>)</a:t>
            </a:r>
          </a:p>
          <a:p>
            <a:pPr lvl="0"/>
            <a:r>
              <a:rPr lang="en-US" sz="2300" dirty="0"/>
              <a:t>Total Crime Index (</a:t>
            </a:r>
            <a:r>
              <a:rPr lang="en-US" sz="2300" dirty="0" err="1"/>
              <a:t>Numbeo</a:t>
            </a:r>
            <a:r>
              <a:rPr lang="en-US" sz="2300" dirty="0"/>
              <a:t>, </a:t>
            </a:r>
            <a:r>
              <a:rPr lang="en-US" sz="2300" u="sng" dirty="0">
                <a:hlinkClick r:id="rId6"/>
              </a:rPr>
              <a:t>link</a:t>
            </a:r>
            <a:r>
              <a:rPr lang="en-US" sz="2300" dirty="0"/>
              <a:t>) </a:t>
            </a:r>
            <a:endParaRPr lang="en-US" sz="2300" dirty="0"/>
          </a:p>
          <a:p>
            <a:pPr lvl="0"/>
            <a:r>
              <a:rPr lang="en-US" sz="2300" dirty="0" smtClean="0"/>
              <a:t>Homicide </a:t>
            </a:r>
            <a:r>
              <a:rPr lang="en-US" sz="2300" dirty="0"/>
              <a:t>Rate (World Bank, </a:t>
            </a:r>
            <a:r>
              <a:rPr lang="en-US" sz="2300" u="sng" dirty="0">
                <a:hlinkClick r:id="rId7"/>
              </a:rPr>
              <a:t>link</a:t>
            </a:r>
            <a:r>
              <a:rPr lang="en-US" sz="2300" dirty="0"/>
              <a:t>) </a:t>
            </a:r>
            <a:endParaRPr lang="en-US" sz="2300" dirty="0"/>
          </a:p>
          <a:p>
            <a:pPr lvl="0"/>
            <a:endParaRPr lang="en-US" sz="2300" dirty="0" smtClean="0"/>
          </a:p>
          <a:p>
            <a:pPr lvl="0"/>
            <a:r>
              <a:rPr lang="en-US" sz="2300" dirty="0" smtClean="0"/>
              <a:t>High </a:t>
            </a:r>
            <a:r>
              <a:rPr lang="en-US" sz="2300" dirty="0"/>
              <a:t>School Enrollment Rate (World Bank, </a:t>
            </a:r>
            <a:r>
              <a:rPr lang="en-US" sz="2300" u="sng" dirty="0">
                <a:hlinkClick r:id="rId8"/>
              </a:rPr>
              <a:t>link</a:t>
            </a:r>
            <a:r>
              <a:rPr lang="en-US" sz="2300" dirty="0"/>
              <a:t> ) </a:t>
            </a:r>
          </a:p>
          <a:p>
            <a:pPr lvl="0"/>
            <a:r>
              <a:rPr lang="en-US" sz="2300" dirty="0"/>
              <a:t>Literacy Rate (Central Intelligence Agency, </a:t>
            </a:r>
            <a:r>
              <a:rPr lang="en-US" sz="2300" u="sng" dirty="0">
                <a:hlinkClick r:id="rId9"/>
              </a:rPr>
              <a:t>link</a:t>
            </a:r>
            <a:r>
              <a:rPr lang="en-US" sz="2300" dirty="0"/>
              <a:t> )</a:t>
            </a:r>
          </a:p>
          <a:p>
            <a:pPr lvl="0"/>
            <a:r>
              <a:rPr lang="en-US" sz="2300" dirty="0"/>
              <a:t>Life Expectancy (Central Intelligence Agency, </a:t>
            </a:r>
            <a:r>
              <a:rPr lang="en-US" sz="2300" u="sng" dirty="0">
                <a:hlinkClick r:id="rId10"/>
              </a:rPr>
              <a:t>link</a:t>
            </a:r>
            <a:r>
              <a:rPr lang="en-US" sz="2300" dirty="0"/>
              <a:t> )</a:t>
            </a:r>
          </a:p>
          <a:p>
            <a:pPr lvl="0"/>
            <a:r>
              <a:rPr lang="en-US" sz="2300" dirty="0"/>
              <a:t>Infant Mortality Rate (Central Intelligence Agency, </a:t>
            </a:r>
            <a:r>
              <a:rPr lang="en-US" sz="2300" u="sng" dirty="0">
                <a:hlinkClick r:id="rId11"/>
              </a:rPr>
              <a:t>link</a:t>
            </a:r>
            <a:r>
              <a:rPr lang="en-US" sz="2300" dirty="0"/>
              <a:t> ) </a:t>
            </a:r>
          </a:p>
          <a:p>
            <a:pPr lvl="0"/>
            <a:r>
              <a:rPr lang="en-US" sz="2300" dirty="0"/>
              <a:t>Median Income (World Bank, </a:t>
            </a:r>
            <a:r>
              <a:rPr lang="en-US" sz="2300" u="sng" dirty="0">
                <a:hlinkClick r:id="rId12"/>
              </a:rPr>
              <a:t>link</a:t>
            </a:r>
            <a:r>
              <a:rPr lang="en-US" sz="2300" dirty="0"/>
              <a:t> )</a:t>
            </a:r>
          </a:p>
          <a:p>
            <a:pPr lvl="0"/>
            <a:r>
              <a:rPr lang="en-US" sz="2300" dirty="0"/>
              <a:t>World Happiness Rating (World Happiness Report, </a:t>
            </a:r>
            <a:r>
              <a:rPr lang="en-US" sz="2300" u="sng" dirty="0">
                <a:hlinkClick r:id="rId13"/>
              </a:rPr>
              <a:t>link</a:t>
            </a:r>
            <a:r>
              <a:rPr lang="en-US" sz="2300" dirty="0"/>
              <a:t>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3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Which has a stronger correlation with the overall success of a nation </a:t>
            </a:r>
            <a:r>
              <a:rPr lang="mr-IN" sz="3600" dirty="0" smtClean="0"/>
              <a:t>–</a:t>
            </a:r>
            <a:r>
              <a:rPr lang="en-US" sz="3600" dirty="0" smtClean="0"/>
              <a:t> political freedom or economic freedom?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156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and Economic Freedom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957388"/>
            <a:ext cx="9376320" cy="4351337"/>
          </a:xfrm>
        </p:spPr>
        <p:txBody>
          <a:bodyPr/>
          <a:lstStyle/>
          <a:p>
            <a:r>
              <a:rPr lang="en-US" dirty="0" smtClean="0"/>
              <a:t>Freedom House’s Freedom Rating </a:t>
            </a:r>
          </a:p>
          <a:p>
            <a:pPr lvl="1"/>
            <a:r>
              <a:rPr lang="en-US" dirty="0" smtClean="0"/>
              <a:t>Measures the degree of civil liberties and political rights in the world’s nations</a:t>
            </a:r>
          </a:p>
          <a:p>
            <a:r>
              <a:rPr lang="en-US" dirty="0" smtClean="0"/>
              <a:t>Heritage’s Index of Economic Freedom </a:t>
            </a:r>
          </a:p>
          <a:p>
            <a:pPr lvl="1"/>
            <a:r>
              <a:rPr lang="en-US" dirty="0" smtClean="0"/>
              <a:t>Measures the degree of economic freedom in the world’s nations</a:t>
            </a:r>
          </a:p>
          <a:p>
            <a:pPr lvl="1"/>
            <a:r>
              <a:rPr lang="en-US" dirty="0" smtClean="0"/>
              <a:t>Criticism of the data set</a:t>
            </a:r>
            <a:endParaRPr lang="en-US" dirty="0"/>
          </a:p>
          <a:p>
            <a:pPr lvl="2"/>
            <a:r>
              <a:rPr lang="en-US" dirty="0" smtClean="0"/>
              <a:t>The Index assumes that economic openness inherently leads to better growth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" y="4489994"/>
            <a:ext cx="3987800" cy="203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1519" b="12457"/>
          <a:stretch/>
        </p:blipFill>
        <p:spPr>
          <a:xfrm>
            <a:off x="5441986" y="4489994"/>
            <a:ext cx="5196206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6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218" y="295730"/>
            <a:ext cx="9692640" cy="1325562"/>
          </a:xfrm>
        </p:spPr>
        <p:txBody>
          <a:bodyPr/>
          <a:lstStyle/>
          <a:p>
            <a:r>
              <a:rPr lang="en-US" dirty="0" smtClean="0"/>
              <a:t>Defining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557" y="1738793"/>
            <a:ext cx="8825659" cy="441036"/>
          </a:xfrm>
        </p:spPr>
        <p:txBody>
          <a:bodyPr>
            <a:noAutofit/>
          </a:bodyPr>
          <a:lstStyle/>
          <a:p>
            <a:r>
              <a:rPr lang="en-US" sz="2800" dirty="0"/>
              <a:t>Break down success into five </a:t>
            </a:r>
            <a:r>
              <a:rPr lang="en-US" sz="2800" dirty="0" smtClean="0"/>
              <a:t>categories:</a:t>
            </a:r>
            <a:endParaRPr lang="en-US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4545830"/>
            <a:ext cx="3984964" cy="1743939"/>
            <a:chOff x="834858" y="3111114"/>
            <a:chExt cx="3541737" cy="1743939"/>
          </a:xfrm>
        </p:grpSpPr>
        <p:sp>
          <p:nvSpPr>
            <p:cNvPr id="9" name="Rectangle 8"/>
            <p:cNvSpPr/>
            <p:nvPr/>
          </p:nvSpPr>
          <p:spPr>
            <a:xfrm>
              <a:off x="1506683" y="3276407"/>
              <a:ext cx="2431472" cy="13819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834858" y="3299558"/>
              <a:ext cx="3541737" cy="12573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>
                <a:buNone/>
              </a:pPr>
              <a:r>
                <a:rPr lang="en-US" sz="2400" dirty="0" smtClean="0"/>
                <a:t>     </a:t>
              </a:r>
              <a:r>
                <a:rPr lang="en-US" sz="2400" b="1" dirty="0" smtClean="0">
                  <a:solidFill>
                    <a:schemeClr val="bg1"/>
                  </a:solidFill>
                </a:rPr>
                <a:t>Safety </a:t>
              </a:r>
              <a:endParaRPr lang="en-US" sz="2400" b="1" dirty="0">
                <a:solidFill>
                  <a:schemeClr val="bg1"/>
                </a:solidFill>
              </a:endParaRPr>
            </a:p>
            <a:p>
              <a:pPr marL="857250" lvl="2" indent="0">
                <a:buNone/>
              </a:pPr>
              <a:r>
                <a:rPr lang="en-US" sz="2000" b="1" dirty="0" smtClean="0">
                  <a:solidFill>
                    <a:schemeClr val="bg1"/>
                  </a:solidFill>
                </a:rPr>
                <a:t>a. Crime </a:t>
              </a:r>
              <a:r>
                <a:rPr lang="en-US" sz="2000" b="1" dirty="0">
                  <a:solidFill>
                    <a:schemeClr val="bg1"/>
                  </a:solidFill>
                </a:rPr>
                <a:t>Index</a:t>
              </a:r>
            </a:p>
            <a:p>
              <a:pPr marL="857250" lvl="2" indent="0">
                <a:buNone/>
              </a:pPr>
              <a:r>
                <a:rPr lang="en-US" sz="2000" b="1" dirty="0" smtClean="0">
                  <a:solidFill>
                    <a:schemeClr val="bg1"/>
                  </a:solidFill>
                </a:rPr>
                <a:t>b. Homicide Rate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51430" y="3111114"/>
              <a:ext cx="2763369" cy="1743939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2471163"/>
            <a:ext cx="4912147" cy="1743939"/>
            <a:chOff x="3289996" y="2198739"/>
            <a:chExt cx="4269101" cy="1743939"/>
          </a:xfrm>
        </p:grpSpPr>
        <p:sp>
          <p:nvSpPr>
            <p:cNvPr id="10" name="Rectangle 9"/>
            <p:cNvSpPr/>
            <p:nvPr/>
          </p:nvSpPr>
          <p:spPr>
            <a:xfrm>
              <a:off x="3973380" y="2378993"/>
              <a:ext cx="3302406" cy="13819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3289996" y="2392458"/>
              <a:ext cx="4269101" cy="12573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>
                <a:buNone/>
              </a:pPr>
              <a:r>
                <a:rPr lang="en-US" sz="2400" dirty="0"/>
                <a:t> </a:t>
              </a:r>
              <a:r>
                <a:rPr lang="en-US" sz="2400" dirty="0" smtClean="0"/>
                <a:t>    </a:t>
              </a:r>
              <a:r>
                <a:rPr lang="en-US" sz="2400" b="1" dirty="0" smtClean="0">
                  <a:solidFill>
                    <a:schemeClr val="bg1"/>
                  </a:solidFill>
                </a:rPr>
                <a:t>Economic </a:t>
              </a:r>
              <a:r>
                <a:rPr lang="en-US" sz="2400" b="1" dirty="0">
                  <a:solidFill>
                    <a:schemeClr val="bg1"/>
                  </a:solidFill>
                </a:rPr>
                <a:t>Prosperity</a:t>
              </a:r>
            </a:p>
            <a:p>
              <a:pPr marL="857250" lvl="2" indent="0">
                <a:buNone/>
              </a:pPr>
              <a:r>
                <a:rPr lang="en-US" sz="2000" b="1" dirty="0" smtClean="0">
                  <a:solidFill>
                    <a:schemeClr val="bg1"/>
                  </a:solidFill>
                </a:rPr>
                <a:t>a. GDP </a:t>
              </a:r>
              <a:endParaRPr lang="en-US" sz="2000" b="1" dirty="0">
                <a:solidFill>
                  <a:schemeClr val="bg1"/>
                </a:solidFill>
              </a:endParaRPr>
            </a:p>
            <a:p>
              <a:pPr marL="857250" lvl="2" indent="0">
                <a:buNone/>
              </a:pPr>
              <a:r>
                <a:rPr lang="en-US" sz="2000" b="1" dirty="0" smtClean="0">
                  <a:solidFill>
                    <a:schemeClr val="bg1"/>
                  </a:solidFill>
                </a:rPr>
                <a:t>b. Unemployment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02136" y="2198739"/>
              <a:ext cx="3657600" cy="1743939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153959" y="4549834"/>
            <a:ext cx="4146174" cy="1743939"/>
            <a:chOff x="233833" y="4152286"/>
            <a:chExt cx="3541737" cy="1743939"/>
          </a:xfrm>
        </p:grpSpPr>
        <p:grpSp>
          <p:nvGrpSpPr>
            <p:cNvPr id="19" name="Group 18"/>
            <p:cNvGrpSpPr/>
            <p:nvPr/>
          </p:nvGrpSpPr>
          <p:grpSpPr>
            <a:xfrm>
              <a:off x="233833" y="4327441"/>
              <a:ext cx="3541737" cy="1381993"/>
              <a:chOff x="190156" y="4337319"/>
              <a:chExt cx="3541737" cy="138199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865878" y="4337319"/>
                <a:ext cx="2431472" cy="138199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90156" y="4345455"/>
                <a:ext cx="3541737" cy="13657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   </a:t>
                </a:r>
                <a:r>
                  <a:rPr lang="en-US" sz="2400" b="1" dirty="0" smtClean="0">
                    <a:solidFill>
                      <a:schemeClr val="bg1"/>
                    </a:solidFill>
                  </a:rPr>
                  <a:t>Lifestyle</a:t>
                </a:r>
                <a:endParaRPr lang="en-US" sz="2400" b="1" dirty="0">
                  <a:solidFill>
                    <a:schemeClr val="bg1"/>
                  </a:solidFill>
                </a:endParaRPr>
              </a:p>
              <a:p>
                <a:pPr marL="857250" lvl="2" indent="0">
                  <a:buNone/>
                </a:pPr>
                <a:r>
                  <a:rPr lang="en-US" sz="2000" b="1" dirty="0">
                    <a:solidFill>
                      <a:schemeClr val="bg1"/>
                    </a:solidFill>
                  </a:rPr>
                  <a:t>a. Median Income</a:t>
                </a:r>
              </a:p>
              <a:p>
                <a:pPr marL="857250" lvl="2" indent="0">
                  <a:buNone/>
                </a:pPr>
                <a:r>
                  <a:rPr lang="en-US" sz="2000" b="1" dirty="0">
                    <a:solidFill>
                      <a:schemeClr val="bg1"/>
                    </a:solidFill>
                  </a:rPr>
                  <a:t>b. Happiness</a:t>
                </a: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730832" y="4152286"/>
              <a:ext cx="2788920" cy="1743939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491656" y="4553168"/>
            <a:ext cx="4133783" cy="1743939"/>
            <a:chOff x="3318832" y="4170848"/>
            <a:chExt cx="3367852" cy="1743939"/>
          </a:xfrm>
        </p:grpSpPr>
        <p:grpSp>
          <p:nvGrpSpPr>
            <p:cNvPr id="21" name="Group 20"/>
            <p:cNvGrpSpPr/>
            <p:nvPr/>
          </p:nvGrpSpPr>
          <p:grpSpPr>
            <a:xfrm>
              <a:off x="3318832" y="4344634"/>
              <a:ext cx="3367852" cy="1401174"/>
              <a:chOff x="5612101" y="4802393"/>
              <a:chExt cx="3367852" cy="140117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188759" y="4821574"/>
                <a:ext cx="2431472" cy="138199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5612101" y="4802393"/>
                <a:ext cx="3367852" cy="13540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</a:t>
                </a:r>
                <a:r>
                  <a:rPr lang="en-US" sz="2400" b="1" dirty="0" smtClean="0">
                    <a:solidFill>
                      <a:schemeClr val="bg1"/>
                    </a:solidFill>
                  </a:rPr>
                  <a:t>Health</a:t>
                </a:r>
                <a:endParaRPr lang="en-US" sz="2400" b="1" dirty="0">
                  <a:solidFill>
                    <a:schemeClr val="bg1"/>
                  </a:solidFill>
                </a:endParaRPr>
              </a:p>
              <a:p>
                <a:pPr marL="857250" lvl="2" indent="0">
                  <a:buNone/>
                </a:pPr>
                <a:r>
                  <a:rPr lang="en-US" sz="2000" b="1" dirty="0">
                    <a:solidFill>
                      <a:schemeClr val="bg1"/>
                    </a:solidFill>
                  </a:rPr>
                  <a:t>a. Life Expectancy</a:t>
                </a:r>
              </a:p>
              <a:p>
                <a:pPr marL="857250" lvl="2" indent="0">
                  <a:buNone/>
                </a:pPr>
                <a:r>
                  <a:rPr lang="en-US" sz="2000" b="1" dirty="0">
                    <a:solidFill>
                      <a:schemeClr val="bg1"/>
                    </a:solidFill>
                  </a:rPr>
                  <a:t>b. Infant </a:t>
                </a:r>
                <a:r>
                  <a:rPr lang="en-US" sz="2000" b="1" dirty="0" smtClean="0">
                    <a:solidFill>
                      <a:schemeClr val="bg1"/>
                    </a:solidFill>
                  </a:rPr>
                  <a:t>Mortality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728341" y="4170848"/>
              <a:ext cx="2763369" cy="1743939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586162" y="2463029"/>
            <a:ext cx="4276003" cy="1743939"/>
            <a:chOff x="6295666" y="4170847"/>
            <a:chExt cx="3541737" cy="1743939"/>
          </a:xfrm>
        </p:grpSpPr>
        <p:grpSp>
          <p:nvGrpSpPr>
            <p:cNvPr id="25" name="Group 24"/>
            <p:cNvGrpSpPr/>
            <p:nvPr/>
          </p:nvGrpSpPr>
          <p:grpSpPr>
            <a:xfrm>
              <a:off x="6295666" y="4336491"/>
              <a:ext cx="3541737" cy="1522238"/>
              <a:chOff x="8341305" y="3276509"/>
              <a:chExt cx="3541737" cy="1522238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8974146" y="3276509"/>
                <a:ext cx="2691243" cy="138199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41305" y="3292065"/>
                <a:ext cx="3541737" cy="15066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   </a:t>
                </a:r>
                <a:r>
                  <a:rPr lang="en-US" sz="2400" b="1" dirty="0" smtClean="0">
                    <a:solidFill>
                      <a:schemeClr val="bg1"/>
                    </a:solidFill>
                  </a:rPr>
                  <a:t>Education </a:t>
                </a:r>
                <a:endParaRPr lang="en-US" sz="2400" b="1" dirty="0">
                  <a:solidFill>
                    <a:schemeClr val="bg1"/>
                  </a:solidFill>
                </a:endParaRPr>
              </a:p>
              <a:p>
                <a:pPr marL="857250" lvl="2" indent="0">
                  <a:buNone/>
                </a:pPr>
                <a:r>
                  <a:rPr lang="en-US" sz="2000" b="1" dirty="0">
                    <a:solidFill>
                      <a:schemeClr val="bg1"/>
                    </a:solidFill>
                  </a:rPr>
                  <a:t>a. </a:t>
                </a:r>
                <a:r>
                  <a:rPr lang="en-US" sz="2000" b="1" dirty="0" smtClean="0">
                    <a:solidFill>
                      <a:schemeClr val="bg1"/>
                    </a:solidFill>
                  </a:rPr>
                  <a:t>School Enrollment </a:t>
                </a:r>
                <a:endParaRPr lang="en-US" sz="2000" b="1" dirty="0">
                  <a:solidFill>
                    <a:schemeClr val="bg1"/>
                  </a:solidFill>
                </a:endParaRPr>
              </a:p>
              <a:p>
                <a:pPr marL="857250" lvl="2" indent="0">
                  <a:buNone/>
                </a:pPr>
                <a:r>
                  <a:rPr lang="en-US" sz="2000" b="1" dirty="0">
                    <a:solidFill>
                      <a:schemeClr val="bg1"/>
                    </a:solidFill>
                  </a:rPr>
                  <a:t>b. Literacy </a:t>
                </a:r>
                <a:endParaRPr lang="en-US" sz="24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766949" y="4170847"/>
              <a:ext cx="3014360" cy="1743939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47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43438"/>
          </a:xfrm>
        </p:spPr>
        <p:txBody>
          <a:bodyPr>
            <a:normAutofit/>
          </a:bodyPr>
          <a:lstStyle/>
          <a:p>
            <a:r>
              <a:rPr lang="en-US" dirty="0" smtClean="0"/>
              <a:t>Considering the 196 nation’s recognized by the U.S. Department of State has sovereign</a:t>
            </a:r>
          </a:p>
          <a:p>
            <a:r>
              <a:rPr lang="en-US" dirty="0" smtClean="0"/>
              <a:t>Merge the 12 data sets into one combined tibble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success_data</a:t>
            </a:r>
            <a:endParaRPr lang="en-US" dirty="0" smtClean="0"/>
          </a:p>
          <a:p>
            <a:r>
              <a:rPr lang="en-US" dirty="0" smtClean="0"/>
              <a:t>Calculated the proportions for each of the ten variables and found the mean of said proportions</a:t>
            </a:r>
          </a:p>
          <a:p>
            <a:r>
              <a:rPr lang="en-US" dirty="0" smtClean="0"/>
              <a:t>Remove any nation that had missing data for both variables in any of the five categories was removed </a:t>
            </a:r>
          </a:p>
          <a:p>
            <a:r>
              <a:rPr lang="en-US" dirty="0" smtClean="0"/>
              <a:t>Reorder and rank countries by success</a:t>
            </a:r>
          </a:p>
          <a:p>
            <a:r>
              <a:rPr lang="en-US" dirty="0" smtClean="0"/>
              <a:t>Mean(</a:t>
            </a:r>
            <a:r>
              <a:rPr lang="en-US" dirty="0" err="1" smtClean="0"/>
              <a:t>success_data</a:t>
            </a:r>
            <a:r>
              <a:rPr lang="en-US" dirty="0" smtClean="0"/>
              <a:t>) = 0.6117207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88" y="4179169"/>
            <a:ext cx="4310824" cy="245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Successful 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1789043"/>
          </a:xfrm>
        </p:spPr>
        <p:txBody>
          <a:bodyPr>
            <a:normAutofit/>
          </a:bodyPr>
          <a:lstStyle/>
          <a:p>
            <a:r>
              <a:rPr lang="en-US" sz="2800" dirty="0"/>
              <a:t>Four different regions represented</a:t>
            </a:r>
          </a:p>
          <a:p>
            <a:r>
              <a:rPr lang="en-US" sz="2800" dirty="0"/>
              <a:t>High levels of economic freedom, mixed political freedom </a:t>
            </a:r>
            <a:r>
              <a:rPr lang="en-US" sz="2800" dirty="0" smtClean="0"/>
              <a:t>levels</a:t>
            </a:r>
            <a:endParaRPr lang="en-US" sz="2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617875" y="3971965"/>
            <a:ext cx="8355202" cy="2715245"/>
            <a:chOff x="2617875" y="3971965"/>
            <a:chExt cx="8355202" cy="2715245"/>
          </a:xfrm>
        </p:grpSpPr>
        <p:sp>
          <p:nvSpPr>
            <p:cNvPr id="8" name="Rectangle 7"/>
            <p:cNvSpPr/>
            <p:nvPr/>
          </p:nvSpPr>
          <p:spPr>
            <a:xfrm>
              <a:off x="2617875" y="3971965"/>
              <a:ext cx="8355202" cy="271524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3462" y="4131461"/>
              <a:ext cx="8044027" cy="2395728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220995" y="3971442"/>
            <a:ext cx="2167066" cy="2715768"/>
            <a:chOff x="220995" y="3971442"/>
            <a:chExt cx="2167066" cy="2715768"/>
          </a:xfrm>
        </p:grpSpPr>
        <p:sp>
          <p:nvSpPr>
            <p:cNvPr id="5" name="Rectangle 4"/>
            <p:cNvSpPr/>
            <p:nvPr/>
          </p:nvSpPr>
          <p:spPr>
            <a:xfrm>
              <a:off x="220995" y="3971442"/>
              <a:ext cx="2167066" cy="271576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1045" r="904" b="543"/>
            <a:stretch/>
          </p:blipFill>
          <p:spPr>
            <a:xfrm>
              <a:off x="356366" y="4094885"/>
              <a:ext cx="1896324" cy="24323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849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Successful 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2097064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Only two different regions </a:t>
            </a:r>
            <a:r>
              <a:rPr lang="en-US" sz="2800" dirty="0"/>
              <a:t>represented</a:t>
            </a:r>
          </a:p>
          <a:p>
            <a:r>
              <a:rPr lang="en-US" sz="2800" dirty="0" smtClean="0"/>
              <a:t>Similar levels of economic freedom; mixed levels of political freedom</a:t>
            </a:r>
          </a:p>
          <a:p>
            <a:r>
              <a:rPr lang="en-US" sz="2800" dirty="0" smtClean="0"/>
              <a:t>Least fluctuation in safety</a:t>
            </a:r>
            <a:endParaRPr lang="en-US" sz="2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3142832" y="4082649"/>
            <a:ext cx="8046285" cy="2595666"/>
            <a:chOff x="3142832" y="4082649"/>
            <a:chExt cx="8046285" cy="2595666"/>
          </a:xfrm>
        </p:grpSpPr>
        <p:sp>
          <p:nvSpPr>
            <p:cNvPr id="8" name="Rectangle 7"/>
            <p:cNvSpPr/>
            <p:nvPr/>
          </p:nvSpPr>
          <p:spPr>
            <a:xfrm>
              <a:off x="3142832" y="4082649"/>
              <a:ext cx="8046285" cy="259566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465" y="4210021"/>
              <a:ext cx="7747018" cy="2350008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64841" y="4083749"/>
            <a:ext cx="2828357" cy="2595666"/>
            <a:chOff x="164841" y="4083749"/>
            <a:chExt cx="2828357" cy="2595666"/>
          </a:xfrm>
        </p:grpSpPr>
        <p:sp>
          <p:nvSpPr>
            <p:cNvPr id="5" name="Rectangle 4"/>
            <p:cNvSpPr/>
            <p:nvPr/>
          </p:nvSpPr>
          <p:spPr>
            <a:xfrm>
              <a:off x="164841" y="4083749"/>
              <a:ext cx="2828357" cy="259566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241" y="4210021"/>
              <a:ext cx="2555556" cy="2350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71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31986" cy="3566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412" y="0"/>
            <a:ext cx="5332095" cy="3566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8" b="7686"/>
          <a:stretch/>
        </p:blipFill>
        <p:spPr>
          <a:xfrm>
            <a:off x="2673347" y="3200400"/>
            <a:ext cx="6098857" cy="36576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19223" y="5903595"/>
            <a:ext cx="2624002" cy="8629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3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551714" y="3566160"/>
            <a:ext cx="5475856" cy="311325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of Regions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594" y="3759056"/>
            <a:ext cx="5093331" cy="2754510"/>
          </a:xfrm>
        </p:spPr>
      </p:pic>
      <p:grpSp>
        <p:nvGrpSpPr>
          <p:cNvPr id="9" name="Group 8"/>
          <p:cNvGrpSpPr/>
          <p:nvPr/>
        </p:nvGrpSpPr>
        <p:grpSpPr>
          <a:xfrm>
            <a:off x="808965" y="4336869"/>
            <a:ext cx="4285550" cy="2342545"/>
            <a:chOff x="164841" y="4611189"/>
            <a:chExt cx="3492759" cy="2068225"/>
          </a:xfrm>
        </p:grpSpPr>
        <p:sp>
          <p:nvSpPr>
            <p:cNvPr id="6" name="Rectangle 5"/>
            <p:cNvSpPr/>
            <p:nvPr/>
          </p:nvSpPr>
          <p:spPr>
            <a:xfrm>
              <a:off x="164841" y="4611189"/>
              <a:ext cx="3492759" cy="206822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149" y="4763017"/>
              <a:ext cx="3149600" cy="1765300"/>
            </a:xfrm>
            <a:prstGeom prst="rect">
              <a:avLst/>
            </a:prstGeom>
          </p:spPr>
        </p:pic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Most successful region: Europe </a:t>
            </a:r>
          </a:p>
          <a:p>
            <a:r>
              <a:rPr lang="en-US" sz="2400" dirty="0" smtClean="0"/>
              <a:t>Least successful region: Sub-Saharan Africa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279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717</TotalTime>
  <Words>737</Words>
  <Application>Microsoft Macintosh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Century Schoolbook</vt:lpstr>
      <vt:lpstr>Mangal</vt:lpstr>
      <vt:lpstr>Wingdings 2</vt:lpstr>
      <vt:lpstr>Wingdings 3</vt:lpstr>
      <vt:lpstr>Arial</vt:lpstr>
      <vt:lpstr>View</vt:lpstr>
      <vt:lpstr>Determining the Effects of Political and Economic Freedom on the Success of a Nation</vt:lpstr>
      <vt:lpstr>Research Question</vt:lpstr>
      <vt:lpstr>Political and Economic Freedom</vt:lpstr>
      <vt:lpstr>Defining Success</vt:lpstr>
      <vt:lpstr>Calculating Success</vt:lpstr>
      <vt:lpstr>Most Successful Nations</vt:lpstr>
      <vt:lpstr>Least Successful Nations</vt:lpstr>
      <vt:lpstr>PowerPoint Presentation</vt:lpstr>
      <vt:lpstr>Success of Regions</vt:lpstr>
      <vt:lpstr>Political Freedom and  Success</vt:lpstr>
      <vt:lpstr>Political Freedom and Success</vt:lpstr>
      <vt:lpstr>Economic Freedom  and Success</vt:lpstr>
      <vt:lpstr>Economic Freedom and Success</vt:lpstr>
      <vt:lpstr>Multiple Linear Regression</vt:lpstr>
      <vt:lpstr>Conclusion</vt:lpstr>
      <vt:lpstr>Sources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Success</dc:title>
  <dc:creator>Chace Paulson</dc:creator>
  <cp:lastModifiedBy>Chace Paulson</cp:lastModifiedBy>
  <cp:revision>40</cp:revision>
  <dcterms:created xsi:type="dcterms:W3CDTF">2018-12-05T01:34:36Z</dcterms:created>
  <dcterms:modified xsi:type="dcterms:W3CDTF">2018-12-05T15:42:19Z</dcterms:modified>
</cp:coreProperties>
</file>