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3" r:id="rId5"/>
    <p:sldId id="258" r:id="rId6"/>
    <p:sldId id="260" r:id="rId7"/>
    <p:sldId id="265" r:id="rId8"/>
    <p:sldId id="266" r:id="rId9"/>
    <p:sldId id="267" r:id="rId10"/>
    <p:sldId id="262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A4DE5B43-7439-436C-A6AB-893F6D92817E}">
          <p14:sldIdLst>
            <p14:sldId id="256"/>
            <p14:sldId id="264"/>
            <p14:sldId id="257"/>
            <p14:sldId id="263"/>
            <p14:sldId id="258"/>
            <p14:sldId id="260"/>
            <p14:sldId id="265"/>
            <p14:sldId id="266"/>
            <p14:sldId id="267"/>
            <p14:sldId id="262"/>
            <p14:sldId id="268"/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432" y="-90"/>
      </p:cViewPr>
      <p:guideLst>
        <p:guide orient="horz" pos="431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014EEB4-4387-4710-8230-21CA6216D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405C0E8D-C763-43B5-A261-4319327BC7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7F0B115-406C-490B-BEA9-CAFC32631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98E6-64CB-4300-8085-8A2EDDA4006A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FCBCD7A-72BF-483C-BA1E-85D2F6F03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B4577AC-7C18-46EC-B209-DA09229C4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68A3-F6F9-41AA-BAA4-AC8A8A750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295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B7D2678-B5EF-483A-9A0B-366B02183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29B0DA4-DCB7-442A-9FCA-31330EA52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C0B05EC-AE5E-40C7-9474-8E3695462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98E6-64CB-4300-8085-8A2EDDA4006A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5ACD84A-2512-4747-BE81-EF0C9C712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631C2BF-26FD-4AA3-8356-E9FECC1D3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68A3-F6F9-41AA-BAA4-AC8A8A750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602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BD05E6AF-0912-48B3-B7FB-E3E90DDF40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D871951-ACE6-4AA3-9DB0-D500D374D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2D3B54E-83CD-4D60-BCAF-BE6FB06E3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98E6-64CB-4300-8085-8A2EDDA4006A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D39F0B3-5448-4676-9022-61BD4FEB4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E88C24B-A866-4C2F-ADEC-9CE125843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68A3-F6F9-41AA-BAA4-AC8A8A750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548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B5BF2B-F5E1-4371-B63B-FA49FEDB8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8F58A88-9755-4968-9935-A2B5226DE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C89E091-9102-4662-B2C0-C2DEA3A78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98E6-64CB-4300-8085-8A2EDDA4006A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ABB21F1-740F-4E22-81FA-4FB53CA8F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3E8717D-01AA-4F45-B42C-4188451CB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68A3-F6F9-41AA-BAA4-AC8A8A750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61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6670F25-AA31-436E-9FAE-52DD87FEF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C15C514-958D-4DCE-95FF-BA7D3A128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BA2183E-76B7-4B4C-B91F-E5C812C4F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98E6-64CB-4300-8085-8A2EDDA4006A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15DC77C-128D-4638-B1E1-E37D09CD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20012E0-FA16-4DD8-AF0C-7CCF74CBC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68A3-F6F9-41AA-BAA4-AC8A8A750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34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D9CCEDD-ADA2-47D8-88EA-17C8CFDC9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0D390DA-5857-42A6-AFF0-1A863F152B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405737A-159E-4811-AE28-EBB12F2BD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C4C37BA-6F95-4B3D-BE5C-EFE46B826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98E6-64CB-4300-8085-8A2EDDA4006A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B58C201-A91A-4876-B164-97CBAA189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594C7BB-C909-43A8-BE44-C3FFA833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68A3-F6F9-41AA-BAA4-AC8A8A750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580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52EADDA-3520-477B-A647-A2EA55AE3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9753284-68FB-4487-8A20-377FAC4F9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A24A57A-E211-4897-BA91-CE503BC40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2C8DBD3C-0F87-4AA7-A94C-86C31CA2C5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9C9E84AC-6C69-48FF-AE69-51D144600D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C87DF9CE-3E7C-4A6A-8EFE-2B2A37AF5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98E6-64CB-4300-8085-8A2EDDA4006A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99348835-EE59-49F0-BC1C-C0346003D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0125F0A6-11D7-4B08-A902-43509CF6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68A3-F6F9-41AA-BAA4-AC8A8A750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546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762E0CC-8279-4891-8E0E-2D9EC4F98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A3F166E3-FA99-4877-8508-30F21C027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98E6-64CB-4300-8085-8A2EDDA4006A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8FC713F5-9AA3-4182-9DCF-6CAB42A9B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64780C18-1BD5-44D3-A14C-A7A44C6E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68A3-F6F9-41AA-BAA4-AC8A8A750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747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B798B8A1-E384-48D9-9616-F73938148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98E6-64CB-4300-8085-8A2EDDA4006A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E77487AD-F433-41FB-AAA5-271B366EA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2E558F77-4D33-4C38-B23C-46407065A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68A3-F6F9-41AA-BAA4-AC8A8A750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678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20729B-9821-442D-9BA0-7C13170BA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BF75F05-1CF6-4DD3-9EA0-D7DDACDEF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52FDF32-61EF-42E3-B219-B2EA0B4A2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839DF49-7D8A-4365-879C-7E93E3F2E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98E6-64CB-4300-8085-8A2EDDA4006A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3A663C5-42B2-4033-8231-5173E9AD0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067CFCE-D052-41FA-B767-0A5A712C1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68A3-F6F9-41AA-BAA4-AC8A8A750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137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7BE1D9B-21CE-4647-953B-225BC4788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9A340EAB-BE23-46AB-BAC4-106272430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7B0041F2-F6E8-4FC9-9F6D-4EFEF8570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5E11673-8A79-4637-941B-4B8FFC74D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98E6-64CB-4300-8085-8A2EDDA4006A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9321665-6CD1-4768-9064-92C479634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43BFB07-EAE1-4919-93D2-972A385DF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68A3-F6F9-41AA-BAA4-AC8A8A750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62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A13565D4-DFF4-42C5-85A9-5C39F25AB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DF604C8-3718-4A62-ACD7-F47DA5001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473312A-4F94-4B3E-873E-41852CCC09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198E6-64CB-4300-8085-8A2EDDA4006A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6DC2AE6-DDF4-4736-84D3-8B52BD701F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C69247A-847E-4594-8328-1BACE20AE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968A3-F6F9-41AA-BAA4-AC8A8A750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035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21E21C-65B4-416D-BAC9-5E4A73C31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3100" y="1939879"/>
            <a:ext cx="4760258" cy="1255455"/>
          </a:xfrm>
        </p:spPr>
        <p:txBody>
          <a:bodyPr>
            <a:norm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</a:rPr>
              <a:t>바른</a:t>
            </a:r>
            <a:r>
              <a:rPr lang="ko-KR" altLang="en-US" sz="4800" dirty="0"/>
              <a:t> </a:t>
            </a:r>
            <a:r>
              <a:rPr lang="ko-KR" altLang="en-US" sz="4800" dirty="0" smtClean="0"/>
              <a:t>치과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ko-KR" altLang="en-US" sz="1600" dirty="0" smtClean="0">
                <a:solidFill>
                  <a:srgbClr val="FF0000"/>
                </a:solidFill>
              </a:rPr>
              <a:t>치과 이름을 무엇으로 할지</a:t>
            </a:r>
            <a:endParaRPr lang="ko-KR" altLang="en-US" sz="4800" dirty="0">
              <a:solidFill>
                <a:srgbClr val="FF0000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34C8D8B2-F3A9-4699-AC80-DC7DCF7FFC6B}"/>
              </a:ext>
            </a:extLst>
          </p:cNvPr>
          <p:cNvSpPr/>
          <p:nvPr/>
        </p:nvSpPr>
        <p:spPr>
          <a:xfrm>
            <a:off x="0" y="593724"/>
            <a:ext cx="5136776" cy="7862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B69CAC2-C5F9-4B03-8015-749C32818258}"/>
              </a:ext>
            </a:extLst>
          </p:cNvPr>
          <p:cNvSpPr txBox="1"/>
          <p:nvPr/>
        </p:nvSpPr>
        <p:spPr>
          <a:xfrm>
            <a:off x="8965" y="164393"/>
            <a:ext cx="3343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프로그램 초기화면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E813F528-AB07-4E7E-AD03-0A9911A7A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249" y="164393"/>
            <a:ext cx="4818277" cy="4806429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E05C1E21-905A-486C-AEF9-917DED0BE384}"/>
              </a:ext>
            </a:extLst>
          </p:cNvPr>
          <p:cNvSpPr/>
          <p:nvPr/>
        </p:nvSpPr>
        <p:spPr>
          <a:xfrm>
            <a:off x="0" y="593724"/>
            <a:ext cx="6096000" cy="9207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788721" y="4570139"/>
            <a:ext cx="138528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1. </a:t>
            </a:r>
            <a:r>
              <a:rPr lang="ko-KR" altLang="en-US" b="1" dirty="0" smtClean="0">
                <a:solidFill>
                  <a:schemeClr val="tx1"/>
                </a:solidFill>
              </a:rPr>
              <a:t>로그인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68239" y="4570139"/>
            <a:ext cx="138528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2. </a:t>
            </a:r>
            <a:r>
              <a:rPr lang="ko-KR" altLang="en-US" b="1" dirty="0" smtClean="0">
                <a:solidFill>
                  <a:schemeClr val="tx1"/>
                </a:solidFill>
              </a:rPr>
              <a:t>회원가</a:t>
            </a:r>
            <a:r>
              <a:rPr lang="ko-KR" altLang="en-US" b="1" dirty="0">
                <a:solidFill>
                  <a:schemeClr val="tx1"/>
                </a:solidFill>
              </a:rPr>
              <a:t>입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951889" y="4570139"/>
            <a:ext cx="138528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0. </a:t>
            </a:r>
            <a:r>
              <a:rPr lang="ko-KR" altLang="en-US" b="1" dirty="0" smtClean="0">
                <a:solidFill>
                  <a:schemeClr val="tx1"/>
                </a:solidFill>
              </a:rPr>
              <a:t>종료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76947" y="5472988"/>
            <a:ext cx="2238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번호 입력</a:t>
            </a:r>
            <a:r>
              <a:rPr lang="en-US" altLang="ko-KR" b="1" dirty="0" smtClean="0"/>
              <a:t>:</a:t>
            </a:r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>
            <a:off x="1704040" y="1016001"/>
            <a:ext cx="8783918" cy="5254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53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C2AEB947-5C42-4B29-A88A-A77DED5FE4B1}"/>
              </a:ext>
            </a:extLst>
          </p:cNvPr>
          <p:cNvSpPr/>
          <p:nvPr/>
        </p:nvSpPr>
        <p:spPr>
          <a:xfrm>
            <a:off x="0" y="593724"/>
            <a:ext cx="6096000" cy="9207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E8EDFA5-BA44-4D51-A9D0-1A9CB874A379}"/>
              </a:ext>
            </a:extLst>
          </p:cNvPr>
          <p:cNvSpPr txBox="1"/>
          <p:nvPr/>
        </p:nvSpPr>
        <p:spPr>
          <a:xfrm>
            <a:off x="8965" y="164393"/>
            <a:ext cx="6955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진료 후기</a:t>
            </a:r>
            <a:endParaRPr lang="en-US" altLang="ko-KR" sz="2000" dirty="0"/>
          </a:p>
        </p:txBody>
      </p:sp>
      <p:sp>
        <p:nvSpPr>
          <p:cNvPr id="11" name="직사각형 10"/>
          <p:cNvSpPr/>
          <p:nvPr/>
        </p:nvSpPr>
        <p:spPr>
          <a:xfrm>
            <a:off x="1704040" y="965200"/>
            <a:ext cx="8783918" cy="2667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419599" y="1435180"/>
            <a:ext cx="3352800" cy="15621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644899" y="1587580"/>
            <a:ext cx="4876800" cy="12573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419599" y="3140830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✏ 입력</a:t>
            </a:r>
            <a:r>
              <a:rPr lang="en-US" altLang="ko-KR" dirty="0" smtClean="0"/>
              <a:t>: 1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419599" y="6165304"/>
            <a:ext cx="230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✏ 의사 번호 선택</a:t>
            </a:r>
            <a:r>
              <a:rPr lang="en-US" altLang="ko-KR" dirty="0" smtClean="0"/>
              <a:t>: 1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28900" y="1754565"/>
            <a:ext cx="21611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진료 후기 조회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진료 후기 작성</a:t>
            </a:r>
            <a:endParaRPr lang="en-US" altLang="ko-KR" dirty="0" smtClean="0"/>
          </a:p>
          <a:p>
            <a:r>
              <a:rPr lang="en-US" altLang="ko-KR" dirty="0" smtClean="0"/>
              <a:t>0.  </a:t>
            </a:r>
            <a:r>
              <a:rPr lang="ko-KR" altLang="en-US" dirty="0" smtClean="0"/>
              <a:t>상위 메뉴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88424" y="1250514"/>
            <a:ext cx="1189749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>
                <a:solidFill>
                  <a:schemeClr val="tx1"/>
                </a:solidFill>
              </a:rPr>
              <a:t>진료 후기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704040" y="3722132"/>
            <a:ext cx="8783918" cy="29189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739171" y="3878660"/>
            <a:ext cx="4568879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/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>
                <a:solidFill>
                  <a:schemeClr val="tx1"/>
                </a:solidFill>
              </a:rPr>
              <a:t>진료 후기를 조회할 의사를 선택해 주세요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0" name="표 9">
            <a:extLst>
              <a:ext uri="{FF2B5EF4-FFF2-40B4-BE49-F238E27FC236}">
                <a16:creationId xmlns:a16="http://schemas.microsoft.com/office/drawing/2014/main" xmlns="" id="{159DCB7C-9892-4E0C-89C3-B71097AD7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07890"/>
              </p:ext>
            </p:extLst>
          </p:nvPr>
        </p:nvGraphicFramePr>
        <p:xfrm>
          <a:off x="4042712" y="4665700"/>
          <a:ext cx="3437588" cy="14089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37588">
                  <a:extLst>
                    <a:ext uri="{9D8B030D-6E8A-4147-A177-3AD203B41FA5}">
                      <a16:colId xmlns:a16="http://schemas.microsoft.com/office/drawing/2014/main" xmlns="" val="1532429226"/>
                    </a:ext>
                  </a:extLst>
                </a:gridCol>
              </a:tblGrid>
              <a:tr h="3525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.     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</a:rPr>
                        <a:t>아무개    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4.8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15636558"/>
                  </a:ext>
                </a:extLst>
              </a:tr>
              <a:tr h="3389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2.     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홍길동   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4.5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587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3.     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</a:rPr>
                        <a:t>하하하    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587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4.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ko-KR" altLang="en-US" sz="1400" b="0" baseline="0" dirty="0" err="1" smtClean="0">
                          <a:solidFill>
                            <a:schemeClr val="tx1"/>
                          </a:solidFill>
                        </a:rPr>
                        <a:t>헤헤헤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844274" y="4263669"/>
            <a:ext cx="2417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의사번호 이름     </a:t>
            </a:r>
            <a:r>
              <a:rPr lang="ko-KR" altLang="en-US" sz="1400" dirty="0" err="1" smtClean="0"/>
              <a:t>별점</a:t>
            </a:r>
            <a:r>
              <a:rPr lang="ko-KR" altLang="en-US" sz="1400" dirty="0" smtClean="0"/>
              <a:t> 평점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8381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C2AEB947-5C42-4B29-A88A-A77DED5FE4B1}"/>
              </a:ext>
            </a:extLst>
          </p:cNvPr>
          <p:cNvSpPr/>
          <p:nvPr/>
        </p:nvSpPr>
        <p:spPr>
          <a:xfrm>
            <a:off x="0" y="593724"/>
            <a:ext cx="6096000" cy="9207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E8EDFA5-BA44-4D51-A9D0-1A9CB874A379}"/>
              </a:ext>
            </a:extLst>
          </p:cNvPr>
          <p:cNvSpPr txBox="1"/>
          <p:nvPr/>
        </p:nvSpPr>
        <p:spPr>
          <a:xfrm>
            <a:off x="8965" y="164393"/>
            <a:ext cx="6955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진료 후기 </a:t>
            </a:r>
            <a:r>
              <a:rPr lang="en-US" altLang="ko-KR" sz="2000" dirty="0" smtClean="0"/>
              <a:t>&gt; </a:t>
            </a:r>
            <a:r>
              <a:rPr lang="ko-KR" altLang="en-US" sz="2000" dirty="0" smtClean="0"/>
              <a:t>진료 후기 조회</a:t>
            </a:r>
            <a:endParaRPr lang="en-US" altLang="ko-KR" sz="2000" dirty="0"/>
          </a:p>
        </p:txBody>
      </p:sp>
      <p:sp>
        <p:nvSpPr>
          <p:cNvPr id="17" name="직사각형 16"/>
          <p:cNvSpPr/>
          <p:nvPr/>
        </p:nvSpPr>
        <p:spPr>
          <a:xfrm>
            <a:off x="1704040" y="1145474"/>
            <a:ext cx="8783918" cy="43578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496041" y="1726355"/>
            <a:ext cx="319991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/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 err="1">
                <a:solidFill>
                  <a:srgbClr val="FF0000"/>
                </a:solidFill>
              </a:rPr>
              <a:t>바른</a:t>
            </a:r>
            <a:r>
              <a:rPr lang="ko-KR" altLang="en-US" dirty="0" err="1">
                <a:solidFill>
                  <a:schemeClr val="tx1"/>
                </a:solidFill>
              </a:rPr>
              <a:t>치과</a:t>
            </a:r>
            <a:r>
              <a:rPr lang="ko-KR" altLang="en-US" dirty="0">
                <a:solidFill>
                  <a:schemeClr val="tx1"/>
                </a:solidFill>
              </a:rPr>
              <a:t> 아무개 의사의 후기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0" name="표 9">
            <a:extLst>
              <a:ext uri="{FF2B5EF4-FFF2-40B4-BE49-F238E27FC236}">
                <a16:creationId xmlns:a16="http://schemas.microsoft.com/office/drawing/2014/main" xmlns="" id="{159DCB7C-9892-4E0C-89C3-B71097AD7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887672"/>
              </p:ext>
            </p:extLst>
          </p:nvPr>
        </p:nvGraphicFramePr>
        <p:xfrm>
          <a:off x="2881199" y="2631385"/>
          <a:ext cx="6855655" cy="1767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855655">
                  <a:extLst>
                    <a:ext uri="{9D8B030D-6E8A-4147-A177-3AD203B41FA5}">
                      <a16:colId xmlns:a16="http://schemas.microsoft.com/office/drawing/2014/main" xmlns="" val="1532429226"/>
                    </a:ext>
                  </a:extLst>
                </a:gridCol>
              </a:tblGrid>
              <a:tr h="3525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.       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</a:rPr>
                        <a:t>soik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****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</a:rPr>
                        <a:t>   ★★★★★     정말 친절하시고 치료도 잘하세요 최고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!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15636558"/>
                  </a:ext>
                </a:extLst>
              </a:tr>
              <a:tr h="3389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2.         kiwi****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</a:rPr>
                        <a:t>   ★★★★☆     무서웠는데 하나도 안 아프게 잘 해주셨어요</a:t>
                      </a:r>
                      <a:endParaRPr lang="ko-KR" alt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587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3.         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</a:rPr>
                        <a:t>jkdj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****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</a:rPr>
                        <a:t>    ★★★★☆    대기를 좀 오래 하긴 했지만 친절하셨어요</a:t>
                      </a:r>
                      <a:endParaRPr lang="ko-KR" alt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587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4.         mmv9****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</a:rPr>
                        <a:t>★★★★☆    다음에 와서도 아무개 선생님께 치료 받을 거예요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587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5.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         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</a:rPr>
                        <a:t>kjlk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****   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</a:rPr>
                        <a:t>★★★☆☆    대기가 너무 오래 걸렸어요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786820" y="2229354"/>
            <a:ext cx="3355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글번호</a:t>
            </a:r>
            <a:r>
              <a:rPr lang="ko-KR" altLang="en-US" sz="1400" dirty="0" smtClean="0"/>
              <a:t>     작성자     </a:t>
            </a:r>
            <a:r>
              <a:rPr lang="ko-KR" altLang="en-US" sz="1400" dirty="0" err="1" smtClean="0"/>
              <a:t>별점</a:t>
            </a:r>
            <a:r>
              <a:rPr lang="ko-KR" altLang="en-US" sz="1400" dirty="0" smtClean="0"/>
              <a:t>            후기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3486822" y="1331224"/>
            <a:ext cx="230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✏ 의사 번호 선택</a:t>
            </a:r>
            <a:r>
              <a:rPr lang="en-US" altLang="ko-KR" dirty="0" smtClean="0"/>
              <a:t>: 1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411128" y="4577204"/>
            <a:ext cx="5087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다음 목록 보기 </a:t>
            </a:r>
            <a:r>
              <a:rPr lang="en-US" altLang="ko-KR" dirty="0" smtClean="0"/>
              <a:t>[1/3 page]: Enter, </a:t>
            </a:r>
            <a:r>
              <a:rPr lang="ko-KR" altLang="en-US" dirty="0" smtClean="0"/>
              <a:t>상위 메뉴</a:t>
            </a:r>
            <a:r>
              <a:rPr lang="en-US" altLang="ko-KR" dirty="0" smtClean="0"/>
              <a:t>: 0)</a:t>
            </a:r>
          </a:p>
          <a:p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486822" y="4900370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✏ 입력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597834" y="5979216"/>
            <a:ext cx="69963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후기 목록의 남은 페이지까지 모두 출력 시 상위 메뉴로 돌아간다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98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C2AEB947-5C42-4B29-A88A-A77DED5FE4B1}"/>
              </a:ext>
            </a:extLst>
          </p:cNvPr>
          <p:cNvSpPr/>
          <p:nvPr/>
        </p:nvSpPr>
        <p:spPr>
          <a:xfrm>
            <a:off x="0" y="593724"/>
            <a:ext cx="6096000" cy="9207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E8EDFA5-BA44-4D51-A9D0-1A9CB874A379}"/>
              </a:ext>
            </a:extLst>
          </p:cNvPr>
          <p:cNvSpPr txBox="1"/>
          <p:nvPr/>
        </p:nvSpPr>
        <p:spPr>
          <a:xfrm>
            <a:off x="8965" y="164393"/>
            <a:ext cx="6955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진료 후기 </a:t>
            </a:r>
            <a:r>
              <a:rPr lang="en-US" altLang="ko-KR" sz="2000" dirty="0" smtClean="0"/>
              <a:t>&gt; </a:t>
            </a:r>
            <a:r>
              <a:rPr lang="ko-KR" altLang="en-US" sz="2000" dirty="0" smtClean="0"/>
              <a:t>진료 후기 작성</a:t>
            </a:r>
            <a:endParaRPr lang="en-US" altLang="ko-KR" sz="2000" dirty="0"/>
          </a:p>
        </p:txBody>
      </p:sp>
      <p:sp>
        <p:nvSpPr>
          <p:cNvPr id="17" name="직사각형 16"/>
          <p:cNvSpPr/>
          <p:nvPr/>
        </p:nvSpPr>
        <p:spPr>
          <a:xfrm>
            <a:off x="1704040" y="844062"/>
            <a:ext cx="8783918" cy="45579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229781" y="4807662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✏ 번호 선택</a:t>
            </a:r>
            <a:r>
              <a:rPr lang="en-US" altLang="ko-KR" dirty="0" smtClean="0"/>
              <a:t>: 3 </a:t>
            </a:r>
            <a:endParaRPr lang="ko-KR" altLang="en-US" dirty="0"/>
          </a:p>
        </p:txBody>
      </p:sp>
      <p:graphicFrame>
        <p:nvGraphicFramePr>
          <p:cNvPr id="22" name="표 9">
            <a:extLst>
              <a:ext uri="{FF2B5EF4-FFF2-40B4-BE49-F238E27FC236}">
                <a16:creationId xmlns:a16="http://schemas.microsoft.com/office/drawing/2014/main" xmlns="" id="{159DCB7C-9892-4E0C-89C3-B71097AD7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973705"/>
              </p:ext>
            </p:extLst>
          </p:nvPr>
        </p:nvGraphicFramePr>
        <p:xfrm>
          <a:off x="4131958" y="3233634"/>
          <a:ext cx="3197862" cy="153952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197862">
                  <a:extLst>
                    <a:ext uri="{9D8B030D-6E8A-4147-A177-3AD203B41FA5}">
                      <a16:colId xmlns:a16="http://schemas.microsoft.com/office/drawing/2014/main" xmlns="" val="1532429226"/>
                    </a:ext>
                  </a:extLst>
                </a:gridCol>
              </a:tblGrid>
              <a:tr h="3086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.     [2021-09-27]   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</a:rPr>
                        <a:t>홍길동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15636558"/>
                  </a:ext>
                </a:extLst>
              </a:tr>
              <a:tr h="3086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2.     [2021-11-03]   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아무개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086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3.     [2022-01-14]    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홍길동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086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4.     [2022-01-25]    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하하하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537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5.     [2022-02-02]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ko-KR" altLang="en-US" sz="1400" b="0" baseline="0" dirty="0" err="1" smtClean="0">
                          <a:solidFill>
                            <a:schemeClr val="tx1"/>
                          </a:solidFill>
                        </a:rPr>
                        <a:t>헤헤헤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3933520" y="2466476"/>
            <a:ext cx="369684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</a:rPr>
              <a:t>*** </a:t>
            </a:r>
            <a:r>
              <a:rPr lang="ko-KR" altLang="en-US" dirty="0">
                <a:solidFill>
                  <a:schemeClr val="tx1"/>
                </a:solidFill>
              </a:rPr>
              <a:t>님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아이디</a:t>
            </a:r>
            <a:r>
              <a:rPr lang="en-US" altLang="ko-KR" dirty="0">
                <a:solidFill>
                  <a:srgbClr val="FF0000"/>
                </a:solidFill>
              </a:rPr>
              <a:t>? </a:t>
            </a:r>
            <a:r>
              <a:rPr lang="ko-KR" altLang="en-US" dirty="0">
                <a:solidFill>
                  <a:srgbClr val="FF0000"/>
                </a:solidFill>
              </a:rPr>
              <a:t>이름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의 진료 내역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33520" y="2931374"/>
            <a:ext cx="2730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  번호   날짜      진료받은 의사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3555079" y="5856703"/>
            <a:ext cx="5081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진료 내역에 기록이 없을 경우</a:t>
            </a:r>
            <a:endParaRPr lang="en-US" altLang="ko-KR" dirty="0" smtClean="0"/>
          </a:p>
          <a:p>
            <a:r>
              <a:rPr lang="ko-KR" altLang="en-US" b="1" dirty="0" smtClean="0"/>
              <a:t>진료 기록이 없습니다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상위 메뉴로 돌아갑니다</a:t>
            </a:r>
            <a:r>
              <a:rPr lang="en-US" altLang="ko-KR" dirty="0" smtClean="0"/>
              <a:t>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439816" y="1195186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✏ 입력</a:t>
            </a:r>
            <a:r>
              <a:rPr lang="en-US" altLang="ko-KR" dirty="0" smtClean="0"/>
              <a:t>: 2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933520" y="1606561"/>
            <a:ext cx="511229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>
                <a:solidFill>
                  <a:schemeClr val="tx1"/>
                </a:solidFill>
              </a:rPr>
              <a:t>진료 후기 작성을 위해 진료 내역을 조회합니다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5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C2AEB947-5C42-4B29-A88A-A77DED5FE4B1}"/>
              </a:ext>
            </a:extLst>
          </p:cNvPr>
          <p:cNvSpPr/>
          <p:nvPr/>
        </p:nvSpPr>
        <p:spPr>
          <a:xfrm>
            <a:off x="0" y="593724"/>
            <a:ext cx="6096000" cy="9207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E8EDFA5-BA44-4D51-A9D0-1A9CB874A379}"/>
              </a:ext>
            </a:extLst>
          </p:cNvPr>
          <p:cNvSpPr txBox="1"/>
          <p:nvPr/>
        </p:nvSpPr>
        <p:spPr>
          <a:xfrm>
            <a:off x="8965" y="164393"/>
            <a:ext cx="6955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진료 후기 </a:t>
            </a:r>
            <a:r>
              <a:rPr lang="en-US" altLang="ko-KR" sz="2000" dirty="0" smtClean="0"/>
              <a:t>&gt; </a:t>
            </a:r>
            <a:r>
              <a:rPr lang="ko-KR" altLang="en-US" sz="2000" dirty="0" smtClean="0"/>
              <a:t>진료 후기 작성</a:t>
            </a:r>
            <a:endParaRPr lang="en-US" altLang="ko-KR" sz="2000" dirty="0"/>
          </a:p>
        </p:txBody>
      </p:sp>
      <p:sp>
        <p:nvSpPr>
          <p:cNvPr id="17" name="직사각형 16"/>
          <p:cNvSpPr/>
          <p:nvPr/>
        </p:nvSpPr>
        <p:spPr>
          <a:xfrm>
            <a:off x="1704040" y="1065653"/>
            <a:ext cx="8783918" cy="29401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285449" y="1301315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✏ 번호 선택</a:t>
            </a:r>
            <a:r>
              <a:rPr lang="en-US" altLang="ko-KR" dirty="0" smtClean="0"/>
              <a:t>: 3 </a:t>
            </a:r>
            <a:endParaRPr lang="ko-KR" altLang="en-US" dirty="0"/>
          </a:p>
        </p:txBody>
      </p:sp>
      <p:graphicFrame>
        <p:nvGraphicFramePr>
          <p:cNvPr id="13" name="표 9">
            <a:extLst>
              <a:ext uri="{FF2B5EF4-FFF2-40B4-BE49-F238E27FC236}">
                <a16:creationId xmlns:a16="http://schemas.microsoft.com/office/drawing/2014/main" xmlns="" id="{159DCB7C-9892-4E0C-89C3-B71097AD7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35733"/>
              </p:ext>
            </p:extLst>
          </p:nvPr>
        </p:nvGraphicFramePr>
        <p:xfrm>
          <a:off x="2799122" y="2262206"/>
          <a:ext cx="6593755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593755">
                  <a:extLst>
                    <a:ext uri="{9D8B030D-6E8A-4147-A177-3AD203B41FA5}">
                      <a16:colId xmlns:a16="http://schemas.microsoft.com/office/drawing/2014/main" xmlns="" val="1532429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err="1" smtClean="0">
                          <a:solidFill>
                            <a:schemeClr val="tx1"/>
                          </a:solidFill>
                        </a:rPr>
                        <a:t>별점</a:t>
                      </a: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(*, **, ***, ****, *****) : 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15636558"/>
                  </a:ext>
                </a:extLst>
              </a:tr>
              <a:tr h="1832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</a:rPr>
                        <a:t>후기</a:t>
                      </a:r>
                      <a:r>
                        <a:rPr lang="en-US" altLang="ko-KR" sz="1800" b="0" baseline="0" dirty="0" smtClean="0">
                          <a:solidFill>
                            <a:schemeClr val="tx1"/>
                          </a:solidFill>
                        </a:rPr>
                        <a:t>(100</a:t>
                      </a:r>
                      <a:r>
                        <a:rPr lang="ko-KR" altLang="en-US" sz="1800" b="0" baseline="0" dirty="0" smtClean="0">
                          <a:solidFill>
                            <a:schemeClr val="tx1"/>
                          </a:solidFill>
                        </a:rPr>
                        <a:t>자 이내</a:t>
                      </a:r>
                      <a:r>
                        <a:rPr lang="en-US" altLang="ko-KR" sz="1800" b="0" baseline="0" dirty="0" smtClean="0">
                          <a:solidFill>
                            <a:schemeClr val="tx1"/>
                          </a:solidFill>
                        </a:rPr>
                        <a:t>) :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32020316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783437" y="1752996"/>
            <a:ext cx="270779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>
                <a:solidFill>
                  <a:schemeClr val="tx1"/>
                </a:solidFill>
              </a:rPr>
              <a:t>진료 후기를 등록합니다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83437" y="3159954"/>
            <a:ext cx="353173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>
                <a:solidFill>
                  <a:schemeClr val="tx1"/>
                </a:solidFill>
              </a:rPr>
              <a:t>후기를 등록하시겠습니까</a:t>
            </a:r>
            <a:r>
              <a:rPr lang="en-US" altLang="ko-KR" dirty="0">
                <a:solidFill>
                  <a:schemeClr val="tx1"/>
                </a:solidFill>
              </a:rPr>
              <a:t>? (Y/N)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A6C4B93-420D-4FF6-AD9E-A5CC03B5F61F}"/>
              </a:ext>
            </a:extLst>
          </p:cNvPr>
          <p:cNvSpPr txBox="1"/>
          <p:nvPr/>
        </p:nvSpPr>
        <p:spPr>
          <a:xfrm>
            <a:off x="1810041" y="4257348"/>
            <a:ext cx="85719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Y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입력 시 형식 검사 및 질문 등록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상위 메뉴로 돌아간다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altLang="ko-KR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ko-KR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형식에 맞지 않는 </a:t>
            </a:r>
            <a:r>
              <a:rPr lang="ko-KR" altLang="en-US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별점</a:t>
            </a:r>
            <a:r>
              <a:rPr lang="en-US" altLang="ko-KR" dirty="0" smtClean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후기를 입력한 경우</a:t>
            </a:r>
            <a:endParaRPr lang="en-US" altLang="ko-KR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1(*)~5(*****)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점 사이의 </a:t>
            </a:r>
            <a:r>
              <a:rPr lang="ko-KR" altLang="en-US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별점을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다시 입력해 주세요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ko-KR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후기 </a:t>
            </a:r>
            <a:r>
              <a:rPr lang="en-US" altLang="ko-KR" dirty="0" smtClean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r>
              <a:rPr lang="ko-KR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자</a:t>
            </a:r>
            <a:r>
              <a:rPr lang="en-US" altLang="ko-KR" dirty="0" smtClean="0">
                <a:solidFill>
                  <a:srgbClr val="000000"/>
                </a:solidFill>
                <a:latin typeface="Arial" panose="020B0604020202020204" pitchFamily="34" charset="0"/>
              </a:rPr>
              <a:t>)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후기를 입력해 주세요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ko-KR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후기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Arial" panose="020B0604020202020204" pitchFamily="34" charset="0"/>
              </a:rPr>
              <a:t>100</a:t>
            </a:r>
            <a:r>
              <a:rPr lang="ko-KR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자 이상</a:t>
            </a:r>
            <a:r>
              <a:rPr lang="en-US" altLang="ko-KR" dirty="0" smtClean="0">
                <a:solidFill>
                  <a:srgbClr val="000000"/>
                </a:solidFill>
                <a:latin typeface="Arial" panose="020B0604020202020204" pitchFamily="34" charset="0"/>
              </a:rPr>
              <a:t>)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후기는 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100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자 이내 작성만 가능합니다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다시 입력해 주세요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endParaRPr lang="en-US" altLang="ko-KR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Arial" panose="020B0604020202020204" pitchFamily="34" charset="0"/>
              </a:rPr>
              <a:t>N </a:t>
            </a:r>
            <a:r>
              <a:rPr lang="ko-KR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입력 시 상위 메뉴로 돌아간다</a:t>
            </a:r>
            <a:endParaRPr lang="en-US" altLang="ko-KR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83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04040" y="829733"/>
            <a:ext cx="8783918" cy="3220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C2AEB947-5C42-4B29-A88A-A77DED5FE4B1}"/>
              </a:ext>
            </a:extLst>
          </p:cNvPr>
          <p:cNvSpPr/>
          <p:nvPr/>
        </p:nvSpPr>
        <p:spPr>
          <a:xfrm>
            <a:off x="0" y="593724"/>
            <a:ext cx="5136776" cy="7862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E8EDFA5-BA44-4D51-A9D0-1A9CB874A379}"/>
              </a:ext>
            </a:extLst>
          </p:cNvPr>
          <p:cNvSpPr txBox="1"/>
          <p:nvPr/>
        </p:nvSpPr>
        <p:spPr>
          <a:xfrm>
            <a:off x="8965" y="164393"/>
            <a:ext cx="3343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초기 화면 </a:t>
            </a:r>
            <a:r>
              <a:rPr lang="en-US" altLang="ko-KR" sz="2000" dirty="0" smtClean="0"/>
              <a:t>&gt; </a:t>
            </a:r>
            <a:r>
              <a:rPr lang="ko-KR" altLang="en-US" sz="2000" dirty="0" smtClean="0"/>
              <a:t>회원가입 화면</a:t>
            </a:r>
            <a:endParaRPr lang="en-US" altLang="ko-KR" sz="2000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xmlns="" id="{159DCB7C-9892-4E0C-89C3-B71097AD7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416523"/>
              </p:ext>
            </p:extLst>
          </p:nvPr>
        </p:nvGraphicFramePr>
        <p:xfrm>
          <a:off x="2799122" y="1817891"/>
          <a:ext cx="6593755" cy="201715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593755">
                  <a:extLst>
                    <a:ext uri="{9D8B030D-6E8A-4147-A177-3AD203B41FA5}">
                      <a16:colId xmlns:a16="http://schemas.microsoft.com/office/drawing/2014/main" xmlns="" val="1532429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아이디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(4~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</a:rPr>
                        <a:t>자 영문 및 특수문자 입력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15636558"/>
                  </a:ext>
                </a:extLst>
              </a:tr>
              <a:tr h="1832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비밀번호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(4~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</a:rPr>
                        <a:t>자 영문 및 특수문자 입력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32020316"/>
                  </a:ext>
                </a:extLst>
              </a:tr>
              <a:tr h="183277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832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(2~5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자 한글 입력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 :</a:t>
                      </a:r>
                    </a:p>
                    <a:p>
                      <a:pPr latinLnBrk="1"/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</a:rPr>
                        <a:t>성별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(1.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</a:rPr>
                        <a:t>남자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, 2.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</a:rPr>
                        <a:t>여자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) :</a:t>
                      </a:r>
                    </a:p>
                    <a:p>
                      <a:pPr latinLnBrk="1"/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</a:rPr>
                        <a:t>생년월일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</a:rPr>
                        <a:t>yyyy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-mm-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</a:rPr>
                        <a:t>dd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) :</a:t>
                      </a:r>
                    </a:p>
                    <a:p>
                      <a:pPr latinLnBrk="1"/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</a:rPr>
                        <a:t>전화번호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(010-xxxx-xxxx) :</a:t>
                      </a:r>
                    </a:p>
                    <a:p>
                      <a:pPr latinLnBrk="1"/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</a:rPr>
                        <a:t>주소지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</a:rPr>
                        <a:t>한글 및 숫자만 입력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) :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4036DC32-8D56-46F4-8764-0E6715E1A1DF}"/>
              </a:ext>
            </a:extLst>
          </p:cNvPr>
          <p:cNvSpPr/>
          <p:nvPr/>
        </p:nvSpPr>
        <p:spPr>
          <a:xfrm>
            <a:off x="0" y="593724"/>
            <a:ext cx="6096000" cy="9207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A6C4B93-420D-4FF6-AD9E-A5CC03B5F61F}"/>
              </a:ext>
            </a:extLst>
          </p:cNvPr>
          <p:cNvSpPr txBox="1"/>
          <p:nvPr/>
        </p:nvSpPr>
        <p:spPr>
          <a:xfrm>
            <a:off x="2273300" y="4333863"/>
            <a:ext cx="7645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중복 </a:t>
            </a:r>
            <a:r>
              <a:rPr lang="en-US" altLang="ko-KR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ID</a:t>
            </a:r>
            <a:r>
              <a:rPr lang="ko-KR" altLang="en-US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를 입력할 경우</a:t>
            </a:r>
            <a:endParaRPr lang="en-US" altLang="ko-KR" sz="16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ko-KR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이미 사용 중인 </a:t>
            </a:r>
            <a:r>
              <a:rPr lang="en-US" altLang="ko-KR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ID</a:t>
            </a:r>
            <a:r>
              <a:rPr lang="ko-KR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입니다</a:t>
            </a:r>
            <a:r>
              <a:rPr lang="en-US" altLang="ko-KR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다른 </a:t>
            </a:r>
            <a:r>
              <a:rPr lang="en-US" altLang="ko-KR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ID</a:t>
            </a:r>
            <a:r>
              <a:rPr lang="ko-KR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를 입력해주세요</a:t>
            </a:r>
            <a:r>
              <a:rPr lang="en-US" altLang="ko-KR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endParaRPr lang="en-US" altLang="ko-KR" sz="1600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ko-KR" altLang="en-US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형식에 맞지 않는 아이디</a:t>
            </a:r>
            <a:r>
              <a:rPr lang="en-US" altLang="ko-KR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비밀번호를 입력할 경우</a:t>
            </a:r>
            <a:endParaRPr lang="en-US" altLang="ko-KR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ko-KR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ID</a:t>
            </a:r>
            <a:r>
              <a:rPr lang="ko-KR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가 올바르지 않습니다</a:t>
            </a:r>
            <a:r>
              <a:rPr lang="en-US" altLang="ko-KR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다시 입력해주세요</a:t>
            </a:r>
            <a:r>
              <a:rPr lang="en-US" altLang="ko-KR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ko-KR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비밀번호가 </a:t>
            </a:r>
            <a:r>
              <a:rPr lang="ko-KR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올바르지 않습니다</a:t>
            </a:r>
            <a:r>
              <a:rPr lang="en-US" altLang="ko-KR" sz="1600" b="1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다시 입력해주세요</a:t>
            </a:r>
            <a:r>
              <a:rPr lang="en-US" altLang="ko-KR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endParaRPr lang="en-US" altLang="ko-KR" sz="1600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ko-KR" altLang="en-US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형식에 맞지 않는 개인정보를 입력할 경우</a:t>
            </a:r>
            <a:endParaRPr lang="en-US" altLang="ko-KR" sz="16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ko-KR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ko-KR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이름</a:t>
            </a:r>
            <a:r>
              <a:rPr lang="en-US" altLang="ko-KR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성별</a:t>
            </a:r>
            <a:r>
              <a:rPr lang="en-US" altLang="ko-KR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생년월일</a:t>
            </a:r>
            <a:r>
              <a:rPr lang="en-US" altLang="ko-KR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전화번호</a:t>
            </a:r>
            <a:r>
              <a:rPr lang="en-US" altLang="ko-KR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주소지</a:t>
            </a:r>
            <a:r>
              <a:rPr lang="en-US" altLang="ko-KR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r>
              <a:rPr lang="ko-KR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가 올바르지 않습니다</a:t>
            </a:r>
            <a:r>
              <a:rPr lang="en-US" altLang="ko-KR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다시 입력해주세요</a:t>
            </a:r>
            <a:r>
              <a:rPr lang="en-US" altLang="ko-KR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ko-KR" sz="16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03356" y="970574"/>
            <a:ext cx="138528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2. </a:t>
            </a:r>
            <a:r>
              <a:rPr lang="ko-KR" altLang="en-US" b="1" dirty="0" smtClean="0">
                <a:solidFill>
                  <a:schemeClr val="tx1"/>
                </a:solidFill>
              </a:rPr>
              <a:t>회원가입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44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04040" y="1148374"/>
            <a:ext cx="8783918" cy="25473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C2AEB947-5C42-4B29-A88A-A77DED5FE4B1}"/>
              </a:ext>
            </a:extLst>
          </p:cNvPr>
          <p:cNvSpPr/>
          <p:nvPr/>
        </p:nvSpPr>
        <p:spPr>
          <a:xfrm>
            <a:off x="0" y="593724"/>
            <a:ext cx="5136776" cy="7862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E8EDFA5-BA44-4D51-A9D0-1A9CB874A379}"/>
              </a:ext>
            </a:extLst>
          </p:cNvPr>
          <p:cNvSpPr txBox="1"/>
          <p:nvPr/>
        </p:nvSpPr>
        <p:spPr>
          <a:xfrm>
            <a:off x="8965" y="164393"/>
            <a:ext cx="3343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초기 화면 </a:t>
            </a:r>
            <a:r>
              <a:rPr lang="en-US" altLang="ko-KR" sz="2000" dirty="0" smtClean="0"/>
              <a:t>&gt; </a:t>
            </a:r>
            <a:r>
              <a:rPr lang="ko-KR" altLang="en-US" sz="2000" dirty="0" smtClean="0"/>
              <a:t>로그인 화면</a:t>
            </a:r>
            <a:endParaRPr lang="en-US" altLang="ko-KR" sz="2000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xmlns="" id="{159DCB7C-9892-4E0C-89C3-B71097AD7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376003"/>
              </p:ext>
            </p:extLst>
          </p:nvPr>
        </p:nvGraphicFramePr>
        <p:xfrm>
          <a:off x="2799122" y="2628900"/>
          <a:ext cx="6593755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593755">
                  <a:extLst>
                    <a:ext uri="{9D8B030D-6E8A-4147-A177-3AD203B41FA5}">
                      <a16:colId xmlns:a16="http://schemas.microsoft.com/office/drawing/2014/main" xmlns="" val="1532429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</a:rPr>
                        <a:t>아이디</a:t>
                      </a: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(4~</a:t>
                      </a:r>
                      <a:r>
                        <a:rPr lang="en-US" altLang="ko-KR" sz="1800" b="0" baseline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800" b="0" baseline="0" dirty="0" smtClean="0">
                          <a:solidFill>
                            <a:schemeClr val="tx1"/>
                          </a:solidFill>
                        </a:rPr>
                        <a:t>자 영문 및 특수문자 입력</a:t>
                      </a:r>
                      <a:r>
                        <a:rPr lang="en-US" altLang="ko-KR" sz="18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15636558"/>
                  </a:ext>
                </a:extLst>
              </a:tr>
              <a:tr h="1832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</a:rPr>
                        <a:t>비밀번호</a:t>
                      </a: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(4~</a:t>
                      </a:r>
                      <a:r>
                        <a:rPr lang="en-US" altLang="ko-KR" sz="1800" b="0" baseline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800" b="0" baseline="0" dirty="0" smtClean="0">
                          <a:solidFill>
                            <a:schemeClr val="tx1"/>
                          </a:solidFill>
                        </a:rPr>
                        <a:t>자 영문 및 특수문자 입력</a:t>
                      </a:r>
                      <a:r>
                        <a:rPr lang="en-US" altLang="ko-KR" sz="1800" b="0" baseline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32020316"/>
                  </a:ext>
                </a:extLst>
              </a:tr>
            </a:tbl>
          </a:graphicData>
        </a:graphic>
      </p:graphicFrame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4036DC32-8D56-46F4-8764-0E6715E1A1DF}"/>
              </a:ext>
            </a:extLst>
          </p:cNvPr>
          <p:cNvSpPr/>
          <p:nvPr/>
        </p:nvSpPr>
        <p:spPr>
          <a:xfrm>
            <a:off x="0" y="593724"/>
            <a:ext cx="6096000" cy="9207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A6C4B93-420D-4FF6-AD9E-A5CC03B5F61F}"/>
              </a:ext>
            </a:extLst>
          </p:cNvPr>
          <p:cNvSpPr txBox="1"/>
          <p:nvPr/>
        </p:nvSpPr>
        <p:spPr>
          <a:xfrm>
            <a:off x="2184398" y="4120533"/>
            <a:ext cx="78232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틀린 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비밀번호를 입력할 경우</a:t>
            </a:r>
            <a:endParaRPr lang="en-US" altLang="ko-KR" dirty="0" smtClean="0"/>
          </a:p>
          <a:p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ID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가 올바르지 않습니다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다시 입력해주세요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비밀번호가 </a:t>
            </a:r>
            <a:r>
              <a:rPr lang="ko-KR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올바르지 않습니다</a:t>
            </a:r>
            <a:r>
              <a:rPr lang="en-US" altLang="ko-KR" b="1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다시 입력해주세요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endParaRPr lang="en-US" altLang="ko-KR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ko-KR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존재하는 아이디를 입력했지만 비밀번호를 </a:t>
            </a:r>
            <a:r>
              <a:rPr lang="en-US" altLang="ko-KR" dirty="0" smtClean="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r>
              <a:rPr lang="ko-KR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회 이상 틀렸을 경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우</a:t>
            </a:r>
            <a:endParaRPr lang="en-US" altLang="ko-KR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비밀번호를 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회 이상 틀렸습니다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보안을 위해 비밀번호를 재설정해주세요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ko-KR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03356" y="1574720"/>
            <a:ext cx="138528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1. </a:t>
            </a:r>
            <a:r>
              <a:rPr lang="ko-KR" altLang="en-US" b="1" dirty="0" smtClean="0">
                <a:solidFill>
                  <a:schemeClr val="tx1"/>
                </a:solidFill>
              </a:rPr>
              <a:t>로그인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57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704040" y="1003220"/>
            <a:ext cx="8783918" cy="36703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C2AEB947-5C42-4B29-A88A-A77DED5FE4B1}"/>
              </a:ext>
            </a:extLst>
          </p:cNvPr>
          <p:cNvSpPr/>
          <p:nvPr/>
        </p:nvSpPr>
        <p:spPr>
          <a:xfrm>
            <a:off x="0" y="593724"/>
            <a:ext cx="5136776" cy="7862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E8EDFA5-BA44-4D51-A9D0-1A9CB874A379}"/>
              </a:ext>
            </a:extLst>
          </p:cNvPr>
          <p:cNvSpPr txBox="1"/>
          <p:nvPr/>
        </p:nvSpPr>
        <p:spPr>
          <a:xfrm>
            <a:off x="8965" y="164393"/>
            <a:ext cx="5363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초기 화면 </a:t>
            </a:r>
            <a:r>
              <a:rPr lang="en-US" altLang="ko-KR" sz="2000" dirty="0" smtClean="0"/>
              <a:t>&gt; </a:t>
            </a:r>
            <a:r>
              <a:rPr lang="ko-KR" altLang="en-US" sz="2000" dirty="0" smtClean="0"/>
              <a:t>로그인 </a:t>
            </a:r>
            <a:r>
              <a:rPr lang="en-US" altLang="ko-KR" sz="2000" dirty="0" smtClean="0"/>
              <a:t>&gt; </a:t>
            </a:r>
            <a:r>
              <a:rPr lang="ko-KR" altLang="en-US" sz="2000" dirty="0" smtClean="0"/>
              <a:t>비밀번호 재설정</a:t>
            </a:r>
            <a:endParaRPr lang="en-US" altLang="ko-KR" sz="20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4036DC32-8D56-46F4-8764-0E6715E1A1DF}"/>
              </a:ext>
            </a:extLst>
          </p:cNvPr>
          <p:cNvSpPr/>
          <p:nvPr/>
        </p:nvSpPr>
        <p:spPr>
          <a:xfrm>
            <a:off x="0" y="593724"/>
            <a:ext cx="6096000" cy="9207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9">
            <a:extLst>
              <a:ext uri="{FF2B5EF4-FFF2-40B4-BE49-F238E27FC236}">
                <a16:creationId xmlns:a16="http://schemas.microsoft.com/office/drawing/2014/main" xmlns="" id="{159DCB7C-9892-4E0C-89C3-B71097AD7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354307"/>
              </p:ext>
            </p:extLst>
          </p:nvPr>
        </p:nvGraphicFramePr>
        <p:xfrm>
          <a:off x="2799122" y="2483746"/>
          <a:ext cx="6593755" cy="1925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593755">
                  <a:extLst>
                    <a:ext uri="{9D8B030D-6E8A-4147-A177-3AD203B41FA5}">
                      <a16:colId xmlns:a16="http://schemas.microsoft.com/office/drawing/2014/main" xmlns="" val="1532429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</a:rPr>
                        <a:t>아이디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15636558"/>
                  </a:ext>
                </a:extLst>
              </a:tr>
              <a:tr h="1832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</a:rPr>
                        <a:t>비밀번호 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32020316"/>
                  </a:ext>
                </a:extLst>
              </a:tr>
              <a:tr h="1832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2838208" y="1479034"/>
            <a:ext cx="52709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비밀번호 재설정을 위해 본인 인증을 진행합니다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가입 시 입력했던 정보를 입력해 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96331" y="5156200"/>
            <a:ext cx="45993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입력된 개인 정보와 등록된 정보 불일치 시</a:t>
            </a:r>
            <a:endParaRPr lang="en-US" altLang="ko-KR" b="1" dirty="0" smtClean="0"/>
          </a:p>
          <a:p>
            <a:pPr algn="ctr"/>
            <a:r>
              <a:rPr lang="en-US" altLang="ko-KR" b="1" dirty="0" smtClean="0"/>
              <a:t>“</a:t>
            </a:r>
            <a:r>
              <a:rPr lang="ko-KR" altLang="en-US" b="1" dirty="0" smtClean="0"/>
              <a:t>본인 인증에 실패했습니다</a:t>
            </a:r>
            <a:r>
              <a:rPr lang="en-US" altLang="ko-KR" b="1" dirty="0" smtClean="0"/>
              <a:t>.”</a:t>
            </a:r>
          </a:p>
          <a:p>
            <a:pPr algn="ctr"/>
            <a:endParaRPr lang="en-US" altLang="ko-KR" b="1" dirty="0"/>
          </a:p>
          <a:p>
            <a:pPr algn="ctr"/>
            <a:r>
              <a:rPr lang="ko-KR" altLang="en-US" dirty="0" smtClean="0"/>
              <a:t>출력 후 초기 화면으로 돌아간다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406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704040" y="1396920"/>
            <a:ext cx="8783918" cy="23495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C2AEB947-5C42-4B29-A88A-A77DED5FE4B1}"/>
              </a:ext>
            </a:extLst>
          </p:cNvPr>
          <p:cNvSpPr/>
          <p:nvPr/>
        </p:nvSpPr>
        <p:spPr>
          <a:xfrm>
            <a:off x="0" y="593724"/>
            <a:ext cx="6096000" cy="9207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E8EDFA5-BA44-4D51-A9D0-1A9CB874A379}"/>
              </a:ext>
            </a:extLst>
          </p:cNvPr>
          <p:cNvSpPr txBox="1"/>
          <p:nvPr/>
        </p:nvSpPr>
        <p:spPr>
          <a:xfrm>
            <a:off x="8965" y="164393"/>
            <a:ext cx="5363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초기 화면 </a:t>
            </a:r>
            <a:r>
              <a:rPr lang="en-US" altLang="ko-KR" sz="2000" dirty="0" smtClean="0"/>
              <a:t>&gt; </a:t>
            </a:r>
            <a:r>
              <a:rPr lang="ko-KR" altLang="en-US" sz="2000" dirty="0" smtClean="0"/>
              <a:t>로그인 </a:t>
            </a:r>
            <a:r>
              <a:rPr lang="en-US" altLang="ko-KR" sz="2000" dirty="0" smtClean="0"/>
              <a:t>&gt; </a:t>
            </a:r>
            <a:r>
              <a:rPr lang="ko-KR" altLang="en-US" sz="2000" dirty="0" smtClean="0"/>
              <a:t>비밀번호 재설정</a:t>
            </a:r>
            <a:endParaRPr lang="en-US" altLang="ko-KR" sz="20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159DCB7C-9892-4E0C-89C3-B71097AD7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388545"/>
              </p:ext>
            </p:extLst>
          </p:nvPr>
        </p:nvGraphicFramePr>
        <p:xfrm>
          <a:off x="2799122" y="2838410"/>
          <a:ext cx="659375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593755">
                  <a:extLst>
                    <a:ext uri="{9D8B030D-6E8A-4147-A177-3AD203B41FA5}">
                      <a16:colId xmlns:a16="http://schemas.microsoft.com/office/drawing/2014/main" xmlns="" val="1532429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</a:rPr>
                        <a:t>변경할 비밀번호</a:t>
                      </a:r>
                      <a:r>
                        <a:rPr lang="en-US" altLang="ko-KR" sz="1800" b="0" baseline="0" dirty="0" smtClean="0">
                          <a:solidFill>
                            <a:schemeClr val="tx1"/>
                          </a:solidFill>
                        </a:rPr>
                        <a:t>(4~12</a:t>
                      </a:r>
                      <a:r>
                        <a:rPr lang="ko-KR" altLang="en-US" sz="1800" b="0" baseline="0" dirty="0" smtClean="0">
                          <a:solidFill>
                            <a:schemeClr val="tx1"/>
                          </a:solidFill>
                        </a:rPr>
                        <a:t>자 영문 및 특수문자 입력</a:t>
                      </a:r>
                      <a:r>
                        <a:rPr lang="en-US" altLang="ko-KR" sz="1800" b="0" baseline="0" dirty="0" smtClean="0">
                          <a:solidFill>
                            <a:schemeClr val="tx1"/>
                          </a:solidFill>
                        </a:rPr>
                        <a:t>) :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15636558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2844788" y="1802199"/>
            <a:ext cx="32512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본인 인증에 성공했습니다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새 비밀번호를 입력해 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A6C4B93-420D-4FF6-AD9E-A5CC03B5F61F}"/>
              </a:ext>
            </a:extLst>
          </p:cNvPr>
          <p:cNvSpPr txBox="1"/>
          <p:nvPr/>
        </p:nvSpPr>
        <p:spPr>
          <a:xfrm>
            <a:off x="2184398" y="3993533"/>
            <a:ext cx="78232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형식에 맞지 않는 아이디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비밀번호를 입력할 경우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Arial" panose="020B0604020202020204" pitchFamily="34" charset="0"/>
              </a:rPr>
              <a:t>ID</a:t>
            </a:r>
            <a:r>
              <a:rPr lang="ko-KR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가 올바르지 않습니다</a:t>
            </a:r>
            <a:r>
              <a:rPr lang="en-US" altLang="ko-KR" b="1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다시 입력해주세요</a:t>
            </a:r>
            <a:r>
              <a:rPr lang="en-US" altLang="ko-KR" b="1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ko-KR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비밀번호가 올바르지 않습니다</a:t>
            </a:r>
            <a:r>
              <a:rPr lang="en-US" altLang="ko-KR" b="1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다시 입력해주세요</a:t>
            </a:r>
            <a:r>
              <a:rPr lang="en-US" altLang="ko-KR" b="1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endParaRPr lang="en-US" altLang="ko-KR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ko-KR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기존과 똑같은 비밀번호를 입력한 경우</a:t>
            </a:r>
            <a:endParaRPr lang="en-US" altLang="ko-KR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기존 비밀번호와 같습니다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다시 입력해 주세요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ko-KR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변경 성공 시</a:t>
            </a:r>
            <a:endParaRPr lang="en-US" altLang="ko-KR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비밀번호가 재설정 되었습니다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초기 화면으로 이동합니다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ko-KR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01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704040" y="3907830"/>
            <a:ext cx="8783918" cy="27342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704040" y="965200"/>
            <a:ext cx="8783918" cy="2667080"/>
            <a:chOff x="1704040" y="2019300"/>
            <a:chExt cx="8783918" cy="2667080"/>
          </a:xfrm>
        </p:grpSpPr>
        <p:sp>
          <p:nvSpPr>
            <p:cNvPr id="8" name="직사각형 7"/>
            <p:cNvSpPr/>
            <p:nvPr/>
          </p:nvSpPr>
          <p:spPr>
            <a:xfrm>
              <a:off x="1704040" y="2019300"/>
              <a:ext cx="8783918" cy="26670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모서리가 둥근 직사각형 2"/>
            <p:cNvSpPr/>
            <p:nvPr/>
          </p:nvSpPr>
          <p:spPr>
            <a:xfrm>
              <a:off x="4419599" y="2489280"/>
              <a:ext cx="3352800" cy="15621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3644899" y="2641680"/>
              <a:ext cx="4876800" cy="12573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19599" y="4194930"/>
              <a:ext cx="1218603" cy="3693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ko-KR" altLang="en-US" dirty="0">
                  <a:solidFill>
                    <a:schemeClr val="tx1"/>
                  </a:solidFill>
                </a:rPr>
                <a:t>✏ 입력</a:t>
              </a:r>
              <a:r>
                <a:rPr lang="en-US" altLang="ko-KR" dirty="0">
                  <a:solidFill>
                    <a:schemeClr val="tx1"/>
                  </a:solidFill>
                </a:rPr>
                <a:t>: 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C2AEB947-5C42-4B29-A88A-A77DED5FE4B1}"/>
              </a:ext>
            </a:extLst>
          </p:cNvPr>
          <p:cNvSpPr/>
          <p:nvPr/>
        </p:nvSpPr>
        <p:spPr>
          <a:xfrm>
            <a:off x="0" y="593724"/>
            <a:ext cx="6096000" cy="9207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E8EDFA5-BA44-4D51-A9D0-1A9CB874A379}"/>
              </a:ext>
            </a:extLst>
          </p:cNvPr>
          <p:cNvSpPr txBox="1"/>
          <p:nvPr/>
        </p:nvSpPr>
        <p:spPr>
          <a:xfrm>
            <a:off x="8965" y="164393"/>
            <a:ext cx="7946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진료 상담 </a:t>
            </a:r>
            <a:r>
              <a:rPr lang="en-US" altLang="ko-KR" sz="2000" dirty="0" smtClean="0"/>
              <a:t>&gt; </a:t>
            </a:r>
            <a:r>
              <a:rPr lang="ko-KR" altLang="en-US" sz="2000" dirty="0" smtClean="0"/>
              <a:t>온라인 상담</a:t>
            </a:r>
            <a:endParaRPr lang="en-US" altLang="ko-KR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5315300" y="1754565"/>
            <a:ext cx="15359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질문 등록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질문 내역</a:t>
            </a:r>
            <a:endParaRPr lang="en-US" altLang="ko-KR" dirty="0" smtClean="0"/>
          </a:p>
          <a:p>
            <a:r>
              <a:rPr lang="en-US" altLang="ko-KR" dirty="0" smtClean="0"/>
              <a:t>0.  </a:t>
            </a:r>
            <a:r>
              <a:rPr lang="ko-KR" altLang="en-US" dirty="0" smtClean="0"/>
              <a:t>상위 메뉴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73008" y="1250514"/>
            <a:ext cx="142058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>
                <a:solidFill>
                  <a:schemeClr val="tx1"/>
                </a:solidFill>
              </a:rPr>
              <a:t>온라인 상담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5" name="표 9">
            <a:extLst>
              <a:ext uri="{FF2B5EF4-FFF2-40B4-BE49-F238E27FC236}">
                <a16:creationId xmlns:a16="http://schemas.microsoft.com/office/drawing/2014/main" xmlns="" id="{159DCB7C-9892-4E0C-89C3-B71097AD7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390800"/>
              </p:ext>
            </p:extLst>
          </p:nvPr>
        </p:nvGraphicFramePr>
        <p:xfrm>
          <a:off x="2799122" y="4577160"/>
          <a:ext cx="6593755" cy="1925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593755">
                  <a:extLst>
                    <a:ext uri="{9D8B030D-6E8A-4147-A177-3AD203B41FA5}">
                      <a16:colId xmlns:a16="http://schemas.microsoft.com/office/drawing/2014/main" xmlns="" val="1532429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(20</a:t>
                      </a: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</a:rPr>
                        <a:t>자</a:t>
                      </a:r>
                      <a:r>
                        <a:rPr lang="ko-KR" altLang="en-US" sz="1800" b="0" baseline="0" dirty="0" smtClean="0">
                          <a:solidFill>
                            <a:schemeClr val="tx1"/>
                          </a:solidFill>
                        </a:rPr>
                        <a:t> 이내</a:t>
                      </a:r>
                      <a:r>
                        <a:rPr lang="en-US" altLang="ko-KR" sz="1800" b="0" baseline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15636558"/>
                  </a:ext>
                </a:extLst>
              </a:tr>
              <a:tr h="1832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</a:rPr>
                        <a:t>말머리</a:t>
                      </a: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(1. </a:t>
                      </a: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</a:rPr>
                        <a:t>충치</a:t>
                      </a: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, 2. </a:t>
                      </a: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</a:rPr>
                        <a:t>잇몸</a:t>
                      </a: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, 3. </a:t>
                      </a: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</a:rPr>
                        <a:t>교정</a:t>
                      </a: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, 4.</a:t>
                      </a:r>
                      <a:r>
                        <a:rPr lang="en-US" altLang="ko-KR" sz="1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800" b="0" baseline="0" dirty="0" smtClean="0">
                          <a:solidFill>
                            <a:schemeClr val="tx1"/>
                          </a:solidFill>
                        </a:rPr>
                        <a:t>발치</a:t>
                      </a:r>
                      <a:r>
                        <a:rPr lang="en-US" altLang="ko-KR" sz="1800" b="0" baseline="0" dirty="0" smtClean="0">
                          <a:solidFill>
                            <a:schemeClr val="tx1"/>
                          </a:solidFill>
                        </a:rPr>
                        <a:t>, 5. </a:t>
                      </a:r>
                      <a:r>
                        <a:rPr lang="ko-KR" altLang="en-US" sz="1800" b="0" baseline="0" dirty="0" smtClean="0">
                          <a:solidFill>
                            <a:schemeClr val="tx1"/>
                          </a:solidFill>
                        </a:rPr>
                        <a:t>미백</a:t>
                      </a:r>
                      <a:r>
                        <a:rPr lang="en-US" altLang="ko-KR" sz="1800" b="0" baseline="0" dirty="0" smtClean="0">
                          <a:solidFill>
                            <a:schemeClr val="tx1"/>
                          </a:solidFill>
                        </a:rPr>
                        <a:t>, 6. </a:t>
                      </a:r>
                      <a:r>
                        <a:rPr lang="ko-KR" altLang="en-US" sz="1800" b="0" baseline="0" dirty="0" smtClean="0">
                          <a:solidFill>
                            <a:schemeClr val="tx1"/>
                          </a:solidFill>
                        </a:rPr>
                        <a:t>기타</a:t>
                      </a:r>
                      <a:r>
                        <a:rPr lang="en-US" altLang="ko-KR" sz="1800" b="0" baseline="0" dirty="0" smtClean="0">
                          <a:solidFill>
                            <a:schemeClr val="tx1"/>
                          </a:solidFill>
                        </a:rPr>
                        <a:t>) :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32020316"/>
                  </a:ext>
                </a:extLst>
              </a:tr>
              <a:tr h="1832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(300</a:t>
                      </a: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</a:rPr>
                        <a:t>자 이내</a:t>
                      </a: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) :</a:t>
                      </a:r>
                    </a:p>
                    <a:p>
                      <a:pPr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028900" y="4064358"/>
            <a:ext cx="216437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/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>
                <a:solidFill>
                  <a:schemeClr val="tx1"/>
                </a:solidFill>
              </a:rPr>
              <a:t>질문을 등록합니다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276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C2AEB947-5C42-4B29-A88A-A77DED5FE4B1}"/>
              </a:ext>
            </a:extLst>
          </p:cNvPr>
          <p:cNvSpPr/>
          <p:nvPr/>
        </p:nvSpPr>
        <p:spPr>
          <a:xfrm>
            <a:off x="0" y="593724"/>
            <a:ext cx="6096000" cy="9207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E8EDFA5-BA44-4D51-A9D0-1A9CB874A379}"/>
              </a:ext>
            </a:extLst>
          </p:cNvPr>
          <p:cNvSpPr txBox="1"/>
          <p:nvPr/>
        </p:nvSpPr>
        <p:spPr>
          <a:xfrm>
            <a:off x="8965" y="164393"/>
            <a:ext cx="7946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진료 상담 </a:t>
            </a:r>
            <a:r>
              <a:rPr lang="en-US" altLang="ko-KR" sz="2000" dirty="0" smtClean="0"/>
              <a:t>&gt; </a:t>
            </a:r>
            <a:r>
              <a:rPr lang="ko-KR" altLang="en-US" sz="2000" dirty="0" smtClean="0"/>
              <a:t>온라인 상담 </a:t>
            </a:r>
            <a:r>
              <a:rPr lang="en-US" altLang="ko-KR" sz="2000" dirty="0" smtClean="0"/>
              <a:t>&gt; </a:t>
            </a:r>
            <a:r>
              <a:rPr lang="ko-KR" altLang="en-US" sz="2000" dirty="0" smtClean="0"/>
              <a:t>질문 등록</a:t>
            </a:r>
            <a:endParaRPr lang="en-US" altLang="ko-KR" sz="2000" dirty="0"/>
          </a:p>
        </p:txBody>
      </p:sp>
      <p:sp>
        <p:nvSpPr>
          <p:cNvPr id="19" name="직사각형 18"/>
          <p:cNvSpPr/>
          <p:nvPr/>
        </p:nvSpPr>
        <p:spPr>
          <a:xfrm>
            <a:off x="1704040" y="947617"/>
            <a:ext cx="8783918" cy="33692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9">
            <a:extLst>
              <a:ext uri="{FF2B5EF4-FFF2-40B4-BE49-F238E27FC236}">
                <a16:creationId xmlns:a16="http://schemas.microsoft.com/office/drawing/2014/main" xmlns="" id="{159DCB7C-9892-4E0C-89C3-B71097AD7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165905"/>
              </p:ext>
            </p:extLst>
          </p:nvPr>
        </p:nvGraphicFramePr>
        <p:xfrm>
          <a:off x="2799122" y="1616947"/>
          <a:ext cx="6593755" cy="1925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593755">
                  <a:extLst>
                    <a:ext uri="{9D8B030D-6E8A-4147-A177-3AD203B41FA5}">
                      <a16:colId xmlns:a16="http://schemas.microsoft.com/office/drawing/2014/main" xmlns="" val="1532429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(20</a:t>
                      </a: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</a:rPr>
                        <a:t>자</a:t>
                      </a:r>
                      <a:r>
                        <a:rPr lang="ko-KR" altLang="en-US" sz="1800" b="0" baseline="0" dirty="0" smtClean="0">
                          <a:solidFill>
                            <a:schemeClr val="tx1"/>
                          </a:solidFill>
                        </a:rPr>
                        <a:t> 이내</a:t>
                      </a:r>
                      <a:r>
                        <a:rPr lang="en-US" altLang="ko-KR" sz="1800" b="0" baseline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15636558"/>
                  </a:ext>
                </a:extLst>
              </a:tr>
              <a:tr h="1832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</a:rPr>
                        <a:t>말머리</a:t>
                      </a: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(1. </a:t>
                      </a: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</a:rPr>
                        <a:t>충치</a:t>
                      </a: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, 2. </a:t>
                      </a: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</a:rPr>
                        <a:t>잇몸</a:t>
                      </a: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, 3. </a:t>
                      </a: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</a:rPr>
                        <a:t>교정</a:t>
                      </a: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, 4.</a:t>
                      </a:r>
                      <a:r>
                        <a:rPr lang="en-US" altLang="ko-KR" sz="1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800" b="0" baseline="0" dirty="0" smtClean="0">
                          <a:solidFill>
                            <a:schemeClr val="tx1"/>
                          </a:solidFill>
                        </a:rPr>
                        <a:t>발치</a:t>
                      </a:r>
                      <a:r>
                        <a:rPr lang="en-US" altLang="ko-KR" sz="1800" b="0" baseline="0" dirty="0" smtClean="0">
                          <a:solidFill>
                            <a:schemeClr val="tx1"/>
                          </a:solidFill>
                        </a:rPr>
                        <a:t>, 5. </a:t>
                      </a:r>
                      <a:r>
                        <a:rPr lang="ko-KR" altLang="en-US" sz="1800" b="0" baseline="0" dirty="0" smtClean="0">
                          <a:solidFill>
                            <a:schemeClr val="tx1"/>
                          </a:solidFill>
                        </a:rPr>
                        <a:t>미백</a:t>
                      </a:r>
                      <a:r>
                        <a:rPr lang="en-US" altLang="ko-KR" sz="1800" b="0" baseline="0" dirty="0" smtClean="0">
                          <a:solidFill>
                            <a:schemeClr val="tx1"/>
                          </a:solidFill>
                        </a:rPr>
                        <a:t>, 6. </a:t>
                      </a:r>
                      <a:r>
                        <a:rPr lang="ko-KR" altLang="en-US" sz="1800" b="0" baseline="0" dirty="0" smtClean="0">
                          <a:solidFill>
                            <a:schemeClr val="tx1"/>
                          </a:solidFill>
                        </a:rPr>
                        <a:t>기타</a:t>
                      </a:r>
                      <a:r>
                        <a:rPr lang="en-US" altLang="ko-KR" sz="1800" b="0" baseline="0" dirty="0" smtClean="0">
                          <a:solidFill>
                            <a:schemeClr val="tx1"/>
                          </a:solidFill>
                        </a:rPr>
                        <a:t>) :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32020316"/>
                  </a:ext>
                </a:extLst>
              </a:tr>
              <a:tr h="1832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(300</a:t>
                      </a: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</a:rPr>
                        <a:t>자 이내</a:t>
                      </a: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) :</a:t>
                      </a:r>
                    </a:p>
                    <a:p>
                      <a:pPr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783632" y="1104145"/>
            <a:ext cx="216437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/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>
                <a:solidFill>
                  <a:schemeClr val="tx1"/>
                </a:solidFill>
              </a:rPr>
              <a:t>질문을 등록합니다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83632" y="3721503"/>
            <a:ext cx="353173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/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>
                <a:solidFill>
                  <a:schemeClr val="tx1"/>
                </a:solidFill>
              </a:rPr>
              <a:t>질문을 등록하시겠습니까</a:t>
            </a:r>
            <a:r>
              <a:rPr lang="en-US" altLang="ko-KR" dirty="0">
                <a:solidFill>
                  <a:schemeClr val="tx1"/>
                </a:solidFill>
              </a:rPr>
              <a:t>? (Y/N)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5A6C4B93-420D-4FF6-AD9E-A5CC03B5F61F}"/>
              </a:ext>
            </a:extLst>
          </p:cNvPr>
          <p:cNvSpPr txBox="1"/>
          <p:nvPr/>
        </p:nvSpPr>
        <p:spPr>
          <a:xfrm>
            <a:off x="2559048" y="4678220"/>
            <a:ext cx="70739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Arial" panose="020B0604020202020204" pitchFamily="34" charset="0"/>
              </a:rPr>
              <a:t>Y </a:t>
            </a:r>
            <a:r>
              <a:rPr lang="ko-KR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입력 시 형식 검사 및 질문 등록</a:t>
            </a:r>
            <a:r>
              <a:rPr lang="en-US" altLang="ko-KR" dirty="0" smtClean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상위 메뉴로 돌아간다</a:t>
            </a:r>
            <a:endParaRPr lang="en-US" altLang="ko-KR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altLang="ko-KR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ko-KR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형식에 맞지 않는 제목</a:t>
            </a:r>
            <a:r>
              <a:rPr lang="en-US" altLang="ko-KR" dirty="0" smtClean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말머리</a:t>
            </a:r>
            <a:r>
              <a:rPr lang="en-US" altLang="ko-KR" dirty="0" smtClean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내용을 입력한 경우</a:t>
            </a:r>
            <a:endParaRPr lang="en-US" altLang="ko-KR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등록에 실패했습니다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올바른 형식을 확인 후 다시 입력해주세요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endParaRPr lang="en-US" altLang="ko-KR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Arial" panose="020B0604020202020204" pitchFamily="34" charset="0"/>
              </a:rPr>
              <a:t>N </a:t>
            </a:r>
            <a:r>
              <a:rPr lang="ko-KR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입력 시</a:t>
            </a:r>
            <a:r>
              <a:rPr lang="en-US" altLang="ko-KR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상위 메뉴로 돌아간다</a:t>
            </a:r>
            <a:endParaRPr lang="en-US" altLang="ko-KR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28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048000" y="6259276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✏ </a:t>
            </a:r>
            <a:r>
              <a:rPr lang="ko-KR" altLang="en-US" dirty="0" err="1" smtClean="0"/>
              <a:t>글번호</a:t>
            </a:r>
            <a:r>
              <a:rPr lang="ko-KR" altLang="en-US" dirty="0" smtClean="0"/>
              <a:t> 선택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C2AEB947-5C42-4B29-A88A-A77DED5FE4B1}"/>
              </a:ext>
            </a:extLst>
          </p:cNvPr>
          <p:cNvSpPr/>
          <p:nvPr/>
        </p:nvSpPr>
        <p:spPr>
          <a:xfrm>
            <a:off x="0" y="593724"/>
            <a:ext cx="6096000" cy="9207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E8EDFA5-BA44-4D51-A9D0-1A9CB874A379}"/>
              </a:ext>
            </a:extLst>
          </p:cNvPr>
          <p:cNvSpPr txBox="1"/>
          <p:nvPr/>
        </p:nvSpPr>
        <p:spPr>
          <a:xfrm>
            <a:off x="8965" y="164393"/>
            <a:ext cx="7946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진료 상담 </a:t>
            </a:r>
            <a:r>
              <a:rPr lang="en-US" altLang="ko-KR" sz="2000" dirty="0" smtClean="0"/>
              <a:t>&gt; </a:t>
            </a:r>
            <a:r>
              <a:rPr lang="ko-KR" altLang="en-US" sz="2000" dirty="0" smtClean="0"/>
              <a:t>온라인 상담 </a:t>
            </a:r>
            <a:r>
              <a:rPr lang="en-US" altLang="ko-KR" sz="2000" dirty="0" smtClean="0"/>
              <a:t>&gt; </a:t>
            </a:r>
            <a:r>
              <a:rPr lang="ko-KR" altLang="en-US" sz="2000" dirty="0" smtClean="0"/>
              <a:t>질문 내역</a:t>
            </a:r>
            <a:endParaRPr lang="en-US" altLang="ko-KR" sz="2000" dirty="0"/>
          </a:p>
        </p:txBody>
      </p:sp>
      <p:sp>
        <p:nvSpPr>
          <p:cNvPr id="14" name="직사각형 13"/>
          <p:cNvSpPr/>
          <p:nvPr/>
        </p:nvSpPr>
        <p:spPr>
          <a:xfrm>
            <a:off x="1691340" y="3572932"/>
            <a:ext cx="8783918" cy="31453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9">
            <a:extLst>
              <a:ext uri="{FF2B5EF4-FFF2-40B4-BE49-F238E27FC236}">
                <a16:creationId xmlns:a16="http://schemas.microsoft.com/office/drawing/2014/main" xmlns="" id="{159DCB7C-9892-4E0C-89C3-B71097AD7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014147"/>
              </p:ext>
            </p:extLst>
          </p:nvPr>
        </p:nvGraphicFramePr>
        <p:xfrm>
          <a:off x="3048000" y="4531360"/>
          <a:ext cx="6870701" cy="153952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870701">
                  <a:extLst>
                    <a:ext uri="{9D8B030D-6E8A-4147-A177-3AD203B41FA5}">
                      <a16:colId xmlns:a16="http://schemas.microsoft.com/office/drawing/2014/main" xmlns="" val="1532429226"/>
                    </a:ext>
                  </a:extLst>
                </a:gridCol>
              </a:tblGrid>
              <a:tr h="3086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.     [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</a:rPr>
                        <a:t>충치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]    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</a:rPr>
                        <a:t>차가운 것을 먹으면 이가 시려요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15636558"/>
                  </a:ext>
                </a:extLst>
              </a:tr>
              <a:tr h="3086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2.     [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충치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]    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어금니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</a:rPr>
                        <a:t>가 시큰거리는 증상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086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3.     [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교정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]      </a:t>
                      </a: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비발치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 교정 금액은 어떻게 되나요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086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4.     [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미백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]     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치료 한 번으로도 효과를 볼 수 있을지 문의 드립니다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537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5.     [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기타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</a:rPr>
                        <a:t>      치과 방문 시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</a:rPr>
                        <a:t>주차는 무료로 가능한가요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048000" y="3661374"/>
            <a:ext cx="369684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/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</a:rPr>
              <a:t>*** </a:t>
            </a:r>
            <a:r>
              <a:rPr lang="ko-KR" altLang="en-US" dirty="0">
                <a:solidFill>
                  <a:schemeClr val="tx1"/>
                </a:solidFill>
              </a:rPr>
              <a:t>님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아이디</a:t>
            </a:r>
            <a:r>
              <a:rPr lang="en-US" altLang="ko-KR" dirty="0">
                <a:solidFill>
                  <a:srgbClr val="FF0000"/>
                </a:solidFill>
              </a:rPr>
              <a:t>? </a:t>
            </a:r>
            <a:r>
              <a:rPr lang="ko-KR" altLang="en-US" dirty="0">
                <a:solidFill>
                  <a:srgbClr val="FF0000"/>
                </a:solidFill>
              </a:rPr>
              <a:t>이름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의 질문 내역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4749941"/>
            <a:ext cx="4225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최근 질문을 가장 위로</a:t>
            </a:r>
            <a:r>
              <a:rPr lang="en-US" altLang="ko-KR" b="1" dirty="0" smtClean="0">
                <a:solidFill>
                  <a:srgbClr val="FF0000"/>
                </a:solidFill>
              </a:rPr>
              <a:t>?</a:t>
            </a: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가장 아래로</a:t>
            </a:r>
            <a:r>
              <a:rPr lang="en-US" altLang="ko-KR" b="1" dirty="0" smtClean="0">
                <a:solidFill>
                  <a:srgbClr val="FF0000"/>
                </a:solidFill>
              </a:rPr>
              <a:t>?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49563" y="4229100"/>
            <a:ext cx="1996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글번호</a:t>
            </a:r>
            <a:r>
              <a:rPr lang="ko-KR" altLang="en-US" sz="1400" dirty="0" smtClean="0"/>
              <a:t> 말머리     제목</a:t>
            </a:r>
            <a:endParaRPr lang="ko-KR" altLang="en-US" sz="14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1704040" y="800829"/>
            <a:ext cx="8783918" cy="2667080"/>
            <a:chOff x="1704040" y="2019300"/>
            <a:chExt cx="8783918" cy="2667080"/>
          </a:xfrm>
        </p:grpSpPr>
        <p:sp>
          <p:nvSpPr>
            <p:cNvPr id="19" name="직사각형 18"/>
            <p:cNvSpPr/>
            <p:nvPr/>
          </p:nvSpPr>
          <p:spPr>
            <a:xfrm>
              <a:off x="1704040" y="2019300"/>
              <a:ext cx="8783918" cy="26670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4419599" y="2489280"/>
              <a:ext cx="3352800" cy="15621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644899" y="2641680"/>
              <a:ext cx="4876800" cy="12573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19599" y="4194930"/>
              <a:ext cx="1218603" cy="3693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ko-KR" altLang="en-US" dirty="0">
                  <a:solidFill>
                    <a:schemeClr val="tx1"/>
                  </a:solidFill>
                </a:rPr>
                <a:t>✏ 입력</a:t>
              </a:r>
              <a:r>
                <a:rPr lang="en-US" altLang="ko-KR" dirty="0">
                  <a:solidFill>
                    <a:schemeClr val="tx1"/>
                  </a:solidFill>
                </a:rPr>
                <a:t>: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315300" y="1590194"/>
            <a:ext cx="15359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질문 등록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질문 내역</a:t>
            </a:r>
            <a:endParaRPr lang="en-US" altLang="ko-KR" dirty="0" smtClean="0"/>
          </a:p>
          <a:p>
            <a:r>
              <a:rPr lang="en-US" altLang="ko-KR" dirty="0" smtClean="0"/>
              <a:t>0.  </a:t>
            </a:r>
            <a:r>
              <a:rPr lang="ko-KR" altLang="en-US" dirty="0" smtClean="0"/>
              <a:t>상위 메뉴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373008" y="1086143"/>
            <a:ext cx="142058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>
                <a:solidFill>
                  <a:schemeClr val="tx1"/>
                </a:solidFill>
              </a:rPr>
              <a:t>온라인 상담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80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C2AEB947-5C42-4B29-A88A-A77DED5FE4B1}"/>
              </a:ext>
            </a:extLst>
          </p:cNvPr>
          <p:cNvSpPr/>
          <p:nvPr/>
        </p:nvSpPr>
        <p:spPr>
          <a:xfrm>
            <a:off x="0" y="593724"/>
            <a:ext cx="6096000" cy="9207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E8EDFA5-BA44-4D51-A9D0-1A9CB874A379}"/>
              </a:ext>
            </a:extLst>
          </p:cNvPr>
          <p:cNvSpPr txBox="1"/>
          <p:nvPr/>
        </p:nvSpPr>
        <p:spPr>
          <a:xfrm>
            <a:off x="8965" y="164393"/>
            <a:ext cx="7946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진료 상담 </a:t>
            </a:r>
            <a:r>
              <a:rPr lang="en-US" altLang="ko-KR" sz="2000" dirty="0" smtClean="0"/>
              <a:t>&gt; </a:t>
            </a:r>
            <a:r>
              <a:rPr lang="ko-KR" altLang="en-US" sz="2000" dirty="0" smtClean="0"/>
              <a:t>온라인 상담 </a:t>
            </a:r>
            <a:r>
              <a:rPr lang="en-US" altLang="ko-KR" sz="2000" dirty="0" smtClean="0"/>
              <a:t>&gt; </a:t>
            </a:r>
            <a:r>
              <a:rPr lang="ko-KR" altLang="en-US" sz="2000" dirty="0" smtClean="0"/>
              <a:t>질문 내역</a:t>
            </a:r>
            <a:endParaRPr lang="en-US" altLang="ko-KR" sz="2000" dirty="0"/>
          </a:p>
        </p:txBody>
      </p:sp>
      <p:sp>
        <p:nvSpPr>
          <p:cNvPr id="14" name="직사각형 13"/>
          <p:cNvSpPr/>
          <p:nvPr/>
        </p:nvSpPr>
        <p:spPr>
          <a:xfrm>
            <a:off x="1704040" y="1317152"/>
            <a:ext cx="8783918" cy="4165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9">
            <a:extLst>
              <a:ext uri="{FF2B5EF4-FFF2-40B4-BE49-F238E27FC236}">
                <a16:creationId xmlns:a16="http://schemas.microsoft.com/office/drawing/2014/main" xmlns="" id="{159DCB7C-9892-4E0C-89C3-B71097AD7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702648"/>
              </p:ext>
            </p:extLst>
          </p:nvPr>
        </p:nvGraphicFramePr>
        <p:xfrm>
          <a:off x="2412999" y="1957710"/>
          <a:ext cx="7366002" cy="2199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66002">
                  <a:extLst>
                    <a:ext uri="{9D8B030D-6E8A-4147-A177-3AD203B41FA5}">
                      <a16:colId xmlns:a16="http://schemas.microsoft.com/office/drawing/2014/main" xmlns="" val="1532429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1800" b="0" baseline="0" dirty="0" smtClean="0">
                          <a:solidFill>
                            <a:schemeClr val="tx1"/>
                          </a:solidFill>
                        </a:rPr>
                        <a:t>. [</a:t>
                      </a:r>
                      <a:r>
                        <a:rPr lang="ko-KR" altLang="en-US" sz="1800" b="0" baseline="0" dirty="0" smtClean="0">
                          <a:solidFill>
                            <a:schemeClr val="tx1"/>
                          </a:solidFill>
                        </a:rPr>
                        <a:t>충치</a:t>
                      </a:r>
                      <a:r>
                        <a:rPr lang="en-US" altLang="ko-KR" sz="1800" b="0" baseline="0" dirty="0" smtClean="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1800" b="0" baseline="0" dirty="0" smtClean="0">
                          <a:solidFill>
                            <a:schemeClr val="tx1"/>
                          </a:solidFill>
                        </a:rPr>
                        <a:t>차가운 것을 먹으면 이가 시려요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15636558"/>
                  </a:ext>
                </a:extLst>
              </a:tr>
              <a:tr h="1832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</a:rPr>
                        <a:t>차가운 물이나 아이스크림을 먹으면 어금니가 아파요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32020316"/>
                  </a:ext>
                </a:extLst>
              </a:tr>
              <a:tr h="1832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</a:rPr>
                        <a:t>└▶ 안녕하세요</a:t>
                      </a: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800" b="0" baseline="0" dirty="0" err="1" smtClean="0">
                          <a:solidFill>
                            <a:srgbClr val="FF0000"/>
                          </a:solidFill>
                        </a:rPr>
                        <a:t>바른</a:t>
                      </a:r>
                      <a:r>
                        <a:rPr lang="ko-KR" altLang="en-US" sz="1800" b="0" baseline="0" dirty="0" err="1" smtClean="0">
                          <a:solidFill>
                            <a:schemeClr val="tx1"/>
                          </a:solidFill>
                        </a:rPr>
                        <a:t>치과입니다</a:t>
                      </a:r>
                      <a:r>
                        <a:rPr lang="en-US" altLang="ko-KR" sz="1800" b="0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800" b="0" baseline="0" dirty="0" smtClean="0">
                          <a:solidFill>
                            <a:schemeClr val="tx1"/>
                          </a:solidFill>
                        </a:rPr>
                        <a:t>차가운 것을 먹으면 이가 시린 증상으로 질문을 주셨군요</a:t>
                      </a:r>
                      <a:r>
                        <a:rPr lang="en-US" altLang="ko-KR" sz="18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8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8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8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370460" y="1476203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✏ </a:t>
            </a:r>
            <a:r>
              <a:rPr lang="ko-KR" altLang="en-US" dirty="0" err="1" smtClean="0"/>
              <a:t>글번호</a:t>
            </a:r>
            <a:r>
              <a:rPr lang="ko-KR" altLang="en-US" dirty="0" smtClean="0"/>
              <a:t> 선택</a:t>
            </a:r>
            <a:r>
              <a:rPr lang="en-US" altLang="ko-KR" dirty="0" smtClean="0"/>
              <a:t>: 1 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370460" y="4374204"/>
            <a:ext cx="40030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r>
              <a:rPr lang="ko-KR" altLang="en-US" dirty="0" smtClean="0"/>
              <a:t>을 입력 시 상위 메뉴로 돌아갑니다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✏ </a:t>
            </a:r>
            <a:r>
              <a:rPr lang="ko-KR" altLang="en-US" dirty="0" err="1" smtClean="0"/>
              <a:t>글번호</a:t>
            </a:r>
            <a:r>
              <a:rPr lang="ko-KR" altLang="en-US" dirty="0" smtClean="0"/>
              <a:t> 선택</a:t>
            </a:r>
            <a:r>
              <a:rPr lang="en-US" altLang="ko-KR" dirty="0" smtClean="0"/>
              <a:t>: 2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056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</TotalTime>
  <Words>993</Words>
  <Application>Microsoft Office PowerPoint</Application>
  <PresentationFormat>사용자 지정</PresentationFormat>
  <Paragraphs>167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바른 치과 치과 이름을 무엇으로 할지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고수경</dc:creator>
  <cp:lastModifiedBy>HOME</cp:lastModifiedBy>
  <cp:revision>16</cp:revision>
  <dcterms:created xsi:type="dcterms:W3CDTF">2022-04-11T06:23:15Z</dcterms:created>
  <dcterms:modified xsi:type="dcterms:W3CDTF">2022-04-12T03:31:35Z</dcterms:modified>
</cp:coreProperties>
</file>