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type="screen16x9" cy="6858000" cx="12192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horzBarState="maximized">
    <p:restoredLeft sz="19013" autoAdjust="0"/>
    <p:restoredTop sz="94660"/>
  </p:normalViewPr>
  <p:slideViewPr>
    <p:cSldViewPr snapToGrid="0">
      <p:cViewPr varScale="1">
        <p:scale>
          <a:sx n="64" d="100"/>
          <a:sy n="64" d="100"/>
        </p:scale>
        <p:origin x="96" y="666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7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7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7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标题幻灯片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Rectangle 9"/>
          <p:cNvSpPr/>
          <p:nvPr/>
        </p:nvSpPr>
        <p:spPr>
          <a:xfrm>
            <a:off x="0" y="0"/>
            <a:ext cx="12192000" cy="4572001"/>
          </a:xfrm>
          <a:prstGeom prst="rect"/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82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ah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83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baseline="0" sz="5000" spc="200"/>
            </a:lvl1pPr>
          </a:lstStyle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584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anchor="ctr" lIns="91440" rIns="91440">
            <a:normAutofit/>
          </a:bodyPr>
          <a:lstStyle>
            <a:lvl1pPr algn="l" indent="0" marL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 indent="0" marL="457200">
              <a:buNone/>
              <a:defRPr sz="18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800"/>
            </a:lvl4pPr>
            <a:lvl5pPr algn="ctr" indent="0" marL="1828800">
              <a:buNone/>
              <a:defRPr sz="1800"/>
            </a:lvl5pPr>
            <a:lvl6pPr algn="ctr" indent="0" marL="2286000">
              <a:buNone/>
              <a:defRPr sz="1800"/>
            </a:lvl6pPr>
            <a:lvl7pPr algn="ctr" indent="0" marL="2743200">
              <a:buNone/>
              <a:defRPr sz="1800"/>
            </a:lvl7pPr>
            <a:lvl8pPr algn="ctr" indent="0" marL="3200400">
              <a:buNone/>
              <a:defRPr sz="1800"/>
            </a:lvl8pPr>
            <a:lvl9pPr algn="ctr" indent="0" marL="3657600">
              <a:buNone/>
              <a:defRPr sz="1800"/>
            </a:lvl9pPr>
          </a:lstStyle>
          <a:p>
            <a:r>
              <a:rPr altLang="en-US" lang="zh-CN" smtClean="0"/>
              <a:t>单击此处编辑母版副标题样式</a:t>
            </a:r>
            <a:endParaRPr dirty="0" lang="en-US"/>
          </a:p>
        </p:txBody>
      </p:sp>
      <p:sp>
        <p:nvSpPr>
          <p:cNvPr id="104858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/>
          </a:lstStyle>
          <a:p>
            <a:fld id="{B61BEF0D-F0BB-DE4B-95CE-6DB70DBA9567}" type="datetimeFigureOut">
              <a:rPr lang="en-US" smtClean="0"/>
              <a:t>2/19/2022</a:t>
            </a:fld>
            <a:endParaRPr dirty="0" lang="en-US"/>
          </a:p>
        </p:txBody>
      </p:sp>
      <p:sp>
        <p:nvSpPr>
          <p:cNvPr id="10485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5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  <p:cxnSp>
        <p:nvCxnSpPr>
          <p:cNvPr id="3145729" name="Straight Connector 7"/>
          <p:cNvCxnSpPr>
            <a:cxnSpLocks/>
          </p:cNvCxnSpPr>
          <p:nvPr/>
        </p:nvCxnSpPr>
        <p:spPr>
          <a:xfrm flipV="1">
            <a:off x="8386843" y="5264106"/>
            <a:ext cx="0" cy="914400"/>
          </a:xfrm>
          <a:prstGeom prst="line"/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字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637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dirty="0" lang="en-US"/>
          </a:p>
        </p:txBody>
      </p:sp>
      <p:sp>
        <p:nvSpPr>
          <p:cNvPr id="104863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5C6B4A9-1611-4792-9094-5F34BCA07E0B}" type="datetimeFigureOut">
              <a:rPr lang="en-US" smtClean="0"/>
              <a:t>2/19/2022</a:t>
            </a:fld>
            <a:endParaRPr dirty="0" lang="en-US"/>
          </a:p>
        </p:txBody>
      </p:sp>
      <p:sp>
        <p:nvSpPr>
          <p:cNvPr id="104863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9333C77-0158-454C-844F-B7AB9BD7DAD4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垂直排列标题与 文本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bIns="91440" lIns="45720" rIns="45720" tIns="91440" vert="eaVert"/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62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dirty="0" lang="en-US"/>
          </a:p>
        </p:txBody>
      </p:sp>
      <p:sp>
        <p:nvSpPr>
          <p:cNvPr id="104862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2/19/2022</a:t>
            </a:fld>
            <a:endParaRPr dirty="0" lang="en-US"/>
          </a:p>
        </p:txBody>
      </p:sp>
      <p:sp>
        <p:nvSpPr>
          <p:cNvPr id="104862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  <p:cxnSp>
        <p:nvCxnSpPr>
          <p:cNvPr id="3145730" name="Straight Connector 6"/>
          <p:cNvCxnSpPr>
            <a:cxnSpLocks/>
          </p:cNvCxnSpPr>
          <p:nvPr/>
        </p:nvCxnSpPr>
        <p:spPr>
          <a:xfrm rot="5400000" flipV="1">
            <a:off x="10058400" y="59263"/>
            <a:ext cx="0" cy="914400"/>
          </a:xfrm>
          <a:prstGeom prst="line"/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59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dirty="0" lang="en-US"/>
          </a:p>
        </p:txBody>
      </p:sp>
      <p:sp>
        <p:nvSpPr>
          <p:cNvPr id="104859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2/19/2022</a:t>
            </a:fld>
            <a:endParaRPr dirty="0" lang="en-US"/>
          </a:p>
        </p:txBody>
      </p:sp>
      <p:sp>
        <p:nvSpPr>
          <p:cNvPr id="104859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59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secHead">
  <p:cSld name="节标题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8"/>
          <p:cNvSpPr/>
          <p:nvPr/>
        </p:nvSpPr>
        <p:spPr>
          <a:xfrm>
            <a:off x="0" y="0"/>
            <a:ext cx="12192000" cy="4572001"/>
          </a:xfrm>
          <a:prstGeom prst="rect"/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42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ah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baseline="0" b="0" sz="5000" spc="200"/>
            </a:lvl1pPr>
          </a:lstStyle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644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anchor="ctr" lIns="91440" rIns="91440">
            <a:normAutofit/>
          </a:bodyPr>
          <a:lstStyle>
            <a:lvl1pPr indent="0" marL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64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2/19/2022</a:t>
            </a:fld>
            <a:endParaRPr dirty="0" lang="en-US"/>
          </a:p>
        </p:txBody>
      </p:sp>
      <p:sp>
        <p:nvSpPr>
          <p:cNvPr id="104864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  <p:cxnSp>
        <p:nvCxnSpPr>
          <p:cNvPr id="3145732" name="Straight Connector 7"/>
          <p:cNvCxnSpPr>
            <a:cxnSpLocks/>
          </p:cNvCxnSpPr>
          <p:nvPr/>
        </p:nvCxnSpPr>
        <p:spPr>
          <a:xfrm flipV="1">
            <a:off x="8386843" y="5264106"/>
            <a:ext cx="0" cy="914400"/>
          </a:xfrm>
          <a:prstGeom prst="line"/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649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dirty="0" lang="en-US"/>
          </a:p>
        </p:txBody>
      </p:sp>
      <p:sp>
        <p:nvSpPr>
          <p:cNvPr id="1048650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dirty="0" lang="en-US"/>
          </a:p>
        </p:txBody>
      </p:sp>
      <p:sp>
        <p:nvSpPr>
          <p:cNvPr id="104865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B712588-04B1-427B-82EE-E8DB90309F08}" type="datetimeFigureOut">
              <a:rPr lang="en-US" smtClean="0"/>
              <a:t>2/19/2022</a:t>
            </a:fld>
            <a:endParaRPr dirty="0" lang="en-US"/>
          </a:p>
        </p:txBody>
      </p:sp>
      <p:sp>
        <p:nvSpPr>
          <p:cNvPr id="104865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FF9F0C5-380F-41C2-899A-BAC0F0927E16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9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655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anchor="ctr" lIns="137160" rIns="137160">
            <a:normAutofit/>
          </a:bodyPr>
          <a:lstStyle>
            <a:lvl1pPr indent="0" marL="0">
              <a:spcBef>
                <a:spcPts val="0"/>
              </a:spcBef>
              <a:spcAft>
                <a:spcPts val="0"/>
              </a:spcAft>
              <a:buNone/>
              <a:defRPr baseline="0" b="0" cap="none" sz="2300">
                <a:solidFill>
                  <a:schemeClr val="accent1"/>
                </a:solidFill>
                <a:latin typeface="+mn-lt"/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656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dirty="0" lang="en-US"/>
          </a:p>
        </p:txBody>
      </p:sp>
      <p:sp>
        <p:nvSpPr>
          <p:cNvPr id="104865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anchor="ctr" lIns="137160" rIns="137160">
            <a:normAutofit/>
          </a:bodyPr>
          <a:lstStyle>
            <a:lvl1pPr indent="0" marL="0">
              <a:spcBef>
                <a:spcPts val="0"/>
              </a:spcBef>
              <a:spcAft>
                <a:spcPts val="0"/>
              </a:spcAft>
              <a:buNone/>
              <a:defRPr baseline="0" b="0" cap="none" dirty="0" sz="2300" kern="1200" lang="en-US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algn="l" defTabSz="914400" eaLnBrk="1" hangingPunct="1" indent="0" latinLnBrk="0" lvl="0" marL="0" rtl="0">
              <a:lnSpc>
                <a:spcPct val="90000"/>
              </a:lnSpc>
              <a:spcBef>
                <a:spcPts val="1800"/>
              </a:spcBef>
              <a:buNone/>
            </a:pPr>
            <a:r>
              <a:rPr altLang="en-US" lang="zh-CN" smtClean="0"/>
              <a:t>单击此处编辑母版文本样式</a:t>
            </a:r>
          </a:p>
        </p:txBody>
      </p:sp>
      <p:sp>
        <p:nvSpPr>
          <p:cNvPr id="1048658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dirty="0" lang="en-US"/>
          </a:p>
        </p:txBody>
      </p:sp>
      <p:sp>
        <p:nvSpPr>
          <p:cNvPr id="104865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2/19/2022</a:t>
            </a:fld>
            <a:endParaRPr dirty="0" lang="en-US"/>
          </a:p>
        </p:txBody>
      </p:sp>
      <p:sp>
        <p:nvSpPr>
          <p:cNvPr id="104866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6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62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2/19/2022</a:t>
            </a:fld>
            <a:endParaRPr dirty="0" lang="en-US"/>
          </a:p>
        </p:txBody>
      </p:sp>
      <p:sp>
        <p:nvSpPr>
          <p:cNvPr id="104862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2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blank">
  <p:cSld name="空白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2/19/2022</a:t>
            </a:fld>
            <a:endParaRPr dirty="0" lang="en-US"/>
          </a:p>
        </p:txBody>
      </p:sp>
      <p:sp>
        <p:nvSpPr>
          <p:cNvPr id="104866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6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666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dirty="0" lang="en-US"/>
          </a:p>
        </p:txBody>
      </p:sp>
      <p:sp>
        <p:nvSpPr>
          <p:cNvPr id="1048667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indent="0" marL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66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2A54C80-263E-416B-A8E0-580EDEADCBDC}" type="datetimeFigureOut">
              <a:rPr lang="en-US" smtClean="0"/>
              <a:t>2/19/2022</a:t>
            </a:fld>
            <a:endParaRPr dirty="0" lang="en-US"/>
          </a:p>
        </p:txBody>
      </p:sp>
      <p:sp>
        <p:nvSpPr>
          <p:cNvPr id="104866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7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19954A3-9DFD-4C44-94BA-B95130A3BA1C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图片与标题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baseline="0" sz="5000" spc="200"/>
            </a:lvl1pPr>
          </a:lstStyle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631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anchor="t" bIns="45720" lIns="457200" rIns="45720" tIns="365760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en-US" lang="zh-CN" smtClean="0"/>
              <a:t>单击图标添加图片</a:t>
            </a:r>
            <a:endParaRPr dirty="0" lang="en-US"/>
          </a:p>
        </p:txBody>
      </p:sp>
      <p:sp>
        <p:nvSpPr>
          <p:cNvPr id="1048632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anchor="ctr" lIns="91440" rIns="91440">
            <a:normAutofit/>
          </a:bodyPr>
          <a:lstStyle>
            <a:lvl1pPr indent="0" marL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63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2/19/2022</a:t>
            </a:fld>
            <a:endParaRPr dirty="0" lang="en-US"/>
          </a:p>
        </p:txBody>
      </p:sp>
      <p:sp>
        <p:nvSpPr>
          <p:cNvPr id="104863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3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  <p:cxnSp>
        <p:nvCxnSpPr>
          <p:cNvPr id="3145731" name="Straight Connector 7"/>
          <p:cNvCxnSpPr>
            <a:cxnSpLocks/>
          </p:cNvCxnSpPr>
          <p:nvPr/>
        </p:nvCxnSpPr>
        <p:spPr>
          <a:xfrm flipV="1">
            <a:off x="8386843" y="5264106"/>
            <a:ext cx="0" cy="914400"/>
          </a:xfrm>
          <a:prstGeom prst="line"/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/>
        </p:spPr>
        <p:txBody>
          <a:bodyPr bIns="45720" lIns="45720" rIns="45720" rtlCol="0" tIns="45720" vert="horz">
            <a:normAutofit/>
          </a:bodyPr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1BEF0D-F0BB-DE4B-95CE-6DB70DBA9567}" type="datetimeFigureOut">
              <a:rPr lang="en-US" smtClean="0"/>
              <a:t>2/19/2022</a:t>
            </a:fld>
            <a:endParaRPr dirty="0"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baseline="0" cap="all"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dirty="0"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  <p:cxnSp>
        <p:nvCxnSpPr>
          <p:cNvPr id="3145728" name="Straight Connector 6"/>
          <p:cNvCxnSpPr>
            <a:cxnSpLocks/>
          </p:cNvCxnSpPr>
          <p:nvPr/>
        </p:nvCxnSpPr>
        <p:spPr>
          <a:xfrm flipV="1">
            <a:off x="762000" y="826324"/>
            <a:ext cx="0" cy="914400"/>
          </a:xfrm>
          <a:prstGeom prst="line"/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80000"/>
        </a:lnSpc>
        <a:spcBef>
          <a:spcPct val="0"/>
        </a:spcBef>
        <a:buNone/>
        <a:defRPr baseline="0" cap="all" sz="5000" kern="1200" spc="10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91440" latinLnBrk="0" marL="91440" rtl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137160" latinLnBrk="0" marL="265176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137160" latinLnBrk="0" marL="448056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137160" latinLnBrk="0" marL="59436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137160" latinLnBrk="0" marL="77724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137160" latinLnBrk="0" marL="9144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137160" latinLnBrk="0" marL="1060704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137160" latinLnBrk="0" marL="1216152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137160" latinLnBrk="0" marL="1362456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hyperlink" Target="mailto:dyshi@cs.ecnu.edu.cn" TargetMode="Externa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altLang="en-US" dirty="0" lang="zh-CN" smtClean="0"/>
              <a:t>数学建模课程介绍</a:t>
            </a:r>
            <a:r>
              <a:rPr altLang="zh-CN" dirty="0" lang="en-US" smtClean="0"/>
              <a:t/>
            </a:r>
            <a:br>
              <a:rPr altLang="zh-CN" dirty="0" lang="en-US" smtClean="0"/>
            </a:br>
            <a:r>
              <a:rPr altLang="zh-CN" dirty="0" sz="2200" lang="en-US" smtClean="0"/>
              <a:t>introduction to Mathematical modeling</a:t>
            </a:r>
            <a:endParaRPr altLang="en-US" dirty="0" sz="2200" lang="zh-CN"/>
          </a:p>
        </p:txBody>
      </p:sp>
      <p:sp>
        <p:nvSpPr>
          <p:cNvPr id="1048589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altLang="en-US" dirty="0" lang="zh-CN" smtClean="0"/>
              <a:t>石东昱</a:t>
            </a:r>
            <a:endParaRPr altLang="zh-CN" dirty="0" lang="en-US" smtClean="0"/>
          </a:p>
          <a:p>
            <a:r>
              <a:rPr altLang="en-US" dirty="0" lang="zh-CN" smtClean="0"/>
              <a:t>华东师范大学计算机学院</a:t>
            </a:r>
            <a:endParaRPr altLang="zh-CN" dirty="0" lang="en-US" smtClean="0"/>
          </a:p>
          <a:p>
            <a:r>
              <a:rPr altLang="zh-CN" dirty="0" lang="en-US" smtClean="0"/>
              <a:t>dyshi@cs.ecnu.edu.cn</a:t>
            </a:r>
            <a:endParaRPr altLang="en-US" dirty="0" lang="zh-CN"/>
          </a:p>
        </p:txBody>
      </p:sp>
    </p:spTree>
  </p:cSld>
  <p:clrMapOvr>
    <a:masterClrMapping/>
  </p:clrMapOvr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标题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32618"/>
          </a:xfrm>
        </p:spPr>
        <p:txBody>
          <a:bodyPr/>
          <a:p>
            <a:r>
              <a:rPr altLang="en-US" dirty="0" lang="zh-CN" smtClean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部分参考书</a:t>
            </a:r>
            <a:endParaRPr altLang="en-US" dirty="0" lang="zh-CN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48612" name="内容占位符 2"/>
          <p:cNvSpPr>
            <a:spLocks noGrp="1"/>
          </p:cNvSpPr>
          <p:nvPr>
            <p:ph idx="1"/>
          </p:nvPr>
        </p:nvSpPr>
        <p:spPr>
          <a:xfrm>
            <a:off x="1024128" y="1726058"/>
            <a:ext cx="10165239" cy="4583302"/>
          </a:xfrm>
        </p:spPr>
        <p:txBody>
          <a:bodyPr>
            <a:normAutofit/>
          </a:bodyPr>
          <a:p>
            <a:pPr indent="0" marL="0">
              <a:buNone/>
            </a:pPr>
            <a:r>
              <a:rPr altLang="en-US" dirty="0" sz="3600" lang="zh-CN" smtClean="0">
                <a:solidFill>
                  <a:srgbClr val="002060"/>
                </a:solidFill>
              </a:rPr>
              <a:t>姜</a:t>
            </a:r>
            <a:r>
              <a:rPr altLang="en-US" dirty="0" sz="3600" lang="zh-CN" smtClean="0">
                <a:solidFill>
                  <a:srgbClr val="002060"/>
                </a:solidFill>
              </a:rPr>
              <a:t>启源，谢金星，叶俊，数学模型（第五版），高等教育出版社，</a:t>
            </a:r>
            <a:r>
              <a:rPr altLang="zh-CN" dirty="0" sz="3600" lang="en-US" smtClean="0">
                <a:solidFill>
                  <a:srgbClr val="002060"/>
                </a:solidFill>
              </a:rPr>
              <a:t>2018</a:t>
            </a:r>
          </a:p>
          <a:p>
            <a:pPr indent="0" marL="0">
              <a:buNone/>
            </a:pPr>
            <a:r>
              <a:rPr altLang="zh-CN" dirty="0" sz="3600" lang="en-US">
                <a:solidFill>
                  <a:srgbClr val="002060"/>
                </a:solidFill>
              </a:rPr>
              <a:t>Frank R. Giordano, William P. Fox, Steven B. Horton, A First Course in Mathematical Modeling (5th Ed.), Richard Stratton, </a:t>
            </a:r>
            <a:r>
              <a:rPr altLang="zh-CN" dirty="0" sz="3600" lang="en-US" smtClean="0">
                <a:solidFill>
                  <a:srgbClr val="002060"/>
                </a:solidFill>
              </a:rPr>
              <a:t>2014</a:t>
            </a:r>
          </a:p>
          <a:p>
            <a:pPr indent="0" marL="0">
              <a:buNone/>
            </a:pPr>
            <a:endParaRPr altLang="zh-CN" dirty="0" sz="3600" lang="en-US" smtClean="0">
              <a:solidFill>
                <a:srgbClr val="002060"/>
              </a:solidFill>
            </a:endParaRPr>
          </a:p>
          <a:p>
            <a:pPr indent="0" marL="0">
              <a:buNone/>
            </a:pPr>
            <a:r>
              <a:rPr altLang="en-US" dirty="0" sz="3600" lang="zh-CN" smtClean="0">
                <a:solidFill>
                  <a:srgbClr val="002060"/>
                </a:solidFill>
              </a:rPr>
              <a:t>（其它参考资料将逐步分享）</a:t>
            </a:r>
            <a:endParaRPr altLang="zh-CN" dirty="0" sz="3600" lang="en-US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标题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32618"/>
          </a:xfrm>
        </p:spPr>
        <p:txBody>
          <a:bodyPr/>
          <a:p>
            <a:r>
              <a:rPr altLang="en-US" dirty="0" lang="zh-CN" smtClean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作业格式</a:t>
            </a:r>
            <a:endParaRPr altLang="en-US" dirty="0" lang="zh-CN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48614" name="内容占位符 2"/>
          <p:cNvSpPr>
            <a:spLocks noGrp="1"/>
          </p:cNvSpPr>
          <p:nvPr>
            <p:ph idx="1"/>
          </p:nvPr>
        </p:nvSpPr>
        <p:spPr>
          <a:xfrm>
            <a:off x="1024128" y="1726058"/>
            <a:ext cx="10165239" cy="4583302"/>
          </a:xfrm>
        </p:spPr>
        <p:txBody>
          <a:bodyPr>
            <a:normAutofit fontScale="97222" lnSpcReduction="20000"/>
          </a:bodyPr>
          <a:p>
            <a:pPr>
              <a:buFont typeface="Arial" panose="020B0604020202020204" pitchFamily="34" charset="0"/>
              <a:buChar char="•"/>
            </a:pPr>
            <a:r>
              <a:rPr altLang="en-US" dirty="0" sz="3600" lang="zh-CN" smtClean="0">
                <a:solidFill>
                  <a:srgbClr val="002060"/>
                </a:solidFill>
              </a:rPr>
              <a:t>提交 </a:t>
            </a:r>
            <a:r>
              <a:rPr altLang="zh-CN" dirty="0" sz="3600" lang="en-US" smtClean="0">
                <a:solidFill>
                  <a:srgbClr val="002060"/>
                </a:solidFill>
              </a:rPr>
              <a:t>.</a:t>
            </a:r>
            <a:r>
              <a:rPr altLang="zh-CN" dirty="0" sz="3600" lang="en-US" err="1" smtClean="0">
                <a:solidFill>
                  <a:srgbClr val="002060"/>
                </a:solidFill>
              </a:rPr>
              <a:t>ipynb</a:t>
            </a:r>
            <a:r>
              <a:rPr altLang="zh-CN" dirty="0" sz="3600" lang="en-US" smtClean="0">
                <a:solidFill>
                  <a:srgbClr val="002060"/>
                </a:solidFill>
              </a:rPr>
              <a:t> </a:t>
            </a:r>
            <a:r>
              <a:rPr altLang="en-US" dirty="0" sz="3600" lang="zh-CN" smtClean="0">
                <a:solidFill>
                  <a:srgbClr val="002060"/>
                </a:solidFill>
              </a:rPr>
              <a:t>文件，包含一次作业的全部文字描述、数学表达式和代码</a:t>
            </a:r>
            <a:endParaRPr altLang="zh-CN" dirty="0" sz="3600" lang="en-US" smtClean="0">
              <a:solidFill>
                <a:srgbClr val="00206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altLang="en-US" dirty="0" sz="3600" lang="zh-CN" smtClean="0">
                <a:solidFill>
                  <a:srgbClr val="002060"/>
                </a:solidFill>
              </a:rPr>
              <a:t>以“</a:t>
            </a:r>
            <a:r>
              <a:rPr altLang="en-US" dirty="0" sz="3600" lang="zh-CN">
                <a:solidFill>
                  <a:srgbClr val="002060"/>
                </a:solidFill>
              </a:rPr>
              <a:t>学</a:t>
            </a:r>
            <a:r>
              <a:rPr altLang="en-US" dirty="0" sz="3600" lang="zh-CN" smtClean="0">
                <a:solidFill>
                  <a:srgbClr val="002060"/>
                </a:solidFill>
              </a:rPr>
              <a:t>号后</a:t>
            </a:r>
            <a:r>
              <a:rPr altLang="zh-CN" dirty="0" sz="3600" lang="en-US" smtClean="0">
                <a:solidFill>
                  <a:srgbClr val="002060"/>
                </a:solidFill>
              </a:rPr>
              <a:t>4</a:t>
            </a:r>
            <a:r>
              <a:rPr altLang="en-US" dirty="0" sz="3600" lang="zh-CN" smtClean="0">
                <a:solidFill>
                  <a:srgbClr val="002060"/>
                </a:solidFill>
              </a:rPr>
              <a:t>位</a:t>
            </a:r>
            <a:r>
              <a:rPr altLang="zh-CN" dirty="0" sz="3600" lang="en-US" smtClean="0">
                <a:solidFill>
                  <a:srgbClr val="002060"/>
                </a:solidFill>
              </a:rPr>
              <a:t>_</a:t>
            </a:r>
            <a:r>
              <a:rPr altLang="en-US" dirty="0" sz="3600" lang="zh-CN" smtClean="0">
                <a:solidFill>
                  <a:srgbClr val="002060"/>
                </a:solidFill>
              </a:rPr>
              <a:t>姓名</a:t>
            </a:r>
            <a:r>
              <a:rPr altLang="zh-CN" dirty="0" sz="3600" lang="en-US" smtClean="0">
                <a:solidFill>
                  <a:srgbClr val="002060"/>
                </a:solidFill>
              </a:rPr>
              <a:t>_</a:t>
            </a:r>
            <a:r>
              <a:rPr altLang="en-US" dirty="0" sz="3600" lang="zh-CN" smtClean="0">
                <a:solidFill>
                  <a:srgbClr val="002060"/>
                </a:solidFill>
              </a:rPr>
              <a:t>作业次数”为文件名和邮件标题，如 </a:t>
            </a:r>
            <a:r>
              <a:rPr altLang="zh-CN" dirty="0" sz="3600" lang="en-US" smtClean="0">
                <a:solidFill>
                  <a:srgbClr val="002060"/>
                </a:solidFill>
              </a:rPr>
              <a:t>1111_</a:t>
            </a:r>
            <a:r>
              <a:rPr altLang="en-US" dirty="0" sz="3600" lang="zh-CN" smtClean="0">
                <a:solidFill>
                  <a:srgbClr val="002060"/>
                </a:solidFill>
              </a:rPr>
              <a:t>张三</a:t>
            </a:r>
            <a:r>
              <a:rPr altLang="zh-CN" dirty="0" sz="3600" lang="en-US" smtClean="0">
                <a:solidFill>
                  <a:srgbClr val="002060"/>
                </a:solidFill>
              </a:rPr>
              <a:t>_3 </a:t>
            </a:r>
          </a:p>
          <a:p>
            <a:pPr>
              <a:buFont typeface="Arial" panose="020B0604020202020204" pitchFamily="34" charset="0"/>
              <a:buChar char="•"/>
            </a:pPr>
            <a:r>
              <a:rPr altLang="en-US" dirty="0" sz="3600" lang="zh-CN" smtClean="0">
                <a:solidFill>
                  <a:srgbClr val="002060"/>
                </a:solidFill>
              </a:rPr>
              <a:t>发送邮件到 </a:t>
            </a:r>
            <a:r>
              <a:rPr altLang="zh-CN" dirty="0" sz="3600" lang="en-US" smtClean="0">
                <a:solidFill>
                  <a:srgbClr val="002060"/>
                </a:solidFill>
                <a:hlinkClick r:id="rId1"/>
              </a:rPr>
              <a:t>dyshi@cs.ecnu.edu.cn</a:t>
            </a:r>
            <a:endParaRPr altLang="zh-CN" dirty="0" sz="3600" lang="en-US" smtClean="0">
              <a:solidFill>
                <a:srgbClr val="00206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altLang="en-US" dirty="0" sz="3600" lang="zh-CN" smtClean="0">
                <a:solidFill>
                  <a:srgbClr val="002060"/>
                </a:solidFill>
              </a:rPr>
              <a:t>鼓励主动提出讲解作业题</a:t>
            </a:r>
            <a:endParaRPr altLang="zh-CN" dirty="0" sz="3600" lang="en-US" smtClean="0">
              <a:solidFill>
                <a:srgbClr val="00206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altLang="en-US" dirty="0" sz="3600" lang="zh-CN" smtClean="0">
                <a:solidFill>
                  <a:srgbClr val="002060"/>
                </a:solidFill>
              </a:rPr>
              <a:t>截止时间一般为下次课前一天</a:t>
            </a:r>
            <a:r>
              <a:rPr altLang="en-US" dirty="0" sz="3600" lang="en-US" smtClean="0">
                <a:solidFill>
                  <a:srgbClr val="002060"/>
                </a:solidFill>
              </a:rPr>
              <a:t>中午</a:t>
            </a:r>
            <a:r>
              <a:rPr altLang="en-US" dirty="0" sz="3600" lang="en-US" smtClean="0">
                <a:solidFill>
                  <a:srgbClr val="002060"/>
                </a:solidFill>
              </a:rPr>
              <a:t>1</a:t>
            </a:r>
            <a:r>
              <a:rPr altLang="zh-CN" dirty="0" sz="3600" lang="en-US" smtClean="0">
                <a:solidFill>
                  <a:srgbClr val="002060"/>
                </a:solidFill>
              </a:rPr>
              <a:t>2</a:t>
            </a:r>
            <a:r>
              <a:rPr altLang="en-US" dirty="0" sz="3600" lang="zh-CN" smtClean="0">
                <a:solidFill>
                  <a:srgbClr val="002060"/>
                </a:solidFill>
              </a:rPr>
              <a:t>点</a:t>
            </a:r>
            <a:endParaRPr altLang="en-US" dirty="0" sz="3600" lang="zh-CN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标题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32618"/>
          </a:xfrm>
        </p:spPr>
        <p:txBody>
          <a:bodyPr/>
          <a:p>
            <a:r>
              <a:rPr altLang="en-US" dirty="0" lang="zh-CN" smtClean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课程线</a:t>
            </a:r>
            <a:r>
              <a:rPr altLang="en-US" dirty="0" lang="zh-CN" smtClean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上交互</a:t>
            </a:r>
            <a:endParaRPr altLang="en-US" dirty="0" lang="zh-CN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48616" name="内容占位符 2"/>
          <p:cNvSpPr>
            <a:spLocks noGrp="1"/>
          </p:cNvSpPr>
          <p:nvPr>
            <p:ph idx="1"/>
          </p:nvPr>
        </p:nvSpPr>
        <p:spPr>
          <a:xfrm>
            <a:off x="1024128" y="1726058"/>
            <a:ext cx="10165239" cy="4583302"/>
          </a:xfrm>
        </p:spPr>
        <p:txBody>
          <a:bodyPr>
            <a:normAutofit/>
          </a:bodyPr>
          <a:p>
            <a:pPr indent="0" marL="0">
              <a:buNone/>
            </a:pPr>
            <a:r>
              <a:rPr altLang="zh-CN" dirty="0" sz="2800" lang="en-US">
                <a:solidFill>
                  <a:srgbClr val="002060"/>
                </a:solidFill>
              </a:rPr>
              <a:t>QQ: 863839396 (MathModel2022</a:t>
            </a:r>
            <a:r>
              <a:rPr altLang="zh-CN" dirty="0" sz="2800" lang="en-US" smtClean="0">
                <a:solidFill>
                  <a:srgbClr val="002060"/>
                </a:solidFill>
              </a:rPr>
              <a:t>)</a:t>
            </a:r>
          </a:p>
          <a:p>
            <a:pPr indent="0" marL="0">
              <a:buNone/>
            </a:pPr>
            <a:endParaRPr altLang="zh-CN" dirty="0" sz="2800" lang="en-US">
              <a:solidFill>
                <a:srgbClr val="002060"/>
              </a:solidFill>
            </a:endParaRPr>
          </a:p>
        </p:txBody>
      </p:sp>
      <p:pic>
        <p:nvPicPr>
          <p:cNvPr id="2097153" name="图片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946357" y="2164618"/>
            <a:ext cx="3657601" cy="4693382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标题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32618"/>
          </a:xfrm>
        </p:spPr>
        <p:txBody>
          <a:bodyPr/>
          <a:p>
            <a:r>
              <a:rPr altLang="en-US" dirty="0" lang="zh-CN" smtClean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练习与思考</a:t>
            </a:r>
            <a:endParaRPr altLang="en-US" dirty="0" lang="zh-CN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48618" name="内容占位符 2"/>
          <p:cNvSpPr>
            <a:spLocks noGrp="1"/>
          </p:cNvSpPr>
          <p:nvPr>
            <p:ph idx="1"/>
          </p:nvPr>
        </p:nvSpPr>
        <p:spPr>
          <a:xfrm>
            <a:off x="1024128" y="1726058"/>
            <a:ext cx="10165239" cy="4583302"/>
          </a:xfrm>
        </p:spPr>
        <p:txBody>
          <a:bodyPr>
            <a:normAutofit/>
          </a:bodyPr>
          <a:p>
            <a:pPr>
              <a:buFont typeface="Arial" panose="020B0604020202020204" pitchFamily="34" charset="0"/>
              <a:buChar char="•"/>
            </a:pPr>
            <a:r>
              <a:rPr altLang="en-US" dirty="0" sz="3600" lang="zh-CN" smtClean="0">
                <a:solidFill>
                  <a:srgbClr val="002060"/>
                </a:solidFill>
              </a:rPr>
              <a:t>下载安装</a:t>
            </a:r>
            <a:r>
              <a:rPr altLang="zh-CN" dirty="0" sz="3600" lang="en-US" smtClean="0">
                <a:solidFill>
                  <a:srgbClr val="002060"/>
                </a:solidFill>
              </a:rPr>
              <a:t>anaconda</a:t>
            </a:r>
            <a:r>
              <a:rPr altLang="en-US" dirty="0" sz="3600" lang="zh-CN" smtClean="0">
                <a:solidFill>
                  <a:srgbClr val="002060"/>
                </a:solidFill>
              </a:rPr>
              <a:t>或者</a:t>
            </a:r>
            <a:r>
              <a:rPr altLang="zh-CN" dirty="0" sz="3600" lang="en-US" err="1" smtClean="0">
                <a:solidFill>
                  <a:srgbClr val="002060"/>
                </a:solidFill>
              </a:rPr>
              <a:t>winpython</a:t>
            </a:r>
            <a:r>
              <a:rPr altLang="en-US" dirty="0" sz="3600" lang="zh-CN" smtClean="0">
                <a:solidFill>
                  <a:srgbClr val="002060"/>
                </a:solidFill>
              </a:rPr>
              <a:t>，熟悉编程环境，看完</a:t>
            </a:r>
            <a:r>
              <a:rPr altLang="en-US" dirty="0" sz="3600" lang="zh-CN">
                <a:solidFill>
                  <a:srgbClr val="002060"/>
                </a:solidFill>
              </a:rPr>
              <a:t>讲义</a:t>
            </a:r>
            <a:r>
              <a:rPr altLang="en-US" dirty="0" sz="3600" lang="zh-CN" smtClean="0">
                <a:solidFill>
                  <a:srgbClr val="002060"/>
                </a:solidFill>
              </a:rPr>
              <a:t>第一章</a:t>
            </a:r>
            <a:r>
              <a:rPr altLang="zh-CN" dirty="0" sz="3600" lang="en-US" smtClean="0">
                <a:solidFill>
                  <a:srgbClr val="002060"/>
                </a:solidFill>
              </a:rPr>
              <a:t>02</a:t>
            </a:r>
            <a:r>
              <a:rPr altLang="en-US" dirty="0" sz="3600" lang="zh-CN" smtClean="0">
                <a:solidFill>
                  <a:srgbClr val="002060"/>
                </a:solidFill>
              </a:rPr>
              <a:t>节到第三章</a:t>
            </a:r>
            <a:r>
              <a:rPr altLang="zh-CN" dirty="0" sz="3600" lang="en-US" smtClean="0">
                <a:solidFill>
                  <a:srgbClr val="002060"/>
                </a:solidFill>
              </a:rPr>
              <a:t>03</a:t>
            </a:r>
            <a:r>
              <a:rPr altLang="en-US" dirty="0" sz="3600" lang="zh-CN" smtClean="0">
                <a:solidFill>
                  <a:srgbClr val="002060"/>
                </a:solidFill>
              </a:rPr>
              <a:t>节，将自己不熟的部分作为练习写进作业。</a:t>
            </a:r>
            <a:endParaRPr altLang="zh-CN" dirty="0" sz="3600" lang="en-US" smtClean="0">
              <a:solidFill>
                <a:srgbClr val="00206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altLang="en-US" dirty="0" sz="3600" lang="zh-CN" smtClean="0">
                <a:solidFill>
                  <a:srgbClr val="002060"/>
                </a:solidFill>
              </a:rPr>
              <a:t>可以选择以下一个问题，查找资料并进行解答</a:t>
            </a:r>
            <a:endParaRPr altLang="zh-CN" dirty="0" sz="3600" lang="en-US" smtClean="0">
              <a:solidFill>
                <a:srgbClr val="002060"/>
              </a:solidFill>
            </a:endParaRPr>
          </a:p>
          <a:p>
            <a:pPr indent="0" marL="0">
              <a:buNone/>
            </a:pPr>
            <a:r>
              <a:rPr altLang="zh-CN" dirty="0" sz="3600" lang="en-US" smtClean="0">
                <a:solidFill>
                  <a:srgbClr val="002060"/>
                </a:solidFill>
              </a:rPr>
              <a:t>1</a:t>
            </a:r>
            <a:r>
              <a:rPr altLang="en-US" dirty="0" sz="3600" lang="zh-CN" smtClean="0">
                <a:solidFill>
                  <a:srgbClr val="002060"/>
                </a:solidFill>
              </a:rPr>
              <a:t>，给出“再生核希尔伯特空间”</a:t>
            </a:r>
            <a:r>
              <a:rPr altLang="zh-CN" dirty="0" sz="3600" lang="en-US">
                <a:solidFill>
                  <a:srgbClr val="002060"/>
                </a:solidFill>
              </a:rPr>
              <a:t>(Reproducing Kernel Hilbert </a:t>
            </a:r>
            <a:r>
              <a:rPr altLang="zh-CN" dirty="0" sz="3600" lang="en-US" smtClean="0">
                <a:solidFill>
                  <a:srgbClr val="002060"/>
                </a:solidFill>
              </a:rPr>
              <a:t>Space) </a:t>
            </a:r>
            <a:r>
              <a:rPr altLang="en-US" dirty="0" sz="3600" lang="zh-CN" smtClean="0">
                <a:solidFill>
                  <a:srgbClr val="002060"/>
                </a:solidFill>
              </a:rPr>
              <a:t>的准确数学描述，并指出其用在什么地方，需要哪些基础数学知识。</a:t>
            </a:r>
            <a:endParaRPr altLang="en-US" dirty="0" sz="3600" lang="zh-CN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标题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32618"/>
          </a:xfrm>
        </p:spPr>
        <p:txBody>
          <a:bodyPr/>
          <a:p>
            <a:r>
              <a:rPr altLang="en-US" dirty="0" lang="zh-CN" smtClean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练习与思考</a:t>
            </a:r>
            <a:endParaRPr altLang="en-US" dirty="0" lang="zh-CN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48620" name="内容占位符 2"/>
          <p:cNvSpPr>
            <a:spLocks noGrp="1"/>
          </p:cNvSpPr>
          <p:nvPr>
            <p:ph idx="1"/>
          </p:nvPr>
        </p:nvSpPr>
        <p:spPr>
          <a:xfrm>
            <a:off x="1024128" y="1726058"/>
            <a:ext cx="10165239" cy="4583302"/>
          </a:xfrm>
        </p:spPr>
        <p:txBody>
          <a:bodyPr>
            <a:normAutofit/>
          </a:bodyPr>
          <a:p>
            <a:pPr indent="0" marL="0">
              <a:buNone/>
            </a:pPr>
            <a:r>
              <a:rPr altLang="zh-CN" dirty="0" sz="3600" lang="en-US" smtClean="0">
                <a:solidFill>
                  <a:srgbClr val="002060"/>
                </a:solidFill>
              </a:rPr>
              <a:t>2</a:t>
            </a:r>
            <a:r>
              <a:rPr altLang="en-US" dirty="0" sz="3600" lang="zh-CN" smtClean="0">
                <a:solidFill>
                  <a:srgbClr val="002060"/>
                </a:solidFill>
              </a:rPr>
              <a:t>，给出“卷积”</a:t>
            </a:r>
            <a:r>
              <a:rPr altLang="zh-CN" dirty="0" sz="3600" lang="en-US" smtClean="0">
                <a:solidFill>
                  <a:srgbClr val="002060"/>
                </a:solidFill>
              </a:rPr>
              <a:t>(Convolutions) </a:t>
            </a:r>
            <a:r>
              <a:rPr altLang="en-US" dirty="0" sz="3600" lang="zh-CN" smtClean="0">
                <a:solidFill>
                  <a:srgbClr val="002060"/>
                </a:solidFill>
              </a:rPr>
              <a:t>的准确数学描述和</a:t>
            </a:r>
            <a:r>
              <a:rPr altLang="zh-CN" dirty="0" sz="3600" lang="en-US" smtClean="0">
                <a:solidFill>
                  <a:srgbClr val="002060"/>
                </a:solidFill>
              </a:rPr>
              <a:t>3</a:t>
            </a:r>
            <a:r>
              <a:rPr altLang="en-US" dirty="0" sz="3600" lang="zh-CN" smtClean="0">
                <a:solidFill>
                  <a:srgbClr val="002060"/>
                </a:solidFill>
              </a:rPr>
              <a:t>种</a:t>
            </a:r>
            <a:r>
              <a:rPr altLang="en-US" sz="3600" lang="zh-CN" smtClean="0">
                <a:solidFill>
                  <a:srgbClr val="002060"/>
                </a:solidFill>
              </a:rPr>
              <a:t>以上的典型卷积形式，</a:t>
            </a:r>
            <a:r>
              <a:rPr altLang="en-US" dirty="0" sz="3600" lang="zh-CN" smtClean="0">
                <a:solidFill>
                  <a:srgbClr val="002060"/>
                </a:solidFill>
              </a:rPr>
              <a:t>分别指出其用在什么地方，需要哪些基础数学知识。</a:t>
            </a:r>
            <a:endParaRPr altLang="zh-CN" dirty="0" sz="3600" lang="en-US" smtClean="0">
              <a:solidFill>
                <a:srgbClr val="002060"/>
              </a:solidFill>
            </a:endParaRPr>
          </a:p>
          <a:p>
            <a:pPr indent="0" marL="0">
              <a:buNone/>
            </a:pPr>
            <a:r>
              <a:rPr altLang="zh-CN" dirty="0" sz="3600" lang="en-US" smtClean="0">
                <a:solidFill>
                  <a:srgbClr val="002060"/>
                </a:solidFill>
              </a:rPr>
              <a:t>3</a:t>
            </a:r>
            <a:r>
              <a:rPr altLang="en-US" dirty="0" sz="3600" lang="zh-CN" smtClean="0">
                <a:solidFill>
                  <a:srgbClr val="002060"/>
                </a:solidFill>
              </a:rPr>
              <a:t>，</a:t>
            </a:r>
            <a:r>
              <a:rPr altLang="zh-CN" dirty="0" sz="3600" lang="en-US" smtClean="0">
                <a:solidFill>
                  <a:srgbClr val="002060"/>
                </a:solidFill>
              </a:rPr>
              <a:t>2022</a:t>
            </a:r>
            <a:r>
              <a:rPr altLang="en-US" dirty="0" sz="3600" lang="zh-CN" smtClean="0">
                <a:solidFill>
                  <a:srgbClr val="002060"/>
                </a:solidFill>
              </a:rPr>
              <a:t>年</a:t>
            </a:r>
            <a:r>
              <a:rPr altLang="zh-CN" dirty="0" sz="3600" lang="en-US" smtClean="0">
                <a:solidFill>
                  <a:srgbClr val="002060"/>
                </a:solidFill>
              </a:rPr>
              <a:t>1</a:t>
            </a:r>
            <a:r>
              <a:rPr altLang="en-US" dirty="0" sz="3600" lang="zh-CN" smtClean="0">
                <a:solidFill>
                  <a:srgbClr val="002060"/>
                </a:solidFill>
              </a:rPr>
              <a:t>月，中国科学家潘建伟等人与国外合作，在世界上首次实验排除实数形式的量子力学，证实了虚数存在物理含义。</a:t>
            </a:r>
            <a:r>
              <a:rPr altLang="en-US" dirty="0" sz="3600" lang="zh-CN">
                <a:solidFill>
                  <a:srgbClr val="002060"/>
                </a:solidFill>
              </a:rPr>
              <a:t>请结合</a:t>
            </a:r>
            <a:r>
              <a:rPr altLang="en-US" dirty="0" sz="3600" lang="zh-CN" smtClean="0">
                <a:solidFill>
                  <a:srgbClr val="002060"/>
                </a:solidFill>
              </a:rPr>
              <a:t>量子力学的数学描述，给出虚数</a:t>
            </a:r>
            <a:r>
              <a:rPr altLang="zh-CN" dirty="0" sz="3600" lang="en-US" err="1" smtClean="0">
                <a:solidFill>
                  <a:srgbClr val="002060"/>
                </a:solidFill>
              </a:rPr>
              <a:t>i</a:t>
            </a:r>
            <a:r>
              <a:rPr altLang="en-US" dirty="0" sz="3600" lang="zh-CN" smtClean="0">
                <a:solidFill>
                  <a:srgbClr val="002060"/>
                </a:solidFill>
              </a:rPr>
              <a:t>的物理含义。</a:t>
            </a:r>
            <a:endParaRPr altLang="en-US" dirty="0" sz="3600" lang="zh-CN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标题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32618"/>
          </a:xfrm>
        </p:spPr>
        <p:txBody>
          <a:bodyPr/>
          <a:p>
            <a:r>
              <a:rPr altLang="en-US" dirty="0" lang="zh-CN" smtClean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我们需要的数学能力</a:t>
            </a:r>
            <a:endParaRPr altLang="en-US" dirty="0" lang="zh-CN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48596" name="内容占位符 2"/>
          <p:cNvSpPr>
            <a:spLocks noGrp="1"/>
          </p:cNvSpPr>
          <p:nvPr>
            <p:ph idx="1"/>
          </p:nvPr>
        </p:nvSpPr>
        <p:spPr>
          <a:xfrm>
            <a:off x="1024128" y="1726058"/>
            <a:ext cx="9720071" cy="4583302"/>
          </a:xfrm>
        </p:spPr>
        <p:txBody>
          <a:bodyPr/>
          <a:p>
            <a:pPr indent="0" marL="0">
              <a:buNone/>
            </a:pPr>
            <a:r>
              <a:rPr altLang="en-US" dirty="0" sz="3600" lang="zh-CN" smtClean="0">
                <a:solidFill>
                  <a:srgbClr val="002060"/>
                </a:solidFill>
              </a:rPr>
              <a:t>相对擅长</a:t>
            </a:r>
            <a:endParaRPr altLang="zh-CN" dirty="0" sz="3600" lang="en-US" smtClean="0">
              <a:solidFill>
                <a:srgbClr val="002060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altLang="en-US" dirty="0" sz="3600" lang="zh-CN" smtClean="0">
                <a:solidFill>
                  <a:srgbClr val="002060"/>
                </a:solidFill>
              </a:rPr>
              <a:t>大量的纸上解题训练</a:t>
            </a:r>
            <a:endParaRPr altLang="zh-CN" dirty="0" sz="3600" lang="en-US" smtClean="0">
              <a:solidFill>
                <a:srgbClr val="002060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altLang="en-US" dirty="0" sz="3600" lang="zh-CN" smtClean="0">
                <a:solidFill>
                  <a:srgbClr val="002060"/>
                </a:solidFill>
              </a:rPr>
              <a:t>基本数学解题技巧</a:t>
            </a:r>
            <a:endParaRPr altLang="zh-CN" dirty="0" sz="3600" lang="en-US" smtClean="0">
              <a:solidFill>
                <a:srgbClr val="002060"/>
              </a:solidFill>
            </a:endParaRPr>
          </a:p>
          <a:p>
            <a:pPr indent="0" marL="0">
              <a:buNone/>
            </a:pPr>
            <a:r>
              <a:rPr altLang="en-US" dirty="0" sz="3600" lang="zh-CN" smtClean="0">
                <a:solidFill>
                  <a:srgbClr val="002060"/>
                </a:solidFill>
              </a:rPr>
              <a:t>相对不足</a:t>
            </a:r>
            <a:endParaRPr altLang="zh-CN" dirty="0" sz="3600" lang="en-US" smtClean="0">
              <a:solidFill>
                <a:srgbClr val="002060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altLang="en-US" dirty="0" sz="3600" lang="zh-CN" smtClean="0">
                <a:solidFill>
                  <a:srgbClr val="002060"/>
                </a:solidFill>
              </a:rPr>
              <a:t>对现代数学体系的掌握</a:t>
            </a:r>
            <a:endParaRPr altLang="zh-CN" dirty="0" sz="3600" lang="en-US" smtClean="0">
              <a:solidFill>
                <a:srgbClr val="002060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altLang="en-US" dirty="0" sz="3600" lang="zh-CN" smtClean="0">
                <a:solidFill>
                  <a:srgbClr val="002060"/>
                </a:solidFill>
              </a:rPr>
              <a:t>解决现实世界的量化问题</a:t>
            </a:r>
            <a:endParaRPr altLang="en-US" dirty="0" sz="3600" lang="zh-CN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标题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32618"/>
          </a:xfrm>
        </p:spPr>
        <p:txBody>
          <a:bodyPr/>
          <a:p>
            <a:r>
              <a:rPr altLang="en-US" dirty="0" lang="zh-CN" smtClean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现代数学鸟瞰</a:t>
            </a:r>
            <a:endParaRPr altLang="en-US" dirty="0" lang="zh-CN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48598" name="内容占位符 2"/>
          <p:cNvSpPr>
            <a:spLocks noGrp="1"/>
          </p:cNvSpPr>
          <p:nvPr>
            <p:ph idx="1"/>
          </p:nvPr>
        </p:nvSpPr>
        <p:spPr>
          <a:xfrm>
            <a:off x="1024128" y="1726058"/>
            <a:ext cx="10165239" cy="4839634"/>
          </a:xfrm>
        </p:spPr>
        <p:txBody>
          <a:bodyPr>
            <a:normAutofit/>
          </a:bodyPr>
          <a:p>
            <a:pPr indent="0" marL="0">
              <a:buNone/>
            </a:pPr>
            <a:r>
              <a:rPr altLang="en-US" b="1" dirty="0" sz="2800" lang="zh-CN" smtClean="0">
                <a:solidFill>
                  <a:srgbClr val="002060"/>
                </a:solidFill>
              </a:rPr>
              <a:t>基础</a:t>
            </a:r>
            <a:r>
              <a:rPr altLang="en-US" dirty="0" sz="2800" lang="zh-CN" smtClean="0">
                <a:solidFill>
                  <a:srgbClr val="002060"/>
                </a:solidFill>
              </a:rPr>
              <a:t>：公理集合论，</a:t>
            </a:r>
            <a:r>
              <a:rPr altLang="en-US" dirty="0" sz="2800" lang="zh-CN" smtClean="0">
                <a:solidFill>
                  <a:srgbClr val="002060"/>
                </a:solidFill>
              </a:rPr>
              <a:t>数理逻辑与形式系统</a:t>
            </a:r>
            <a:endParaRPr altLang="zh-CN" dirty="0" sz="2800" lang="en-US" smtClean="0">
              <a:solidFill>
                <a:srgbClr val="002060"/>
              </a:solidFill>
            </a:endParaRPr>
          </a:p>
          <a:p>
            <a:pPr indent="0" marL="0">
              <a:buNone/>
            </a:pPr>
            <a:r>
              <a:rPr altLang="en-US" b="1" dirty="0" sz="2800" lang="zh-CN" smtClean="0">
                <a:solidFill>
                  <a:srgbClr val="002060"/>
                </a:solidFill>
              </a:rPr>
              <a:t>分析</a:t>
            </a:r>
            <a:r>
              <a:rPr altLang="en-US" dirty="0" sz="2800" lang="zh-CN" smtClean="0">
                <a:solidFill>
                  <a:srgbClr val="002060"/>
                </a:solidFill>
              </a:rPr>
              <a:t>：数列、极限、连续性，微分与积分，微分方程，复变</a:t>
            </a:r>
            <a:r>
              <a:rPr altLang="zh-CN" dirty="0" sz="2800" lang="en-US" smtClean="0">
                <a:solidFill>
                  <a:srgbClr val="002060"/>
                </a:solidFill>
              </a:rPr>
              <a:t>/</a:t>
            </a:r>
            <a:r>
              <a:rPr altLang="en-US" dirty="0" sz="2800" lang="zh-CN" smtClean="0">
                <a:solidFill>
                  <a:srgbClr val="002060"/>
                </a:solidFill>
              </a:rPr>
              <a:t>实变函数，积分变换，</a:t>
            </a:r>
            <a:r>
              <a:rPr altLang="en-US" dirty="0" sz="2800" lang="zh-CN">
                <a:solidFill>
                  <a:srgbClr val="002060"/>
                </a:solidFill>
              </a:rPr>
              <a:t>泛函分析等</a:t>
            </a:r>
            <a:endParaRPr altLang="zh-CN" dirty="0" sz="2800" lang="en-US" smtClean="0">
              <a:solidFill>
                <a:srgbClr val="002060"/>
              </a:solidFill>
            </a:endParaRPr>
          </a:p>
          <a:p>
            <a:pPr indent="0" marL="0">
              <a:buNone/>
            </a:pPr>
            <a:r>
              <a:rPr altLang="en-US" b="1" dirty="0" sz="2800" lang="zh-CN">
                <a:solidFill>
                  <a:srgbClr val="002060"/>
                </a:solidFill>
              </a:rPr>
              <a:t>代数</a:t>
            </a:r>
            <a:r>
              <a:rPr altLang="en-US" dirty="0" sz="2800" lang="zh-CN">
                <a:solidFill>
                  <a:srgbClr val="002060"/>
                </a:solidFill>
              </a:rPr>
              <a:t>：群、环与域、范畴，数论</a:t>
            </a:r>
            <a:r>
              <a:rPr altLang="en-US" dirty="0" sz="2800" lang="zh-CN" smtClean="0">
                <a:solidFill>
                  <a:srgbClr val="002060"/>
                </a:solidFill>
              </a:rPr>
              <a:t>，向量与线性代数，</a:t>
            </a:r>
            <a:r>
              <a:rPr altLang="en-US" dirty="0" sz="2800" lang="zh-CN">
                <a:solidFill>
                  <a:srgbClr val="002060"/>
                </a:solidFill>
              </a:rPr>
              <a:t>向量函数微积分，</a:t>
            </a:r>
            <a:r>
              <a:rPr altLang="en-US" dirty="0" sz="2800" lang="zh-CN" smtClean="0">
                <a:solidFill>
                  <a:srgbClr val="002060"/>
                </a:solidFill>
              </a:rPr>
              <a:t>张量分析</a:t>
            </a:r>
            <a:r>
              <a:rPr altLang="en-US" dirty="0" sz="2800" lang="zh-CN">
                <a:solidFill>
                  <a:srgbClr val="002060"/>
                </a:solidFill>
              </a:rPr>
              <a:t>等</a:t>
            </a:r>
            <a:endParaRPr altLang="zh-CN" dirty="0" sz="2800" lang="en-US">
              <a:solidFill>
                <a:srgbClr val="002060"/>
              </a:solidFill>
            </a:endParaRPr>
          </a:p>
          <a:p>
            <a:pPr indent="0" marL="0">
              <a:buNone/>
            </a:pPr>
            <a:r>
              <a:rPr altLang="en-US" b="1" dirty="0" sz="2800" lang="zh-CN" smtClean="0">
                <a:solidFill>
                  <a:srgbClr val="002060"/>
                </a:solidFill>
              </a:rPr>
              <a:t>几何</a:t>
            </a:r>
            <a:r>
              <a:rPr altLang="en-US" dirty="0" sz="2800" lang="zh-CN" smtClean="0">
                <a:solidFill>
                  <a:srgbClr val="002060"/>
                </a:solidFill>
              </a:rPr>
              <a:t>：度量与赋范空间，拓扑，微分几何，</a:t>
            </a:r>
            <a:r>
              <a:rPr altLang="en-US" dirty="0" sz="2800" lang="zh-CN">
                <a:solidFill>
                  <a:srgbClr val="002060"/>
                </a:solidFill>
              </a:rPr>
              <a:t>流形等</a:t>
            </a:r>
            <a:endParaRPr altLang="zh-CN" dirty="0" sz="2800" lang="en-US" smtClean="0">
              <a:solidFill>
                <a:srgbClr val="002060"/>
              </a:solidFill>
            </a:endParaRPr>
          </a:p>
          <a:p>
            <a:pPr indent="0" marL="0">
              <a:buNone/>
            </a:pPr>
            <a:r>
              <a:rPr altLang="en-US" b="1" dirty="0" sz="2800" lang="zh-CN" smtClean="0">
                <a:solidFill>
                  <a:srgbClr val="002060"/>
                </a:solidFill>
              </a:rPr>
              <a:t>概率</a:t>
            </a:r>
            <a:r>
              <a:rPr altLang="en-US" dirty="0" sz="2800" lang="zh-CN" smtClean="0">
                <a:solidFill>
                  <a:srgbClr val="002060"/>
                </a:solidFill>
              </a:rPr>
              <a:t>：测度与概率，数理统计，随机过程，信息论</a:t>
            </a:r>
            <a:endParaRPr altLang="zh-CN" dirty="0" sz="2800" lang="en-US" smtClean="0">
              <a:solidFill>
                <a:srgbClr val="002060"/>
              </a:solidFill>
            </a:endParaRPr>
          </a:p>
          <a:p>
            <a:pPr indent="0" marL="0">
              <a:buNone/>
            </a:pPr>
            <a:r>
              <a:rPr altLang="en-US" b="1" dirty="0" sz="2800" lang="zh-CN" smtClean="0">
                <a:solidFill>
                  <a:srgbClr val="002060"/>
                </a:solidFill>
              </a:rPr>
              <a:t>常见</a:t>
            </a:r>
            <a:r>
              <a:rPr altLang="en-US" dirty="0" sz="2800" lang="zh-CN" smtClean="0">
                <a:solidFill>
                  <a:srgbClr val="002060"/>
                </a:solidFill>
              </a:rPr>
              <a:t>：组合，数值分析，计算理论，优化，变分，规划，图论，网络流，决策，博弈，控制论，系统论，分形等</a:t>
            </a:r>
            <a:endParaRPr altLang="zh-CN" dirty="0" sz="2800" lang="en-US" smtClean="0">
              <a:solidFill>
                <a:srgbClr val="002060"/>
              </a:solidFill>
            </a:endParaRPr>
          </a:p>
          <a:p>
            <a:pPr indent="0" marL="0">
              <a:buNone/>
            </a:pPr>
            <a:endParaRPr altLang="zh-CN" dirty="0" sz="2800" lang="en-US" smtClean="0">
              <a:solidFill>
                <a:srgbClr val="002060"/>
              </a:solidFill>
            </a:endParaRPr>
          </a:p>
          <a:p>
            <a:pPr indent="0" marL="0">
              <a:buNone/>
            </a:pPr>
            <a:endParaRPr altLang="en-US" dirty="0" sz="3600" lang="zh-CN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标题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32618"/>
          </a:xfrm>
        </p:spPr>
        <p:txBody>
          <a:bodyPr/>
          <a:p>
            <a:r>
              <a:rPr altLang="en-US" dirty="0" lang="zh-CN" smtClean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专业数学</a:t>
            </a:r>
            <a:r>
              <a:rPr altLang="en-US" dirty="0" lang="zh-CN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要求</a:t>
            </a:r>
          </a:p>
        </p:txBody>
      </p:sp>
      <p:sp>
        <p:nvSpPr>
          <p:cNvPr id="1048600" name="内容占位符 2"/>
          <p:cNvSpPr>
            <a:spLocks noGrp="1"/>
          </p:cNvSpPr>
          <p:nvPr>
            <p:ph idx="1"/>
          </p:nvPr>
        </p:nvSpPr>
        <p:spPr>
          <a:xfrm>
            <a:off x="1024128" y="1726058"/>
            <a:ext cx="10165239" cy="4583302"/>
          </a:xfrm>
        </p:spPr>
        <p:txBody>
          <a:bodyPr>
            <a:normAutofit fontScale="94444" lnSpcReduction="20000"/>
          </a:bodyPr>
          <a:p>
            <a:pPr indent="0" marL="0">
              <a:buNone/>
            </a:pPr>
            <a:r>
              <a:rPr altLang="en-US" dirty="0" sz="3600" lang="zh-CN" smtClean="0">
                <a:solidFill>
                  <a:srgbClr val="002060"/>
                </a:solidFill>
              </a:rPr>
              <a:t>计算机科学理论：</a:t>
            </a:r>
            <a:endParaRPr altLang="zh-CN" dirty="0" sz="3600" lang="en-US" smtClean="0">
              <a:solidFill>
                <a:srgbClr val="002060"/>
              </a:solidFill>
            </a:endParaRPr>
          </a:p>
          <a:p>
            <a:pPr indent="0" marL="0">
              <a:buNone/>
            </a:pPr>
            <a:r>
              <a:rPr altLang="en-US" dirty="0" sz="3600" lang="zh-CN" smtClean="0">
                <a:solidFill>
                  <a:srgbClr val="002060"/>
                </a:solidFill>
              </a:rPr>
              <a:t>数理逻辑，离散数学，抽象代数等</a:t>
            </a:r>
            <a:endParaRPr altLang="zh-CN" dirty="0" sz="3600" lang="en-US" smtClean="0">
              <a:solidFill>
                <a:srgbClr val="002060"/>
              </a:solidFill>
            </a:endParaRPr>
          </a:p>
          <a:p>
            <a:pPr indent="0" marL="0">
              <a:buNone/>
            </a:pPr>
            <a:r>
              <a:rPr altLang="en-US" dirty="0" sz="3600" lang="zh-CN" smtClean="0">
                <a:solidFill>
                  <a:srgbClr val="002060"/>
                </a:solidFill>
              </a:rPr>
              <a:t>机器学习基础：</a:t>
            </a:r>
            <a:endParaRPr altLang="zh-CN" dirty="0" sz="3600" lang="en-US" smtClean="0">
              <a:solidFill>
                <a:srgbClr val="002060"/>
              </a:solidFill>
            </a:endParaRPr>
          </a:p>
          <a:p>
            <a:pPr indent="0" marL="0">
              <a:buNone/>
            </a:pPr>
            <a:r>
              <a:rPr altLang="en-US" dirty="0" sz="3600" lang="zh-CN" smtClean="0">
                <a:solidFill>
                  <a:srgbClr val="002060"/>
                </a:solidFill>
              </a:rPr>
              <a:t>统计，优化，信息论等</a:t>
            </a:r>
            <a:endParaRPr altLang="zh-CN" dirty="0" sz="3600" lang="en-US" smtClean="0">
              <a:solidFill>
                <a:srgbClr val="002060"/>
              </a:solidFill>
            </a:endParaRPr>
          </a:p>
          <a:p>
            <a:pPr indent="0" marL="0">
              <a:buNone/>
            </a:pPr>
            <a:r>
              <a:rPr altLang="en-US" dirty="0" sz="3600" lang="zh-CN">
                <a:solidFill>
                  <a:srgbClr val="002060"/>
                </a:solidFill>
              </a:rPr>
              <a:t>机器学习</a:t>
            </a:r>
            <a:r>
              <a:rPr altLang="en-US" dirty="0" sz="3600" lang="zh-CN" smtClean="0">
                <a:solidFill>
                  <a:srgbClr val="002060"/>
                </a:solidFill>
              </a:rPr>
              <a:t>前沿：</a:t>
            </a:r>
            <a:endParaRPr altLang="zh-CN" dirty="0" sz="3600" lang="en-US" smtClean="0">
              <a:solidFill>
                <a:srgbClr val="002060"/>
              </a:solidFill>
            </a:endParaRPr>
          </a:p>
          <a:p>
            <a:pPr indent="0" marL="0">
              <a:buNone/>
            </a:pPr>
            <a:r>
              <a:rPr altLang="en-US" dirty="0" sz="3600" lang="zh-CN" smtClean="0">
                <a:solidFill>
                  <a:srgbClr val="002060"/>
                </a:solidFill>
              </a:rPr>
              <a:t>前所未有地延伸到了各个数学分支，以及统计与量子物理</a:t>
            </a:r>
            <a:endParaRPr altLang="en-US" dirty="0" sz="3600" lang="zh-CN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标题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32618"/>
          </a:xfrm>
        </p:spPr>
        <p:txBody>
          <a:bodyPr/>
          <a:p>
            <a:r>
              <a:rPr altLang="en-US" dirty="0" lang="zh-CN" smtClean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专业数学</a:t>
            </a:r>
            <a:r>
              <a:rPr altLang="en-US" dirty="0" lang="zh-CN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要求</a:t>
            </a:r>
          </a:p>
        </p:txBody>
      </p:sp>
      <p:sp>
        <p:nvSpPr>
          <p:cNvPr id="1048602" name="内容占位符 2"/>
          <p:cNvSpPr>
            <a:spLocks noGrp="1"/>
          </p:cNvSpPr>
          <p:nvPr>
            <p:ph idx="1"/>
          </p:nvPr>
        </p:nvSpPr>
        <p:spPr>
          <a:xfrm>
            <a:off x="1024128" y="1726058"/>
            <a:ext cx="10165239" cy="4583302"/>
          </a:xfrm>
        </p:spPr>
        <p:txBody>
          <a:bodyPr>
            <a:normAutofit/>
          </a:bodyPr>
          <a:p>
            <a:pPr>
              <a:buFont typeface="Arial" panose="020B0604020202020204" pitchFamily="34" charset="0"/>
              <a:buChar char="•"/>
            </a:pPr>
            <a:r>
              <a:rPr altLang="en-US" dirty="0" sz="3600" lang="zh-CN" smtClean="0">
                <a:solidFill>
                  <a:srgbClr val="002060"/>
                </a:solidFill>
              </a:rPr>
              <a:t>需要比较全面、均衡的基础学习</a:t>
            </a:r>
            <a:endParaRPr altLang="zh-CN" dirty="0" sz="3600" lang="en-US" smtClean="0">
              <a:solidFill>
                <a:srgbClr val="002060"/>
              </a:solidFill>
            </a:endParaRPr>
          </a:p>
          <a:p>
            <a:pPr indent="0" marL="0">
              <a:buNone/>
            </a:pPr>
            <a:r>
              <a:rPr altLang="zh-CN" dirty="0" sz="3200" lang="en-US" smtClean="0">
                <a:solidFill>
                  <a:srgbClr val="002060"/>
                </a:solidFill>
              </a:rPr>
              <a:t>- </a:t>
            </a:r>
            <a:r>
              <a:rPr altLang="en-US" dirty="0" sz="3200" lang="zh-CN" smtClean="0">
                <a:solidFill>
                  <a:srgbClr val="002060"/>
                </a:solidFill>
              </a:rPr>
              <a:t>解题技巧固然有价值，更重要</a:t>
            </a:r>
            <a:r>
              <a:rPr altLang="en-US" dirty="0" sz="3200" lang="zh-CN" smtClean="0">
                <a:solidFill>
                  <a:srgbClr val="002060"/>
                </a:solidFill>
              </a:rPr>
              <a:t>的是</a:t>
            </a:r>
            <a:r>
              <a:rPr altLang="en-US" dirty="0" sz="3200" lang="zh-CN" smtClean="0">
                <a:solidFill>
                  <a:srgbClr val="002060"/>
                </a:solidFill>
              </a:rPr>
              <a:t>既有数学知识是否知道拿来用，他人用了相关数学方法是否能理解，或至少能找到相关数学知识的源头？</a:t>
            </a:r>
            <a:endParaRPr altLang="zh-CN" dirty="0" sz="3200" lang="en-US" smtClean="0">
              <a:solidFill>
                <a:srgbClr val="002060"/>
              </a:solidFill>
            </a:endParaRPr>
          </a:p>
          <a:p>
            <a:pPr indent="0" marL="0">
              <a:buNone/>
            </a:pPr>
            <a:endParaRPr altLang="zh-CN" dirty="0" sz="3200" lang="en-US" smtClean="0">
              <a:solidFill>
                <a:srgbClr val="00206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altLang="en-US" dirty="0" sz="3600" lang="zh-CN" smtClean="0">
                <a:solidFill>
                  <a:srgbClr val="002060"/>
                </a:solidFill>
              </a:rPr>
              <a:t>使用计算机程序进行数学实验，以之学习和解决数学问题，应该成为每一位学生的习惯</a:t>
            </a:r>
            <a:endParaRPr altLang="en-US" dirty="0" sz="3600" lang="zh-CN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标题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32618"/>
          </a:xfrm>
        </p:spPr>
        <p:txBody>
          <a:bodyPr/>
          <a:p>
            <a:r>
              <a:rPr altLang="en-US" dirty="0" lang="zh-CN" smtClean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编程语言 </a:t>
            </a:r>
            <a:r>
              <a:rPr altLang="zh-CN" dirty="0" lang="en-US" smtClean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— Python</a:t>
            </a:r>
            <a:endParaRPr altLang="en-US" dirty="0" lang="zh-CN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48604" name="内容占位符 2"/>
          <p:cNvSpPr>
            <a:spLocks noGrp="1"/>
          </p:cNvSpPr>
          <p:nvPr>
            <p:ph idx="1"/>
          </p:nvPr>
        </p:nvSpPr>
        <p:spPr>
          <a:xfrm>
            <a:off x="1024128" y="1726058"/>
            <a:ext cx="10165239" cy="4583302"/>
          </a:xfrm>
        </p:spPr>
        <p:txBody>
          <a:bodyPr>
            <a:normAutofit fontScale="97222" lnSpcReduction="20000"/>
          </a:bodyPr>
          <a:p>
            <a:pPr>
              <a:buFont typeface="Arial" panose="020B0604020202020204" pitchFamily="34" charset="0"/>
              <a:buChar char="•"/>
            </a:pPr>
            <a:r>
              <a:rPr altLang="zh-CN" dirty="0" sz="3600" lang="en-US">
                <a:solidFill>
                  <a:srgbClr val="002060"/>
                </a:solidFill>
              </a:rPr>
              <a:t>Fortran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altLang="zh-CN" dirty="0" sz="3600" lang="en-US" err="1" smtClean="0">
                <a:solidFill>
                  <a:srgbClr val="002060"/>
                </a:solidFill>
              </a:rPr>
              <a:t>Matlab</a:t>
            </a:r>
            <a:endParaRPr altLang="zh-CN" dirty="0" sz="3600" lang="en-US">
              <a:solidFill>
                <a:srgbClr val="00206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altLang="zh-CN" dirty="0" sz="3600" lang="en-US" smtClean="0">
                <a:solidFill>
                  <a:srgbClr val="002060"/>
                </a:solidFill>
              </a:rPr>
              <a:t>Python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altLang="zh-CN" dirty="0" sz="3600" lang="en-US" smtClean="0">
                <a:solidFill>
                  <a:srgbClr val="002060"/>
                </a:solidFill>
              </a:rPr>
              <a:t>Julia</a:t>
            </a:r>
          </a:p>
          <a:p>
            <a:pPr indent="0" marL="0">
              <a:buNone/>
            </a:pPr>
            <a:r>
              <a:rPr altLang="en-US" dirty="0" sz="3600" lang="zh-CN" smtClean="0">
                <a:solidFill>
                  <a:srgbClr val="002060"/>
                </a:solidFill>
              </a:rPr>
              <a:t>具备所有基本数学工具包，容易使用，执行效率较高，被几乎所有主流机器学习框架使用，开源不被制裁</a:t>
            </a:r>
            <a:endParaRPr altLang="en-US" dirty="0" sz="3600" lang="zh-CN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标题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32618"/>
          </a:xfrm>
        </p:spPr>
        <p:txBody>
          <a:bodyPr/>
          <a:p>
            <a:r>
              <a:rPr altLang="en-US" dirty="0" lang="zh-CN" smtClean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课程宗旨</a:t>
            </a:r>
            <a:endParaRPr altLang="en-US" dirty="0" lang="zh-CN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48606" name="内容占位符 2"/>
          <p:cNvSpPr>
            <a:spLocks noGrp="1"/>
          </p:cNvSpPr>
          <p:nvPr>
            <p:ph idx="1"/>
          </p:nvPr>
        </p:nvSpPr>
        <p:spPr>
          <a:xfrm>
            <a:off x="1024128" y="1726058"/>
            <a:ext cx="10165239" cy="4583302"/>
          </a:xfrm>
        </p:spPr>
        <p:txBody>
          <a:bodyPr>
            <a:normAutofit/>
          </a:bodyPr>
          <a:p>
            <a:pPr>
              <a:buFont typeface="Arial" panose="020B0604020202020204" pitchFamily="34" charset="0"/>
              <a:buChar char="•"/>
            </a:pPr>
            <a:r>
              <a:rPr altLang="en-US" dirty="0" sz="3600" lang="zh-CN" smtClean="0">
                <a:solidFill>
                  <a:srgbClr val="002060"/>
                </a:solidFill>
              </a:rPr>
              <a:t>建立一个“数学</a:t>
            </a:r>
            <a:r>
              <a:rPr altLang="zh-CN" dirty="0" sz="3600" lang="en-US" smtClean="0">
                <a:solidFill>
                  <a:srgbClr val="002060"/>
                </a:solidFill>
              </a:rPr>
              <a:t>+</a:t>
            </a:r>
            <a:r>
              <a:rPr altLang="en-US" dirty="0" sz="3600" lang="zh-CN" smtClean="0">
                <a:solidFill>
                  <a:srgbClr val="002060"/>
                </a:solidFill>
              </a:rPr>
              <a:t>编程”的学习与讨论平台，使之成为学习习惯</a:t>
            </a:r>
            <a:endParaRPr altLang="zh-CN" dirty="0" sz="3600" lang="en-US" smtClean="0">
              <a:solidFill>
                <a:srgbClr val="00206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altLang="en-US" dirty="0" sz="3600" lang="zh-CN" smtClean="0">
                <a:solidFill>
                  <a:srgbClr val="002060"/>
                </a:solidFill>
              </a:rPr>
              <a:t>在一定范围</a:t>
            </a:r>
            <a:r>
              <a:rPr altLang="en-US" dirty="0" sz="3600" lang="zh-CN">
                <a:solidFill>
                  <a:srgbClr val="002060"/>
                </a:solidFill>
              </a:rPr>
              <a:t>内</a:t>
            </a:r>
            <a:r>
              <a:rPr altLang="en-US" dirty="0" sz="3600" lang="zh-CN" smtClean="0">
                <a:solidFill>
                  <a:srgbClr val="002060"/>
                </a:solidFill>
              </a:rPr>
              <a:t>增强</a:t>
            </a:r>
            <a:r>
              <a:rPr altLang="en-US" dirty="0" sz="3600" lang="zh-CN">
                <a:solidFill>
                  <a:srgbClr val="002060"/>
                </a:solidFill>
              </a:rPr>
              <a:t>相对</a:t>
            </a:r>
            <a:r>
              <a:rPr altLang="en-US" dirty="0" sz="3600" lang="zh-CN" smtClean="0">
                <a:solidFill>
                  <a:srgbClr val="002060"/>
                </a:solidFill>
              </a:rPr>
              <a:t>不足的第一项，主要针对第二项，即使用既有知识，解决实际问题</a:t>
            </a:r>
            <a:endParaRPr altLang="zh-CN" dirty="0" sz="3600" lang="en-US" smtClean="0">
              <a:solidFill>
                <a:srgbClr val="00206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altLang="en-US" dirty="0" sz="3600" lang="zh-CN" smtClean="0">
                <a:solidFill>
                  <a:srgbClr val="002060"/>
                </a:solidFill>
              </a:rPr>
              <a:t>为本专业的研究和发展打下数学、编程及论文写作相结合的良好基础，以走向未来的科研课题</a:t>
            </a:r>
            <a:endParaRPr altLang="zh-CN" dirty="0" sz="3600" lang="en-US" smtClean="0">
              <a:solidFill>
                <a:srgbClr val="00206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altLang="en-US" dirty="0" sz="3600" lang="zh-CN" smtClean="0">
                <a:solidFill>
                  <a:srgbClr val="002060"/>
                </a:solidFill>
              </a:rPr>
              <a:t>试金石：数学建模竞赛</a:t>
            </a:r>
            <a:endParaRPr altLang="en-US" dirty="0" sz="3600" lang="zh-CN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标题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32618"/>
          </a:xfrm>
        </p:spPr>
        <p:txBody>
          <a:bodyPr/>
          <a:p>
            <a:r>
              <a:rPr altLang="en-US" dirty="0" lang="zh-CN" smtClean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课程组织与考核</a:t>
            </a:r>
            <a:endParaRPr altLang="en-US" dirty="0" lang="zh-CN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48608" name="内容占位符 2"/>
          <p:cNvSpPr>
            <a:spLocks noGrp="1"/>
          </p:cNvSpPr>
          <p:nvPr>
            <p:ph idx="1"/>
          </p:nvPr>
        </p:nvSpPr>
        <p:spPr>
          <a:xfrm>
            <a:off x="1024128" y="1726058"/>
            <a:ext cx="10165239" cy="4583302"/>
          </a:xfrm>
        </p:spPr>
        <p:txBody>
          <a:bodyPr>
            <a:normAutofit/>
          </a:bodyPr>
          <a:p>
            <a:pPr>
              <a:buFont typeface="Arial" panose="020B0604020202020204" pitchFamily="34" charset="0"/>
              <a:buChar char="•"/>
            </a:pPr>
            <a:r>
              <a:rPr altLang="en-US" dirty="0" sz="3600" lang="zh-CN" smtClean="0">
                <a:solidFill>
                  <a:srgbClr val="002060"/>
                </a:solidFill>
              </a:rPr>
              <a:t>教师介绍和讲解基本方法</a:t>
            </a:r>
            <a:endParaRPr altLang="zh-CN" dirty="0" sz="3600" lang="en-US" smtClean="0">
              <a:solidFill>
                <a:srgbClr val="00206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altLang="en-US" dirty="0" sz="3600" lang="zh-CN" smtClean="0">
                <a:solidFill>
                  <a:srgbClr val="002060"/>
                </a:solidFill>
              </a:rPr>
              <a:t>建模实例主要通过课堂互动加讨论解决</a:t>
            </a:r>
            <a:endParaRPr altLang="zh-CN" dirty="0" sz="3600" lang="en-US" smtClean="0">
              <a:solidFill>
                <a:srgbClr val="00206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altLang="en-US" dirty="0" sz="3600" lang="zh-CN" smtClean="0">
                <a:solidFill>
                  <a:srgbClr val="002060"/>
                </a:solidFill>
              </a:rPr>
              <a:t>需要主动完成大量的课后学习与练习</a:t>
            </a:r>
            <a:endParaRPr altLang="zh-CN" dirty="0" sz="3600" lang="en-US" smtClean="0">
              <a:solidFill>
                <a:srgbClr val="00206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altLang="en-US" dirty="0" sz="3600" lang="zh-CN" smtClean="0">
                <a:solidFill>
                  <a:srgbClr val="002060"/>
                </a:solidFill>
              </a:rPr>
              <a:t>后期鼓励有明确分工的团队合作</a:t>
            </a:r>
            <a:endParaRPr altLang="zh-CN" dirty="0" sz="3600" lang="en-US" smtClean="0">
              <a:solidFill>
                <a:srgbClr val="00206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altLang="zh-CN" dirty="0" sz="3600" lang="en-US" smtClean="0">
                <a:solidFill>
                  <a:srgbClr val="002060"/>
                </a:solidFill>
              </a:rPr>
              <a:t>10%</a:t>
            </a:r>
            <a:r>
              <a:rPr altLang="en-US" dirty="0" sz="3600" lang="zh-CN" smtClean="0">
                <a:solidFill>
                  <a:srgbClr val="002060"/>
                </a:solidFill>
              </a:rPr>
              <a:t>考勤，</a:t>
            </a:r>
            <a:r>
              <a:rPr altLang="zh-CN" dirty="0" sz="3600" lang="en-US" smtClean="0">
                <a:solidFill>
                  <a:srgbClr val="002060"/>
                </a:solidFill>
              </a:rPr>
              <a:t>40%</a:t>
            </a:r>
            <a:r>
              <a:rPr altLang="en-US" dirty="0" sz="3600" lang="zh-CN" smtClean="0">
                <a:solidFill>
                  <a:srgbClr val="002060"/>
                </a:solidFill>
              </a:rPr>
              <a:t>作业</a:t>
            </a:r>
            <a:r>
              <a:rPr altLang="zh-CN" dirty="0" sz="3600" lang="en-US" smtClean="0">
                <a:solidFill>
                  <a:srgbClr val="002060"/>
                </a:solidFill>
              </a:rPr>
              <a:t>+</a:t>
            </a:r>
            <a:r>
              <a:rPr altLang="en-US" dirty="0" sz="3600" lang="zh-CN" smtClean="0">
                <a:solidFill>
                  <a:srgbClr val="002060"/>
                </a:solidFill>
              </a:rPr>
              <a:t>课堂互动，</a:t>
            </a:r>
            <a:r>
              <a:rPr altLang="zh-CN" dirty="0" sz="3600" lang="en-US" smtClean="0">
                <a:solidFill>
                  <a:srgbClr val="002060"/>
                </a:solidFill>
              </a:rPr>
              <a:t>50%</a:t>
            </a:r>
            <a:r>
              <a:rPr altLang="en-US" dirty="0" sz="3600" lang="zh-CN" smtClean="0">
                <a:solidFill>
                  <a:srgbClr val="002060"/>
                </a:solidFill>
              </a:rPr>
              <a:t>期末论文</a:t>
            </a:r>
            <a:endParaRPr altLang="zh-CN" dirty="0" sz="3600" lang="en-US" smtClean="0">
              <a:solidFill>
                <a:srgbClr val="00206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altLang="en-US" dirty="0" sz="3600" lang="zh-CN">
                <a:solidFill>
                  <a:srgbClr val="002060"/>
                </a:solidFill>
              </a:rPr>
              <a:t>勤奋 → 热情 </a:t>
            </a:r>
            <a:r>
              <a:rPr altLang="en-US" dirty="0" sz="3600" lang="zh-CN" smtClean="0">
                <a:solidFill>
                  <a:srgbClr val="002060"/>
                </a:solidFill>
              </a:rPr>
              <a:t>→ 自由</a:t>
            </a:r>
            <a:endParaRPr altLang="en-US" dirty="0" sz="3600" lang="zh-CN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标题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32618"/>
          </a:xfrm>
        </p:spPr>
        <p:txBody>
          <a:bodyPr/>
          <a:p>
            <a:r>
              <a:rPr altLang="en-US" dirty="0" lang="zh-CN" smtClean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课程教材</a:t>
            </a:r>
            <a:endParaRPr altLang="en-US" dirty="0" lang="zh-CN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48610" name="内容占位符 2"/>
          <p:cNvSpPr>
            <a:spLocks noGrp="1"/>
          </p:cNvSpPr>
          <p:nvPr>
            <p:ph idx="1"/>
          </p:nvPr>
        </p:nvSpPr>
        <p:spPr>
          <a:xfrm>
            <a:off x="1024128" y="1726058"/>
            <a:ext cx="10165239" cy="4583302"/>
          </a:xfrm>
        </p:spPr>
        <p:txBody>
          <a:bodyPr>
            <a:normAutofit/>
          </a:bodyPr>
          <a:p>
            <a:pPr indent="0" marL="0">
              <a:buNone/>
            </a:pPr>
            <a:r>
              <a:rPr altLang="en-US" dirty="0" sz="3600" lang="zh-CN" smtClean="0">
                <a:solidFill>
                  <a:srgbClr val="002060"/>
                </a:solidFill>
              </a:rPr>
              <a:t>司守奎</a:t>
            </a:r>
            <a:r>
              <a:rPr altLang="en-US" dirty="0" sz="3600" lang="zh-CN">
                <a:solidFill>
                  <a:srgbClr val="002060"/>
                </a:solidFill>
              </a:rPr>
              <a:t>，孙玺菁，</a:t>
            </a:r>
            <a:r>
              <a:rPr altLang="zh-CN" dirty="0" sz="3600" lang="en-US">
                <a:solidFill>
                  <a:srgbClr val="002060"/>
                </a:solidFill>
              </a:rPr>
              <a:t>Python</a:t>
            </a:r>
            <a:r>
              <a:rPr altLang="en-US" dirty="0" sz="3600" lang="zh-CN">
                <a:solidFill>
                  <a:srgbClr val="002060"/>
                </a:solidFill>
              </a:rPr>
              <a:t>数学实验与建模，科学出版社，</a:t>
            </a:r>
            <a:r>
              <a:rPr altLang="zh-CN" dirty="0" sz="3600" lang="en-US" smtClean="0">
                <a:solidFill>
                  <a:srgbClr val="002060"/>
                </a:solidFill>
              </a:rPr>
              <a:t>2020</a:t>
            </a:r>
            <a:endParaRPr altLang="zh-CN" dirty="0" sz="3600" lang="en-US" smtClean="0">
              <a:solidFill>
                <a:srgbClr val="002060"/>
              </a:solidFill>
            </a:endParaRPr>
          </a:p>
        </p:txBody>
      </p:sp>
      <p:pic>
        <p:nvPicPr>
          <p:cNvPr id="2097152" name="图片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203284" y="2386559"/>
            <a:ext cx="4445000" cy="4445000"/>
          </a:xfrm>
          <a:prstGeom prst="rect"/>
        </p:spPr>
      </p:pic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lastClr="000000" val="windowText"/>
      </a:dk1>
      <a:lt1>
        <a:sysClr lastClr="FFFFFF" val="window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algn="ctr" blurRad="50800" dir="54000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algn="ctr" blurRad="76200" dir="5400000" dist="254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dir="t" rig="fla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algn="tl" flip="none" sx="40000" sy="40000" tx="0" ty="0"/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Company>TianKong.Com</Company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数学建模</dc:title>
  <dc:creator>sdy</dc:creator>
  <cp:lastModifiedBy>sdy</cp:lastModifiedBy>
  <dcterms:created xsi:type="dcterms:W3CDTF">2020-04-24T07:31:01Z</dcterms:created>
  <dcterms:modified xsi:type="dcterms:W3CDTF">2022-02-20T22:26:52Z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7c18002073f743c3b7abb0febf95fb88</vt:lpwstr>
  </property>
</Properties>
</file>