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  <p:sldMasterId id="2147483683" r:id="rId5"/>
  </p:sldMasterIdLst>
  <p:notesMasterIdLst>
    <p:notesMasterId r:id="rId12"/>
  </p:notesMasterIdLst>
  <p:sldIdLst>
    <p:sldId id="15101" r:id="rId6"/>
    <p:sldId id="15100" r:id="rId7"/>
    <p:sldId id="285" r:id="rId8"/>
    <p:sldId id="257" r:id="rId9"/>
    <p:sldId id="15103" r:id="rId10"/>
    <p:sldId id="1510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596AE"/>
    <a:srgbClr val="064885"/>
    <a:srgbClr val="0595AE"/>
    <a:srgbClr val="E6E6E6"/>
    <a:srgbClr val="001A72"/>
    <a:srgbClr val="057CA1"/>
    <a:srgbClr val="05568F"/>
    <a:srgbClr val="064077"/>
    <a:srgbClr val="058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>
        <p:scale>
          <a:sx n="108" d="100"/>
          <a:sy n="108" d="100"/>
        </p:scale>
        <p:origin x="2872" y="1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056000" y="2709000"/>
            <a:ext cx="10080000" cy="720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 sz="4000" b="0"/>
            </a:lvl1pPr>
          </a:lstStyle>
          <a:p>
            <a:r>
              <a:rPr kumimoji="1" lang="ja-JP" altLang="en-US"/>
              <a:t>資料タイトル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54901" y="4149000"/>
            <a:ext cx="1261100" cy="43757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YYYY/MM/DD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50299" y="1269000"/>
            <a:ext cx="10085701" cy="405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サブタイトル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2361001" y="4149000"/>
            <a:ext cx="8775000" cy="4375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kumimoji="1" lang="ja-JP" altLang="en-US" dirty="0"/>
              <a:t>部署名・担当者名</a:t>
            </a:r>
          </a:p>
        </p:txBody>
      </p:sp>
    </p:spTree>
    <p:extLst>
      <p:ext uri="{BB962C8B-B14F-4D97-AF65-F5344CB8AC3E}">
        <p14:creationId xmlns:p14="http://schemas.microsoft.com/office/powerpoint/2010/main" val="110805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B43663D-F33C-8640-389B-B350A0B860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endParaRPr lang="en-JP" sz="1400" b="1" dirty="0">
              <a:solidFill>
                <a:schemeClr val="tx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64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July 31,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8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66">
          <p15:clr>
            <a:srgbClr val="F26B43"/>
          </p15:clr>
        </p15:guide>
        <p15:guide id="4" pos="7514">
          <p15:clr>
            <a:srgbClr val="F26B43"/>
          </p15:clr>
        </p15:guide>
        <p15:guide id="5" orient="horz" pos="3997">
          <p15:clr>
            <a:srgbClr val="F26B43"/>
          </p15:clr>
        </p15:guide>
        <p15:guide id="6" orient="horz" pos="4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880AE46-7042-5DC0-3814-B3C8A71B88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8/7</a:t>
            </a:r>
            <a:r>
              <a:rPr lang="ja-JP" altLang="en-US" dirty="0"/>
              <a:t>現場打合せ資料の事前確認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資料の構成</a:t>
            </a:r>
            <a:endParaRPr lang="en-US" altLang="ja-JP" dirty="0"/>
          </a:p>
          <a:p>
            <a:r>
              <a:rPr kumimoji="1" lang="en-US" altLang="ja-JP" dirty="0"/>
              <a:t>1. </a:t>
            </a:r>
            <a:r>
              <a:rPr kumimoji="1" lang="ja-JP" altLang="en-US" dirty="0"/>
              <a:t>上期のマイルストーン</a:t>
            </a:r>
            <a:endParaRPr kumimoji="1" lang="en-US" altLang="ja-JP" dirty="0"/>
          </a:p>
          <a:p>
            <a:r>
              <a:rPr lang="en-US" altLang="ja-JP" dirty="0"/>
              <a:t>2.</a:t>
            </a:r>
            <a:r>
              <a:rPr lang="ja-JP" altLang="en-US" dirty="0"/>
              <a:t> 上期のスケジュール</a:t>
            </a:r>
            <a:endParaRPr kumimoji="1" lang="en-US" altLang="ja-JP" dirty="0"/>
          </a:p>
          <a:p>
            <a:r>
              <a:rPr lang="en-US" altLang="ja-JP" dirty="0"/>
              <a:t>3.</a:t>
            </a:r>
            <a:r>
              <a:rPr lang="ja-JP" altLang="en-US" dirty="0"/>
              <a:t> </a:t>
            </a:r>
            <a:r>
              <a:rPr kumimoji="1" lang="ja-JP" altLang="en-US" dirty="0"/>
              <a:t>要因粒度や要因の表現方法について</a:t>
            </a:r>
            <a:endParaRPr kumimoji="1" lang="en-US" altLang="ja-JP" dirty="0"/>
          </a:p>
          <a:p>
            <a:r>
              <a:rPr lang="en-US" altLang="ja-JP" dirty="0"/>
              <a:t>4. </a:t>
            </a:r>
            <a:r>
              <a:rPr lang="ja-JP" altLang="en-US" sz="2000" dirty="0">
                <a:solidFill>
                  <a:schemeClr val="tx1"/>
                </a:solidFill>
              </a:rPr>
              <a:t>精度指標（</a:t>
            </a:r>
            <a:r>
              <a:rPr lang="en-US" altLang="ja-JP" sz="2000" dirty="0">
                <a:solidFill>
                  <a:schemeClr val="tx1"/>
                </a:solidFill>
              </a:rPr>
              <a:t>Top-N</a:t>
            </a:r>
            <a:r>
              <a:rPr lang="ja-JP" altLang="en-US" sz="2000" dirty="0">
                <a:solidFill>
                  <a:schemeClr val="tx1"/>
                </a:solidFill>
              </a:rPr>
              <a:t>精度）について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5. </a:t>
            </a:r>
            <a:r>
              <a:rPr lang="ja-JP" altLang="en-US" sz="2000" dirty="0">
                <a:solidFill>
                  <a:schemeClr val="tx1"/>
                </a:solidFill>
              </a:rPr>
              <a:t>要因正解データ収集依頼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6. UI</a:t>
            </a:r>
            <a:r>
              <a:rPr lang="ja-JP" altLang="en-US" sz="2000" dirty="0">
                <a:solidFill>
                  <a:schemeClr val="tx1"/>
                </a:solidFill>
              </a:rPr>
              <a:t>要望出し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パスワード変更</a:t>
            </a:r>
            <a:endParaRPr kumimoji="1" lang="en-US" altLang="ja-JP" dirty="0"/>
          </a:p>
          <a:p>
            <a:r>
              <a:rPr lang="ja-JP" altLang="en-US" dirty="0"/>
              <a:t>離業</a:t>
            </a:r>
            <a:r>
              <a:rPr kumimoji="1" lang="ja-JP" altLang="en-US" dirty="0"/>
              <a:t>申請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あってイッテカラ話す土盛り対策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B0667-129E-D730-CE72-1D4CAA1908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2024/08/01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04103-311A-1C38-102B-C7AD2A88AA4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258B30-229D-5C65-55E0-DA5AD2D507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866B7-BA6E-F960-3DBE-0B237F2A01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1. 24</a:t>
            </a:r>
            <a:r>
              <a:rPr kumimoji="1" lang="ja-JP" altLang="en-US" dirty="0"/>
              <a:t>年度上期マイルストーン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7093D-DB09-110A-EC08-1262563C7C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31,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FBD6750-93D9-EB8A-1206-A37E9FE37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96099"/>
              </p:ext>
            </p:extLst>
          </p:nvPr>
        </p:nvGraphicFramePr>
        <p:xfrm>
          <a:off x="443076" y="767396"/>
          <a:ext cx="1134155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398">
                  <a:extLst>
                    <a:ext uri="{9D8B030D-6E8A-4147-A177-3AD203B41FA5}">
                      <a16:colId xmlns:a16="http://schemas.microsoft.com/office/drawing/2014/main" val="1668638597"/>
                    </a:ext>
                  </a:extLst>
                </a:gridCol>
                <a:gridCol w="9318157">
                  <a:extLst>
                    <a:ext uri="{9D8B030D-6E8A-4147-A177-3AD203B41FA5}">
                      <a16:colId xmlns:a16="http://schemas.microsoft.com/office/drawing/2014/main" val="113865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5W1H+Do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When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24</a:t>
                      </a:r>
                      <a:r>
                        <a:rPr kumimoji="1" lang="ja-JP" altLang="en-US" sz="2400" dirty="0"/>
                        <a:t>年度の</a:t>
                      </a:r>
                      <a:r>
                        <a:rPr kumimoji="1" lang="en-US" altLang="ja-JP" sz="2400" dirty="0"/>
                        <a:t>10</a:t>
                      </a:r>
                      <a:r>
                        <a:rPr kumimoji="1" lang="ja-JP" altLang="en-US" sz="2400" dirty="0"/>
                        <a:t>月から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5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職長、班長、ライン外の方が</a:t>
                      </a:r>
                      <a:endParaRPr kumimoji="1" lang="en-US" altLang="ja-JP" sz="2400" dirty="0"/>
                    </a:p>
                    <a:p>
                      <a:r>
                        <a:rPr kumimoji="1" lang="ja-JP" altLang="en-US" sz="2400" dirty="0"/>
                        <a:t>（第</a:t>
                      </a:r>
                      <a:r>
                        <a:rPr kumimoji="1" lang="en-US" altLang="ja-JP" sz="2400" dirty="0"/>
                        <a:t>1</a:t>
                      </a:r>
                      <a:r>
                        <a:rPr kumimoji="1" lang="ja-JP" altLang="en-US" sz="2400" dirty="0"/>
                        <a:t>工場 工場管理室 </a:t>
                      </a:r>
                      <a:r>
                        <a:rPr lang="ja-JP" altLang="en-US" sz="2400" dirty="0"/>
                        <a:t>製品補給・部品整備課 </a:t>
                      </a:r>
                      <a:endParaRPr lang="en-US" altLang="ja-JP" sz="2400" dirty="0"/>
                    </a:p>
                    <a:p>
                      <a:r>
                        <a:rPr kumimoji="1" lang="en-US" altLang="ja-JP" sz="2400" dirty="0"/>
                        <a:t>    </a:t>
                      </a:r>
                      <a:r>
                        <a:rPr kumimoji="1" lang="ja-JP" altLang="en-US" sz="2400" dirty="0"/>
                        <a:t>部品整備第２係 第２職場整備課）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9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Where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第一工場で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What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集荷欠品の要因分析を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9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トライ活用（精度検証）のために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How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社用</a:t>
                      </a:r>
                      <a:r>
                        <a:rPr kumimoji="1" lang="en-US" altLang="ja-JP" sz="2400" dirty="0"/>
                        <a:t>PC</a:t>
                      </a:r>
                      <a:r>
                        <a:rPr kumimoji="1" lang="ja-JP" altLang="en-US" sz="2400" dirty="0"/>
                        <a:t>（社内のネットワークに繋いだ状態）を使って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4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Do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過去のデータ</a:t>
                      </a:r>
                      <a:r>
                        <a:rPr kumimoji="1" lang="en-US" altLang="ja-JP" sz="2400" dirty="0"/>
                        <a:t>※</a:t>
                      </a:r>
                      <a:r>
                        <a:rPr kumimoji="1" lang="ja-JP" altLang="en-US" sz="2400" dirty="0"/>
                        <a:t>に対しては、実行できる状態</a:t>
                      </a:r>
                      <a:endParaRPr kumimoji="1" lang="en-US" altLang="ja-JP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48654"/>
                  </a:ext>
                </a:extLst>
              </a:tr>
            </a:tbl>
          </a:graphicData>
        </a:graphic>
      </p:graphicFrame>
      <p:sp>
        <p:nvSpPr>
          <p:cNvPr id="8" name="矢印: 右 7">
            <a:extLst>
              <a:ext uri="{FF2B5EF4-FFF2-40B4-BE49-F238E27FC236}">
                <a16:creationId xmlns:a16="http://schemas.microsoft.com/office/drawing/2014/main" id="{7613D633-E75B-E0E5-4C0C-3066963AB9DB}"/>
              </a:ext>
            </a:extLst>
          </p:cNvPr>
          <p:cNvSpPr/>
          <p:nvPr/>
        </p:nvSpPr>
        <p:spPr>
          <a:xfrm>
            <a:off x="640207" y="5601256"/>
            <a:ext cx="422601" cy="34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175B58-1182-9678-B69D-D67E6A51E543}"/>
              </a:ext>
            </a:extLst>
          </p:cNvPr>
          <p:cNvSpPr txBox="1"/>
          <p:nvPr/>
        </p:nvSpPr>
        <p:spPr>
          <a:xfrm>
            <a:off x="1259938" y="5549923"/>
            <a:ext cx="6423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トライ用アプリが完成している（</a:t>
            </a:r>
            <a:r>
              <a:rPr kumimoji="1" lang="en-US" altLang="ja-JP" sz="2400" dirty="0"/>
              <a:t>9/E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A5CD1C-F088-E03D-62CC-5D5D41430899}"/>
              </a:ext>
            </a:extLst>
          </p:cNvPr>
          <p:cNvSpPr/>
          <p:nvPr/>
        </p:nvSpPr>
        <p:spPr>
          <a:xfrm>
            <a:off x="6900530" y="104762"/>
            <a:ext cx="4848392" cy="571975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24</a:t>
            </a:r>
            <a:r>
              <a:rPr lang="ja-JP" altLang="en-US" sz="1200" b="1" dirty="0">
                <a:solidFill>
                  <a:schemeClr val="tx1"/>
                </a:solidFill>
              </a:rPr>
              <a:t>年度の上期のマイルストーンについて認識合わせさせてください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2FF8E6-DEE8-7EDE-310E-D4D6242D1AF3}"/>
              </a:ext>
            </a:extLst>
          </p:cNvPr>
          <p:cNvSpPr txBox="1"/>
          <p:nvPr/>
        </p:nvSpPr>
        <p:spPr>
          <a:xfrm>
            <a:off x="1360200" y="6007387"/>
            <a:ext cx="8986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solidFill>
                  <a:schemeClr val="bg1">
                    <a:lumMod val="85000"/>
                  </a:schemeClr>
                </a:solidFill>
              </a:rPr>
              <a:t>※</a:t>
            </a:r>
            <a:r>
              <a:rPr kumimoji="1" lang="ja-JP" altLang="en-US" sz="1800" dirty="0">
                <a:solidFill>
                  <a:schemeClr val="bg1">
                    <a:lumMod val="85000"/>
                  </a:schemeClr>
                </a:solidFill>
              </a:rPr>
              <a:t>下期のマイルストーンは後日相談させてください</a:t>
            </a:r>
            <a:endParaRPr kumimoji="1" lang="en-US" altLang="ja-JP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418651-77FC-C6FC-71BB-31166E386DDA}"/>
              </a:ext>
            </a:extLst>
          </p:cNvPr>
          <p:cNvSpPr txBox="1"/>
          <p:nvPr/>
        </p:nvSpPr>
        <p:spPr>
          <a:xfrm>
            <a:off x="9414410" y="5156516"/>
            <a:ext cx="23702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分析日の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日前以降のデータ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52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2. 24</a:t>
            </a:r>
            <a:r>
              <a:rPr kumimoji="1" lang="ja-JP" altLang="en-US" dirty="0"/>
              <a:t>年度の上期スケジュール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1,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3797"/>
              </p:ext>
            </p:extLst>
          </p:nvPr>
        </p:nvGraphicFramePr>
        <p:xfrm>
          <a:off x="399834" y="752531"/>
          <a:ext cx="11407029" cy="563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319422753"/>
                    </a:ext>
                  </a:extLst>
                </a:gridCol>
              </a:tblGrid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r>
                        <a:rPr lang="ja-JP" altLang="en-US" sz="1400" b="1" dirty="0"/>
                        <a:t>マイルストーン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18919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r>
                        <a:rPr lang="ja-JP" altLang="en-US" sz="1400" b="1" dirty="0"/>
                        <a:t>❶バックエンド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❷フロントエンド</a:t>
                      </a:r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/>
                        <a:t>❸</a:t>
                      </a:r>
                      <a:r>
                        <a:rPr lang="ja-JP" altLang="en-US" sz="1400" b="1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DX3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3923046" y="2571170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4784623" y="1777685"/>
            <a:ext cx="861265" cy="462731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3786808" y="232315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正解データ収集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5058802" y="381125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E4D0CD4E-EEDC-9C93-1056-5AE22D59FEC8}"/>
              </a:ext>
            </a:extLst>
          </p:cNvPr>
          <p:cNvSpPr/>
          <p:nvPr/>
        </p:nvSpPr>
        <p:spPr>
          <a:xfrm>
            <a:off x="5705126" y="2556268"/>
            <a:ext cx="1648328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F24928ED-A673-482F-BEDC-94E2D7F287AD}"/>
              </a:ext>
            </a:extLst>
          </p:cNvPr>
          <p:cNvSpPr/>
          <p:nvPr/>
        </p:nvSpPr>
        <p:spPr>
          <a:xfrm>
            <a:off x="3926887" y="3831924"/>
            <a:ext cx="857982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ホームベース 5">
            <a:extLst>
              <a:ext uri="{FF2B5EF4-FFF2-40B4-BE49-F238E27FC236}">
                <a16:creationId xmlns:a16="http://schemas.microsoft.com/office/drawing/2014/main" id="{C6C10D54-1CD8-A6C2-3B64-08E95064EDF2}"/>
              </a:ext>
            </a:extLst>
          </p:cNvPr>
          <p:cNvSpPr/>
          <p:nvPr/>
        </p:nvSpPr>
        <p:spPr>
          <a:xfrm>
            <a:off x="3062536" y="4358519"/>
            <a:ext cx="857982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61F450A7-4DE9-CDFC-3204-13EE79251604}"/>
              </a:ext>
            </a:extLst>
          </p:cNvPr>
          <p:cNvSpPr/>
          <p:nvPr/>
        </p:nvSpPr>
        <p:spPr>
          <a:xfrm>
            <a:off x="6546114" y="3566372"/>
            <a:ext cx="4366644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ホームベース 5">
            <a:extLst>
              <a:ext uri="{FF2B5EF4-FFF2-40B4-BE49-F238E27FC236}">
                <a16:creationId xmlns:a16="http://schemas.microsoft.com/office/drawing/2014/main" id="{7D124482-AC55-290B-FACF-0F74CD46A93E}"/>
              </a:ext>
            </a:extLst>
          </p:cNvPr>
          <p:cNvSpPr/>
          <p:nvPr/>
        </p:nvSpPr>
        <p:spPr>
          <a:xfrm>
            <a:off x="5689008" y="5133999"/>
            <a:ext cx="2587452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5">
            <a:extLst>
              <a:ext uri="{FF2B5EF4-FFF2-40B4-BE49-F238E27FC236}">
                <a16:creationId xmlns:a16="http://schemas.microsoft.com/office/drawing/2014/main" id="{F107310E-858C-B604-A762-359E4AA42E76}"/>
              </a:ext>
            </a:extLst>
          </p:cNvPr>
          <p:cNvSpPr/>
          <p:nvPr/>
        </p:nvSpPr>
        <p:spPr>
          <a:xfrm>
            <a:off x="3058436" y="5408908"/>
            <a:ext cx="1682944" cy="98122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ホームベース 5">
            <a:extLst>
              <a:ext uri="{FF2B5EF4-FFF2-40B4-BE49-F238E27FC236}">
                <a16:creationId xmlns:a16="http://schemas.microsoft.com/office/drawing/2014/main" id="{8CED52F4-7F5B-D413-7245-1D58AF72B722}"/>
              </a:ext>
            </a:extLst>
          </p:cNvPr>
          <p:cNvSpPr/>
          <p:nvPr/>
        </p:nvSpPr>
        <p:spPr>
          <a:xfrm>
            <a:off x="5687818" y="5638636"/>
            <a:ext cx="16829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ホームベース 5">
            <a:extLst>
              <a:ext uri="{FF2B5EF4-FFF2-40B4-BE49-F238E27FC236}">
                <a16:creationId xmlns:a16="http://schemas.microsoft.com/office/drawing/2014/main" id="{696F8607-E38B-5947-10E4-117BB6A78040}"/>
              </a:ext>
            </a:extLst>
          </p:cNvPr>
          <p:cNvSpPr/>
          <p:nvPr/>
        </p:nvSpPr>
        <p:spPr>
          <a:xfrm>
            <a:off x="7440818" y="6168825"/>
            <a:ext cx="3438307" cy="20148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ホームベース 8">
            <a:extLst>
              <a:ext uri="{FF2B5EF4-FFF2-40B4-BE49-F238E27FC236}">
                <a16:creationId xmlns:a16="http://schemas.microsoft.com/office/drawing/2014/main" id="{0195FDFE-EA1D-0B8B-1BC8-66E68B52B1BE}"/>
              </a:ext>
            </a:extLst>
          </p:cNvPr>
          <p:cNvSpPr/>
          <p:nvPr/>
        </p:nvSpPr>
        <p:spPr>
          <a:xfrm>
            <a:off x="3061219" y="5431850"/>
            <a:ext cx="426108" cy="953879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ホームベース 8">
            <a:extLst>
              <a:ext uri="{FF2B5EF4-FFF2-40B4-BE49-F238E27FC236}">
                <a16:creationId xmlns:a16="http://schemas.microsoft.com/office/drawing/2014/main" id="{363AE403-A232-261A-6050-1ABBBFB524F5}"/>
              </a:ext>
            </a:extLst>
          </p:cNvPr>
          <p:cNvSpPr/>
          <p:nvPr/>
        </p:nvSpPr>
        <p:spPr>
          <a:xfrm>
            <a:off x="3064280" y="4371767"/>
            <a:ext cx="426108" cy="988782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DDB2DDF-02ED-4097-E98C-44E24FB82241}"/>
              </a:ext>
            </a:extLst>
          </p:cNvPr>
          <p:cNvSpPr/>
          <p:nvPr/>
        </p:nvSpPr>
        <p:spPr>
          <a:xfrm>
            <a:off x="11085095" y="1859492"/>
            <a:ext cx="3922762" cy="4572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整備課メンバーがトライ活用できる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❶バックエンド（要因分析機能）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正解データを用いたアルゴ改良ができている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❷フロントエンド（画面動作）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要望をもとに</a:t>
            </a:r>
            <a:r>
              <a:rPr lang="en-US" altLang="ja-JP" sz="1400" dirty="0">
                <a:solidFill>
                  <a:schemeClr val="accent6"/>
                </a:solidFill>
              </a:rPr>
              <a:t>UI</a:t>
            </a:r>
            <a:r>
              <a:rPr lang="ja-JP" altLang="en-US" sz="1400" dirty="0">
                <a:solidFill>
                  <a:schemeClr val="accent6"/>
                </a:solidFill>
              </a:rPr>
              <a:t>を改修できている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❸データ連携実装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データを手動で収集する必要がなく、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自動連携（バッチ連携）できている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ホームベース 5">
            <a:extLst>
              <a:ext uri="{FF2B5EF4-FFF2-40B4-BE49-F238E27FC236}">
                <a16:creationId xmlns:a16="http://schemas.microsoft.com/office/drawing/2014/main" id="{C9BA4C73-0258-3218-9F59-727DFBF36921}"/>
              </a:ext>
            </a:extLst>
          </p:cNvPr>
          <p:cNvSpPr/>
          <p:nvPr/>
        </p:nvSpPr>
        <p:spPr>
          <a:xfrm>
            <a:off x="3040623" y="2799315"/>
            <a:ext cx="857982" cy="98878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5AB302E-D26D-8077-4606-4FCF8D62CBDD}"/>
              </a:ext>
            </a:extLst>
          </p:cNvPr>
          <p:cNvCxnSpPr>
            <a:cxnSpLocks/>
          </p:cNvCxnSpPr>
          <p:nvPr/>
        </p:nvCxnSpPr>
        <p:spPr>
          <a:xfrm flipH="1">
            <a:off x="3477085" y="2078638"/>
            <a:ext cx="10466" cy="4307091"/>
          </a:xfrm>
          <a:prstGeom prst="line">
            <a:avLst/>
          </a:prstGeom>
          <a:ln w="28575">
            <a:solidFill>
              <a:schemeClr val="accent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ホームベース 8">
            <a:extLst>
              <a:ext uri="{FF2B5EF4-FFF2-40B4-BE49-F238E27FC236}">
                <a16:creationId xmlns:a16="http://schemas.microsoft.com/office/drawing/2014/main" id="{240CBDEC-4062-A408-A94E-DDE0ADAFFAEF}"/>
              </a:ext>
            </a:extLst>
          </p:cNvPr>
          <p:cNvSpPr/>
          <p:nvPr/>
        </p:nvSpPr>
        <p:spPr>
          <a:xfrm>
            <a:off x="3050977" y="2804041"/>
            <a:ext cx="426108" cy="99275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23142D6-06AC-94B4-BCFC-FEE86D4A8B7F}"/>
              </a:ext>
            </a:extLst>
          </p:cNvPr>
          <p:cNvSpPr/>
          <p:nvPr/>
        </p:nvSpPr>
        <p:spPr>
          <a:xfrm>
            <a:off x="3923046" y="4211229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要望出し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4D0994-A3CC-2C63-4525-3213C350243A}"/>
              </a:ext>
            </a:extLst>
          </p:cNvPr>
          <p:cNvSpPr/>
          <p:nvPr/>
        </p:nvSpPr>
        <p:spPr>
          <a:xfrm>
            <a:off x="2973026" y="31738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進め方協議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671AC8-6812-F248-4630-315164A13CE9}"/>
              </a:ext>
            </a:extLst>
          </p:cNvPr>
          <p:cNvSpPr/>
          <p:nvPr/>
        </p:nvSpPr>
        <p:spPr>
          <a:xfrm>
            <a:off x="3037147" y="475083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進め方協議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529502E-FB07-40E1-43AA-B5C0D218BD87}"/>
              </a:ext>
            </a:extLst>
          </p:cNvPr>
          <p:cNvSpPr/>
          <p:nvPr/>
        </p:nvSpPr>
        <p:spPr>
          <a:xfrm>
            <a:off x="3513695" y="580146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進め方整理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7709549-93A3-D391-589E-3AB16B627A97}"/>
              </a:ext>
            </a:extLst>
          </p:cNvPr>
          <p:cNvSpPr/>
          <p:nvPr/>
        </p:nvSpPr>
        <p:spPr>
          <a:xfrm>
            <a:off x="6027233" y="5408908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操作レクチャー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0C496AE-1995-56B2-E02E-BC2E19CBB3C7}"/>
              </a:ext>
            </a:extLst>
          </p:cNvPr>
          <p:cNvSpPr/>
          <p:nvPr/>
        </p:nvSpPr>
        <p:spPr>
          <a:xfrm>
            <a:off x="8462345" y="592457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連携実装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34A83D-ED87-FAB8-D40A-B6A1BF387AF2}"/>
              </a:ext>
            </a:extLst>
          </p:cNvPr>
          <p:cNvSpPr/>
          <p:nvPr/>
        </p:nvSpPr>
        <p:spPr>
          <a:xfrm>
            <a:off x="6432060" y="4907817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改修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5F74E2-3B22-3DB2-9208-6505F20410D8}"/>
              </a:ext>
            </a:extLst>
          </p:cNvPr>
          <p:cNvSpPr/>
          <p:nvPr/>
        </p:nvSpPr>
        <p:spPr>
          <a:xfrm>
            <a:off x="5900386" y="232315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正解データ収集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0AF21C-E49F-10FC-B2D6-060A07018A01}"/>
              </a:ext>
            </a:extLst>
          </p:cNvPr>
          <p:cNvSpPr/>
          <p:nvPr/>
        </p:nvSpPr>
        <p:spPr>
          <a:xfrm>
            <a:off x="7974530" y="3325109"/>
            <a:ext cx="13388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要因分析アルゴ改良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95319D-64F8-1C7C-32C7-AF4E63723D56}"/>
              </a:ext>
            </a:extLst>
          </p:cNvPr>
          <p:cNvSpPr/>
          <p:nvPr/>
        </p:nvSpPr>
        <p:spPr>
          <a:xfrm>
            <a:off x="11085094" y="1859491"/>
            <a:ext cx="3922762" cy="447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目指す状態（</a:t>
            </a:r>
            <a:r>
              <a:rPr kumimoji="1" lang="en-US" altLang="ja-JP" dirty="0"/>
              <a:t>9/E</a:t>
            </a:r>
            <a:r>
              <a:rPr kumimoji="1" lang="ja-JP" altLang="en-US" dirty="0"/>
              <a:t>）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0FF133-D54A-A9C6-3A92-DD978F581D72}"/>
              </a:ext>
            </a:extLst>
          </p:cNvPr>
          <p:cNvSpPr/>
          <p:nvPr/>
        </p:nvSpPr>
        <p:spPr>
          <a:xfrm>
            <a:off x="3256512" y="179432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本日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3B7441-302A-6D68-6966-3BDDFB4BAE49}"/>
              </a:ext>
            </a:extLst>
          </p:cNvPr>
          <p:cNvSpPr/>
          <p:nvPr/>
        </p:nvSpPr>
        <p:spPr>
          <a:xfrm>
            <a:off x="9162773" y="1912705"/>
            <a:ext cx="19223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トライ用アプリ完成（</a:t>
            </a:r>
            <a:r>
              <a:rPr lang="en-US" altLang="ja-JP" sz="1000" b="1" dirty="0">
                <a:solidFill>
                  <a:schemeClr val="accent6"/>
                </a:solidFill>
              </a:rPr>
              <a:t>9/E</a:t>
            </a:r>
            <a:r>
              <a:rPr lang="ja-JP" altLang="en-US" sz="1000" b="1" dirty="0">
                <a:solidFill>
                  <a:schemeClr val="accent6"/>
                </a:solidFill>
              </a:rPr>
              <a:t>）★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EA4DE9E0-BFC9-D76F-9D1E-0C02CAB67D0F}"/>
              </a:ext>
            </a:extLst>
          </p:cNvPr>
          <p:cNvSpPr/>
          <p:nvPr/>
        </p:nvSpPr>
        <p:spPr>
          <a:xfrm>
            <a:off x="14220564" y="4091341"/>
            <a:ext cx="1986526" cy="950015"/>
          </a:xfrm>
          <a:prstGeom prst="wedgeRoundRectCallout">
            <a:avLst>
              <a:gd name="adj1" fmla="val -36877"/>
              <a:gd name="adj2" fmla="val -6954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精度指標を定義して具体化します</a:t>
            </a:r>
            <a:r>
              <a:rPr lang="ja-JP" altLang="en-US" sz="1200" dirty="0">
                <a:solidFill>
                  <a:schemeClr val="tx1"/>
                </a:solidFill>
              </a:rPr>
              <a:t>。この後相談させてください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ホームベース 5">
            <a:extLst>
              <a:ext uri="{FF2B5EF4-FFF2-40B4-BE49-F238E27FC236}">
                <a16:creationId xmlns:a16="http://schemas.microsoft.com/office/drawing/2014/main" id="{D5057DF7-5132-4DF6-0078-7C3749CFF50B}"/>
              </a:ext>
            </a:extLst>
          </p:cNvPr>
          <p:cNvSpPr/>
          <p:nvPr/>
        </p:nvSpPr>
        <p:spPr>
          <a:xfrm>
            <a:off x="3920272" y="4873947"/>
            <a:ext cx="857982" cy="48660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F9451F7-0F43-7F71-183C-96DC3E8FB7B6}"/>
              </a:ext>
            </a:extLst>
          </p:cNvPr>
          <p:cNvSpPr/>
          <p:nvPr/>
        </p:nvSpPr>
        <p:spPr>
          <a:xfrm>
            <a:off x="3935877" y="500763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反映検討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5251F2B-963D-8C78-9632-74A9D864D614}"/>
              </a:ext>
            </a:extLst>
          </p:cNvPr>
          <p:cNvSpPr/>
          <p:nvPr/>
        </p:nvSpPr>
        <p:spPr>
          <a:xfrm>
            <a:off x="6900530" y="104762"/>
            <a:ext cx="4848392" cy="571975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tx1"/>
                </a:solidFill>
              </a:rPr>
              <a:t>開発日程について認識合わせさせてください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64741610-62D7-A230-41F7-821893A7086D}"/>
              </a:ext>
            </a:extLst>
          </p:cNvPr>
          <p:cNvSpPr/>
          <p:nvPr/>
        </p:nvSpPr>
        <p:spPr>
          <a:xfrm>
            <a:off x="6475819" y="6668217"/>
            <a:ext cx="1986526" cy="950015"/>
          </a:xfrm>
          <a:prstGeom prst="wedgeRoundRectCallout">
            <a:avLst>
              <a:gd name="adj1" fmla="val -36877"/>
              <a:gd name="adj2" fmla="val -6954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</a:rPr>
              <a:t>後半の開発スケジュールも後で更新します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8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15AD15-485C-B810-5FEE-21D1A656E9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エクセルで説明します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905325-8A5D-58C5-D6BE-473444E724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要因粒度や要因の表現方法について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5D0AF-E82E-8ACC-B0B7-87B6374F3CB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31, 2024</a:t>
            </a:fld>
            <a:endParaRPr 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A6EE8CF-B232-4C22-5863-5613CD8CA1F8}"/>
              </a:ext>
            </a:extLst>
          </p:cNvPr>
          <p:cNvSpPr/>
          <p:nvPr/>
        </p:nvSpPr>
        <p:spPr>
          <a:xfrm>
            <a:off x="7091916" y="104762"/>
            <a:ext cx="4657006" cy="571975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tx1"/>
                </a:solidFill>
              </a:rPr>
              <a:t>要因粒度や要因の表現方法について認識合わせさせてください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316D79B-FE90-CE75-7CD8-7F49D7CE6D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ja-JP" b="0" dirty="0"/>
          </a:p>
          <a:p>
            <a:endParaRPr lang="en-US" altLang="ja-JP" b="0" dirty="0"/>
          </a:p>
          <a:p>
            <a:endParaRPr lang="en-US" altLang="ja-JP" b="0" dirty="0"/>
          </a:p>
          <a:p>
            <a:endParaRPr lang="en-US" altLang="ja-JP" b="0" dirty="0"/>
          </a:p>
          <a:p>
            <a:r>
              <a:rPr kumimoji="1" lang="ja-JP" altLang="en-US" b="0" dirty="0"/>
              <a:t>例：</a:t>
            </a:r>
            <a:r>
              <a:rPr kumimoji="1" lang="en-US" altLang="ja-JP" b="0" dirty="0"/>
              <a:t>N=5</a:t>
            </a:r>
            <a:r>
              <a:rPr kumimoji="1" lang="ja-JP" altLang="en-US" b="0" dirty="0"/>
              <a:t>の場合は、正解要因が上位</a:t>
            </a:r>
            <a:r>
              <a:rPr kumimoji="1" lang="en-US" altLang="ja-JP" b="0" dirty="0"/>
              <a:t>5</a:t>
            </a:r>
            <a:r>
              <a:rPr kumimoji="1" lang="ja-JP" altLang="en-US" b="0" dirty="0"/>
              <a:t>個の中に含まれていれば正解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1E6DE5-35E7-9F70-6F1B-AD8FF86864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4.</a:t>
            </a:r>
            <a:r>
              <a:rPr lang="ja-JP" altLang="en-US" dirty="0"/>
              <a:t> </a:t>
            </a:r>
            <a:r>
              <a:rPr lang="ja-JP" altLang="en-US" sz="2400" dirty="0">
                <a:solidFill>
                  <a:schemeClr val="tx1"/>
                </a:solidFill>
              </a:rPr>
              <a:t>精度指標（</a:t>
            </a:r>
            <a:r>
              <a:rPr lang="en-US" altLang="ja-JP" sz="2400" dirty="0">
                <a:solidFill>
                  <a:schemeClr val="tx1"/>
                </a:solidFill>
              </a:rPr>
              <a:t>Top-N</a:t>
            </a:r>
            <a:r>
              <a:rPr lang="ja-JP" altLang="en-US" sz="2400" dirty="0">
                <a:solidFill>
                  <a:schemeClr val="tx1"/>
                </a:solidFill>
              </a:rPr>
              <a:t>精度）について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2F1C7-70BF-82E2-8BF1-1CEC5EB5F29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31, 2024</a:t>
            </a:fld>
            <a:endParaRPr 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579F06E-82EC-D912-A99D-CB4D211E35DA}"/>
              </a:ext>
            </a:extLst>
          </p:cNvPr>
          <p:cNvSpPr/>
          <p:nvPr/>
        </p:nvSpPr>
        <p:spPr>
          <a:xfrm>
            <a:off x="501500" y="888473"/>
            <a:ext cx="8689750" cy="914400"/>
          </a:xfrm>
          <a:prstGeom prst="roundRect">
            <a:avLst>
              <a:gd name="adj" fmla="val 76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Top-N</a:t>
            </a:r>
            <a:r>
              <a:rPr kumimoji="1" lang="ja-JP" altLang="en-US" b="1" dirty="0">
                <a:solidFill>
                  <a:schemeClr val="tx1"/>
                </a:solidFill>
              </a:rPr>
              <a:t>精度：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寄与度が高い上位</a:t>
            </a:r>
            <a:r>
              <a:rPr lang="en-US" altLang="ja-JP" b="1" dirty="0">
                <a:solidFill>
                  <a:schemeClr val="tx1"/>
                </a:solidFill>
              </a:rPr>
              <a:t>N</a:t>
            </a:r>
            <a:r>
              <a:rPr lang="ja-JP" altLang="en-US" b="1" dirty="0">
                <a:solidFill>
                  <a:schemeClr val="tx1"/>
                </a:solidFill>
              </a:rPr>
              <a:t>個の中に、正解が含まれているかどうかを評価する指標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C45762-2F0F-094A-1682-9D1B9EC36F9C}"/>
              </a:ext>
            </a:extLst>
          </p:cNvPr>
          <p:cNvSpPr/>
          <p:nvPr/>
        </p:nvSpPr>
        <p:spPr>
          <a:xfrm>
            <a:off x="1138576" y="2731336"/>
            <a:ext cx="2023478" cy="177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436A30-4737-4252-6EF5-E0458F9C073A}"/>
              </a:ext>
            </a:extLst>
          </p:cNvPr>
          <p:cNvSpPr/>
          <p:nvPr/>
        </p:nvSpPr>
        <p:spPr>
          <a:xfrm>
            <a:off x="1138576" y="3050825"/>
            <a:ext cx="1386348" cy="177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C74503-4C5B-109B-F814-F15A5C9DFF7D}"/>
              </a:ext>
            </a:extLst>
          </p:cNvPr>
          <p:cNvSpPr/>
          <p:nvPr/>
        </p:nvSpPr>
        <p:spPr>
          <a:xfrm>
            <a:off x="1138576" y="3370314"/>
            <a:ext cx="1020588" cy="177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2D0BBC-D821-BB78-251B-A3D88FEB5486}"/>
              </a:ext>
            </a:extLst>
          </p:cNvPr>
          <p:cNvSpPr/>
          <p:nvPr/>
        </p:nvSpPr>
        <p:spPr>
          <a:xfrm>
            <a:off x="1138576" y="3685179"/>
            <a:ext cx="1020588" cy="177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ABF9AA9-C7BE-BD22-E495-91FF08CA1501}"/>
              </a:ext>
            </a:extLst>
          </p:cNvPr>
          <p:cNvSpPr/>
          <p:nvPr/>
        </p:nvSpPr>
        <p:spPr>
          <a:xfrm>
            <a:off x="1138576" y="4000044"/>
            <a:ext cx="755117" cy="177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A48436-5ECF-83C0-2C1A-1D9F33F125D8}"/>
              </a:ext>
            </a:extLst>
          </p:cNvPr>
          <p:cNvSpPr/>
          <p:nvPr/>
        </p:nvSpPr>
        <p:spPr>
          <a:xfrm>
            <a:off x="1138576" y="4314909"/>
            <a:ext cx="631230" cy="177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91CC463-5558-EC09-D76B-7F834A054EE7}"/>
              </a:ext>
            </a:extLst>
          </p:cNvPr>
          <p:cNvSpPr/>
          <p:nvPr/>
        </p:nvSpPr>
        <p:spPr>
          <a:xfrm>
            <a:off x="1138576" y="4639387"/>
            <a:ext cx="519143" cy="177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EA57903-C7C9-704D-475A-03D13E7D80D1}"/>
              </a:ext>
            </a:extLst>
          </p:cNvPr>
          <p:cNvSpPr/>
          <p:nvPr/>
        </p:nvSpPr>
        <p:spPr>
          <a:xfrm>
            <a:off x="1126777" y="4956564"/>
            <a:ext cx="430653" cy="177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D74E4-60FD-696D-5AD9-190A2E76102E}"/>
              </a:ext>
            </a:extLst>
          </p:cNvPr>
          <p:cNvSpPr txBox="1"/>
          <p:nvPr/>
        </p:nvSpPr>
        <p:spPr>
          <a:xfrm>
            <a:off x="369760" y="2672800"/>
            <a:ext cx="842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要因</a:t>
            </a:r>
            <a:r>
              <a:rPr lang="en-US" altLang="ja-JP" sz="1400" dirty="0"/>
              <a:t>A</a:t>
            </a:r>
            <a:endParaRPr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0D0574-E897-1968-E71E-12EB439F0DF1}"/>
              </a:ext>
            </a:extLst>
          </p:cNvPr>
          <p:cNvSpPr txBox="1"/>
          <p:nvPr/>
        </p:nvSpPr>
        <p:spPr>
          <a:xfrm>
            <a:off x="369760" y="3313193"/>
            <a:ext cx="842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要因</a:t>
            </a:r>
            <a:r>
              <a:rPr lang="en-US" altLang="ja-JP" sz="1400" dirty="0">
                <a:solidFill>
                  <a:srgbClr val="FF0000"/>
                </a:solidFill>
              </a:rPr>
              <a:t>B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CC5C56-377C-4DEE-7191-12F2BC8C4156}"/>
              </a:ext>
            </a:extLst>
          </p:cNvPr>
          <p:cNvSpPr txBox="1"/>
          <p:nvPr/>
        </p:nvSpPr>
        <p:spPr>
          <a:xfrm>
            <a:off x="369760" y="3622543"/>
            <a:ext cx="842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要因</a:t>
            </a:r>
            <a:r>
              <a:rPr lang="en-US" altLang="ja-JP" sz="1400" dirty="0"/>
              <a:t>C</a:t>
            </a:r>
            <a:endParaRPr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632212-C398-C1E8-8AC0-45051BA6C71E}"/>
              </a:ext>
            </a:extLst>
          </p:cNvPr>
          <p:cNvSpPr txBox="1"/>
          <p:nvPr/>
        </p:nvSpPr>
        <p:spPr>
          <a:xfrm>
            <a:off x="369760" y="4241040"/>
            <a:ext cx="842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要因</a:t>
            </a:r>
            <a:r>
              <a:rPr lang="en-US" altLang="ja-JP" sz="1400" dirty="0"/>
              <a:t>D</a:t>
            </a:r>
            <a:endParaRPr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2687AE-64DA-B344-90C8-5C4B99982DCC}"/>
              </a:ext>
            </a:extLst>
          </p:cNvPr>
          <p:cNvSpPr txBox="1"/>
          <p:nvPr/>
        </p:nvSpPr>
        <p:spPr>
          <a:xfrm>
            <a:off x="363860" y="4907003"/>
            <a:ext cx="842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要因</a:t>
            </a:r>
            <a:r>
              <a:rPr lang="en-US" altLang="ja-JP" sz="1400" dirty="0"/>
              <a:t>E</a:t>
            </a:r>
            <a:endParaRPr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ABA6FF1-F636-AEE1-4D29-73AC3947B55E}"/>
              </a:ext>
            </a:extLst>
          </p:cNvPr>
          <p:cNvSpPr txBox="1"/>
          <p:nvPr/>
        </p:nvSpPr>
        <p:spPr>
          <a:xfrm>
            <a:off x="363860" y="2972332"/>
            <a:ext cx="842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要因</a:t>
            </a:r>
            <a:r>
              <a:rPr lang="en-US" altLang="ja-JP" sz="1400" dirty="0"/>
              <a:t>E</a:t>
            </a:r>
            <a:endParaRPr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6D9D784-A7AB-3305-A4AD-D7CC5B1E5AA7}"/>
              </a:ext>
            </a:extLst>
          </p:cNvPr>
          <p:cNvSpPr txBox="1"/>
          <p:nvPr/>
        </p:nvSpPr>
        <p:spPr>
          <a:xfrm>
            <a:off x="363860" y="4581869"/>
            <a:ext cx="842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要因</a:t>
            </a:r>
            <a:r>
              <a:rPr lang="en-US" altLang="ja-JP" sz="1400" dirty="0"/>
              <a:t>F</a:t>
            </a:r>
            <a:endParaRPr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C18FE0D-A005-5BDE-547A-F5AE0B54E154}"/>
              </a:ext>
            </a:extLst>
          </p:cNvPr>
          <p:cNvSpPr txBox="1"/>
          <p:nvPr/>
        </p:nvSpPr>
        <p:spPr>
          <a:xfrm>
            <a:off x="363860" y="3933416"/>
            <a:ext cx="842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要因</a:t>
            </a:r>
            <a:r>
              <a:rPr lang="en-US" altLang="ja-JP" sz="1400" dirty="0"/>
              <a:t>G</a:t>
            </a:r>
            <a:endParaRPr lang="ja-JP" altLang="en-US" sz="14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23C177C-775F-5957-B619-A8763BDE7EE7}"/>
              </a:ext>
            </a:extLst>
          </p:cNvPr>
          <p:cNvSpPr/>
          <p:nvPr/>
        </p:nvSpPr>
        <p:spPr>
          <a:xfrm>
            <a:off x="364911" y="2634426"/>
            <a:ext cx="2921030" cy="1606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D9DD0B74-281F-9FDB-DE97-90FCA8218726}"/>
              </a:ext>
            </a:extLst>
          </p:cNvPr>
          <p:cNvSpPr/>
          <p:nvPr/>
        </p:nvSpPr>
        <p:spPr>
          <a:xfrm>
            <a:off x="3515524" y="3050825"/>
            <a:ext cx="1986526" cy="950015"/>
          </a:xfrm>
          <a:prstGeom prst="wedgeRoundRectCallout">
            <a:avLst>
              <a:gd name="adj1" fmla="val -72513"/>
              <a:gd name="adj2" fmla="val -49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tx1"/>
                </a:solidFill>
              </a:rPr>
              <a:t>正解要因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B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が上位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5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個の中に入っている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＝</a:t>
            </a:r>
            <a:r>
              <a:rPr lang="ja-JP" altLang="en-US" sz="1200" b="1" dirty="0">
                <a:solidFill>
                  <a:srgbClr val="00B050"/>
                </a:solidFill>
              </a:rPr>
              <a:t>正解！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C053454-B211-8823-218D-B148E173FBE3}"/>
              </a:ext>
            </a:extLst>
          </p:cNvPr>
          <p:cNvSpPr/>
          <p:nvPr/>
        </p:nvSpPr>
        <p:spPr>
          <a:xfrm>
            <a:off x="3515524" y="4500567"/>
            <a:ext cx="7876130" cy="16080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N</a:t>
            </a:r>
            <a:r>
              <a:rPr kumimoji="1" lang="ja-JP" altLang="en-US" dirty="0">
                <a:solidFill>
                  <a:schemeClr val="tx1"/>
                </a:solidFill>
              </a:rPr>
              <a:t>の値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kumimoji="1" lang="ja-JP" altLang="en-US" dirty="0">
                <a:solidFill>
                  <a:schemeClr val="tx1"/>
                </a:solidFill>
              </a:rPr>
              <a:t>設定が必要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上期は必要最低ラインの精度で考えています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N=3</a:t>
            </a:r>
            <a:r>
              <a:rPr lang="ja-JP" altLang="en-US" dirty="0">
                <a:solidFill>
                  <a:schemeClr val="tx1"/>
                </a:solidFill>
              </a:rPr>
              <a:t>で正解率</a:t>
            </a:r>
            <a:r>
              <a:rPr lang="en-US" altLang="ja-JP" dirty="0">
                <a:solidFill>
                  <a:schemeClr val="tx1"/>
                </a:solidFill>
              </a:rPr>
              <a:t>70%</a:t>
            </a:r>
            <a:r>
              <a:rPr lang="ja-JP" altLang="en-US" dirty="0">
                <a:solidFill>
                  <a:schemeClr val="tx1"/>
                </a:solidFill>
              </a:rPr>
              <a:t>ぐらいで考えているのですが、どうでしょうか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1A1F256-04A7-92D4-952B-33A85FEC0D67}"/>
              </a:ext>
            </a:extLst>
          </p:cNvPr>
          <p:cNvSpPr/>
          <p:nvPr/>
        </p:nvSpPr>
        <p:spPr>
          <a:xfrm>
            <a:off x="454876" y="5721115"/>
            <a:ext cx="430653" cy="177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604012B-AB3A-304D-95B8-B25786953196}"/>
              </a:ext>
            </a:extLst>
          </p:cNvPr>
          <p:cNvSpPr txBox="1"/>
          <p:nvPr/>
        </p:nvSpPr>
        <p:spPr>
          <a:xfrm>
            <a:off x="910457" y="5645346"/>
            <a:ext cx="206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は寄与度の大きさ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A9E64C-E315-2953-9536-333C12F0128B}"/>
              </a:ext>
            </a:extLst>
          </p:cNvPr>
          <p:cNvSpPr txBox="1"/>
          <p:nvPr/>
        </p:nvSpPr>
        <p:spPr>
          <a:xfrm>
            <a:off x="6455369" y="3126220"/>
            <a:ext cx="4263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N=1</a:t>
            </a:r>
            <a:r>
              <a:rPr lang="ja-JP" altLang="en-US" dirty="0"/>
              <a:t>は完全一致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が大きくなると正解の幅広がる</a:t>
            </a: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5183C395-7A20-CA26-7C85-CABDDFC33B4F}"/>
              </a:ext>
            </a:extLst>
          </p:cNvPr>
          <p:cNvSpPr/>
          <p:nvPr/>
        </p:nvSpPr>
        <p:spPr>
          <a:xfrm rot="5400000">
            <a:off x="7721993" y="3946954"/>
            <a:ext cx="439561" cy="270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D0949A5-D992-5D77-5FC4-CCFF6F279E21}"/>
              </a:ext>
            </a:extLst>
          </p:cNvPr>
          <p:cNvSpPr txBox="1"/>
          <p:nvPr/>
        </p:nvSpPr>
        <p:spPr>
          <a:xfrm>
            <a:off x="8171947" y="3881372"/>
            <a:ext cx="4020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はじめから</a:t>
            </a:r>
            <a:r>
              <a:rPr lang="en-US" altLang="ja-JP" dirty="0"/>
              <a:t>N=1</a:t>
            </a:r>
            <a:r>
              <a:rPr lang="ja-JP" altLang="en-US" dirty="0"/>
              <a:t>は難易度高めな印象</a:t>
            </a:r>
          </a:p>
        </p:txBody>
      </p:sp>
    </p:spTree>
    <p:extLst>
      <p:ext uri="{BB962C8B-B14F-4D97-AF65-F5344CB8AC3E}">
        <p14:creationId xmlns:p14="http://schemas.microsoft.com/office/powerpoint/2010/main" val="272541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92654-BB14-E26A-046B-7B3BCA209C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6. UI</a:t>
            </a:r>
            <a:r>
              <a:rPr kumimoji="1" lang="ja-JP" altLang="en-US" dirty="0"/>
              <a:t>要望出し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E52AC6-5495-03D7-9613-1890635DC26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31, 2024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504B8B-F28B-26FD-44FA-DCF3EF4CB734}"/>
              </a:ext>
            </a:extLst>
          </p:cNvPr>
          <p:cNvSpPr txBox="1"/>
          <p:nvPr/>
        </p:nvSpPr>
        <p:spPr>
          <a:xfrm>
            <a:off x="525668" y="1030600"/>
            <a:ext cx="1697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u="sng" dirty="0"/>
              <a:t>全体の進め方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63570C0-CA76-3086-38EC-C0EC79D9E91C}"/>
              </a:ext>
            </a:extLst>
          </p:cNvPr>
          <p:cNvSpPr/>
          <p:nvPr/>
        </p:nvSpPr>
        <p:spPr>
          <a:xfrm>
            <a:off x="1162174" y="1619475"/>
            <a:ext cx="315025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要望出し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9310833-A678-E6DA-6AC7-0091FB35C8AA}"/>
              </a:ext>
            </a:extLst>
          </p:cNvPr>
          <p:cNvSpPr/>
          <p:nvPr/>
        </p:nvSpPr>
        <p:spPr>
          <a:xfrm>
            <a:off x="1162174" y="3190950"/>
            <a:ext cx="3150256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反映検討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435F450-2EB0-FB4F-9BE9-0285EFC070B7}"/>
              </a:ext>
            </a:extLst>
          </p:cNvPr>
          <p:cNvSpPr/>
          <p:nvPr/>
        </p:nvSpPr>
        <p:spPr>
          <a:xfrm>
            <a:off x="1162174" y="4762425"/>
            <a:ext cx="3150256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7EC8C0E-998E-BCCC-46AE-FF5DA4FC8476}"/>
              </a:ext>
            </a:extLst>
          </p:cNvPr>
          <p:cNvSpPr/>
          <p:nvPr/>
        </p:nvSpPr>
        <p:spPr>
          <a:xfrm rot="5400000">
            <a:off x="2536724" y="2768022"/>
            <a:ext cx="401156" cy="188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071B6B7B-5E35-0EE7-AA17-BBEB8396888A}"/>
              </a:ext>
            </a:extLst>
          </p:cNvPr>
          <p:cNvSpPr/>
          <p:nvPr/>
        </p:nvSpPr>
        <p:spPr>
          <a:xfrm rot="5400000">
            <a:off x="2536724" y="4357507"/>
            <a:ext cx="401156" cy="188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928904C-7795-AECE-C65C-F5A73367B47E}"/>
              </a:ext>
            </a:extLst>
          </p:cNvPr>
          <p:cNvSpPr/>
          <p:nvPr/>
        </p:nvSpPr>
        <p:spPr>
          <a:xfrm rot="10800000">
            <a:off x="4600515" y="3553760"/>
            <a:ext cx="401156" cy="188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New Data Science Project with Streamlit and Python - QUANTLABS.NET">
            <a:extLst>
              <a:ext uri="{FF2B5EF4-FFF2-40B4-BE49-F238E27FC236}">
                <a16:creationId xmlns:a16="http://schemas.microsoft.com/office/drawing/2014/main" id="{2C5691AA-80CB-5577-0010-FF191AB2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96" y="3286583"/>
            <a:ext cx="1399486" cy="8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477704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表紙・目次">
  <a:themeElements>
    <a:clrScheme name="デジタル庁ダッシュボードカラーパレット">
      <a:dk1>
        <a:srgbClr val="000000"/>
      </a:dk1>
      <a:lt1>
        <a:srgbClr val="FFFFFF"/>
      </a:lt1>
      <a:dk2>
        <a:srgbClr val="0C21BA"/>
      </a:dk2>
      <a:lt2>
        <a:srgbClr val="F7F8FB"/>
      </a:lt2>
      <a:accent1>
        <a:srgbClr val="0C21B9"/>
      </a:accent1>
      <a:accent2>
        <a:srgbClr val="2E4EE7"/>
      </a:accent2>
      <a:accent3>
        <a:srgbClr val="4F7AE9"/>
      </a:accent3>
      <a:accent4>
        <a:srgbClr val="99B0EC"/>
      </a:accent4>
      <a:accent5>
        <a:srgbClr val="CFDCF0"/>
      </a:accent5>
      <a:accent6>
        <a:srgbClr val="FEFFFF"/>
      </a:accent6>
      <a:hlink>
        <a:srgbClr val="0017B6"/>
      </a:hlink>
      <a:folHlink>
        <a:srgbClr val="954F72"/>
      </a:folHlink>
    </a:clrScheme>
    <a:fontScheme name="Font">
      <a:majorFont>
        <a:latin typeface="Noto Sans JP"/>
        <a:ea typeface="Noto Sans JP"/>
        <a:cs typeface=""/>
      </a:majorFont>
      <a:minorFont>
        <a:latin typeface="Noto Sans JP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3255952-F5FE-D142-8FD9-2967F0F48248}" vid="{F834B85D-0249-B94E-B277-C496A5ADB243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9136</TotalTime>
  <Words>567</Words>
  <Application>Microsoft Office PowerPoint</Application>
  <PresentationFormat>ワイド画面</PresentationFormat>
  <Paragraphs>144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メイリオ</vt:lpstr>
      <vt:lpstr>游ゴシック</vt:lpstr>
      <vt:lpstr>Yu Gothic Medium</vt:lpstr>
      <vt:lpstr>Arial</vt:lpstr>
      <vt:lpstr>Segoe UI</vt:lpstr>
      <vt:lpstr>アイシンwide</vt:lpstr>
      <vt:lpstr>最終頁</vt:lpstr>
      <vt:lpstr>内容</vt:lpstr>
      <vt:lpstr>内容［関係社外秘］</vt:lpstr>
      <vt:lpstr>表紙・目次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182</cp:revision>
  <dcterms:created xsi:type="dcterms:W3CDTF">2022-01-19T01:36:44Z</dcterms:created>
  <dcterms:modified xsi:type="dcterms:W3CDTF">2024-07-31T15:31:05Z</dcterms:modified>
</cp:coreProperties>
</file>