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5"/>
  </p:notesMasterIdLst>
  <p:sldIdLst>
    <p:sldId id="291" r:id="rId5"/>
    <p:sldId id="288" r:id="rId6"/>
    <p:sldId id="290" r:id="rId7"/>
    <p:sldId id="289" r:id="rId8"/>
    <p:sldId id="283" r:id="rId9"/>
    <p:sldId id="287" r:id="rId10"/>
    <p:sldId id="286" r:id="rId11"/>
    <p:sldId id="285" r:id="rId12"/>
    <p:sldId id="284" r:id="rId13"/>
    <p:sldId id="26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概要" id="{75CF7FD3-3BA7-4315-937F-F0F73B6B11C7}">
          <p14:sldIdLst>
            <p14:sldId id="291"/>
            <p14:sldId id="288"/>
            <p14:sldId id="290"/>
          </p14:sldIdLst>
        </p14:section>
        <p14:section name="ロジック" id="{C7F761C2-8E89-44E1-95A4-D9B1DADBAB7D}">
          <p14:sldIdLst>
            <p14:sldId id="289"/>
            <p14:sldId id="283"/>
            <p14:sldId id="287"/>
            <p14:sldId id="286"/>
            <p14:sldId id="285"/>
            <p14:sldId id="28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69" autoAdjust="0"/>
  </p:normalViewPr>
  <p:slideViewPr>
    <p:cSldViewPr snapToGrid="0">
      <p:cViewPr varScale="1">
        <p:scale>
          <a:sx n="62" d="100"/>
          <a:sy n="62" d="100"/>
        </p:scale>
        <p:origin x="1483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175CC3-BD20-88D4-0B88-42D99ABDF1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・絵で描くと書き直しが起こる、毎回絵を描いている、何度も流用できない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9AC11-99BC-40FF-47FB-A0AB861DEA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46957-A9FF-BACA-793C-D287248EB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F0E859-F451-9075-787B-981A0735E2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C2FAE-E75D-AF28-1F27-155558FF16C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656289" y="7328083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E20DC2-2F73-852F-30AE-7EB8455E83C4}"/>
              </a:ext>
            </a:extLst>
          </p:cNvPr>
          <p:cNvSpPr/>
          <p:nvPr/>
        </p:nvSpPr>
        <p:spPr>
          <a:xfrm>
            <a:off x="584506" y="2108804"/>
            <a:ext cx="1109383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6EA65F-0135-05BA-6243-A54CA7640F90}"/>
              </a:ext>
            </a:extLst>
          </p:cNvPr>
          <p:cNvSpPr/>
          <p:nvPr/>
        </p:nvSpPr>
        <p:spPr>
          <a:xfrm>
            <a:off x="2144001" y="1426963"/>
            <a:ext cx="5645888" cy="540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archive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287DCA-BEEC-4D43-C127-8C59E595D464}"/>
              </a:ext>
            </a:extLst>
          </p:cNvPr>
          <p:cNvSpPr/>
          <p:nvPr/>
        </p:nvSpPr>
        <p:spPr>
          <a:xfrm>
            <a:off x="1394405" y="2906448"/>
            <a:ext cx="2009553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BBA133-B2E8-DE93-6454-E05C483E1BFA}"/>
              </a:ext>
            </a:extLst>
          </p:cNvPr>
          <p:cNvSpPr/>
          <p:nvPr/>
        </p:nvSpPr>
        <p:spPr>
          <a:xfrm>
            <a:off x="2399182" y="3704092"/>
            <a:ext cx="4504660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00A8D0-D035-06E8-AAA7-8FB2E3ABC30C}"/>
              </a:ext>
            </a:extLst>
          </p:cNvPr>
          <p:cNvSpPr/>
          <p:nvPr/>
        </p:nvSpPr>
        <p:spPr>
          <a:xfrm>
            <a:off x="4651512" y="4501736"/>
            <a:ext cx="4504660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64DB41-8426-2E8D-E106-66930FA52F5E}"/>
              </a:ext>
            </a:extLst>
          </p:cNvPr>
          <p:cNvSpPr/>
          <p:nvPr/>
        </p:nvSpPr>
        <p:spPr>
          <a:xfrm>
            <a:off x="8306743" y="5233484"/>
            <a:ext cx="2578396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283B06-CF03-0233-AE19-B80CD1267E95}"/>
              </a:ext>
            </a:extLst>
          </p:cNvPr>
          <p:cNvSpPr txBox="1"/>
          <p:nvPr/>
        </p:nvSpPr>
        <p:spPr>
          <a:xfrm>
            <a:off x="908212" y="997546"/>
            <a:ext cx="249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Start_data_archive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9DDD29-238F-A610-F072-7390420BBEFB}"/>
              </a:ext>
            </a:extLst>
          </p:cNvPr>
          <p:cNvSpPr txBox="1"/>
          <p:nvPr/>
        </p:nvSpPr>
        <p:spPr>
          <a:xfrm>
            <a:off x="6660426" y="985062"/>
            <a:ext cx="249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end</a:t>
            </a:r>
            <a:r>
              <a:rPr kumimoji="1" lang="en-US" altLang="ja-JP" dirty="0" err="1"/>
              <a:t>_data_archive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0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AF09C5-CCFA-51C0-E106-4D74472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2FFBB-506B-2C8E-D071-0CB115B82C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dirty="0"/>
              <a:t>どんな要因を調べるか？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8C9E2-5E9B-7A0D-941A-EEC1E77BAA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75A2079-600F-7EC2-5390-B899AA10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60101"/>
              </p:ext>
            </p:extLst>
          </p:nvPr>
        </p:nvGraphicFramePr>
        <p:xfrm>
          <a:off x="443077" y="1546813"/>
          <a:ext cx="11341556" cy="3485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117">
                  <a:extLst>
                    <a:ext uri="{9D8B030D-6E8A-4147-A177-3AD203B41FA5}">
                      <a16:colId xmlns:a16="http://schemas.microsoft.com/office/drawing/2014/main" val="4284086573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499145229"/>
                    </a:ext>
                  </a:extLst>
                </a:gridCol>
                <a:gridCol w="4367349">
                  <a:extLst>
                    <a:ext uri="{9D8B030D-6E8A-4147-A177-3AD203B41FA5}">
                      <a16:colId xmlns:a16="http://schemas.microsoft.com/office/drawing/2014/main" val="1261974943"/>
                    </a:ext>
                  </a:extLst>
                </a:gridCol>
                <a:gridCol w="2793033">
                  <a:extLst>
                    <a:ext uri="{9D8B030D-6E8A-4147-A177-3AD203B41FA5}">
                      <a16:colId xmlns:a16="http://schemas.microsoft.com/office/drawing/2014/main" val="3084561056"/>
                    </a:ext>
                  </a:extLst>
                </a:gridCol>
              </a:tblGrid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要因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データの表現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アクション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718995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生産に対して発注かんばんが少ない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発注かんばん数　</a:t>
                      </a:r>
                      <a:r>
                        <a:rPr kumimoji="1" lang="en-US" altLang="ja-JP" sz="1400" dirty="0"/>
                        <a:t>&lt;</a:t>
                      </a:r>
                      <a:r>
                        <a:rPr kumimoji="1" lang="ja-JP" altLang="en-US" sz="1400" dirty="0"/>
                        <a:t>　日量数（箱数）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408881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計画生産台数が多い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計画生産台数　</a:t>
                      </a:r>
                      <a:r>
                        <a:rPr kumimoji="1" lang="en-US" altLang="ja-JP" sz="1400" dirty="0"/>
                        <a:t>&lt; </a:t>
                      </a:r>
                      <a:r>
                        <a:rPr kumimoji="1" lang="ja-JP" altLang="en-US" sz="1400" dirty="0"/>
                        <a:t>基準計画生産台数（中央値など）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5969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稼働率が高い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稼働率　</a:t>
                      </a:r>
                      <a:r>
                        <a:rPr kumimoji="1" lang="en-US" altLang="ja-JP" sz="1400" dirty="0"/>
                        <a:t>&lt;</a:t>
                      </a:r>
                      <a:r>
                        <a:rPr kumimoji="1" lang="ja-JP" altLang="en-US" sz="1400" dirty="0"/>
                        <a:t>　基準稼働率（中央値など）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665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西尾東</a:t>
                      </a:r>
                      <a:r>
                        <a:rPr kumimoji="1" lang="en-US" altLang="ja-JP" sz="1400" dirty="0"/>
                        <a:t>or</a:t>
                      </a:r>
                      <a:r>
                        <a:rPr kumimoji="1" lang="ja-JP" altLang="en-US" sz="1400" dirty="0"/>
                        <a:t>部品置き場で滞留している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入庫かんばん数 </a:t>
                      </a:r>
                      <a:r>
                        <a:rPr kumimoji="1" lang="en-US" altLang="ja-JP" sz="1400" dirty="0"/>
                        <a:t>&lt; </a:t>
                      </a:r>
                      <a:r>
                        <a:rPr kumimoji="1" lang="ja-JP" altLang="en-US" sz="1400" dirty="0"/>
                        <a:t>入庫予定かんばん数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08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未納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検収かんばん数 </a:t>
                      </a:r>
                      <a:r>
                        <a:rPr kumimoji="1" lang="en-US" altLang="ja-JP" sz="1400" dirty="0"/>
                        <a:t>&lt; </a:t>
                      </a:r>
                      <a:r>
                        <a:rPr kumimoji="1" lang="ja-JP" altLang="en-US" sz="1400" dirty="0"/>
                        <a:t>発注かんばん数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9648"/>
                  </a:ext>
                </a:extLst>
              </a:tr>
              <a:tr h="5334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仕入先便の到着遅れ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便ダイヤに対して検収タイムスタンプが</a:t>
                      </a:r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時間以上遅れているか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47482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定期便の出発遅れ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便ダイヤに対しての遅れ時間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819093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自動ラックのキャパが一杯で入庫できない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充足率が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なら、キャパオーバー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68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D7F7F9-140D-F828-C458-E7E2146021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F1452-F533-49BA-1A64-8F2E2259E5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sz="2000" dirty="0"/>
              <a:t>リミット計算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2AEB3-8189-0495-1025-1F605BFA926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  <p:pic>
        <p:nvPicPr>
          <p:cNvPr id="1026" name="Picture 2" descr="パトランプイラスト／無料イラスト/フリー素材なら「イラストAC」">
            <a:extLst>
              <a:ext uri="{FF2B5EF4-FFF2-40B4-BE49-F238E27FC236}">
                <a16:creationId xmlns:a16="http://schemas.microsoft.com/office/drawing/2014/main" id="{056E6FF4-8B66-38FB-5C29-959D828B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26" y="2100015"/>
            <a:ext cx="1452537" cy="109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BE7F51-84E6-5800-617E-CC89F0C57804}"/>
              </a:ext>
            </a:extLst>
          </p:cNvPr>
          <p:cNvSpPr txBox="1"/>
          <p:nvPr/>
        </p:nvSpPr>
        <p:spPr>
          <a:xfrm>
            <a:off x="697043" y="3344616"/>
            <a:ext cx="233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集荷欠品発生</a:t>
            </a:r>
            <a:endParaRPr kumimoji="1" lang="en-US" altLang="ja-JP" sz="1200" dirty="0"/>
          </a:p>
          <a:p>
            <a:r>
              <a:rPr lang="en-US" altLang="ja-JP" sz="1200" dirty="0"/>
              <a:t>= </a:t>
            </a:r>
            <a:r>
              <a:rPr lang="ja-JP" altLang="en-US" sz="1200" dirty="0"/>
              <a:t>組立から出庫指示があるのに</a:t>
            </a:r>
            <a:endParaRPr lang="en-US" altLang="ja-JP" sz="1200" dirty="0"/>
          </a:p>
          <a:p>
            <a:r>
              <a:rPr lang="ja-JP" altLang="en-US" sz="1200" dirty="0"/>
              <a:t>モノがないなどで出庫できない</a:t>
            </a:r>
            <a:endParaRPr kumimoji="1" lang="ja-JP" altLang="en-US" sz="12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902F94-155D-B745-E52B-A2D223DE7F91}"/>
              </a:ext>
            </a:extLst>
          </p:cNvPr>
          <p:cNvSpPr/>
          <p:nvPr/>
        </p:nvSpPr>
        <p:spPr>
          <a:xfrm>
            <a:off x="3200400" y="2462237"/>
            <a:ext cx="448491" cy="365759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8D7D527-9E93-28A7-0FCC-BA6DA6612264}"/>
              </a:ext>
            </a:extLst>
          </p:cNvPr>
          <p:cNvSpPr/>
          <p:nvPr/>
        </p:nvSpPr>
        <p:spPr>
          <a:xfrm rot="5400000">
            <a:off x="1642348" y="4339958"/>
            <a:ext cx="448491" cy="365759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684F2-58CF-3055-78E9-93B746B83CF4}"/>
              </a:ext>
            </a:extLst>
          </p:cNvPr>
          <p:cNvSpPr txBox="1"/>
          <p:nvPr/>
        </p:nvSpPr>
        <p:spPr>
          <a:xfrm>
            <a:off x="697043" y="5073464"/>
            <a:ext cx="2281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欠品によるライン停止</a:t>
            </a:r>
            <a:endParaRPr kumimoji="1" lang="en-US" altLang="ja-JP" sz="1200" dirty="0"/>
          </a:p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回あたり</a:t>
            </a:r>
            <a:r>
              <a:rPr lang="ja-JP" altLang="en-US" sz="1200" dirty="0"/>
              <a:t>約</a:t>
            </a:r>
            <a:r>
              <a:rPr lang="en-US" altLang="ja-JP" sz="1200" dirty="0"/>
              <a:t>10</a:t>
            </a:r>
            <a:r>
              <a:rPr lang="ja-JP" altLang="en-US" sz="1200" dirty="0"/>
              <a:t>万円の損失発生</a:t>
            </a:r>
            <a:endParaRPr kumimoji="1" lang="en-US" altLang="ja-JP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B6183FE-F105-B4C2-AA20-ED02778E5BCC}"/>
              </a:ext>
            </a:extLst>
          </p:cNvPr>
          <p:cNvSpPr txBox="1"/>
          <p:nvPr/>
        </p:nvSpPr>
        <p:spPr>
          <a:xfrm>
            <a:off x="2215310" y="4388265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適</a:t>
            </a:r>
            <a:r>
              <a:rPr kumimoji="1" lang="ja-JP" altLang="en-US" sz="1200" dirty="0"/>
              <a:t>切な対応ができない場合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418390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193D8A-642D-2425-FFAD-D8258A1D22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8B044F-81D4-CEFF-5F76-023A92431A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ED978-D6DD-C8A8-E7DE-8D3D4E3BBF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EA4AB4-6A63-F13F-EA23-1FFBAA53C429}"/>
              </a:ext>
            </a:extLst>
          </p:cNvPr>
          <p:cNvSpPr/>
          <p:nvPr/>
        </p:nvSpPr>
        <p:spPr>
          <a:xfrm>
            <a:off x="8654" y="6400800"/>
            <a:ext cx="12183346" cy="4232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2A5D7B-D913-D7B1-CD65-D55F9FA4AE97}"/>
              </a:ext>
            </a:extLst>
          </p:cNvPr>
          <p:cNvSpPr/>
          <p:nvPr/>
        </p:nvSpPr>
        <p:spPr>
          <a:xfrm>
            <a:off x="9745754" y="7101074"/>
            <a:ext cx="1126653" cy="150434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E9C17-4D1C-718C-5408-BF18AB7FFBE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962400" y="6582803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923950-900D-36CC-36BE-A3B6EB82CEF7}"/>
              </a:ext>
            </a:extLst>
          </p:cNvPr>
          <p:cNvSpPr txBox="1"/>
          <p:nvPr/>
        </p:nvSpPr>
        <p:spPr>
          <a:xfrm>
            <a:off x="1531089" y="46783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発注かんばん数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F49795-C438-F9DE-5044-1A2524742DCF}"/>
              </a:ext>
            </a:extLst>
          </p:cNvPr>
          <p:cNvSpPr txBox="1"/>
          <p:nvPr/>
        </p:nvSpPr>
        <p:spPr>
          <a:xfrm>
            <a:off x="1761921" y="15558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納入フレ</a:t>
            </a:r>
            <a:r>
              <a:rPr kumimoji="1" lang="ja-JP" altLang="en-US" dirty="0"/>
              <a:t>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7CBA5AB-1DE4-0B48-E61A-47D72641EFC0}"/>
              </a:ext>
            </a:extLst>
          </p:cNvPr>
          <p:cNvCxnSpPr>
            <a:cxnSpLocks/>
          </p:cNvCxnSpPr>
          <p:nvPr/>
        </p:nvCxnSpPr>
        <p:spPr>
          <a:xfrm>
            <a:off x="3515857" y="62842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6FC29-62D7-70DC-18C1-D61E7EC3193B}"/>
              </a:ext>
            </a:extLst>
          </p:cNvPr>
          <p:cNvSpPr txBox="1"/>
          <p:nvPr/>
        </p:nvSpPr>
        <p:spPr>
          <a:xfrm>
            <a:off x="1415672" y="25174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仕入先便到着時間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83C08B4-CEAB-30A1-330B-F042E4274ECB}"/>
              </a:ext>
            </a:extLst>
          </p:cNvPr>
          <p:cNvCxnSpPr>
            <a:cxnSpLocks/>
          </p:cNvCxnSpPr>
          <p:nvPr/>
        </p:nvCxnSpPr>
        <p:spPr>
          <a:xfrm>
            <a:off x="3515857" y="1585581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92004D-91A9-0C7B-00D1-D242F10F19EB}"/>
              </a:ext>
            </a:extLst>
          </p:cNvPr>
          <p:cNvSpPr/>
          <p:nvPr/>
        </p:nvSpPr>
        <p:spPr>
          <a:xfrm>
            <a:off x="3961057" y="450094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A5A391-6A66-6A3B-A08F-0CD007C82DA0}"/>
              </a:ext>
            </a:extLst>
          </p:cNvPr>
          <p:cNvSpPr/>
          <p:nvPr/>
        </p:nvSpPr>
        <p:spPr>
          <a:xfrm>
            <a:off x="5394251" y="1446118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FD1FF26-BF8D-2321-7D75-A0E672530FDF}"/>
              </a:ext>
            </a:extLst>
          </p:cNvPr>
          <p:cNvCxnSpPr>
            <a:cxnSpLocks/>
          </p:cNvCxnSpPr>
          <p:nvPr/>
        </p:nvCxnSpPr>
        <p:spPr>
          <a:xfrm>
            <a:off x="3515857" y="2542735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1FC2EB-8607-17C3-5924-22C76EF6314C}"/>
              </a:ext>
            </a:extLst>
          </p:cNvPr>
          <p:cNvCxnSpPr>
            <a:cxnSpLocks/>
          </p:cNvCxnSpPr>
          <p:nvPr/>
        </p:nvCxnSpPr>
        <p:spPr>
          <a:xfrm>
            <a:off x="3515856" y="3499889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8072F2-E5CA-F2E5-FEB4-CDD235FA7705}"/>
              </a:ext>
            </a:extLst>
          </p:cNvPr>
          <p:cNvSpPr txBox="1"/>
          <p:nvPr/>
        </p:nvSpPr>
        <p:spPr>
          <a:xfrm>
            <a:off x="923051" y="3350160"/>
            <a:ext cx="2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定期便積載かんばん数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84C010-A19F-8945-5AD0-9E12DA91BAF8}"/>
              </a:ext>
            </a:extLst>
          </p:cNvPr>
          <p:cNvSpPr/>
          <p:nvPr/>
        </p:nvSpPr>
        <p:spPr>
          <a:xfrm>
            <a:off x="5394251" y="2408649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4ABE34-6A9D-1860-5FE0-D80A03E2ACC6}"/>
              </a:ext>
            </a:extLst>
          </p:cNvPr>
          <p:cNvSpPr/>
          <p:nvPr/>
        </p:nvSpPr>
        <p:spPr>
          <a:xfrm>
            <a:off x="6855184" y="3388865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DCC4A55-C889-01CD-FD21-7901A0428590}"/>
              </a:ext>
            </a:extLst>
          </p:cNvPr>
          <p:cNvCxnSpPr>
            <a:cxnSpLocks/>
          </p:cNvCxnSpPr>
          <p:nvPr/>
        </p:nvCxnSpPr>
        <p:spPr>
          <a:xfrm>
            <a:off x="3515856" y="4457043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43C1224-7B2F-F082-577E-1ED6AFBD3552}"/>
              </a:ext>
            </a:extLst>
          </p:cNvPr>
          <p:cNvSpPr/>
          <p:nvPr/>
        </p:nvSpPr>
        <p:spPr>
          <a:xfrm>
            <a:off x="6861553" y="4299137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CCB616-006E-E726-B789-3D512D6BE484}"/>
              </a:ext>
            </a:extLst>
          </p:cNvPr>
          <p:cNvSpPr txBox="1"/>
          <p:nvPr/>
        </p:nvSpPr>
        <p:spPr>
          <a:xfrm>
            <a:off x="1529850" y="4299137"/>
            <a:ext cx="197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定期便到着時間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96672DC-C710-FAC4-94F7-65BEA99DBB49}"/>
              </a:ext>
            </a:extLst>
          </p:cNvPr>
          <p:cNvCxnSpPr>
            <a:cxnSpLocks/>
          </p:cNvCxnSpPr>
          <p:nvPr/>
        </p:nvCxnSpPr>
        <p:spPr>
          <a:xfrm>
            <a:off x="3515855" y="541419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68E887D-7426-E155-2DD3-9FF2D678BE1A}"/>
              </a:ext>
            </a:extLst>
          </p:cNvPr>
          <p:cNvSpPr/>
          <p:nvPr/>
        </p:nvSpPr>
        <p:spPr>
          <a:xfrm>
            <a:off x="8949082" y="5272880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9A818C-F39D-8CC0-0448-72B743ED90AE}"/>
              </a:ext>
            </a:extLst>
          </p:cNvPr>
          <p:cNvSpPr txBox="1"/>
          <p:nvPr/>
        </p:nvSpPr>
        <p:spPr>
          <a:xfrm>
            <a:off x="2101736" y="7162422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入庫数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192990C-6090-EA0D-CD55-2AD6E48E8777}"/>
              </a:ext>
            </a:extLst>
          </p:cNvPr>
          <p:cNvSpPr/>
          <p:nvPr/>
        </p:nvSpPr>
        <p:spPr>
          <a:xfrm>
            <a:off x="9863482" y="623541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EA56443-F9F4-919D-E628-8705CDDA5030}"/>
              </a:ext>
            </a:extLst>
          </p:cNvPr>
          <p:cNvCxnSpPr>
            <a:cxnSpLocks/>
          </p:cNvCxnSpPr>
          <p:nvPr/>
        </p:nvCxnSpPr>
        <p:spPr>
          <a:xfrm>
            <a:off x="3515854" y="6371351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9D6A3B-88E0-5E32-B644-7184E7F47AD8}"/>
              </a:ext>
            </a:extLst>
          </p:cNvPr>
          <p:cNvSpPr txBox="1"/>
          <p:nvPr/>
        </p:nvSpPr>
        <p:spPr>
          <a:xfrm>
            <a:off x="1116431" y="5256291"/>
            <a:ext cx="244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部品置き場の滞留数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1C5AE98-B20C-0A36-8E67-894AACB9EAE9}"/>
              </a:ext>
            </a:extLst>
          </p:cNvPr>
          <p:cNvCxnSpPr>
            <a:cxnSpLocks/>
          </p:cNvCxnSpPr>
          <p:nvPr/>
        </p:nvCxnSpPr>
        <p:spPr>
          <a:xfrm>
            <a:off x="3515854" y="7328505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2B06C57-3F81-A6B8-23F8-F14D08C7D125}"/>
              </a:ext>
            </a:extLst>
          </p:cNvPr>
          <p:cNvSpPr/>
          <p:nvPr/>
        </p:nvSpPr>
        <p:spPr>
          <a:xfrm>
            <a:off x="9863482" y="7173288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ADB8C6-4816-5F58-F7CC-A6E54C0BF2C0}"/>
              </a:ext>
            </a:extLst>
          </p:cNvPr>
          <p:cNvSpPr txBox="1"/>
          <p:nvPr/>
        </p:nvSpPr>
        <p:spPr>
          <a:xfrm>
            <a:off x="2101736" y="8032175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出庫</a:t>
            </a:r>
            <a:r>
              <a:rPr kumimoji="1" lang="ja-JP" altLang="en-US" dirty="0"/>
              <a:t>数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9D55F6E-220A-664B-C812-F89C42AB63CB}"/>
              </a:ext>
            </a:extLst>
          </p:cNvPr>
          <p:cNvCxnSpPr>
            <a:cxnSpLocks/>
          </p:cNvCxnSpPr>
          <p:nvPr/>
        </p:nvCxnSpPr>
        <p:spPr>
          <a:xfrm>
            <a:off x="3561940" y="8285659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BD010B-5DBC-49AB-89B3-2B8F6D6F21B4}"/>
              </a:ext>
            </a:extLst>
          </p:cNvPr>
          <p:cNvSpPr txBox="1"/>
          <p:nvPr/>
        </p:nvSpPr>
        <p:spPr>
          <a:xfrm>
            <a:off x="965997" y="9032452"/>
            <a:ext cx="2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計画組立生産台数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B84A7FC-ADC8-EB50-9403-F0EEA05FF42C}"/>
              </a:ext>
            </a:extLst>
          </p:cNvPr>
          <p:cNvCxnSpPr>
            <a:cxnSpLocks/>
          </p:cNvCxnSpPr>
          <p:nvPr/>
        </p:nvCxnSpPr>
        <p:spPr>
          <a:xfrm>
            <a:off x="3509487" y="9242813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EBAEA2B-F467-2B71-744B-754343C46A13}"/>
              </a:ext>
            </a:extLst>
          </p:cNvPr>
          <p:cNvCxnSpPr>
            <a:cxnSpLocks/>
          </p:cNvCxnSpPr>
          <p:nvPr/>
        </p:nvCxnSpPr>
        <p:spPr>
          <a:xfrm>
            <a:off x="3509486" y="1019996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0FB9AE6-D06D-0DBB-DA02-B049EBB9316E}"/>
              </a:ext>
            </a:extLst>
          </p:cNvPr>
          <p:cNvSpPr txBox="1"/>
          <p:nvPr/>
        </p:nvSpPr>
        <p:spPr>
          <a:xfrm>
            <a:off x="2174395" y="9989608"/>
            <a:ext cx="10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稼働率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5ACDBD-30FA-FA77-9B6A-A46634C7D8B6}"/>
              </a:ext>
            </a:extLst>
          </p:cNvPr>
          <p:cNvSpPr txBox="1"/>
          <p:nvPr/>
        </p:nvSpPr>
        <p:spPr>
          <a:xfrm>
            <a:off x="1643545" y="6216786"/>
            <a:ext cx="1752244" cy="38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間口の充足率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FDA8069-55A2-89F0-D168-807EB5D605F6}"/>
              </a:ext>
            </a:extLst>
          </p:cNvPr>
          <p:cNvSpPr/>
          <p:nvPr/>
        </p:nvSpPr>
        <p:spPr>
          <a:xfrm>
            <a:off x="9863482" y="813313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BA901AD-4E80-9A44-D1D4-7F6DB4D39A4D}"/>
              </a:ext>
            </a:extLst>
          </p:cNvPr>
          <p:cNvSpPr/>
          <p:nvPr/>
        </p:nvSpPr>
        <p:spPr>
          <a:xfrm>
            <a:off x="9863482" y="9078249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FF2841-E189-14EF-5168-E91C805C37F8}"/>
              </a:ext>
            </a:extLst>
          </p:cNvPr>
          <p:cNvSpPr/>
          <p:nvPr/>
        </p:nvSpPr>
        <p:spPr>
          <a:xfrm>
            <a:off x="9863482" y="10023367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875BE8-BD18-F34D-FD4E-8C8B055F38F8}"/>
              </a:ext>
            </a:extLst>
          </p:cNvPr>
          <p:cNvSpPr txBox="1"/>
          <p:nvPr/>
        </p:nvSpPr>
        <p:spPr>
          <a:xfrm>
            <a:off x="11214491" y="45579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F9628DD-D4D5-2ADA-BE16-25ABD032E679}"/>
              </a:ext>
            </a:extLst>
          </p:cNvPr>
          <p:cNvSpPr txBox="1"/>
          <p:nvPr/>
        </p:nvSpPr>
        <p:spPr>
          <a:xfrm>
            <a:off x="11214491" y="144611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D7F7BB-6C33-EBB0-70AC-1EDD6D8BC6F0}"/>
              </a:ext>
            </a:extLst>
          </p:cNvPr>
          <p:cNvSpPr txBox="1"/>
          <p:nvPr/>
        </p:nvSpPr>
        <p:spPr>
          <a:xfrm>
            <a:off x="11214491" y="237548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24F978-95BE-25F8-01C8-26D397C7DCA2}"/>
              </a:ext>
            </a:extLst>
          </p:cNvPr>
          <p:cNvSpPr txBox="1"/>
          <p:nvPr/>
        </p:nvSpPr>
        <p:spPr>
          <a:xfrm>
            <a:off x="11214491" y="336580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B51D338-11D6-23BB-291F-573C6E24804D}"/>
              </a:ext>
            </a:extLst>
          </p:cNvPr>
          <p:cNvSpPr txBox="1"/>
          <p:nvPr/>
        </p:nvSpPr>
        <p:spPr>
          <a:xfrm>
            <a:off x="11194274" y="428018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F2D0A74-5CA4-B83F-65EF-510871C9B39F}"/>
              </a:ext>
            </a:extLst>
          </p:cNvPr>
          <p:cNvSpPr txBox="1"/>
          <p:nvPr/>
        </p:nvSpPr>
        <p:spPr>
          <a:xfrm>
            <a:off x="11167739" y="524003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E770BAA-9CDF-3345-5556-4DFA08C34976}"/>
              </a:ext>
            </a:extLst>
          </p:cNvPr>
          <p:cNvSpPr txBox="1"/>
          <p:nvPr/>
        </p:nvSpPr>
        <p:spPr>
          <a:xfrm>
            <a:off x="11161873" y="618642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155845-CB00-4839-ED66-A51DA4705CCC}"/>
              </a:ext>
            </a:extLst>
          </p:cNvPr>
          <p:cNvSpPr txBox="1"/>
          <p:nvPr/>
        </p:nvSpPr>
        <p:spPr>
          <a:xfrm>
            <a:off x="11189185" y="717545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79B1EAC-CF22-8A77-DAC1-9C9FEBFAB2A2}"/>
              </a:ext>
            </a:extLst>
          </p:cNvPr>
          <p:cNvSpPr txBox="1"/>
          <p:nvPr/>
        </p:nvSpPr>
        <p:spPr>
          <a:xfrm>
            <a:off x="11214491" y="812083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203D581-C2B9-C773-C793-714CA1E4B8D2}"/>
              </a:ext>
            </a:extLst>
          </p:cNvPr>
          <p:cNvSpPr txBox="1"/>
          <p:nvPr/>
        </p:nvSpPr>
        <p:spPr>
          <a:xfrm>
            <a:off x="11189185" y="905020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0C767C-38C8-BF53-DDD9-31E81AC5581E}"/>
              </a:ext>
            </a:extLst>
          </p:cNvPr>
          <p:cNvSpPr txBox="1"/>
          <p:nvPr/>
        </p:nvSpPr>
        <p:spPr>
          <a:xfrm>
            <a:off x="11189185" y="998173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686092B-DA26-C38F-889A-A55A7E8C1E8B}"/>
              </a:ext>
            </a:extLst>
          </p:cNvPr>
          <p:cNvSpPr/>
          <p:nvPr/>
        </p:nvSpPr>
        <p:spPr>
          <a:xfrm>
            <a:off x="12192000" y="0"/>
            <a:ext cx="4329752" cy="1063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81E88AC-6AFE-9722-59BF-7B92559B6CE1}"/>
              </a:ext>
            </a:extLst>
          </p:cNvPr>
          <p:cNvSpPr/>
          <p:nvPr/>
        </p:nvSpPr>
        <p:spPr>
          <a:xfrm>
            <a:off x="12852990" y="44376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AA6BA6-92FA-EE33-0824-CCD3BF0B46CA}"/>
              </a:ext>
            </a:extLst>
          </p:cNvPr>
          <p:cNvSpPr txBox="1"/>
          <p:nvPr/>
        </p:nvSpPr>
        <p:spPr>
          <a:xfrm>
            <a:off x="13965990" y="463226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解析窓</a:t>
            </a:r>
            <a:endParaRPr kumimoji="1" lang="ja-JP" altLang="en-US" dirty="0"/>
          </a:p>
        </p:txBody>
      </p: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671BB22B-5E5C-AAFA-4DEC-42807D7AE79A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5400000">
            <a:off x="9715477" y="6752748"/>
            <a:ext cx="753211" cy="457200"/>
          </a:xfrm>
          <a:prstGeom prst="curvedConnector4">
            <a:avLst>
              <a:gd name="adj1" fmla="val 37741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A325D4-F43A-F437-8FD5-013CFE8F3A72}"/>
              </a:ext>
            </a:extLst>
          </p:cNvPr>
          <p:cNvSpPr txBox="1"/>
          <p:nvPr/>
        </p:nvSpPr>
        <p:spPr>
          <a:xfrm>
            <a:off x="10290103" y="668928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間口の充足率が高いと、入庫が後回しにされる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80A6A0D3-AB87-82B0-44AC-BE1857F1546F}"/>
              </a:ext>
            </a:extLst>
          </p:cNvPr>
          <p:cNvCxnSpPr>
            <a:cxnSpLocks/>
            <a:stCxn id="15" idx="2"/>
            <a:endCxn id="32" idx="1"/>
          </p:cNvCxnSpPr>
          <p:nvPr/>
        </p:nvCxnSpPr>
        <p:spPr>
          <a:xfrm rot="16200000" flipH="1">
            <a:off x="3871605" y="1366077"/>
            <a:ext cx="6538528" cy="5445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0AF064-4FF8-B6E5-BE7A-C78EC1F0780C}"/>
              </a:ext>
            </a:extLst>
          </p:cNvPr>
          <p:cNvSpPr/>
          <p:nvPr/>
        </p:nvSpPr>
        <p:spPr>
          <a:xfrm>
            <a:off x="12852990" y="1221622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9034E6-BF73-38A6-2E53-D232654B869B}"/>
              </a:ext>
            </a:extLst>
          </p:cNvPr>
          <p:cNvSpPr txBox="1"/>
          <p:nvPr/>
        </p:nvSpPr>
        <p:spPr>
          <a:xfrm>
            <a:off x="13965990" y="1261414"/>
            <a:ext cx="148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在庫増減数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985C278-B67E-6E88-23D8-D0FECBA4D17A}"/>
              </a:ext>
            </a:extLst>
          </p:cNvPr>
          <p:cNvSpPr/>
          <p:nvPr/>
        </p:nvSpPr>
        <p:spPr>
          <a:xfrm>
            <a:off x="-4311628" y="-7040"/>
            <a:ext cx="4329752" cy="10640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A9CBDB-8655-E9A6-110D-A9017DCEDA33}"/>
              </a:ext>
            </a:extLst>
          </p:cNvPr>
          <p:cNvSpPr txBox="1"/>
          <p:nvPr/>
        </p:nvSpPr>
        <p:spPr>
          <a:xfrm>
            <a:off x="-4061142" y="271131"/>
            <a:ext cx="4510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〇分析テーマ</a:t>
            </a:r>
            <a:endParaRPr lang="en-US" altLang="ja-JP" dirty="0"/>
          </a:p>
          <a:p>
            <a:r>
              <a:rPr lang="ja-JP" altLang="en-US" dirty="0"/>
              <a:t>ある時間の在庫増減数を原因を調べたい</a:t>
            </a:r>
            <a:endParaRPr lang="en-US" altLang="ja-JP" dirty="0"/>
          </a:p>
          <a:p>
            <a:r>
              <a:rPr lang="ja-JP" altLang="en-US" dirty="0"/>
              <a:t>★「在庫」ではなく、「在庫増減数」に注目しているのがポイント</a:t>
            </a:r>
            <a:endParaRPr lang="en-US" altLang="ja-JP" dirty="0"/>
          </a:p>
          <a:p>
            <a:r>
              <a:rPr lang="ja-JP" altLang="en-US" dirty="0"/>
              <a:t>在庫は過去の値の累積で決まる。</a:t>
            </a:r>
            <a:endParaRPr lang="en-US" altLang="ja-JP" dirty="0"/>
          </a:p>
          <a:p>
            <a:r>
              <a:rPr lang="ja-JP" altLang="en-US" dirty="0"/>
              <a:t>増減数を見ることで過去を切り離して分析することができる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8/11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</a:t>
            </a:r>
            <a:r>
              <a:rPr kumimoji="1" lang="en-US" altLang="ja-JP" dirty="0"/>
              <a:t>-15</a:t>
            </a:r>
            <a:r>
              <a:rPr kumimoji="1" lang="ja-JP" altLang="en-US" dirty="0"/>
              <a:t>時の間に在庫</a:t>
            </a:r>
            <a:r>
              <a:rPr kumimoji="1" lang="en-US" altLang="ja-JP" dirty="0"/>
              <a:t>10</a:t>
            </a:r>
            <a:r>
              <a:rPr kumimoji="1" lang="ja-JP" altLang="en-US" dirty="0"/>
              <a:t>個減少したのはなぜ？</a:t>
            </a:r>
            <a:endParaRPr kumimoji="1"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★どのくらいの時間幅を対象にすべきか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kumimoji="1" lang="ja-JP" altLang="en-US" dirty="0">
                <a:solidFill>
                  <a:schemeClr val="accent6"/>
                </a:solidFill>
              </a:rPr>
              <a:t>品番毎に違う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B0B611C-C8DB-F14B-4D51-8C9D60E58696}"/>
              </a:ext>
            </a:extLst>
          </p:cNvPr>
          <p:cNvCxnSpPr>
            <a:cxnSpLocks/>
          </p:cNvCxnSpPr>
          <p:nvPr/>
        </p:nvCxnSpPr>
        <p:spPr>
          <a:xfrm>
            <a:off x="10777882" y="-240384"/>
            <a:ext cx="0" cy="1063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0CAC132-B8D7-2ADE-EA60-B0F33FD5BB1F}"/>
              </a:ext>
            </a:extLst>
          </p:cNvPr>
          <p:cNvSpPr txBox="1"/>
          <p:nvPr/>
        </p:nvSpPr>
        <p:spPr>
          <a:xfrm>
            <a:off x="10469945" y="-60971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39F445D-AF86-D345-9394-1D0F7DC76573}"/>
              </a:ext>
            </a:extLst>
          </p:cNvPr>
          <p:cNvCxnSpPr>
            <a:cxnSpLocks/>
          </p:cNvCxnSpPr>
          <p:nvPr/>
        </p:nvCxnSpPr>
        <p:spPr>
          <a:xfrm>
            <a:off x="4863137" y="725261"/>
            <a:ext cx="59024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98D1086-06B6-02C7-51A9-E5C6C0F07DBD}"/>
              </a:ext>
            </a:extLst>
          </p:cNvPr>
          <p:cNvSpPr txBox="1"/>
          <p:nvPr/>
        </p:nvSpPr>
        <p:spPr>
          <a:xfrm>
            <a:off x="7036647" y="702964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best_range_order</a:t>
            </a:r>
            <a:endParaRPr kumimoji="1" lang="ja-JP" altLang="en-US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E7A2C6C-9330-94AB-F08E-4B2551D90882}"/>
              </a:ext>
            </a:extLst>
          </p:cNvPr>
          <p:cNvCxnSpPr>
            <a:cxnSpLocks/>
          </p:cNvCxnSpPr>
          <p:nvPr/>
        </p:nvCxnSpPr>
        <p:spPr>
          <a:xfrm>
            <a:off x="12852990" y="271131"/>
            <a:ext cx="9144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A3F4541-D654-50E9-15E3-0FB6F03F13BB}"/>
              </a:ext>
            </a:extLst>
          </p:cNvPr>
          <p:cNvSpPr txBox="1"/>
          <p:nvPr/>
        </p:nvSpPr>
        <p:spPr>
          <a:xfrm>
            <a:off x="12852990" y="-1193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88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69BB1C-5E20-03FC-4214-B2EFC04CEF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3F200A-78A1-BBD2-78D1-03C4FBD067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8B4E1-CCD9-9A87-2DEA-43410E84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88" y="0"/>
            <a:ext cx="8757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7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E30B81-8A26-0E97-A631-626713D447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過多原因、共通品番じゃない？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BA5A8B-97EC-D76E-93EC-B8DF25E4BB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78ECA-F232-83CA-90F1-D74E3CDE1F9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9F17A06-6F92-3BC0-FAEE-53F873DAD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021144-6108-665B-2B99-0D2E6872FF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9A015-A5CF-1031-F9CC-08CBD504E3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11D9FF-0B8C-C637-174B-39FF855AE306}"/>
              </a:ext>
            </a:extLst>
          </p:cNvPr>
          <p:cNvSpPr/>
          <p:nvPr/>
        </p:nvSpPr>
        <p:spPr>
          <a:xfrm>
            <a:off x="443077" y="767396"/>
            <a:ext cx="289448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同受入、同品番</a:t>
            </a:r>
          </a:p>
        </p:txBody>
      </p:sp>
    </p:spTree>
    <p:extLst>
      <p:ext uri="{BB962C8B-B14F-4D97-AF65-F5344CB8AC3E}">
        <p14:creationId xmlns:p14="http://schemas.microsoft.com/office/powerpoint/2010/main" val="362009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04217C-FDE8-800A-413B-869A9AEA93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5CA4F-FEBF-FD4F-5D16-8E1CAF53472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27,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FB74CE7-A1A2-D3BB-3655-DEB7C652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1146693"/>
            <a:ext cx="11281786" cy="8140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0D2F91-9619-3FBF-A08C-2786E6BB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6" y="2391044"/>
            <a:ext cx="8497486" cy="819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D35EE7-D74A-2E15-6FB2-D19B6189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46" y="3551729"/>
            <a:ext cx="13574475" cy="5314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AE29B1-F81B-CF00-0079-DB0BE932C506}"/>
              </a:ext>
            </a:extLst>
          </p:cNvPr>
          <p:cNvSpPr/>
          <p:nvPr/>
        </p:nvSpPr>
        <p:spPr>
          <a:xfrm>
            <a:off x="5809152" y="1593273"/>
            <a:ext cx="1949393" cy="324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33FEEA-F9D6-E374-9B0D-AE052B3BD5B0}"/>
              </a:ext>
            </a:extLst>
          </p:cNvPr>
          <p:cNvSpPr/>
          <p:nvPr/>
        </p:nvSpPr>
        <p:spPr>
          <a:xfrm>
            <a:off x="3463115" y="2692400"/>
            <a:ext cx="1510667" cy="2260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81677E-25BB-2E8C-2D17-017C79E5E39C}"/>
              </a:ext>
            </a:extLst>
          </p:cNvPr>
          <p:cNvSpPr/>
          <p:nvPr/>
        </p:nvSpPr>
        <p:spPr>
          <a:xfrm>
            <a:off x="5037664" y="2692400"/>
            <a:ext cx="1293864" cy="22601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8A888-2C5A-8A82-08AE-63E82F46BA09}"/>
              </a:ext>
            </a:extLst>
          </p:cNvPr>
          <p:cNvSpPr/>
          <p:nvPr/>
        </p:nvSpPr>
        <p:spPr>
          <a:xfrm>
            <a:off x="7807701" y="1593273"/>
            <a:ext cx="292590" cy="324357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FDEBFD9-F3D6-FCE2-3262-671CEEB6AD8B}"/>
              </a:ext>
            </a:extLst>
          </p:cNvPr>
          <p:cNvSpPr/>
          <p:nvPr/>
        </p:nvSpPr>
        <p:spPr>
          <a:xfrm>
            <a:off x="6395411" y="2687668"/>
            <a:ext cx="753534" cy="22601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B3CC6C-EFC6-5143-D206-5F8A40CFDC1F}"/>
              </a:ext>
            </a:extLst>
          </p:cNvPr>
          <p:cNvSpPr/>
          <p:nvPr/>
        </p:nvSpPr>
        <p:spPr>
          <a:xfrm>
            <a:off x="8149446" y="1593273"/>
            <a:ext cx="1548735" cy="32435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BCC4EB-543B-6A95-90B2-5E8317A249CF}"/>
              </a:ext>
            </a:extLst>
          </p:cNvPr>
          <p:cNvSpPr/>
          <p:nvPr/>
        </p:nvSpPr>
        <p:spPr>
          <a:xfrm>
            <a:off x="7254392" y="2682936"/>
            <a:ext cx="1630989" cy="2260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B0DDE0-452E-993C-A33C-265343E9F3B4}"/>
              </a:ext>
            </a:extLst>
          </p:cNvPr>
          <p:cNvSpPr/>
          <p:nvPr/>
        </p:nvSpPr>
        <p:spPr>
          <a:xfrm>
            <a:off x="9747336" y="1593273"/>
            <a:ext cx="2037296" cy="3243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594309-D039-87B5-8CD4-2177D5DC3C8C}"/>
              </a:ext>
            </a:extLst>
          </p:cNvPr>
          <p:cNvSpPr/>
          <p:nvPr/>
        </p:nvSpPr>
        <p:spPr>
          <a:xfrm>
            <a:off x="1620982" y="4692072"/>
            <a:ext cx="326043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DBA6A2B-69E3-C2A5-0351-8420124C7858}"/>
              </a:ext>
            </a:extLst>
          </p:cNvPr>
          <p:cNvSpPr txBox="1"/>
          <p:nvPr/>
        </p:nvSpPr>
        <p:spPr>
          <a:xfrm>
            <a:off x="4670259" y="565579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e</a:t>
            </a:r>
            <a:r>
              <a:rPr kumimoji="1" lang="en-US" altLang="ja-JP" dirty="0" err="1"/>
              <a:t>nd_hours_ago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5531E5-75A8-B1FD-88B9-EC2095E5FD32}"/>
              </a:ext>
            </a:extLst>
          </p:cNvPr>
          <p:cNvSpPr txBox="1"/>
          <p:nvPr/>
        </p:nvSpPr>
        <p:spPr>
          <a:xfrm>
            <a:off x="1114259" y="5658692"/>
            <a:ext cx="258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start_hours_ago</a:t>
            </a:r>
            <a:endParaRPr kumimoji="1" lang="en-US" altLang="ja-JP" dirty="0"/>
          </a:p>
          <a:p>
            <a:r>
              <a:rPr kumimoji="1" lang="en-US" altLang="ja-JP" dirty="0"/>
              <a:t>=</a:t>
            </a:r>
            <a:r>
              <a:rPr kumimoji="1" lang="en-US" altLang="ja-JP" dirty="0" err="1"/>
              <a:t>best_range_end_order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FF989F-9D62-3CF0-EEBF-3930AAE9CB69}"/>
              </a:ext>
            </a:extLst>
          </p:cNvPr>
          <p:cNvSpPr txBox="1"/>
          <p:nvPr/>
        </p:nvSpPr>
        <p:spPr>
          <a:xfrm>
            <a:off x="4088368" y="2259052"/>
            <a:ext cx="4347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52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837632-47C2-7EEE-5DA2-1488B5478A00}"/>
              </a:ext>
            </a:extLst>
          </p:cNvPr>
          <p:cNvSpPr txBox="1"/>
          <p:nvPr/>
        </p:nvSpPr>
        <p:spPr>
          <a:xfrm>
            <a:off x="6632882" y="2203682"/>
            <a:ext cx="4347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2CE3E34-7EBE-1A5A-0DBA-01B7E1A11F7E}"/>
              </a:ext>
            </a:extLst>
          </p:cNvPr>
          <p:cNvSpPr txBox="1"/>
          <p:nvPr/>
        </p:nvSpPr>
        <p:spPr>
          <a:xfrm>
            <a:off x="8069886" y="2208086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F439ED-0555-5920-C608-CFB791FC858D}"/>
              </a:ext>
            </a:extLst>
          </p:cNvPr>
          <p:cNvSpPr txBox="1"/>
          <p:nvPr/>
        </p:nvSpPr>
        <p:spPr>
          <a:xfrm>
            <a:off x="5377218" y="2251199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5F4A8E-D52A-41D9-D80A-6749A31DAB79}"/>
              </a:ext>
            </a:extLst>
          </p:cNvPr>
          <p:cNvSpPr txBox="1"/>
          <p:nvPr/>
        </p:nvSpPr>
        <p:spPr>
          <a:xfrm>
            <a:off x="6170944" y="4782940"/>
            <a:ext cx="79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Timelag</a:t>
            </a:r>
            <a:r>
              <a:rPr kumimoji="1" lang="en-US" altLang="ja-JP" dirty="0"/>
              <a:t> =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best_range_start_order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best_range_end_order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4360650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ISIN_210408">
    <a:dk1>
      <a:srgbClr val="333333"/>
    </a:dk1>
    <a:lt1>
      <a:sysClr val="window" lastClr="FFFFFF"/>
    </a:lt1>
    <a:dk2>
      <a:srgbClr val="000000"/>
    </a:dk2>
    <a:lt2>
      <a:srgbClr val="F2F2F2"/>
    </a:lt2>
    <a:accent1>
      <a:srgbClr val="001A72"/>
    </a:accent1>
    <a:accent2>
      <a:srgbClr val="405395"/>
    </a:accent2>
    <a:accent3>
      <a:srgbClr val="808CB8"/>
    </a:accent3>
    <a:accent4>
      <a:srgbClr val="BFC6DC"/>
    </a:accent4>
    <a:accent5>
      <a:srgbClr val="008CD2"/>
    </a:accent5>
    <a:accent6>
      <a:srgbClr val="FA0A3C"/>
    </a:accent6>
    <a:hlink>
      <a:srgbClr val="00376B"/>
    </a:hlink>
    <a:folHlink>
      <a:srgbClr val="6E1E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59759</TotalTime>
  <Words>426</Words>
  <Application>Microsoft Office PowerPoint</Application>
  <PresentationFormat>ワイド画面</PresentationFormat>
  <Paragraphs>103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メイリオ</vt:lpstr>
      <vt:lpstr>游ゴシック</vt:lpstr>
      <vt:lpstr>Arial</vt:lpstr>
      <vt:lpstr>Consolas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188</cp:revision>
  <dcterms:created xsi:type="dcterms:W3CDTF">2022-01-19T01:36:44Z</dcterms:created>
  <dcterms:modified xsi:type="dcterms:W3CDTF">2024-11-28T00:00:41Z</dcterms:modified>
</cp:coreProperties>
</file>