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1"/>
  </p:notesMasterIdLst>
  <p:sldIdLst>
    <p:sldId id="261" r:id="rId5"/>
    <p:sldId id="264" r:id="rId6"/>
    <p:sldId id="260" r:id="rId7"/>
    <p:sldId id="263" r:id="rId8"/>
    <p:sldId id="262" r:id="rId9"/>
    <p:sldId id="25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4" autoAdjust="0"/>
    <p:restoredTop sz="87430" autoAdjust="0"/>
  </p:normalViewPr>
  <p:slideViewPr>
    <p:cSldViewPr snapToGrid="0">
      <p:cViewPr varScale="1">
        <p:scale>
          <a:sx n="72" d="100"/>
          <a:sy n="72" d="100"/>
        </p:scale>
        <p:origin x="142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8,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September 8,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022B5D-D15B-34FE-CB4C-0380A2DB1E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dirty="0"/>
              <a:t>・開発スケジュールの共有</a:t>
            </a:r>
            <a:endParaRPr lang="en-US" altLang="ja-JP" sz="1800" b="0" dirty="0"/>
          </a:p>
          <a:p>
            <a:r>
              <a:rPr lang="ja-JP" altLang="en-US" sz="1800" b="0" dirty="0"/>
              <a:t>・アプリ導入後のフロー（前回の会議内容を整理したものです）の確認</a:t>
            </a:r>
            <a:endParaRPr lang="en-US" altLang="ja-JP" sz="1800" b="0" dirty="0"/>
          </a:p>
          <a:p>
            <a:r>
              <a:rPr lang="ja-JP" altLang="en-US" sz="1800" b="0" dirty="0"/>
              <a:t>・アプリの提供方法についての相談</a:t>
            </a:r>
            <a:endParaRPr lang="en-US" altLang="ja-JP" sz="1800" b="0" dirty="0"/>
          </a:p>
          <a:p>
            <a:r>
              <a:rPr kumimoji="1" lang="ja-JP" altLang="en-US" sz="1800" b="0" dirty="0"/>
              <a:t>・集荷欠品データについての確認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9F7F83-3F26-124E-E57A-0D12AE0772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2024/09/11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40F54-385B-09BB-DAAD-BB36F345717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E28A74-CE2A-D489-855C-91839E15BD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集荷欠品</a:t>
            </a:r>
            <a:r>
              <a:rPr kumimoji="1" lang="en-US" altLang="ja-JP" dirty="0"/>
              <a:t>2</a:t>
            </a:r>
            <a:r>
              <a:rPr kumimoji="1" lang="ja-JP" altLang="en-US" dirty="0"/>
              <a:t>件？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FB4A6E-8CEB-6D18-9AAB-0EB98BD8E5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B5203-C5AA-37B0-7D32-C59A9D02CC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BA1B2190-BB73-C59D-4A69-C31C6011F724}"/>
              </a:ext>
            </a:extLst>
          </p:cNvPr>
          <p:cNvSpPr/>
          <p:nvPr/>
        </p:nvSpPr>
        <p:spPr>
          <a:xfrm>
            <a:off x="464973" y="2867882"/>
            <a:ext cx="3014275" cy="786724"/>
          </a:xfrm>
          <a:prstGeom prst="roundRect">
            <a:avLst>
              <a:gd name="adj" fmla="val 958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四角形: 角を丸くする 137">
            <a:extLst>
              <a:ext uri="{FF2B5EF4-FFF2-40B4-BE49-F238E27FC236}">
                <a16:creationId xmlns:a16="http://schemas.microsoft.com/office/drawing/2014/main" id="{A587E3D5-76F3-342A-8DE9-F68E82796C00}"/>
              </a:ext>
            </a:extLst>
          </p:cNvPr>
          <p:cNvSpPr/>
          <p:nvPr/>
        </p:nvSpPr>
        <p:spPr>
          <a:xfrm>
            <a:off x="7718181" y="489324"/>
            <a:ext cx="4141552" cy="1652167"/>
          </a:xfrm>
          <a:prstGeom prst="roundRect">
            <a:avLst>
              <a:gd name="adj" fmla="val 958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6D154-E1FA-5098-34BF-C3DA16B61AA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9, 2024</a:t>
            </a:fld>
            <a:endParaRPr 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9E1B5F20-D698-2A10-948F-0A4CE138DD0A}"/>
              </a:ext>
            </a:extLst>
          </p:cNvPr>
          <p:cNvSpPr/>
          <p:nvPr/>
        </p:nvSpPr>
        <p:spPr>
          <a:xfrm>
            <a:off x="574158" y="593594"/>
            <a:ext cx="280699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⓪集荷欠品発生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7BF227E1-8562-06B1-19A3-B7D1848F257D}"/>
              </a:ext>
            </a:extLst>
          </p:cNvPr>
          <p:cNvSpPr/>
          <p:nvPr/>
        </p:nvSpPr>
        <p:spPr>
          <a:xfrm>
            <a:off x="572410" y="1500905"/>
            <a:ext cx="2808743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①部品置き場を確認する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9976F6C1-7694-92ED-CE67-AB087281D4C1}"/>
              </a:ext>
            </a:extLst>
          </p:cNvPr>
          <p:cNvSpPr/>
          <p:nvPr/>
        </p:nvSpPr>
        <p:spPr>
          <a:xfrm>
            <a:off x="572409" y="2995376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②在庫リミット計算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E535A21-9587-3FC3-6D8D-CC992CDD222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976782" y="1093323"/>
            <a:ext cx="874" cy="40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AEE20875-20F0-34F0-E4B0-EA63BC3FD513}"/>
              </a:ext>
            </a:extLst>
          </p:cNvPr>
          <p:cNvSpPr/>
          <p:nvPr/>
        </p:nvSpPr>
        <p:spPr>
          <a:xfrm>
            <a:off x="1695018" y="2349746"/>
            <a:ext cx="563525" cy="3236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3771FF2-19BC-EDEE-D865-6FCEFD357BD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976781" y="2000634"/>
            <a:ext cx="1" cy="34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21CE2D8-8CCC-E4C8-F3C2-A769140CC7B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976781" y="2673442"/>
            <a:ext cx="0" cy="32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DE414AE7-96BA-E20F-3E9A-6F6DF5130FAA}"/>
              </a:ext>
            </a:extLst>
          </p:cNvPr>
          <p:cNvSpPr/>
          <p:nvPr/>
        </p:nvSpPr>
        <p:spPr>
          <a:xfrm>
            <a:off x="3662916" y="2995375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②部品置き場から入庫する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A463087-1CE0-C8D5-D9C9-8964CD253A5E}"/>
              </a:ext>
            </a:extLst>
          </p:cNvPr>
          <p:cNvCxnSpPr>
            <a:cxnSpLocks/>
            <a:stCxn id="12" idx="3"/>
            <a:endCxn id="25" idx="0"/>
          </p:cNvCxnSpPr>
          <p:nvPr/>
        </p:nvCxnSpPr>
        <p:spPr>
          <a:xfrm>
            <a:off x="2258543" y="2511594"/>
            <a:ext cx="2808745" cy="483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77A78C1B-6125-2468-113A-A1F2B2C39629}"/>
              </a:ext>
            </a:extLst>
          </p:cNvPr>
          <p:cNvSpPr/>
          <p:nvPr/>
        </p:nvSpPr>
        <p:spPr>
          <a:xfrm>
            <a:off x="572408" y="4473897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➂西尾東に取りに行く</a:t>
            </a:r>
          </a:p>
        </p:txBody>
      </p:sp>
      <p:sp>
        <p:nvSpPr>
          <p:cNvPr id="31" name="フローチャート: 判断 30">
            <a:extLst>
              <a:ext uri="{FF2B5EF4-FFF2-40B4-BE49-F238E27FC236}">
                <a16:creationId xmlns:a16="http://schemas.microsoft.com/office/drawing/2014/main" id="{1CB513D5-B880-F2E7-E26A-8E23F7EA0700}"/>
              </a:ext>
            </a:extLst>
          </p:cNvPr>
          <p:cNvSpPr/>
          <p:nvPr/>
        </p:nvSpPr>
        <p:spPr>
          <a:xfrm>
            <a:off x="1695018" y="3828270"/>
            <a:ext cx="563525" cy="3236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9558B6C-A9BF-41C2-1796-7980D5494F4F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>
            <a:off x="1976781" y="3495105"/>
            <a:ext cx="0" cy="3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FA08077-24F7-6F98-B1E4-1BD5EE9115BB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1976780" y="4151966"/>
            <a:ext cx="1" cy="32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F5BFD84F-C5CB-8EF3-A898-88F0316816F1}"/>
              </a:ext>
            </a:extLst>
          </p:cNvPr>
          <p:cNvSpPr/>
          <p:nvPr/>
        </p:nvSpPr>
        <p:spPr>
          <a:xfrm>
            <a:off x="3662914" y="4473897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➂待つ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4F132843-8356-1821-6C56-96F2E4FD82A6}"/>
              </a:ext>
            </a:extLst>
          </p:cNvPr>
          <p:cNvCxnSpPr>
            <a:cxnSpLocks/>
            <a:stCxn id="31" idx="3"/>
            <a:endCxn id="39" idx="0"/>
          </p:cNvCxnSpPr>
          <p:nvPr/>
        </p:nvCxnSpPr>
        <p:spPr>
          <a:xfrm>
            <a:off x="2258543" y="3990118"/>
            <a:ext cx="2808743" cy="483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代替処理 42">
            <a:extLst>
              <a:ext uri="{FF2B5EF4-FFF2-40B4-BE49-F238E27FC236}">
                <a16:creationId xmlns:a16="http://schemas.microsoft.com/office/drawing/2014/main" id="{A0670DC4-C39E-DE06-10A4-0C74A4ADA55E}"/>
              </a:ext>
            </a:extLst>
          </p:cNvPr>
          <p:cNvSpPr/>
          <p:nvPr/>
        </p:nvSpPr>
        <p:spPr>
          <a:xfrm>
            <a:off x="572408" y="5381208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④組立まで届ける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659F751-0AFB-7B0F-F494-EA2A928A4D52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>
            <a:off x="1976780" y="4973626"/>
            <a:ext cx="0" cy="40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24B981AA-E248-401C-7C1A-539C8974D83F}"/>
              </a:ext>
            </a:extLst>
          </p:cNvPr>
          <p:cNvCxnSpPr>
            <a:cxnSpLocks/>
            <a:stCxn id="39" idx="2"/>
            <a:endCxn id="43" idx="3"/>
          </p:cNvCxnSpPr>
          <p:nvPr/>
        </p:nvCxnSpPr>
        <p:spPr>
          <a:xfrm rot="5400000">
            <a:off x="3895496" y="4459282"/>
            <a:ext cx="657447" cy="1686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CC83C4C-40EA-8A25-9BA3-74C4BBF38FFE}"/>
              </a:ext>
            </a:extLst>
          </p:cNvPr>
          <p:cNvSpPr/>
          <p:nvPr/>
        </p:nvSpPr>
        <p:spPr>
          <a:xfrm>
            <a:off x="332267" y="297711"/>
            <a:ext cx="6496256" cy="61137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D54BB4B-F5E6-C98E-E1CF-96744E188CF2}"/>
              </a:ext>
            </a:extLst>
          </p:cNvPr>
          <p:cNvSpPr txBox="1"/>
          <p:nvPr/>
        </p:nvSpPr>
        <p:spPr>
          <a:xfrm>
            <a:off x="2091515" y="49137"/>
            <a:ext cx="314279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STEP1</a:t>
            </a:r>
            <a:r>
              <a:rPr lang="ja-JP" altLang="en-US" sz="2000" dirty="0"/>
              <a:t>：異常処置対応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8DAB0AA-C4D1-3A8F-57AE-B739B9A97DC9}"/>
              </a:ext>
            </a:extLst>
          </p:cNvPr>
          <p:cNvSpPr/>
          <p:nvPr/>
        </p:nvSpPr>
        <p:spPr>
          <a:xfrm>
            <a:off x="1868780" y="610695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80977A3-7A12-656F-8ABC-DD2D85F23E8E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1976780" y="5880937"/>
            <a:ext cx="0" cy="22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組合せ 59">
            <a:extLst>
              <a:ext uri="{FF2B5EF4-FFF2-40B4-BE49-F238E27FC236}">
                <a16:creationId xmlns:a16="http://schemas.microsoft.com/office/drawing/2014/main" id="{BB91050F-F440-70F9-EDE3-3FE774ED50D6}"/>
              </a:ext>
            </a:extLst>
          </p:cNvPr>
          <p:cNvSpPr/>
          <p:nvPr/>
        </p:nvSpPr>
        <p:spPr>
          <a:xfrm rot="16200000">
            <a:off x="6854829" y="3201365"/>
            <a:ext cx="685800" cy="306412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1611F0B-827A-FD48-94AC-0495628CE4B3}"/>
              </a:ext>
            </a:extLst>
          </p:cNvPr>
          <p:cNvSpPr/>
          <p:nvPr/>
        </p:nvSpPr>
        <p:spPr>
          <a:xfrm>
            <a:off x="7566935" y="297712"/>
            <a:ext cx="4405326" cy="48643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F592D5C-AE77-6B70-5277-510F94323B3A}"/>
              </a:ext>
            </a:extLst>
          </p:cNvPr>
          <p:cNvSpPr txBox="1"/>
          <p:nvPr/>
        </p:nvSpPr>
        <p:spPr>
          <a:xfrm>
            <a:off x="8242556" y="32185"/>
            <a:ext cx="314279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STEP2</a:t>
            </a:r>
            <a:r>
              <a:rPr lang="ja-JP" altLang="en-US" sz="2000" dirty="0"/>
              <a:t>：改善アクション</a:t>
            </a:r>
          </a:p>
        </p:txBody>
      </p:sp>
      <p:sp>
        <p:nvSpPr>
          <p:cNvPr id="63" name="フローチャート: 代替処理 62">
            <a:extLst>
              <a:ext uri="{FF2B5EF4-FFF2-40B4-BE49-F238E27FC236}">
                <a16:creationId xmlns:a16="http://schemas.microsoft.com/office/drawing/2014/main" id="{2D5BEDFE-E002-69F4-7945-540CE49F573A}"/>
              </a:ext>
            </a:extLst>
          </p:cNvPr>
          <p:cNvSpPr/>
          <p:nvPr/>
        </p:nvSpPr>
        <p:spPr>
          <a:xfrm>
            <a:off x="7882270" y="593594"/>
            <a:ext cx="280699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⑤要因</a:t>
            </a:r>
            <a:r>
              <a:rPr kumimoji="1" lang="ja-JP" altLang="en-US" sz="1600" dirty="0">
                <a:solidFill>
                  <a:schemeClr val="accent6"/>
                </a:solidFill>
              </a:rPr>
              <a:t>初期</a:t>
            </a:r>
            <a:r>
              <a:rPr kumimoji="1" lang="ja-JP" altLang="en-US" sz="1600" dirty="0">
                <a:solidFill>
                  <a:schemeClr val="tx1"/>
                </a:solidFill>
              </a:rPr>
              <a:t>分析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7324512C-B973-9E04-2F6E-530A2C7E2B86}"/>
              </a:ext>
            </a:extLst>
          </p:cNvPr>
          <p:cNvCxnSpPr>
            <a:cxnSpLocks/>
            <a:stCxn id="25" idx="3"/>
            <a:endCxn id="55" idx="6"/>
          </p:cNvCxnSpPr>
          <p:nvPr/>
        </p:nvCxnSpPr>
        <p:spPr>
          <a:xfrm flipH="1">
            <a:off x="2084780" y="3245240"/>
            <a:ext cx="4386880" cy="2969712"/>
          </a:xfrm>
          <a:prstGeom prst="bentConnector3">
            <a:avLst>
              <a:gd name="adj1" fmla="val -3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代替処理 67">
            <a:extLst>
              <a:ext uri="{FF2B5EF4-FFF2-40B4-BE49-F238E27FC236}">
                <a16:creationId xmlns:a16="http://schemas.microsoft.com/office/drawing/2014/main" id="{62F52D4B-191E-BBD8-3691-7432BCEEE0C2}"/>
              </a:ext>
            </a:extLst>
          </p:cNvPr>
          <p:cNvSpPr/>
          <p:nvPr/>
        </p:nvSpPr>
        <p:spPr>
          <a:xfrm>
            <a:off x="7882269" y="1500905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大要因</a:t>
            </a:r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0339325-E522-008C-F3F4-F0EB665BE82C}"/>
              </a:ext>
            </a:extLst>
          </p:cNvPr>
          <p:cNvSpPr txBox="1"/>
          <p:nvPr/>
        </p:nvSpPr>
        <p:spPr>
          <a:xfrm>
            <a:off x="10179943" y="1638520"/>
            <a:ext cx="26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…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228ADAF-670D-B74D-6D44-2A8DAA7CA861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8388032" y="1093323"/>
            <a:ext cx="897736" cy="40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457E2B4-87FE-0037-D522-6854376BB40D}"/>
              </a:ext>
            </a:extLst>
          </p:cNvPr>
          <p:cNvCxnSpPr>
            <a:cxnSpLocks/>
            <a:stCxn id="63" idx="2"/>
            <a:endCxn id="120" idx="0"/>
          </p:cNvCxnSpPr>
          <p:nvPr/>
        </p:nvCxnSpPr>
        <p:spPr>
          <a:xfrm>
            <a:off x="9285768" y="1093323"/>
            <a:ext cx="297455" cy="40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C389ACD-3536-8110-04AA-3EA297A3228E}"/>
              </a:ext>
            </a:extLst>
          </p:cNvPr>
          <p:cNvCxnSpPr>
            <a:cxnSpLocks/>
            <a:stCxn id="63" idx="2"/>
            <a:endCxn id="123" idx="0"/>
          </p:cNvCxnSpPr>
          <p:nvPr/>
        </p:nvCxnSpPr>
        <p:spPr>
          <a:xfrm>
            <a:off x="9285768" y="1093323"/>
            <a:ext cx="1924272" cy="39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代替処理 119">
            <a:extLst>
              <a:ext uri="{FF2B5EF4-FFF2-40B4-BE49-F238E27FC236}">
                <a16:creationId xmlns:a16="http://schemas.microsoft.com/office/drawing/2014/main" id="{7127EF5A-358B-C2A7-BE63-590275E5FACF}"/>
              </a:ext>
            </a:extLst>
          </p:cNvPr>
          <p:cNvSpPr/>
          <p:nvPr/>
        </p:nvSpPr>
        <p:spPr>
          <a:xfrm>
            <a:off x="9077460" y="1500904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大要因</a:t>
            </a:r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フローチャート: 代替処理 122">
            <a:extLst>
              <a:ext uri="{FF2B5EF4-FFF2-40B4-BE49-F238E27FC236}">
                <a16:creationId xmlns:a16="http://schemas.microsoft.com/office/drawing/2014/main" id="{D1D0537C-44EE-3074-2DA6-047F5B4CBE1C}"/>
              </a:ext>
            </a:extLst>
          </p:cNvPr>
          <p:cNvSpPr/>
          <p:nvPr/>
        </p:nvSpPr>
        <p:spPr>
          <a:xfrm>
            <a:off x="10704277" y="1486612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大要因</a:t>
            </a:r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フローチャート: 代替処理 126">
            <a:extLst>
              <a:ext uri="{FF2B5EF4-FFF2-40B4-BE49-F238E27FC236}">
                <a16:creationId xmlns:a16="http://schemas.microsoft.com/office/drawing/2014/main" id="{94BA90AD-36BD-2361-523B-5CF352363C33}"/>
              </a:ext>
            </a:extLst>
          </p:cNvPr>
          <p:cNvSpPr/>
          <p:nvPr/>
        </p:nvSpPr>
        <p:spPr>
          <a:xfrm>
            <a:off x="7882269" y="2426528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小要因</a:t>
            </a:r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フローチャート: 代替処理 127">
            <a:extLst>
              <a:ext uri="{FF2B5EF4-FFF2-40B4-BE49-F238E27FC236}">
                <a16:creationId xmlns:a16="http://schemas.microsoft.com/office/drawing/2014/main" id="{6C8934C3-B686-F832-82AC-979922E3AE03}"/>
              </a:ext>
            </a:extLst>
          </p:cNvPr>
          <p:cNvSpPr/>
          <p:nvPr/>
        </p:nvSpPr>
        <p:spPr>
          <a:xfrm>
            <a:off x="9077459" y="2398573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小要因</a:t>
            </a:r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D4B816C-80A5-3AF4-55F0-3F91A4F7F2E3}"/>
              </a:ext>
            </a:extLst>
          </p:cNvPr>
          <p:cNvCxnSpPr>
            <a:cxnSpLocks/>
            <a:stCxn id="68" idx="2"/>
            <a:endCxn id="127" idx="0"/>
          </p:cNvCxnSpPr>
          <p:nvPr/>
        </p:nvCxnSpPr>
        <p:spPr>
          <a:xfrm>
            <a:off x="8388032" y="2000634"/>
            <a:ext cx="0" cy="42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4A3D4C62-5F02-BC89-7A8E-2D786DCE3DCE}"/>
              </a:ext>
            </a:extLst>
          </p:cNvPr>
          <p:cNvCxnSpPr>
            <a:cxnSpLocks/>
            <a:stCxn id="68" idx="2"/>
            <a:endCxn id="128" idx="0"/>
          </p:cNvCxnSpPr>
          <p:nvPr/>
        </p:nvCxnSpPr>
        <p:spPr>
          <a:xfrm>
            <a:off x="8388032" y="2000634"/>
            <a:ext cx="1195190" cy="39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A0B0F0E-F16A-FF40-D46A-47A83595C421}"/>
              </a:ext>
            </a:extLst>
          </p:cNvPr>
          <p:cNvSpPr txBox="1"/>
          <p:nvPr/>
        </p:nvSpPr>
        <p:spPr>
          <a:xfrm>
            <a:off x="7816756" y="2995375"/>
            <a:ext cx="399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詳細な分析は人が行う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B6F791D8-97C2-839E-257C-8026E066A4A9}"/>
              </a:ext>
            </a:extLst>
          </p:cNvPr>
          <p:cNvSpPr txBox="1"/>
          <p:nvPr/>
        </p:nvSpPr>
        <p:spPr>
          <a:xfrm>
            <a:off x="3329675" y="2261729"/>
            <a:ext cx="189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部品置き場にモノがある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04B277F-2885-A93D-3B69-682AE2B78B1A}"/>
              </a:ext>
            </a:extLst>
          </p:cNvPr>
          <p:cNvSpPr txBox="1"/>
          <p:nvPr/>
        </p:nvSpPr>
        <p:spPr>
          <a:xfrm>
            <a:off x="535169" y="2417604"/>
            <a:ext cx="1155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部品置き場に</a:t>
            </a:r>
            <a:endParaRPr lang="en-US" altLang="ja-JP" sz="1200" dirty="0"/>
          </a:p>
          <a:p>
            <a:r>
              <a:rPr lang="ja-JP" altLang="en-US" sz="1200" dirty="0"/>
              <a:t>モノがない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2226F742-D816-F96E-436A-776DB37B6990}"/>
              </a:ext>
            </a:extLst>
          </p:cNvPr>
          <p:cNvSpPr txBox="1"/>
          <p:nvPr/>
        </p:nvSpPr>
        <p:spPr>
          <a:xfrm>
            <a:off x="3434166" y="3743618"/>
            <a:ext cx="15801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納入が間に合う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D3123A9-075A-29DD-0D36-0377A0823203}"/>
              </a:ext>
            </a:extLst>
          </p:cNvPr>
          <p:cNvSpPr txBox="1"/>
          <p:nvPr/>
        </p:nvSpPr>
        <p:spPr>
          <a:xfrm>
            <a:off x="511562" y="4183991"/>
            <a:ext cx="15801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納入が間に合わない</a:t>
            </a:r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CC9F3066-5A9D-A921-66FC-1B7683A70F28}"/>
              </a:ext>
            </a:extLst>
          </p:cNvPr>
          <p:cNvSpPr/>
          <p:nvPr/>
        </p:nvSpPr>
        <p:spPr>
          <a:xfrm>
            <a:off x="7564001" y="5451025"/>
            <a:ext cx="408061" cy="277000"/>
          </a:xfrm>
          <a:prstGeom prst="roundRect">
            <a:avLst>
              <a:gd name="adj" fmla="val 958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8C6E712-6A59-A578-0FD1-95A51E7F2CAE}"/>
              </a:ext>
            </a:extLst>
          </p:cNvPr>
          <p:cNvSpPr txBox="1"/>
          <p:nvPr/>
        </p:nvSpPr>
        <p:spPr>
          <a:xfrm>
            <a:off x="7925474" y="5447119"/>
            <a:ext cx="3177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をアプリ化する（</a:t>
            </a:r>
            <a:r>
              <a:rPr kumimoji="1" lang="en-US" altLang="ja-JP" sz="1600" dirty="0">
                <a:solidFill>
                  <a:schemeClr val="tx1"/>
                </a:solidFill>
              </a:rPr>
              <a:t>24</a:t>
            </a:r>
            <a:r>
              <a:rPr kumimoji="1" lang="ja-JP" altLang="en-US" sz="1600" dirty="0">
                <a:solidFill>
                  <a:schemeClr val="tx1"/>
                </a:solidFill>
              </a:rPr>
              <a:t>年度上期）</a:t>
            </a:r>
          </a:p>
        </p:txBody>
      </p:sp>
      <p:sp>
        <p:nvSpPr>
          <p:cNvPr id="155" name="矢印: 下 154">
            <a:extLst>
              <a:ext uri="{FF2B5EF4-FFF2-40B4-BE49-F238E27FC236}">
                <a16:creationId xmlns:a16="http://schemas.microsoft.com/office/drawing/2014/main" id="{7D61E732-296E-D160-AEBD-A956C1E0C8A6}"/>
              </a:ext>
            </a:extLst>
          </p:cNvPr>
          <p:cNvSpPr/>
          <p:nvPr/>
        </p:nvSpPr>
        <p:spPr>
          <a:xfrm rot="5400000">
            <a:off x="3532365" y="712533"/>
            <a:ext cx="218350" cy="27699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EB3F508B-D60F-7957-6649-7FD7D8E85129}"/>
              </a:ext>
            </a:extLst>
          </p:cNvPr>
          <p:cNvSpPr txBox="1"/>
          <p:nvPr/>
        </p:nvSpPr>
        <p:spPr>
          <a:xfrm>
            <a:off x="3781661" y="692579"/>
            <a:ext cx="104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トリガー</a:t>
            </a:r>
          </a:p>
        </p:txBody>
      </p:sp>
    </p:spTree>
    <p:extLst>
      <p:ext uri="{BB962C8B-B14F-4D97-AF65-F5344CB8AC3E}">
        <p14:creationId xmlns:p14="http://schemas.microsoft.com/office/powerpoint/2010/main" val="41563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D6B25F0-2CE9-D4AF-B4D4-1CAE8A0B1C93}"/>
              </a:ext>
            </a:extLst>
          </p:cNvPr>
          <p:cNvSpPr/>
          <p:nvPr/>
        </p:nvSpPr>
        <p:spPr>
          <a:xfrm>
            <a:off x="3819711" y="1340983"/>
            <a:ext cx="2582402" cy="1731042"/>
          </a:xfrm>
          <a:prstGeom prst="roundRect">
            <a:avLst>
              <a:gd name="adj" fmla="val 958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920754-1816-1650-ACB7-9388C54EB9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sz="2000" dirty="0"/>
              <a:t>アプリの提供方法についての相談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C41522-B558-41DD-F4AE-521E8F47E7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DB25A2-AB4B-B4EF-E5D0-9A743558EEB5}"/>
              </a:ext>
            </a:extLst>
          </p:cNvPr>
          <p:cNvSpPr txBox="1"/>
          <p:nvPr/>
        </p:nvSpPr>
        <p:spPr>
          <a:xfrm>
            <a:off x="443077" y="832434"/>
            <a:ext cx="4489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u="sng" dirty="0"/>
              <a:t>トライ用のアプリ提供方式について</a:t>
            </a:r>
            <a:endParaRPr lang="en-US" altLang="ja-JP" sz="1400" u="sng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1608C36-3C20-3AB6-6E3B-4CAE42DD0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93" y="1513706"/>
            <a:ext cx="845194" cy="84519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F8F1D5-CD96-28CC-30A8-4B4F38345F0E}"/>
              </a:ext>
            </a:extLst>
          </p:cNvPr>
          <p:cNvSpPr txBox="1"/>
          <p:nvPr/>
        </p:nvSpPr>
        <p:spPr>
          <a:xfrm>
            <a:off x="3689131" y="2419919"/>
            <a:ext cx="2887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トライ用</a:t>
            </a:r>
            <a:r>
              <a:rPr lang="en-US" altLang="ja-JP" sz="1400" dirty="0"/>
              <a:t>PC</a:t>
            </a:r>
            <a:r>
              <a:rPr lang="ja-JP" altLang="en-US" sz="1400" dirty="0"/>
              <a:t>（もの革さん</a:t>
            </a:r>
            <a:r>
              <a:rPr lang="en-US" altLang="ja-JP" sz="1400" dirty="0"/>
              <a:t>PC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algn="ctr"/>
            <a:r>
              <a:rPr lang="en-US" altLang="ja-JP" sz="1400" dirty="0"/>
              <a:t>in </a:t>
            </a:r>
            <a:r>
              <a:rPr lang="ja-JP" altLang="en-US" sz="1400" dirty="0"/>
              <a:t>現場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D6297923-C827-C686-A06C-667B96DE9FB2}"/>
              </a:ext>
            </a:extLst>
          </p:cNvPr>
          <p:cNvSpPr/>
          <p:nvPr/>
        </p:nvSpPr>
        <p:spPr>
          <a:xfrm>
            <a:off x="4999923" y="1426601"/>
            <a:ext cx="2499960" cy="351353"/>
          </a:xfrm>
          <a:prstGeom prst="wedgeRoundRectCallout">
            <a:avLst>
              <a:gd name="adj1" fmla="val -38140"/>
              <a:gd name="adj2" fmla="val 9176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トライ用アプリをインストール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713B0321-18E2-DE63-3793-CF1009AD46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36" y="1498267"/>
            <a:ext cx="845194" cy="8451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B4A52A6-62DF-D683-5E67-C17FECDF7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67" y="2485263"/>
            <a:ext cx="845194" cy="845194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49FE87-4030-DD97-2112-328A1E7578C7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5421887" y="1920864"/>
            <a:ext cx="4329649" cy="1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D6071C7-1898-777F-A313-A74C4905B9C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5421887" y="1936303"/>
            <a:ext cx="4361180" cy="97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B341F9-9F45-81F6-B0F5-FECD5064B2B1}"/>
              </a:ext>
            </a:extLst>
          </p:cNvPr>
          <p:cNvSpPr txBox="1"/>
          <p:nvPr/>
        </p:nvSpPr>
        <p:spPr>
          <a:xfrm>
            <a:off x="9191250" y="2248329"/>
            <a:ext cx="2145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個人</a:t>
            </a:r>
            <a:r>
              <a:rPr lang="en-US" altLang="ja-JP" sz="1400" dirty="0"/>
              <a:t>OAPC</a:t>
            </a:r>
            <a:r>
              <a:rPr lang="ja-JP" altLang="en-US" sz="1400" dirty="0"/>
              <a:t>（鈴木職長）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B7C749-2A94-E8C9-BD40-C2AE1E49DD68}"/>
              </a:ext>
            </a:extLst>
          </p:cNvPr>
          <p:cNvSpPr txBox="1"/>
          <p:nvPr/>
        </p:nvSpPr>
        <p:spPr>
          <a:xfrm>
            <a:off x="9649553" y="3206936"/>
            <a:ext cx="1112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個人</a:t>
            </a:r>
            <a:r>
              <a:rPr lang="en-US" altLang="ja-JP" sz="1400" dirty="0"/>
              <a:t>OAPC</a:t>
            </a:r>
            <a:endParaRPr lang="ja-JP" altLang="en-US" sz="14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1FF7678-E84E-1669-9D60-F8CFC0DB02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98" y="1513706"/>
            <a:ext cx="845194" cy="845194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FF7DC5C-AC06-2C66-BD4F-CF0CBE3F8B0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2137592" y="1936303"/>
            <a:ext cx="2439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D4F609C-57DE-8B50-6FBE-161927462E01}"/>
              </a:ext>
            </a:extLst>
          </p:cNvPr>
          <p:cNvSpPr txBox="1"/>
          <p:nvPr/>
        </p:nvSpPr>
        <p:spPr>
          <a:xfrm>
            <a:off x="1217255" y="2309276"/>
            <a:ext cx="995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笹岡</a:t>
            </a:r>
            <a:r>
              <a:rPr lang="en-US" altLang="ja-JP" sz="1400" dirty="0"/>
              <a:t>PC</a:t>
            </a:r>
            <a:endParaRPr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CD8E425-FE70-16D9-D9EA-349BBE7BC8A7}"/>
              </a:ext>
            </a:extLst>
          </p:cNvPr>
          <p:cNvSpPr txBox="1"/>
          <p:nvPr/>
        </p:nvSpPr>
        <p:spPr>
          <a:xfrm>
            <a:off x="7259270" y="2078690"/>
            <a:ext cx="1635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リモートアクセス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14FA4B-743D-5A22-E436-566E45148166}"/>
              </a:ext>
            </a:extLst>
          </p:cNvPr>
          <p:cNvSpPr txBox="1"/>
          <p:nvPr/>
        </p:nvSpPr>
        <p:spPr>
          <a:xfrm>
            <a:off x="3972911" y="1059760"/>
            <a:ext cx="2319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トライ用に</a:t>
            </a:r>
            <a:r>
              <a:rPr lang="en-US" altLang="ja-JP" sz="1400" dirty="0"/>
              <a:t>PC</a:t>
            </a:r>
            <a:r>
              <a:rPr lang="ja-JP" altLang="en-US" sz="1400" dirty="0"/>
              <a:t>を</a:t>
            </a:r>
            <a:r>
              <a:rPr lang="en-US" altLang="ja-JP" sz="1400" dirty="0"/>
              <a:t>1</a:t>
            </a:r>
            <a:r>
              <a:rPr lang="ja-JP" altLang="en-US" sz="1400" dirty="0"/>
              <a:t>台提供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E5F0DE-851E-F4B7-4DB0-2C1A22DD5618}"/>
              </a:ext>
            </a:extLst>
          </p:cNvPr>
          <p:cNvSpPr txBox="1"/>
          <p:nvPr/>
        </p:nvSpPr>
        <p:spPr>
          <a:xfrm>
            <a:off x="8780175" y="852575"/>
            <a:ext cx="300445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利用方法</a:t>
            </a:r>
            <a:endParaRPr lang="en-US" altLang="ja-JP" sz="1400" dirty="0"/>
          </a:p>
          <a:p>
            <a:r>
              <a:rPr lang="ja-JP" altLang="en-US" sz="1400" dirty="0"/>
              <a:t>①トライ用</a:t>
            </a:r>
            <a:r>
              <a:rPr lang="en-US" altLang="ja-JP" sz="1400" dirty="0"/>
              <a:t>PC</a:t>
            </a:r>
            <a:r>
              <a:rPr lang="ja-JP" altLang="en-US" sz="1400" dirty="0"/>
              <a:t>を利用</a:t>
            </a:r>
            <a:endParaRPr lang="en-US" altLang="ja-JP" sz="1400" dirty="0"/>
          </a:p>
          <a:p>
            <a:r>
              <a:rPr lang="ja-JP" altLang="en-US" sz="1400" dirty="0"/>
              <a:t>②個人</a:t>
            </a:r>
            <a:r>
              <a:rPr lang="en-US" altLang="ja-JP" sz="1400" dirty="0"/>
              <a:t>OAPC</a:t>
            </a:r>
            <a:r>
              <a:rPr lang="ja-JP" altLang="en-US" sz="1400" dirty="0"/>
              <a:t>からリモートアクセス</a:t>
            </a: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25647533-036C-673D-BD87-F500E032E6A4}"/>
              </a:ext>
            </a:extLst>
          </p:cNvPr>
          <p:cNvSpPr/>
          <p:nvPr/>
        </p:nvSpPr>
        <p:spPr>
          <a:xfrm>
            <a:off x="180178" y="1738947"/>
            <a:ext cx="845194" cy="734223"/>
          </a:xfrm>
          <a:prstGeom prst="ellipse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案１</a:t>
            </a: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0E28DBA1-68C7-0348-A372-2DAB06167640}"/>
              </a:ext>
            </a:extLst>
          </p:cNvPr>
          <p:cNvSpPr/>
          <p:nvPr/>
        </p:nvSpPr>
        <p:spPr>
          <a:xfrm>
            <a:off x="215649" y="3836712"/>
            <a:ext cx="845194" cy="734223"/>
          </a:xfrm>
          <a:prstGeom prst="ellipse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47C45C54-8A4B-39E4-57BC-2BC0DBF64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68" y="3725741"/>
            <a:ext cx="845194" cy="845194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03297E7-84D7-57EB-CC2A-CF48BE7F1259}"/>
              </a:ext>
            </a:extLst>
          </p:cNvPr>
          <p:cNvSpPr txBox="1"/>
          <p:nvPr/>
        </p:nvSpPr>
        <p:spPr>
          <a:xfrm>
            <a:off x="1292398" y="4509030"/>
            <a:ext cx="995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笹岡</a:t>
            </a:r>
            <a:r>
              <a:rPr lang="en-US" altLang="ja-JP" sz="1400" dirty="0"/>
              <a:t>PC</a:t>
            </a:r>
            <a:endParaRPr lang="ja-JP" altLang="en-US" sz="1400" dirty="0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0F7F2EBA-C6A8-9313-BE7A-5727B8244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67" y="3532784"/>
            <a:ext cx="845194" cy="845194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7831FA92-E4CB-2057-FF9F-6C6D10056B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536" y="4509596"/>
            <a:ext cx="845194" cy="845194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5C2B733-6C1B-B779-9AFD-6D3070DBDF19}"/>
              </a:ext>
            </a:extLst>
          </p:cNvPr>
          <p:cNvSpPr txBox="1"/>
          <p:nvPr/>
        </p:nvSpPr>
        <p:spPr>
          <a:xfrm>
            <a:off x="9288425" y="4327561"/>
            <a:ext cx="21450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個人</a:t>
            </a:r>
            <a:r>
              <a:rPr lang="en-US" altLang="ja-JP" sz="1400" dirty="0"/>
              <a:t>OAPC</a:t>
            </a:r>
            <a:r>
              <a:rPr lang="ja-JP" altLang="en-US" sz="1400" dirty="0"/>
              <a:t>（鈴木職長）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CCEF0D2-BA5C-3D62-2202-85445D4D0366}"/>
              </a:ext>
            </a:extLst>
          </p:cNvPr>
          <p:cNvSpPr txBox="1"/>
          <p:nvPr/>
        </p:nvSpPr>
        <p:spPr>
          <a:xfrm>
            <a:off x="9649553" y="5245373"/>
            <a:ext cx="1112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個人</a:t>
            </a:r>
            <a:r>
              <a:rPr lang="en-US" altLang="ja-JP" sz="1400" dirty="0"/>
              <a:t>OAPC</a:t>
            </a:r>
            <a:endParaRPr lang="ja-JP" altLang="en-US" sz="140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378B06F-1159-6146-D762-05317A6A695D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 flipV="1">
            <a:off x="2195962" y="3955381"/>
            <a:ext cx="7587105" cy="19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3C63174-8AB9-2A18-ED2E-111A03858480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2195962" y="4148338"/>
            <a:ext cx="7555574" cy="7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899B9BF-C624-D841-74BC-B687E53401F0}"/>
              </a:ext>
            </a:extLst>
          </p:cNvPr>
          <p:cNvSpPr/>
          <p:nvPr/>
        </p:nvSpPr>
        <p:spPr>
          <a:xfrm>
            <a:off x="10325053" y="3632289"/>
            <a:ext cx="2499960" cy="351353"/>
          </a:xfrm>
          <a:prstGeom prst="wedgeRoundRectCallout">
            <a:avLst>
              <a:gd name="adj1" fmla="val -56158"/>
              <a:gd name="adj2" fmla="val 1740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トライ用アプリをインストール</a:t>
            </a:r>
          </a:p>
        </p:txBody>
      </p:sp>
      <p:sp>
        <p:nvSpPr>
          <p:cNvPr id="97" name="吹き出し: 角を丸めた四角形 96">
            <a:extLst>
              <a:ext uri="{FF2B5EF4-FFF2-40B4-BE49-F238E27FC236}">
                <a16:creationId xmlns:a16="http://schemas.microsoft.com/office/drawing/2014/main" id="{DA37C3ED-2E59-F57F-2F8B-83D74D3222B8}"/>
              </a:ext>
            </a:extLst>
          </p:cNvPr>
          <p:cNvSpPr/>
          <p:nvPr/>
        </p:nvSpPr>
        <p:spPr>
          <a:xfrm>
            <a:off x="10360948" y="4673063"/>
            <a:ext cx="2499960" cy="351353"/>
          </a:xfrm>
          <a:prstGeom prst="wedgeRoundRectCallout">
            <a:avLst>
              <a:gd name="adj1" fmla="val -56158"/>
              <a:gd name="adj2" fmla="val 1740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トライ用アプリをインストール</a:t>
            </a:r>
          </a:p>
        </p:txBody>
      </p:sp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0C973BAA-EEBD-9AE3-227C-857F1546C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09266"/>
              </p:ext>
            </p:extLst>
          </p:nvPr>
        </p:nvGraphicFramePr>
        <p:xfrm>
          <a:off x="235168" y="5055401"/>
          <a:ext cx="9300719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2">
                  <a:extLst>
                    <a:ext uri="{9D8B030D-6E8A-4147-A177-3AD203B41FA5}">
                      <a16:colId xmlns:a16="http://schemas.microsoft.com/office/drawing/2014/main" val="2594074820"/>
                    </a:ext>
                  </a:extLst>
                </a:gridCol>
                <a:gridCol w="2955498">
                  <a:extLst>
                    <a:ext uri="{9D8B030D-6E8A-4147-A177-3AD203B41FA5}">
                      <a16:colId xmlns:a16="http://schemas.microsoft.com/office/drawing/2014/main" val="2706940070"/>
                    </a:ext>
                  </a:extLst>
                </a:gridCol>
                <a:gridCol w="5504419">
                  <a:extLst>
                    <a:ext uri="{9D8B030D-6E8A-4147-A177-3AD203B41FA5}">
                      <a16:colId xmlns:a16="http://schemas.microsoft.com/office/drawing/2014/main" val="189837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メリット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bg1"/>
                          </a:solidFill>
                        </a:rPr>
                        <a:t>デメリット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37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案１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インストール不要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リモートアクセスの場合、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分ほど手間発生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3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案２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ワンクリックでアプリ立ち上げ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・アプリのバージョンアップごとにインストール</a:t>
                      </a:r>
                      <a:r>
                        <a:rPr kumimoji="1" lang="en-US" altLang="ja-JP" sz="1200" dirty="0"/>
                        <a:t>10</a:t>
                      </a:r>
                      <a:r>
                        <a:rPr kumimoji="1" lang="ja-JP" altLang="en-US" sz="1200" dirty="0"/>
                        <a:t>分ほど発生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・毎日データが自動アップロードされる（容量を圧迫する）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82754"/>
                  </a:ext>
                </a:extLst>
              </a:tr>
            </a:tbl>
          </a:graphicData>
        </a:graphic>
      </p:graphicFrame>
      <p:sp>
        <p:nvSpPr>
          <p:cNvPr id="101" name="フローチャート: 代替処理 100">
            <a:extLst>
              <a:ext uri="{FF2B5EF4-FFF2-40B4-BE49-F238E27FC236}">
                <a16:creationId xmlns:a16="http://schemas.microsoft.com/office/drawing/2014/main" id="{39C31779-A291-82E6-D500-4BFC673FCCD6}"/>
              </a:ext>
            </a:extLst>
          </p:cNvPr>
          <p:cNvSpPr/>
          <p:nvPr/>
        </p:nvSpPr>
        <p:spPr>
          <a:xfrm>
            <a:off x="235168" y="5400815"/>
            <a:ext cx="9300719" cy="381503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吹き出し: 角を丸めた四角形 102">
            <a:extLst>
              <a:ext uri="{FF2B5EF4-FFF2-40B4-BE49-F238E27FC236}">
                <a16:creationId xmlns:a16="http://schemas.microsoft.com/office/drawing/2014/main" id="{40A18BFB-C8FA-6630-7AFF-AF86779548BD}"/>
              </a:ext>
            </a:extLst>
          </p:cNvPr>
          <p:cNvSpPr/>
          <p:nvPr/>
        </p:nvSpPr>
        <p:spPr>
          <a:xfrm>
            <a:off x="1252994" y="2686524"/>
            <a:ext cx="2499960" cy="351353"/>
          </a:xfrm>
          <a:prstGeom prst="wedgeRoundRectCallout">
            <a:avLst>
              <a:gd name="adj1" fmla="val 21139"/>
              <a:gd name="adj2" fmla="val -22617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保守改善が容易</a:t>
            </a:r>
          </a:p>
        </p:txBody>
      </p:sp>
    </p:spTree>
    <p:extLst>
      <p:ext uri="{BB962C8B-B14F-4D97-AF65-F5344CB8AC3E}">
        <p14:creationId xmlns:p14="http://schemas.microsoft.com/office/powerpoint/2010/main" val="57785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4FFA2C-DB11-C8BE-B305-26DF09C0E8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F116E6-1ADA-DC2A-BFA4-E866A1FA58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2C9D6-872A-98C7-A70E-EEC3A0B9C2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706CB6-4E45-5C28-B593-F39A378D88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E3484F-1417-2E47-3884-AA316D607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7FEE40-0517-EADB-2001-06A3CE2578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8,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939B53C-B71C-FA62-DDBA-5184F3CE1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30233"/>
              </p:ext>
            </p:extLst>
          </p:nvPr>
        </p:nvGraphicFramePr>
        <p:xfrm>
          <a:off x="443077" y="1325721"/>
          <a:ext cx="11341556" cy="308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455">
                  <a:extLst>
                    <a:ext uri="{9D8B030D-6E8A-4147-A177-3AD203B41FA5}">
                      <a16:colId xmlns:a16="http://schemas.microsoft.com/office/drawing/2014/main" val="3022270"/>
                    </a:ext>
                  </a:extLst>
                </a:gridCol>
                <a:gridCol w="3973181">
                  <a:extLst>
                    <a:ext uri="{9D8B030D-6E8A-4147-A177-3AD203B41FA5}">
                      <a16:colId xmlns:a16="http://schemas.microsoft.com/office/drawing/2014/main" val="3325240431"/>
                    </a:ext>
                  </a:extLst>
                </a:gridCol>
                <a:gridCol w="1877298">
                  <a:extLst>
                    <a:ext uri="{9D8B030D-6E8A-4147-A177-3AD203B41FA5}">
                      <a16:colId xmlns:a16="http://schemas.microsoft.com/office/drawing/2014/main" val="1159117319"/>
                    </a:ext>
                  </a:extLst>
                </a:gridCol>
                <a:gridCol w="2268311">
                  <a:extLst>
                    <a:ext uri="{9D8B030D-6E8A-4147-A177-3AD203B41FA5}">
                      <a16:colId xmlns:a16="http://schemas.microsoft.com/office/drawing/2014/main" val="3612573142"/>
                    </a:ext>
                  </a:extLst>
                </a:gridCol>
                <a:gridCol w="2268311">
                  <a:extLst>
                    <a:ext uri="{9D8B030D-6E8A-4147-A177-3AD203B41FA5}">
                      <a16:colId xmlns:a16="http://schemas.microsoft.com/office/drawing/2014/main" val="398708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Q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0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案１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要因分析機能の精度確認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改良を行わずに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トライ用アプリをリリース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6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案２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データ収集期間を延ばし、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精度確認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改良を実施してから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トライ用アプリをリリース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（集欠のまま）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×</a:t>
                      </a:r>
                    </a:p>
                    <a:p>
                      <a:r>
                        <a:rPr kumimoji="1" lang="ja-JP" altLang="en-US" sz="1600" dirty="0"/>
                        <a:t>（現場負荷大きい？）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×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案３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データ収集期間を延ばし、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精度確認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改良を実施してから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トライ用アプリをリリース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（異常のターゲットを変える？）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9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9926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27277</TotalTime>
  <Words>363</Words>
  <Application>Microsoft Office PowerPoint</Application>
  <PresentationFormat>ワイド画面</PresentationFormat>
  <Paragraphs>93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183</cp:revision>
  <dcterms:created xsi:type="dcterms:W3CDTF">2022-01-19T01:36:44Z</dcterms:created>
  <dcterms:modified xsi:type="dcterms:W3CDTF">2024-09-10T01:28:14Z</dcterms:modified>
</cp:coreProperties>
</file>