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1"/>
  </p:notesMasterIdLst>
  <p:sldIdLst>
    <p:sldId id="295" r:id="rId5"/>
    <p:sldId id="15086" r:id="rId6"/>
    <p:sldId id="15088" r:id="rId7"/>
    <p:sldId id="15081" r:id="rId8"/>
    <p:sldId id="281" r:id="rId9"/>
    <p:sldId id="15087"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34" d="100"/>
          <a:sy n="134" d="100"/>
        </p:scale>
        <p:origin x="-13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24/01/22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3</a:t>
            </a:fld>
            <a:endParaRPr kumimoji="1" lang="ja-JP" altLang="en-US"/>
          </a:p>
        </p:txBody>
      </p:sp>
    </p:spTree>
    <p:extLst>
      <p:ext uri="{BB962C8B-B14F-4D97-AF65-F5344CB8AC3E}">
        <p14:creationId xmlns:p14="http://schemas.microsoft.com/office/powerpoint/2010/main" val="1589736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4BEA18-6BF8-BC47-87AC-45C27908F33C}" type="slidenum">
              <a:rPr lang="en-US" altLang="ja-JP" smtClean="0"/>
              <a:t>4</a:t>
            </a:fld>
            <a:endParaRPr kumimoji="1" lang="ja-JP" altLang="en-US"/>
          </a:p>
        </p:txBody>
      </p:sp>
    </p:spTree>
    <p:extLst>
      <p:ext uri="{BB962C8B-B14F-4D97-AF65-F5344CB8AC3E}">
        <p14:creationId xmlns:p14="http://schemas.microsoft.com/office/powerpoint/2010/main" val="1589736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24/01/22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1月 22日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dirty="0"/>
              <a:t> </a:t>
            </a:r>
            <a:r>
              <a:rPr kumimoji="1" lang="ja-JP" altLang="en-US"/>
              <a:t>メイリオ</a:t>
            </a:r>
            <a:r>
              <a:rPr kumimoji="1" lang="en-US" altLang="ja-JP" dirty="0"/>
              <a:t>18pt</a:t>
            </a:r>
            <a:endParaRPr kumimoji="1" lang="ja-JP" altLang="en-US" dirty="0"/>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186961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24/01/22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24/01/22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24/01/22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24/01/22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1月 22日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2024年 1月 22日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1月 22日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theme" Target="../theme/theme3.xml"/><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4.xml"/><Relationship Id="rId6"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24/01/22</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2024年 1月 22日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jpe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9.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0.png"/><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B55C04FF-3550-416C-8B3F-D8F466035DD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A0AA5989-73AB-42EF-9438-5E57325F95B7}"/>
              </a:ext>
            </a:extLst>
          </p:cNvPr>
          <p:cNvSpPr>
            <a:spLocks noGrp="1"/>
          </p:cNvSpPr>
          <p:nvPr>
            <p:ph type="body" sz="quarter" idx="20"/>
          </p:nvPr>
        </p:nvSpPr>
        <p:spPr/>
        <p:txBody>
          <a:bodyPr/>
          <a:lstStyle/>
          <a:p>
            <a:r>
              <a:rPr kumimoji="1" lang="ja-JP" altLang="en-US" dirty="0"/>
              <a:t>在庫管理の現状とありたい</a:t>
            </a:r>
            <a:r>
              <a:rPr kumimoji="1" lang="ja-JP" altLang="en-US" dirty="0" smtClean="0"/>
              <a:t>姿</a:t>
            </a:r>
            <a:r>
              <a:rPr kumimoji="1" lang="ja-JP" altLang="en-US" dirty="0" smtClean="0"/>
              <a:t>（概要レベル）</a:t>
            </a:r>
            <a:endParaRPr kumimoji="1" lang="ja-JP" altLang="en-US" dirty="0"/>
          </a:p>
        </p:txBody>
      </p:sp>
      <p:sp>
        <p:nvSpPr>
          <p:cNvPr id="5" name="正方形/長方形 4">
            <a:extLst>
              <a:ext uri="{FF2B5EF4-FFF2-40B4-BE49-F238E27FC236}">
                <a16:creationId xmlns:a16="http://schemas.microsoft.com/office/drawing/2014/main" xmlns="" id="{F0EF3AE9-6E28-4F29-A164-1FDBE1FD951C}"/>
              </a:ext>
            </a:extLst>
          </p:cNvPr>
          <p:cNvSpPr/>
          <p:nvPr/>
        </p:nvSpPr>
        <p:spPr>
          <a:xfrm>
            <a:off x="456705" y="767396"/>
            <a:ext cx="4932584" cy="1049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■現状、現場の実態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a:t>
            </a: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実害が起こったら対処する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rPr>
              <a:t>ex. </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欠品したらモノを取りに行く</a:t>
            </a:r>
            <a:endPar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7" name="正方形/長方形 6">
            <a:extLst>
              <a:ext uri="{FF2B5EF4-FFF2-40B4-BE49-F238E27FC236}">
                <a16:creationId xmlns:a16="http://schemas.microsoft.com/office/drawing/2014/main" xmlns="" id="{64710D45-C53A-4098-85FE-C5CA07559236}"/>
              </a:ext>
            </a:extLst>
          </p:cNvPr>
          <p:cNvSpPr/>
          <p:nvPr/>
        </p:nvSpPr>
        <p:spPr>
          <a:xfrm>
            <a:off x="5712775" y="755696"/>
            <a:ext cx="5696904" cy="998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■ありたい姿</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・実害が起こる前に対処する（正常な状態を保つ）</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800" b="1" i="0" u="none" strike="noStrike" kern="1200" cap="none" spc="0" normalizeH="0" baseline="0" noProof="0" dirty="0">
                <a:ln>
                  <a:noFill/>
                </a:ln>
                <a:solidFill>
                  <a:srgbClr val="333333"/>
                </a:solidFill>
                <a:effectLst/>
                <a:uLnTx/>
                <a:uFillTx/>
                <a:latin typeface="Segoe UI"/>
                <a:ea typeface="メイリオ"/>
                <a:cs typeface="+mn-cs"/>
              </a:rPr>
              <a:t>　</a:t>
            </a:r>
            <a:r>
              <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rPr>
              <a:t>ex.</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ja-JP" altLang="en-US" sz="1800" b="0" i="0" u="sng" strike="noStrike" kern="1200" cap="none" spc="0" normalizeH="0" baseline="0" noProof="0" dirty="0">
                <a:ln>
                  <a:noFill/>
                </a:ln>
                <a:solidFill>
                  <a:srgbClr val="FF0000"/>
                </a:solidFill>
                <a:effectLst/>
                <a:uLnTx/>
                <a:uFillTx/>
                <a:latin typeface="Segoe UI"/>
                <a:ea typeface="メイリオ"/>
                <a:cs typeface="+mn-cs"/>
              </a:rPr>
              <a:t>異常原因</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を早期に見つけて対処する</a:t>
            </a:r>
            <a:endPar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8" name="二等辺三角形 7">
            <a:extLst>
              <a:ext uri="{FF2B5EF4-FFF2-40B4-BE49-F238E27FC236}">
                <a16:creationId xmlns:a16="http://schemas.microsoft.com/office/drawing/2014/main" xmlns="" id="{A1F1EC8E-7156-4C51-BA42-B46870BAAEB6}"/>
              </a:ext>
            </a:extLst>
          </p:cNvPr>
          <p:cNvSpPr/>
          <p:nvPr/>
        </p:nvSpPr>
        <p:spPr>
          <a:xfrm rot="5400000">
            <a:off x="5028850" y="1179359"/>
            <a:ext cx="392178" cy="22576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pic>
        <p:nvPicPr>
          <p:cNvPr id="1026" name="Picture 2" descr="落し物をした人のイラスト | かわいいフリー素材集 いらすとや">
            <a:extLst>
              <a:ext uri="{FF2B5EF4-FFF2-40B4-BE49-F238E27FC236}">
                <a16:creationId xmlns:a16="http://schemas.microsoft.com/office/drawing/2014/main" xmlns="" id="{065F45FD-F354-4023-85E3-5BAC0C334F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4412" y="1976766"/>
            <a:ext cx="974940" cy="1304034"/>
          </a:xfrm>
          <a:prstGeom prst="rect">
            <a:avLst/>
          </a:prstGeom>
          <a:noFill/>
          <a:extLst>
            <a:ext uri="{909E8E84-426E-40dd-AFC4-6F175D3DCCD1}">
              <a14:hiddenFill xmlns:a14="http://schemas.microsoft.com/office/drawing/2010/main">
                <a:solidFill>
                  <a:srgbClr val="FFFFFF"/>
                </a:solidFill>
              </a14:hiddenFill>
            </a:ext>
          </a:extLst>
        </p:spPr>
      </p:pic>
      <p:sp>
        <p:nvSpPr>
          <p:cNvPr id="23" name="矢印: 右 22">
            <a:extLst>
              <a:ext uri="{FF2B5EF4-FFF2-40B4-BE49-F238E27FC236}">
                <a16:creationId xmlns:a16="http://schemas.microsoft.com/office/drawing/2014/main" xmlns="" id="{14D4054C-33BD-48DB-8488-F1C37BD1C1E1}"/>
              </a:ext>
            </a:extLst>
          </p:cNvPr>
          <p:cNvSpPr/>
          <p:nvPr/>
        </p:nvSpPr>
        <p:spPr>
          <a:xfrm>
            <a:off x="1744274" y="2642677"/>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36" name="テキスト ボックス 35">
            <a:extLst>
              <a:ext uri="{FF2B5EF4-FFF2-40B4-BE49-F238E27FC236}">
                <a16:creationId xmlns:a16="http://schemas.microsoft.com/office/drawing/2014/main" xmlns="" id="{9C78575F-1277-4ED6-8B03-30282BACFD8D}"/>
              </a:ext>
            </a:extLst>
          </p:cNvPr>
          <p:cNvSpPr txBox="1"/>
          <p:nvPr/>
        </p:nvSpPr>
        <p:spPr>
          <a:xfrm>
            <a:off x="2042406" y="3328677"/>
            <a:ext cx="1165838"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モノがない！</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1034" name="Picture 10" descr="【悲報】香川県さん、ゲーム規制条例で自演がバレてしまい証拠隠滅し始めるもボロが出るが逃げ切る【2021】 | ウサギのイラスト, イラスト ...">
            <a:extLst>
              <a:ext uri="{FF2B5EF4-FFF2-40B4-BE49-F238E27FC236}">
                <a16:creationId xmlns:a16="http://schemas.microsoft.com/office/drawing/2014/main" xmlns="" id="{D5F448EB-AA31-4EFF-80DC-A6CC6D5ADE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9872" y="2144665"/>
            <a:ext cx="944973" cy="1136360"/>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xmlns="" id="{07394D90-60DC-4112-BC89-4E9BF62095E2}"/>
              </a:ext>
            </a:extLst>
          </p:cNvPr>
          <p:cNvSpPr txBox="1"/>
          <p:nvPr/>
        </p:nvSpPr>
        <p:spPr>
          <a:xfrm>
            <a:off x="3402837" y="3314715"/>
            <a:ext cx="1565403"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取りにいかないと！</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14" name="図 13"/>
          <p:cNvPicPr>
            <a:picLocks noChangeAspect="1"/>
          </p:cNvPicPr>
          <p:nvPr/>
        </p:nvPicPr>
        <p:blipFill>
          <a:blip r:embed="rId4"/>
          <a:stretch>
            <a:fillRect/>
          </a:stretch>
        </p:blipFill>
        <p:spPr>
          <a:xfrm>
            <a:off x="8954774" y="2054027"/>
            <a:ext cx="1212076" cy="1262579"/>
          </a:xfrm>
          <a:prstGeom prst="rect">
            <a:avLst/>
          </a:prstGeom>
        </p:spPr>
      </p:pic>
      <p:sp>
        <p:nvSpPr>
          <p:cNvPr id="4" name="日付プレースホルダー 3">
            <a:extLst>
              <a:ext uri="{FF2B5EF4-FFF2-40B4-BE49-F238E27FC236}">
                <a16:creationId xmlns:a16="http://schemas.microsoft.com/office/drawing/2014/main" xmlns="" id="{9A96B24B-0D69-4558-B148-1D24760CCFC6}"/>
              </a:ext>
            </a:extLst>
          </p:cNvPr>
          <p:cNvSpPr>
            <a:spLocks noGrp="1"/>
          </p:cNvSpPr>
          <p:nvPr>
            <p:ph type="dt" sz="half"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AFAC13-DB77-42F2-BE26-45BA5532FD50}" type="datetime4">
              <a:rPr kumimoji="1" lang="en-US" altLang="ja-JP" sz="850" b="0" i="0" u="none" strike="noStrike" kern="1200" cap="none" spc="0" normalizeH="0" baseline="0" noProof="0" smtClean="0">
                <a:ln>
                  <a:noFill/>
                </a:ln>
                <a:solidFill>
                  <a:prstClr val="white"/>
                </a:solidFill>
                <a:effectLst/>
                <a:uLnTx/>
                <a:uFillTx/>
                <a:latin typeface="Segoe UI" panose="020B0502040204020203" pitchFamily="34" charset="0"/>
                <a:ea typeface="メイリオ"/>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2024年 1月 22日 </a:t>
            </a:fld>
            <a:endParaRPr kumimoji="1" lang="en-US" altLang="en-US" sz="850" b="0" i="0" u="none" strike="noStrike" kern="1200" cap="none" spc="0" normalizeH="0" baseline="0" noProof="0" dirty="0">
              <a:ln>
                <a:noFill/>
              </a:ln>
              <a:solidFill>
                <a:prstClr val="white"/>
              </a:solidFill>
              <a:effectLst/>
              <a:uLnTx/>
              <a:uFillTx/>
              <a:latin typeface="Segoe UI" panose="020B0502040204020203" pitchFamily="34" charset="0"/>
              <a:ea typeface="メイリオ"/>
              <a:cs typeface="Segoe UI" panose="020B0502040204020203" pitchFamily="34" charset="0"/>
            </a:endParaRPr>
          </a:p>
        </p:txBody>
      </p:sp>
      <p:pic>
        <p:nvPicPr>
          <p:cNvPr id="16" name="図 15"/>
          <p:cNvPicPr>
            <a:picLocks noChangeAspect="1"/>
          </p:cNvPicPr>
          <p:nvPr/>
        </p:nvPicPr>
        <p:blipFill>
          <a:blip r:embed="rId5"/>
          <a:stretch>
            <a:fillRect/>
          </a:stretch>
        </p:blipFill>
        <p:spPr>
          <a:xfrm>
            <a:off x="6574936" y="1967959"/>
            <a:ext cx="1420455" cy="1420455"/>
          </a:xfrm>
          <a:prstGeom prst="rect">
            <a:avLst/>
          </a:prstGeom>
        </p:spPr>
      </p:pic>
      <p:pic>
        <p:nvPicPr>
          <p:cNvPr id="45" name="図 44">
            <a:extLst>
              <a:ext uri="{FF2B5EF4-FFF2-40B4-BE49-F238E27FC236}">
                <a16:creationId xmlns:a16="http://schemas.microsoft.com/office/drawing/2014/main" xmlns="" id="{C5860584-FF27-4CB0-874D-F520F32FABD9}"/>
              </a:ext>
            </a:extLst>
          </p:cNvPr>
          <p:cNvPicPr>
            <a:picLocks noChangeAspect="1"/>
          </p:cNvPicPr>
          <p:nvPr/>
        </p:nvPicPr>
        <p:blipFill>
          <a:blip r:embed="rId6"/>
          <a:stretch>
            <a:fillRect/>
          </a:stretch>
        </p:blipFill>
        <p:spPr>
          <a:xfrm>
            <a:off x="602435" y="2058112"/>
            <a:ext cx="1084441" cy="1204934"/>
          </a:xfrm>
          <a:prstGeom prst="rect">
            <a:avLst/>
          </a:prstGeom>
        </p:spPr>
      </p:pic>
      <p:sp>
        <p:nvSpPr>
          <p:cNvPr id="46" name="矢印: 右 45">
            <a:extLst>
              <a:ext uri="{FF2B5EF4-FFF2-40B4-BE49-F238E27FC236}">
                <a16:creationId xmlns:a16="http://schemas.microsoft.com/office/drawing/2014/main" xmlns="" id="{6AF0AFED-1696-48A6-949F-DF469DCB36AF}"/>
              </a:ext>
            </a:extLst>
          </p:cNvPr>
          <p:cNvSpPr/>
          <p:nvPr/>
        </p:nvSpPr>
        <p:spPr>
          <a:xfrm>
            <a:off x="3135502" y="2628783"/>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49" name="テキスト ボックス 48">
            <a:extLst>
              <a:ext uri="{FF2B5EF4-FFF2-40B4-BE49-F238E27FC236}">
                <a16:creationId xmlns:a16="http://schemas.microsoft.com/office/drawing/2014/main" xmlns="" id="{4834753B-1A94-4B97-98B9-955BFF490777}"/>
              </a:ext>
            </a:extLst>
          </p:cNvPr>
          <p:cNvSpPr txBox="1"/>
          <p:nvPr/>
        </p:nvSpPr>
        <p:spPr>
          <a:xfrm>
            <a:off x="5712775" y="3944789"/>
            <a:ext cx="558475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smtClean="0">
                <a:ln>
                  <a:noFill/>
                </a:ln>
                <a:solidFill>
                  <a:srgbClr val="333333"/>
                </a:solidFill>
                <a:effectLst/>
                <a:uLnTx/>
                <a:uFillTx/>
                <a:latin typeface="Segoe UI"/>
                <a:ea typeface="メイリオ"/>
                <a:cs typeface="+mn-cs"/>
              </a:rPr>
              <a:t>・</a:t>
            </a:r>
            <a:r>
              <a:rPr kumimoji="1" lang="ja-JP" altLang="en-US" sz="1800" b="1" i="0" u="none" strike="noStrike" kern="1200" cap="none" spc="0" normalizeH="0" baseline="0" noProof="0" dirty="0" smtClean="0">
                <a:ln>
                  <a:noFill/>
                </a:ln>
                <a:solidFill>
                  <a:srgbClr val="333333"/>
                </a:solidFill>
                <a:effectLst/>
                <a:uLnTx/>
                <a:uFillTx/>
                <a:latin typeface="Segoe UI"/>
                <a:ea typeface="メイリオ"/>
                <a:cs typeface="+mn-cs"/>
              </a:rPr>
              <a:t>基準を定義</a:t>
            </a:r>
            <a:r>
              <a:rPr kumimoji="1" lang="en-US" altLang="ja-JP" sz="1800" b="1" i="0" u="none" strike="noStrike" kern="1200" cap="none" spc="0" normalizeH="0" baseline="0" noProof="0" dirty="0" smtClean="0">
                <a:ln>
                  <a:noFill/>
                </a:ln>
                <a:solidFill>
                  <a:srgbClr val="333333"/>
                </a:solidFill>
                <a:effectLst/>
                <a:uLnTx/>
                <a:uFillTx/>
                <a:latin typeface="Segoe UI"/>
                <a:ea typeface="メイリオ"/>
                <a:cs typeface="+mn-cs"/>
              </a:rPr>
              <a:t>/</a:t>
            </a:r>
            <a:r>
              <a:rPr kumimoji="1" lang="ja-JP" altLang="en-US" sz="1800" b="1" i="0" u="none" strike="noStrike" kern="1200" cap="none" spc="0" normalizeH="0" baseline="0" noProof="0" dirty="0" smtClean="0">
                <a:ln>
                  <a:noFill/>
                </a:ln>
                <a:solidFill>
                  <a:srgbClr val="333333"/>
                </a:solidFill>
                <a:effectLst/>
                <a:uLnTx/>
                <a:uFillTx/>
                <a:latin typeface="Segoe UI"/>
                <a:ea typeface="メイリオ"/>
                <a:cs typeface="+mn-cs"/>
              </a:rPr>
              <a:t>明確化</a:t>
            </a:r>
            <a:r>
              <a:rPr lang="ja-JP" altLang="en-US" b="1" dirty="0" smtClean="0">
                <a:solidFill>
                  <a:srgbClr val="333333"/>
                </a:solidFill>
                <a:latin typeface="Segoe UI"/>
                <a:ea typeface="メイリオ"/>
              </a:rPr>
              <a:t>することで</a:t>
            </a:r>
            <a:r>
              <a:rPr kumimoji="1" lang="ja-JP" altLang="en-US" sz="1800" b="1" i="0" u="none" strike="noStrike" kern="1200" cap="none" spc="0" normalizeH="0" baseline="0" noProof="0" dirty="0" smtClean="0">
                <a:ln>
                  <a:noFill/>
                </a:ln>
                <a:solidFill>
                  <a:srgbClr val="333333"/>
                </a:solidFill>
                <a:effectLst/>
                <a:uLnTx/>
                <a:uFillTx/>
                <a:latin typeface="Segoe UI"/>
                <a:ea typeface="メイリオ"/>
                <a:cs typeface="+mn-cs"/>
              </a:rPr>
              <a:t>、</a:t>
            </a:r>
            <a:r>
              <a:rPr kumimoji="1" lang="ja-JP" altLang="en-US" sz="1800" b="1" i="0" u="none" strike="noStrike" kern="1200" cap="none" spc="0" normalizeH="0" baseline="0" noProof="0" dirty="0" smtClean="0">
                <a:ln>
                  <a:noFill/>
                </a:ln>
                <a:solidFill>
                  <a:srgbClr val="333333"/>
                </a:solidFill>
                <a:effectLst/>
                <a:uLnTx/>
                <a:uFillTx/>
                <a:latin typeface="Segoe UI"/>
                <a:ea typeface="メイリオ"/>
                <a:cs typeface="+mn-cs"/>
              </a:rPr>
              <a:t>在庫</a:t>
            </a: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を適正化する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rPr>
              <a:t>ex.</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 </a:t>
            </a:r>
            <a:r>
              <a:rPr kumimoji="1" lang="ja-JP" altLang="en-US" sz="1800" b="0" i="0" u="sng" strike="noStrike" kern="1200" cap="none" spc="0" normalizeH="0" baseline="0" noProof="0" dirty="0">
                <a:ln>
                  <a:noFill/>
                </a:ln>
                <a:solidFill>
                  <a:srgbClr val="0000FF"/>
                </a:solidFill>
                <a:effectLst/>
                <a:uLnTx/>
                <a:uFillTx/>
                <a:latin typeface="Segoe UI"/>
                <a:ea typeface="メイリオ"/>
                <a:cs typeface="+mn-cs"/>
              </a:rPr>
              <a:t>改善項目</a:t>
            </a: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を都度見つけて見直す</a:t>
            </a:r>
            <a:endParaRPr kumimoji="1" lang="en-US" altLang="ja-JP" sz="18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1" name="矢印: 右 50">
            <a:extLst>
              <a:ext uri="{FF2B5EF4-FFF2-40B4-BE49-F238E27FC236}">
                <a16:creationId xmlns:a16="http://schemas.microsoft.com/office/drawing/2014/main" xmlns="" id="{C0EB190A-C4ED-42A9-A3A7-41EA35D32F6A}"/>
              </a:ext>
            </a:extLst>
          </p:cNvPr>
          <p:cNvSpPr/>
          <p:nvPr/>
        </p:nvSpPr>
        <p:spPr>
          <a:xfrm>
            <a:off x="8374401" y="2667620"/>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52" name="テキスト ボックス 51">
            <a:extLst>
              <a:ext uri="{FF2B5EF4-FFF2-40B4-BE49-F238E27FC236}">
                <a16:creationId xmlns:a16="http://schemas.microsoft.com/office/drawing/2014/main" xmlns="" id="{F26BA571-8B17-4302-A44B-989D37DA8CF3}"/>
              </a:ext>
            </a:extLst>
          </p:cNvPr>
          <p:cNvSpPr txBox="1"/>
          <p:nvPr/>
        </p:nvSpPr>
        <p:spPr>
          <a:xfrm>
            <a:off x="6739080" y="3364967"/>
            <a:ext cx="142045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異常に気づく</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3" name="テキスト ボックス 52">
            <a:extLst>
              <a:ext uri="{FF2B5EF4-FFF2-40B4-BE49-F238E27FC236}">
                <a16:creationId xmlns:a16="http://schemas.microsoft.com/office/drawing/2014/main" xmlns="" id="{ACF97B47-50CF-4A3D-ACE5-AE1A3D2C5604}"/>
              </a:ext>
            </a:extLst>
          </p:cNvPr>
          <p:cNvSpPr txBox="1"/>
          <p:nvPr/>
        </p:nvSpPr>
        <p:spPr>
          <a:xfrm>
            <a:off x="9178832" y="3378753"/>
            <a:ext cx="111756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早期に対処</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10" name="Picture 2" descr="考え事をしている男性会社員のイラスト | かわいいフリー素材集 いらすとや">
            <a:extLst>
              <a:ext uri="{FF2B5EF4-FFF2-40B4-BE49-F238E27FC236}">
                <a16:creationId xmlns:a16="http://schemas.microsoft.com/office/drawing/2014/main" xmlns="" id="{DB8916C8-62F9-4D0F-91BC-31D03DC97B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3873" y="4800409"/>
            <a:ext cx="915731" cy="1159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一時は目標を諦めかけた自分が、効率よく勉強し、国公立大学に合格した勉強法 - 進学校で落ちこぼれだった自分がたった一つの考え方で学力が向上し ...">
            <a:extLst>
              <a:ext uri="{FF2B5EF4-FFF2-40B4-BE49-F238E27FC236}">
                <a16:creationId xmlns:a16="http://schemas.microsoft.com/office/drawing/2014/main" xmlns="" id="{1CE89563-5D7F-4389-AFD8-00A818B2E11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133590" y="4819946"/>
            <a:ext cx="1050580" cy="1050580"/>
          </a:xfrm>
          <a:prstGeom prst="rect">
            <a:avLst/>
          </a:prstGeom>
          <a:noFill/>
          <a:extLst>
            <a:ext uri="{909E8E84-426E-40dd-AFC4-6F175D3DCCD1}">
              <a14:hiddenFill xmlns:a14="http://schemas.microsoft.com/office/drawing/2010/main">
                <a:solidFill>
                  <a:srgbClr val="FFFFFF"/>
                </a:solidFill>
              </a14:hiddenFill>
            </a:ext>
          </a:extLst>
        </p:spPr>
      </p:pic>
      <p:sp>
        <p:nvSpPr>
          <p:cNvPr id="54" name="テキスト ボックス 53">
            <a:extLst>
              <a:ext uri="{FF2B5EF4-FFF2-40B4-BE49-F238E27FC236}">
                <a16:creationId xmlns:a16="http://schemas.microsoft.com/office/drawing/2014/main" xmlns="" id="{BEF6F7F3-2B9A-4D6B-87D5-B13913C074FF}"/>
              </a:ext>
            </a:extLst>
          </p:cNvPr>
          <p:cNvSpPr txBox="1"/>
          <p:nvPr/>
        </p:nvSpPr>
        <p:spPr>
          <a:xfrm>
            <a:off x="6611764" y="6014676"/>
            <a:ext cx="1799651"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solidFill>
                  <a:srgbClr val="333333"/>
                </a:solidFill>
                <a:latin typeface="Segoe UI"/>
                <a:ea typeface="メイリオ"/>
              </a:rPr>
              <a:t>基準を定義</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5" name="矢印: 右 54">
            <a:extLst>
              <a:ext uri="{FF2B5EF4-FFF2-40B4-BE49-F238E27FC236}">
                <a16:creationId xmlns:a16="http://schemas.microsoft.com/office/drawing/2014/main" xmlns="" id="{738157B0-E38A-4C9A-BD5A-FD7CEF14A73D}"/>
              </a:ext>
            </a:extLst>
          </p:cNvPr>
          <p:cNvSpPr/>
          <p:nvPr/>
        </p:nvSpPr>
        <p:spPr>
          <a:xfrm>
            <a:off x="8374401" y="5257035"/>
            <a:ext cx="185235" cy="1229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Segoe UI"/>
              <a:ea typeface="メイリオ"/>
              <a:cs typeface="+mn-cs"/>
            </a:endParaRPr>
          </a:p>
        </p:txBody>
      </p:sp>
      <p:sp>
        <p:nvSpPr>
          <p:cNvPr id="56" name="テキスト ボックス 55">
            <a:extLst>
              <a:ext uri="{FF2B5EF4-FFF2-40B4-BE49-F238E27FC236}">
                <a16:creationId xmlns:a16="http://schemas.microsoft.com/office/drawing/2014/main" xmlns="" id="{EC1A52EF-4979-4661-9CCC-D4810A8BB6BD}"/>
              </a:ext>
            </a:extLst>
          </p:cNvPr>
          <p:cNvSpPr txBox="1"/>
          <p:nvPr/>
        </p:nvSpPr>
        <p:spPr>
          <a:xfrm>
            <a:off x="8954774" y="6012969"/>
            <a:ext cx="1943959"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都度かんばんを調整する</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73" name="テキスト ボックス 72">
            <a:extLst>
              <a:ext uri="{FF2B5EF4-FFF2-40B4-BE49-F238E27FC236}">
                <a16:creationId xmlns:a16="http://schemas.microsoft.com/office/drawing/2014/main" xmlns="" id="{281BC0C5-217F-48FD-8305-8348BBF3274C}"/>
              </a:ext>
            </a:extLst>
          </p:cNvPr>
          <p:cNvSpPr txBox="1"/>
          <p:nvPr/>
        </p:nvSpPr>
        <p:spPr>
          <a:xfrm>
            <a:off x="471524" y="3957520"/>
            <a:ext cx="525607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・在庫を適正化する基準がないため、</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333333"/>
                </a:solidFill>
                <a:effectLst/>
                <a:uLnTx/>
                <a:uFillTx/>
                <a:latin typeface="Segoe UI"/>
                <a:ea typeface="メイリオ"/>
                <a:cs typeface="+mn-cs"/>
              </a:rPr>
              <a:t>　心理的な不安から在庫を抱える</a:t>
            </a:r>
            <a:endParaRPr kumimoji="1" lang="en-US" altLang="ja-JP" sz="1800" b="1" i="0" u="none" strike="noStrike" kern="1200" cap="none" spc="0" normalizeH="0" baseline="0" noProof="0" dirty="0">
              <a:ln>
                <a:noFill/>
              </a:ln>
              <a:solidFill>
                <a:srgbClr val="333333"/>
              </a:solidFill>
              <a:effectLst/>
              <a:uLnTx/>
              <a:uFillTx/>
              <a:latin typeface="Segoe UI"/>
              <a:ea typeface="メイリオ"/>
              <a:cs typeface="+mn-cs"/>
            </a:endParaRPr>
          </a:p>
        </p:txBody>
      </p:sp>
      <p:pic>
        <p:nvPicPr>
          <p:cNvPr id="2050" name="Picture 2" descr="バンドが解散する最も多い理由に驚愕 | バンドプレス">
            <a:extLst>
              <a:ext uri="{FF2B5EF4-FFF2-40B4-BE49-F238E27FC236}">
                <a16:creationId xmlns:a16="http://schemas.microsoft.com/office/drawing/2014/main" xmlns="" id="{37D35F7E-2BF1-4572-9DAD-A58707EEF91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2432" y="4757817"/>
            <a:ext cx="1175398" cy="1308610"/>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xmlns="" id="{83E9D937-672F-4048-A47C-5C1FF9ECEAAD}"/>
              </a:ext>
            </a:extLst>
          </p:cNvPr>
          <p:cNvSpPr txBox="1"/>
          <p:nvPr/>
        </p:nvSpPr>
        <p:spPr>
          <a:xfrm>
            <a:off x="1863622" y="5304070"/>
            <a:ext cx="211875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333333"/>
                </a:solidFill>
                <a:effectLst/>
                <a:uLnTx/>
                <a:uFillTx/>
                <a:latin typeface="Segoe UI"/>
                <a:ea typeface="メイリオ"/>
                <a:cs typeface="+mn-cs"/>
              </a:rPr>
              <a:t>適正な在庫が分からない。保険で持っておくか。。</a:t>
            </a:r>
            <a:endParaRPr kumimoji="1" lang="en-US" altLang="ja-JP" sz="1200" b="0" i="0" u="none" strike="noStrike" kern="1200" cap="none" spc="0" normalizeH="0" baseline="0" noProof="0" dirty="0">
              <a:ln>
                <a:noFill/>
              </a:ln>
              <a:solidFill>
                <a:srgbClr val="333333"/>
              </a:solidFill>
              <a:effectLst/>
              <a:uLnTx/>
              <a:uFillTx/>
              <a:latin typeface="Segoe UI"/>
              <a:ea typeface="メイリオ"/>
              <a:cs typeface="+mn-cs"/>
            </a:endParaRPr>
          </a:p>
        </p:txBody>
      </p:sp>
    </p:spTree>
    <p:extLst>
      <p:ext uri="{BB962C8B-B14F-4D97-AF65-F5344CB8AC3E}">
        <p14:creationId xmlns:p14="http://schemas.microsoft.com/office/powerpoint/2010/main" val="89548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21E74460-5AA6-4855-BF61-083C9075DA0B}"/>
              </a:ext>
            </a:extLst>
          </p:cNvPr>
          <p:cNvSpPr>
            <a:spLocks noGrp="1"/>
          </p:cNvSpPr>
          <p:nvPr>
            <p:ph type="body" sz="quarter" idx="18"/>
          </p:nvPr>
        </p:nvSpPr>
        <p:spPr/>
        <p:txBody>
          <a:bodyPr/>
          <a:lstStyle/>
          <a:p>
            <a:endParaRPr kumimoji="1" lang="en-US" altLang="ja-JP" dirty="0"/>
          </a:p>
          <a:p>
            <a:endParaRPr lang="en-US" altLang="ja-JP" dirty="0"/>
          </a:p>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xmlns="" id="{A13FA0CF-2206-4704-AF38-649F0A03F51D}"/>
              </a:ext>
            </a:extLst>
          </p:cNvPr>
          <p:cNvSpPr>
            <a:spLocks noGrp="1"/>
          </p:cNvSpPr>
          <p:nvPr>
            <p:ph type="body" sz="quarter" idx="20"/>
          </p:nvPr>
        </p:nvSpPr>
        <p:spPr/>
        <p:txBody>
          <a:bodyPr/>
          <a:lstStyle/>
          <a:p>
            <a:r>
              <a:rPr kumimoji="1" lang="ja-JP" altLang="en-US" dirty="0"/>
              <a:t>課題と取り組み</a:t>
            </a:r>
          </a:p>
        </p:txBody>
      </p:sp>
      <p:sp>
        <p:nvSpPr>
          <p:cNvPr id="4" name="日付プレースホルダー 3">
            <a:extLst>
              <a:ext uri="{FF2B5EF4-FFF2-40B4-BE49-F238E27FC236}">
                <a16:creationId xmlns:a16="http://schemas.microsoft.com/office/drawing/2014/main" xmlns="" id="{C2C80C70-0E62-4B91-B3D3-0C42DDAE323F}"/>
              </a:ext>
            </a:extLst>
          </p:cNvPr>
          <p:cNvSpPr>
            <a:spLocks noGrp="1"/>
          </p:cNvSpPr>
          <p:nvPr>
            <p:ph type="dt" sz="half" idx="19"/>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AFAC13-DB77-42F2-BE26-45BA5532FD50}" type="datetime4">
              <a:rPr kumimoji="1" lang="en-US" altLang="ja-JP" sz="850" b="0" i="0" u="none" strike="noStrike" kern="1200" cap="none" spc="0" normalizeH="0" baseline="0" noProof="0" smtClean="0">
                <a:ln>
                  <a:noFill/>
                </a:ln>
                <a:solidFill>
                  <a:prstClr val="white"/>
                </a:solidFill>
                <a:effectLst/>
                <a:uLnTx/>
                <a:uFillTx/>
                <a:latin typeface="Segoe UI" panose="020B0502040204020203" pitchFamily="34" charset="0"/>
                <a:ea typeface="メイリオ"/>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2024年 1月 22日 </a:t>
            </a:fld>
            <a:endParaRPr kumimoji="1" lang="en-US" altLang="en-US" sz="850" b="0" i="0" u="none" strike="noStrike" kern="1200" cap="none" spc="0" normalizeH="0" baseline="0" noProof="0" dirty="0">
              <a:ln>
                <a:noFill/>
              </a:ln>
              <a:solidFill>
                <a:prstClr val="white"/>
              </a:solidFill>
              <a:effectLst/>
              <a:uLnTx/>
              <a:uFillTx/>
              <a:latin typeface="Segoe UI" panose="020B0502040204020203" pitchFamily="34" charset="0"/>
              <a:ea typeface="メイリオ"/>
              <a:cs typeface="Segoe UI" panose="020B0502040204020203" pitchFamily="34" charset="0"/>
            </a:endParaRPr>
          </a:p>
        </p:txBody>
      </p:sp>
      <p:sp>
        <p:nvSpPr>
          <p:cNvPr id="7" name="テキスト ボックス 6">
            <a:extLst>
              <a:ext uri="{FF2B5EF4-FFF2-40B4-BE49-F238E27FC236}">
                <a16:creationId xmlns:a16="http://schemas.microsoft.com/office/drawing/2014/main" xmlns="" id="{CE028300-94C4-441A-802A-569D4130B269}"/>
              </a:ext>
            </a:extLst>
          </p:cNvPr>
          <p:cNvSpPr txBox="1"/>
          <p:nvPr/>
        </p:nvSpPr>
        <p:spPr>
          <a:xfrm>
            <a:off x="443076" y="794556"/>
            <a:ext cx="506908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333333"/>
                </a:solidFill>
                <a:effectLst/>
                <a:uLnTx/>
                <a:uFillTx/>
                <a:latin typeface="Segoe UI"/>
                <a:ea typeface="メイリオ"/>
                <a:cs typeface="+mn-cs"/>
              </a:rPr>
              <a:t>■課題</a:t>
            </a:r>
          </a:p>
        </p:txBody>
      </p:sp>
      <p:graphicFrame>
        <p:nvGraphicFramePr>
          <p:cNvPr id="11" name="表 11">
            <a:extLst>
              <a:ext uri="{FF2B5EF4-FFF2-40B4-BE49-F238E27FC236}">
                <a16:creationId xmlns:a16="http://schemas.microsoft.com/office/drawing/2014/main" xmlns="" id="{B2E50D33-C776-4E05-94C9-8B1D5833385D}"/>
              </a:ext>
            </a:extLst>
          </p:cNvPr>
          <p:cNvGraphicFramePr>
            <a:graphicFrameLocks noGrp="1"/>
          </p:cNvGraphicFramePr>
          <p:nvPr>
            <p:extLst>
              <p:ext uri="{D42A27DB-BD31-4B8C-83A1-F6EECF244321}">
                <p14:modId xmlns:p14="http://schemas.microsoft.com/office/powerpoint/2010/main" val="2333620149"/>
              </p:ext>
            </p:extLst>
          </p:nvPr>
        </p:nvGraphicFramePr>
        <p:xfrm>
          <a:off x="520395" y="1163887"/>
          <a:ext cx="11264238" cy="4988260"/>
        </p:xfrm>
        <a:graphic>
          <a:graphicData uri="http://schemas.openxmlformats.org/drawingml/2006/table">
            <a:tbl>
              <a:tblPr firstRow="1" bandRow="1">
                <a:tableStyleId>{5C22544A-7EE6-4342-B048-85BDC9FD1C3A}</a:tableStyleId>
              </a:tblPr>
              <a:tblGrid>
                <a:gridCol w="574309">
                  <a:extLst>
                    <a:ext uri="{9D8B030D-6E8A-4147-A177-3AD203B41FA5}">
                      <a16:colId xmlns:a16="http://schemas.microsoft.com/office/drawing/2014/main" xmlns="" val="396951976"/>
                    </a:ext>
                  </a:extLst>
                </a:gridCol>
                <a:gridCol w="4662152">
                  <a:extLst>
                    <a:ext uri="{9D8B030D-6E8A-4147-A177-3AD203B41FA5}">
                      <a16:colId xmlns:a16="http://schemas.microsoft.com/office/drawing/2014/main" xmlns="" val="3370578286"/>
                    </a:ext>
                  </a:extLst>
                </a:gridCol>
                <a:gridCol w="6027777">
                  <a:extLst>
                    <a:ext uri="{9D8B030D-6E8A-4147-A177-3AD203B41FA5}">
                      <a16:colId xmlns:a16="http://schemas.microsoft.com/office/drawing/2014/main" xmlns="" val="2150972852"/>
                    </a:ext>
                  </a:extLst>
                </a:gridCol>
              </a:tblGrid>
              <a:tr h="960799">
                <a:tc>
                  <a:txBody>
                    <a:bodyPr/>
                    <a:lstStyle/>
                    <a:p>
                      <a:endParaRPr kumimoji="1" lang="ja-JP" altLang="en-US"/>
                    </a:p>
                  </a:txBody>
                  <a:tcPr/>
                </a:tc>
                <a:tc>
                  <a:txBody>
                    <a:bodyPr/>
                    <a:lstStyle/>
                    <a:p>
                      <a:r>
                        <a:rPr kumimoji="1" lang="ja-JP" altLang="en-US" dirty="0"/>
                        <a:t>課題</a:t>
                      </a:r>
                    </a:p>
                  </a:txBody>
                  <a:tcPr/>
                </a:tc>
                <a:tc>
                  <a:txBody>
                    <a:bodyPr/>
                    <a:lstStyle/>
                    <a:p>
                      <a:r>
                        <a:rPr kumimoji="1" lang="ja-JP" altLang="en-US" dirty="0"/>
                        <a:t>取り組み</a:t>
                      </a:r>
                    </a:p>
                  </a:txBody>
                  <a:tcPr/>
                </a:tc>
                <a:extLst>
                  <a:ext uri="{0D108BD9-81ED-4DB2-BD59-A6C34878D82A}">
                    <a16:rowId xmlns:a16="http://schemas.microsoft.com/office/drawing/2014/main" xmlns="" val="1543723629"/>
                  </a:ext>
                </a:extLst>
              </a:tr>
              <a:tr h="1658367">
                <a:tc>
                  <a:txBody>
                    <a:bodyPr/>
                    <a:lstStyle/>
                    <a:p>
                      <a:r>
                        <a:rPr kumimoji="1" lang="en-US" altLang="ja-JP" sz="1200" dirty="0" smtClean="0"/>
                        <a:t>①</a:t>
                      </a:r>
                      <a:endParaRPr kumimoji="1" lang="ja-JP" altLang="en-US" sz="1200" dirty="0"/>
                    </a:p>
                  </a:txBody>
                  <a:tcPr/>
                </a:tc>
                <a:tc>
                  <a:txBody>
                    <a:bodyPr/>
                    <a:lstStyle/>
                    <a:p>
                      <a:r>
                        <a:rPr lang="ja-JP" altLang="en-US" sz="1200" dirty="0"/>
                        <a:t>在庫の基準や指標を定義・明確化すること</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xmlns="" val="865787185"/>
                  </a:ext>
                </a:extLst>
              </a:tr>
              <a:tr h="2369094">
                <a:tc>
                  <a:txBody>
                    <a:bodyPr/>
                    <a:lstStyle/>
                    <a:p>
                      <a:r>
                        <a:rPr kumimoji="1" lang="en-US" altLang="ja-JP" sz="1200" dirty="0" smtClean="0"/>
                        <a:t>②</a:t>
                      </a:r>
                      <a:endParaRPr kumimoji="1" lang="ja-JP" altLang="en-US" sz="1200" dirty="0"/>
                    </a:p>
                  </a:txBody>
                  <a:tcPr/>
                </a:tc>
                <a:tc>
                  <a:txBody>
                    <a:bodyPr/>
                    <a:lstStyle/>
                    <a:p>
                      <a:r>
                        <a:rPr lang="ja-JP" altLang="en-US" sz="1200" dirty="0"/>
                        <a:t>基準に対して在庫が異常になる</a:t>
                      </a:r>
                      <a:r>
                        <a:rPr lang="en-US" altLang="ja-JP" sz="1200" dirty="0"/>
                        <a:t>(</a:t>
                      </a:r>
                      <a:r>
                        <a:rPr lang="ja-JP" altLang="en-US" sz="1200" dirty="0"/>
                        <a:t>なりそう</a:t>
                      </a:r>
                      <a:r>
                        <a:rPr lang="en-US" altLang="ja-JP" sz="1200" dirty="0"/>
                        <a:t>)</a:t>
                      </a:r>
                      <a:r>
                        <a:rPr lang="ja-JP" altLang="en-US" sz="1200" dirty="0"/>
                        <a:t>なときに気づけること</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xmlns="" val="4250388718"/>
                  </a:ext>
                </a:extLst>
              </a:tr>
            </a:tbl>
          </a:graphicData>
        </a:graphic>
      </p:graphicFrame>
      <p:pic>
        <p:nvPicPr>
          <p:cNvPr id="8" name="図 7">
            <a:extLst>
              <a:ext uri="{FF2B5EF4-FFF2-40B4-BE49-F238E27FC236}">
                <a16:creationId xmlns:a16="http://schemas.microsoft.com/office/drawing/2014/main" xmlns="" id="{46BA1DA9-F6C6-42FF-A867-43CD23D693B1}"/>
              </a:ext>
            </a:extLst>
          </p:cNvPr>
          <p:cNvPicPr>
            <a:picLocks noChangeAspect="1"/>
          </p:cNvPicPr>
          <p:nvPr/>
        </p:nvPicPr>
        <p:blipFill>
          <a:blip r:embed="rId2"/>
          <a:stretch>
            <a:fillRect/>
          </a:stretch>
        </p:blipFill>
        <p:spPr>
          <a:xfrm>
            <a:off x="5779554" y="3828823"/>
            <a:ext cx="2818543" cy="1525843"/>
          </a:xfrm>
          <a:prstGeom prst="rect">
            <a:avLst/>
          </a:prstGeom>
        </p:spPr>
      </p:pic>
      <p:pic>
        <p:nvPicPr>
          <p:cNvPr id="6" name="図 5">
            <a:extLst>
              <a:ext uri="{FF2B5EF4-FFF2-40B4-BE49-F238E27FC236}">
                <a16:creationId xmlns:a16="http://schemas.microsoft.com/office/drawing/2014/main" xmlns="" id="{A14A4318-79C2-4915-90C9-E1B9503642E3}"/>
              </a:ext>
            </a:extLst>
          </p:cNvPr>
          <p:cNvPicPr>
            <a:picLocks noChangeAspect="1"/>
          </p:cNvPicPr>
          <p:nvPr/>
        </p:nvPicPr>
        <p:blipFill>
          <a:blip r:embed="rId3"/>
          <a:stretch>
            <a:fillRect/>
          </a:stretch>
        </p:blipFill>
        <p:spPr>
          <a:xfrm>
            <a:off x="5163475" y="59695"/>
            <a:ext cx="6502225" cy="954095"/>
          </a:xfrm>
          <a:prstGeom prst="rect">
            <a:avLst/>
          </a:prstGeom>
        </p:spPr>
      </p:pic>
      <p:pic>
        <p:nvPicPr>
          <p:cNvPr id="13" name="図 12">
            <a:extLst>
              <a:ext uri="{FF2B5EF4-FFF2-40B4-BE49-F238E27FC236}">
                <a16:creationId xmlns:a16="http://schemas.microsoft.com/office/drawing/2014/main" xmlns="" id="{8DD7D325-B194-429B-94E9-49004B8F2350}"/>
              </a:ext>
            </a:extLst>
          </p:cNvPr>
          <p:cNvPicPr>
            <a:picLocks noChangeAspect="1"/>
          </p:cNvPicPr>
          <p:nvPr/>
        </p:nvPicPr>
        <p:blipFill>
          <a:blip r:embed="rId4"/>
          <a:stretch>
            <a:fillRect/>
          </a:stretch>
        </p:blipFill>
        <p:spPr>
          <a:xfrm>
            <a:off x="8956517" y="3822260"/>
            <a:ext cx="2803622" cy="1574669"/>
          </a:xfrm>
          <a:prstGeom prst="rect">
            <a:avLst/>
          </a:prstGeom>
        </p:spPr>
      </p:pic>
    </p:spTree>
    <p:extLst>
      <p:ext uri="{BB962C8B-B14F-4D97-AF65-F5344CB8AC3E}">
        <p14:creationId xmlns:p14="http://schemas.microsoft.com/office/powerpoint/2010/main" val="3187697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9"/>
          </p:nvPr>
        </p:nvSpPr>
        <p:spPr>
          <a:xfrm>
            <a:off x="0" y="58403"/>
            <a:ext cx="11307323" cy="306000"/>
          </a:xfrm>
        </p:spPr>
        <p:txBody>
          <a:bodyPr/>
          <a:lstStyle/>
          <a:p>
            <a:r>
              <a:rPr lang="ja-JP" altLang="en-US" dirty="0" smtClean="0">
                <a:latin typeface="Meiryo UI" panose="020B0604030504040204" pitchFamily="50" charset="-128"/>
                <a:ea typeface="Meiryo UI" panose="020B0604030504040204" pitchFamily="50" charset="-128"/>
              </a:rPr>
              <a:t>在庫</a:t>
            </a:r>
            <a:r>
              <a:rPr lang="ja-JP" altLang="en-US" dirty="0">
                <a:latin typeface="Meiryo UI" panose="020B0604030504040204" pitchFamily="50" charset="-128"/>
                <a:ea typeface="Meiryo UI" panose="020B0604030504040204" pitchFamily="50" charset="-128"/>
              </a:rPr>
              <a:t>適正化　</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か</a:t>
            </a:r>
            <a:r>
              <a:rPr lang="ja-JP" altLang="en-US" dirty="0" smtClean="0">
                <a:latin typeface="Meiryo UI" panose="020B0604030504040204" pitchFamily="50" charset="-128"/>
                <a:ea typeface="Meiryo UI" panose="020B0604030504040204" pitchFamily="50" charset="-128"/>
              </a:rPr>
              <a:t>年計画（</a:t>
            </a:r>
            <a:r>
              <a:rPr lang="ja-JP" altLang="en-US" dirty="0" smtClean="0">
                <a:latin typeface="Meiryo UI" panose="020B0604030504040204" pitchFamily="50" charset="-128"/>
                <a:ea typeface="Meiryo UI" panose="020B0604030504040204" pitchFamily="50" charset="-128"/>
              </a:rPr>
              <a:t>協議用</a:t>
            </a:r>
            <a:r>
              <a:rPr lang="ja-JP" altLang="en-US" dirty="0" smtClean="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graphicFrame>
        <p:nvGraphicFramePr>
          <p:cNvPr id="12" name="表 11">
            <a:extLst>
              <a:ext uri="{FF2B5EF4-FFF2-40B4-BE49-F238E27FC236}">
                <a16:creationId xmlns:a16="http://schemas.microsoft.com/office/drawing/2014/main" xmlns="" id="{F35F0AF7-AB03-4E0E-6D3A-3618348CCD55}"/>
              </a:ext>
            </a:extLst>
          </p:cNvPr>
          <p:cNvGraphicFramePr>
            <a:graphicFrameLocks noGrp="1"/>
          </p:cNvGraphicFramePr>
          <p:nvPr>
            <p:extLst>
              <p:ext uri="{D42A27DB-BD31-4B8C-83A1-F6EECF244321}">
                <p14:modId xmlns:p14="http://schemas.microsoft.com/office/powerpoint/2010/main" val="4001558266"/>
              </p:ext>
            </p:extLst>
          </p:nvPr>
        </p:nvGraphicFramePr>
        <p:xfrm>
          <a:off x="240468" y="853415"/>
          <a:ext cx="11880412" cy="5679465"/>
        </p:xfrm>
        <a:graphic>
          <a:graphicData uri="http://schemas.openxmlformats.org/drawingml/2006/table">
            <a:tbl>
              <a:tblPr firstRow="1" bandRow="1"/>
              <a:tblGrid>
                <a:gridCol w="2136972">
                  <a:extLst>
                    <a:ext uri="{9D8B030D-6E8A-4147-A177-3AD203B41FA5}">
                      <a16:colId xmlns:a16="http://schemas.microsoft.com/office/drawing/2014/main" xmlns="" val="20000"/>
                    </a:ext>
                  </a:extLst>
                </a:gridCol>
                <a:gridCol w="1464310">
                  <a:extLst>
                    <a:ext uri="{9D8B030D-6E8A-4147-A177-3AD203B41FA5}">
                      <a16:colId xmlns:a16="http://schemas.microsoft.com/office/drawing/2014/main" xmlns="" val="20007"/>
                    </a:ext>
                  </a:extLst>
                </a:gridCol>
                <a:gridCol w="984250">
                  <a:extLst>
                    <a:ext uri="{9D8B030D-6E8A-4147-A177-3AD203B41FA5}">
                      <a16:colId xmlns:a16="http://schemas.microsoft.com/office/drawing/2014/main" xmlns="" val="20011"/>
                    </a:ext>
                  </a:extLst>
                </a:gridCol>
                <a:gridCol w="1028700">
                  <a:extLst>
                    <a:ext uri="{9D8B030D-6E8A-4147-A177-3AD203B41FA5}">
                      <a16:colId xmlns:a16="http://schemas.microsoft.com/office/drawing/2014/main" xmlns="" val="3360587242"/>
                    </a:ext>
                  </a:extLst>
                </a:gridCol>
                <a:gridCol w="1028700">
                  <a:extLst>
                    <a:ext uri="{9D8B030D-6E8A-4147-A177-3AD203B41FA5}">
                      <a16:colId xmlns:a16="http://schemas.microsoft.com/office/drawing/2014/main" xmlns="" val="1710499062"/>
                    </a:ext>
                  </a:extLst>
                </a:gridCol>
                <a:gridCol w="1028700">
                  <a:extLst>
                    <a:ext uri="{9D8B030D-6E8A-4147-A177-3AD203B41FA5}">
                      <a16:colId xmlns:a16="http://schemas.microsoft.com/office/drawing/2014/main" xmlns="" val="20013"/>
                    </a:ext>
                  </a:extLst>
                </a:gridCol>
                <a:gridCol w="1003300">
                  <a:extLst>
                    <a:ext uri="{9D8B030D-6E8A-4147-A177-3AD203B41FA5}">
                      <a16:colId xmlns:a16="http://schemas.microsoft.com/office/drawing/2014/main" xmlns="" val="2692486742"/>
                    </a:ext>
                  </a:extLst>
                </a:gridCol>
                <a:gridCol w="933450">
                  <a:extLst>
                    <a:ext uri="{9D8B030D-6E8A-4147-A177-3AD203B41FA5}">
                      <a16:colId xmlns:a16="http://schemas.microsoft.com/office/drawing/2014/main" xmlns="" val="687327168"/>
                    </a:ext>
                  </a:extLst>
                </a:gridCol>
                <a:gridCol w="1111250">
                  <a:extLst>
                    <a:ext uri="{9D8B030D-6E8A-4147-A177-3AD203B41FA5}">
                      <a16:colId xmlns:a16="http://schemas.microsoft.com/office/drawing/2014/main" xmlns="" val="2238796691"/>
                    </a:ext>
                  </a:extLst>
                </a:gridCol>
                <a:gridCol w="1160780">
                  <a:extLst>
                    <a:ext uri="{9D8B030D-6E8A-4147-A177-3AD203B41FA5}">
                      <a16:colId xmlns:a16="http://schemas.microsoft.com/office/drawing/2014/main" xmlns="" val="718924436"/>
                    </a:ext>
                  </a:extLst>
                </a:gridCol>
              </a:tblGrid>
              <a:tr h="320353">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smtClean="0">
                          <a:ln>
                            <a:noFill/>
                          </a:ln>
                          <a:solidFill>
                            <a:schemeClr val="bg1"/>
                          </a:solidFill>
                          <a:effectLst/>
                          <a:uLnTx/>
                          <a:uFillTx/>
                          <a:latin typeface="ＭＳ Ｐゴシック" panose="020B0600070205080204" pitchFamily="50" charset="-128"/>
                          <a:ea typeface="ＭＳ Ｐゴシック" panose="020B0600070205080204" pitchFamily="50" charset="-128"/>
                        </a:rPr>
                        <a:t>202</a:t>
                      </a:r>
                      <a:r>
                        <a:rPr kumimoji="1" lang="en-US" altLang="ja-JP" sz="1600" b="0" i="0" u="none" strike="noStrike" kern="1200" cap="none" spc="0" normalizeH="0" baseline="0" noProof="0" dirty="0" smtClean="0">
                          <a:ln>
                            <a:noFill/>
                          </a:ln>
                          <a:solidFill>
                            <a:schemeClr val="bg1"/>
                          </a:solidFill>
                          <a:effectLst/>
                          <a:uLnTx/>
                          <a:uFillTx/>
                          <a:latin typeface="ＭＳ Ｐゴシック" panose="020B0600070205080204" pitchFamily="50" charset="-128"/>
                          <a:ea typeface="ＭＳ Ｐゴシック" panose="020B0600070205080204" pitchFamily="50" charset="-128"/>
                        </a:rPr>
                        <a:t>X</a:t>
                      </a:r>
                      <a:r>
                        <a:rPr kumimoji="1" lang="ja-JP" altLang="en-US" sz="1600" b="0" i="0" u="none" strike="noStrike" kern="1200" cap="none" spc="0" normalizeH="0" baseline="0" noProof="0" dirty="0" smtClean="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r>
                        <a:rPr kumimoji="1" lang="ja-JP" altLang="en-US" sz="1600" b="0" i="0" u="none" strike="noStrike" kern="1200" cap="none" spc="0" normalizeH="0" baseline="0" noProof="0" dirty="0" smtClean="0">
                          <a:ln>
                            <a:noFill/>
                          </a:ln>
                          <a:solidFill>
                            <a:schemeClr val="bg1"/>
                          </a:solidFill>
                          <a:effectLst/>
                          <a:uLnTx/>
                          <a:uFillTx/>
                          <a:latin typeface="ＭＳ Ｐゴシック" panose="020B0600070205080204" pitchFamily="50" charset="-128"/>
                          <a:ea typeface="ＭＳ Ｐゴシック" panose="020B0600070205080204" pitchFamily="50" charset="-128"/>
                        </a:rPr>
                        <a:t>（</a:t>
                      </a:r>
                      <a:r>
                        <a:rPr kumimoji="1" lang="en-US" altLang="ja-JP" sz="1600" b="0" i="0" u="none" strike="noStrike" kern="1200" cap="none" spc="0" normalizeH="0" baseline="0" noProof="0" dirty="0" smtClean="0">
                          <a:ln>
                            <a:noFill/>
                          </a:ln>
                          <a:solidFill>
                            <a:schemeClr val="bg1"/>
                          </a:solidFill>
                          <a:effectLst/>
                          <a:uLnTx/>
                          <a:uFillTx/>
                          <a:latin typeface="ＭＳ Ｐゴシック" panose="020B0600070205080204" pitchFamily="50" charset="-128"/>
                          <a:ea typeface="ＭＳ Ｐゴシック" panose="020B0600070205080204" pitchFamily="50" charset="-128"/>
                        </a:rPr>
                        <a:t>203X</a:t>
                      </a:r>
                      <a:r>
                        <a:rPr kumimoji="1" lang="ja-JP" altLang="en-US" sz="1600" b="0" i="0" u="none" strike="noStrike" kern="1200" cap="none" spc="0" normalizeH="0" baseline="0" noProof="0" dirty="0" smtClean="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2715157252"/>
                  </a:ext>
                </a:extLst>
              </a:tr>
              <a:tr h="1336040">
                <a:tc>
                  <a:txBody>
                    <a:bodyPr/>
                    <a:lstStyle/>
                    <a:p>
                      <a:r>
                        <a:rPr kumimoji="1" lang="en-US" altLang="ja-JP" sz="1800" dirty="0" smtClean="0">
                          <a:latin typeface="ＭＳ Ｐゴシック" panose="020B0600070205080204" pitchFamily="50" charset="-128"/>
                          <a:ea typeface="ＭＳ Ｐゴシック" panose="020B0600070205080204" pitchFamily="50" charset="-128"/>
                        </a:rPr>
                        <a:t>DS</a:t>
                      </a:r>
                      <a:r>
                        <a:rPr kumimoji="1" lang="ja-JP" altLang="en-US" sz="1800" dirty="0" smtClean="0">
                          <a:latin typeface="ＭＳ Ｐゴシック" panose="020B0600070205080204" pitchFamily="50" charset="-128"/>
                          <a:ea typeface="ＭＳ Ｐゴシック" panose="020B0600070205080204" pitchFamily="50" charset="-128"/>
                        </a:rPr>
                        <a:t>部</a:t>
                      </a:r>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551088860"/>
                  </a:ext>
                </a:extLst>
              </a:tr>
            </a:tbl>
          </a:graphicData>
        </a:graphic>
      </p:graphicFrame>
      <p:sp>
        <p:nvSpPr>
          <p:cNvPr id="10" name="テキスト ボックス 9">
            <a:extLst>
              <a:ext uri="{FF2B5EF4-FFF2-40B4-BE49-F238E27FC236}">
                <a16:creationId xmlns:a16="http://schemas.microsoft.com/office/drawing/2014/main" xmlns="" id="{98F2C1B5-BEE3-0303-0933-BE37CF7995FE}"/>
              </a:ext>
            </a:extLst>
          </p:cNvPr>
          <p:cNvSpPr txBox="1"/>
          <p:nvPr/>
        </p:nvSpPr>
        <p:spPr>
          <a:xfrm>
            <a:off x="11766259" y="2726582"/>
            <a:ext cx="1723439" cy="646331"/>
          </a:xfrm>
          <a:prstGeom prst="rect">
            <a:avLst/>
          </a:prstGeom>
          <a:noFill/>
        </p:spPr>
        <p:txBody>
          <a:bodyPr wrap="square" rtlCol="0">
            <a:spAutoFit/>
          </a:bodyPr>
          <a:lstStyle/>
          <a:p>
            <a:r>
              <a:rPr lang="en-US" altLang="ja-JP" sz="1200" dirty="0" smtClean="0">
                <a:solidFill>
                  <a:srgbClr val="FF0000"/>
                </a:solidFill>
              </a:rPr>
              <a:t>★</a:t>
            </a:r>
            <a:r>
              <a:rPr lang="ja-JP" altLang="en-US" sz="1200" dirty="0" smtClean="0">
                <a:solidFill>
                  <a:srgbClr val="FF0000"/>
                </a:solidFill>
              </a:rPr>
              <a:t>全</a:t>
            </a:r>
            <a:r>
              <a:rPr lang="ja-JP" altLang="en-US" sz="1200" dirty="0" smtClean="0">
                <a:solidFill>
                  <a:srgbClr val="FF0000"/>
                </a:solidFill>
              </a:rPr>
              <a:t>工場</a:t>
            </a:r>
            <a:r>
              <a:rPr lang="ja-JP" altLang="en-US" sz="1200" dirty="0" smtClean="0">
                <a:solidFill>
                  <a:srgbClr val="FF0000"/>
                </a:solidFill>
              </a:rPr>
              <a:t>で</a:t>
            </a:r>
            <a:r>
              <a:rPr lang="ja-JP" altLang="en-US" sz="1200" dirty="0">
                <a:solidFill>
                  <a:srgbClr val="FF0000"/>
                </a:solidFill>
              </a:rPr>
              <a:t>在庫適正化</a:t>
            </a:r>
            <a:endParaRPr lang="en-US" altLang="ja-JP" sz="1200" dirty="0">
              <a:solidFill>
                <a:srgbClr val="FF0000"/>
              </a:solidFill>
            </a:endParaRPr>
          </a:p>
          <a:p>
            <a:r>
              <a:rPr lang="ja-JP" altLang="en-US" sz="1200" dirty="0" smtClean="0"/>
              <a:t>できて</a:t>
            </a:r>
            <a:r>
              <a:rPr lang="ja-JP" altLang="en-US" sz="1200" dirty="0"/>
              <a:t>いる状態</a:t>
            </a:r>
            <a:r>
              <a:rPr lang="en-US" altLang="ja-JP" sz="1200" dirty="0"/>
              <a:t/>
            </a:r>
            <a:br>
              <a:rPr lang="en-US" altLang="ja-JP" sz="1200" dirty="0"/>
            </a:br>
            <a:r>
              <a:rPr lang="ja-JP" altLang="en-US" sz="1200" dirty="0"/>
              <a:t>⇒在庫適正管理</a:t>
            </a:r>
            <a:endParaRPr kumimoji="1" lang="ja-JP" altLang="en-US" sz="1200" dirty="0"/>
          </a:p>
        </p:txBody>
      </p:sp>
      <p:sp>
        <p:nvSpPr>
          <p:cNvPr id="14" name="テキスト ボックス 13">
            <a:extLst>
              <a:ext uri="{FF2B5EF4-FFF2-40B4-BE49-F238E27FC236}">
                <a16:creationId xmlns:a16="http://schemas.microsoft.com/office/drawing/2014/main" xmlns=""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r>
              <a:rPr lang="en-US" altLang="ja-JP" sz="1200" dirty="0"/>
              <a:t/>
            </a:r>
            <a:br>
              <a:rPr lang="en-US" altLang="ja-JP" sz="1200" dirty="0"/>
            </a:br>
            <a:r>
              <a:rPr lang="ja-JP" altLang="en-US" sz="1200" dirty="0"/>
              <a:t>　</a:t>
            </a:r>
            <a:r>
              <a:rPr lang="ja-JP" altLang="en-US" sz="1200" dirty="0" smtClean="0"/>
              <a:t>在庫</a:t>
            </a:r>
            <a:r>
              <a:rPr lang="ja-JP" altLang="en-US" sz="1200" dirty="0"/>
              <a:t>適正化</a:t>
            </a:r>
            <a:endParaRPr lang="en-US" altLang="ja-JP" sz="1200" dirty="0"/>
          </a:p>
          <a:p>
            <a:r>
              <a:rPr lang="ja-JP" altLang="en-US" sz="1050" dirty="0"/>
              <a:t>　</a:t>
            </a:r>
            <a:r>
              <a:rPr kumimoji="1" lang="ja-JP" altLang="en-US" sz="1050" b="1" dirty="0"/>
              <a:t>⇒</a:t>
            </a:r>
            <a:r>
              <a:rPr kumimoji="1" lang="ja-JP" altLang="en-US" sz="1050" b="1" dirty="0">
                <a:solidFill>
                  <a:srgbClr val="FF0000"/>
                </a:solidFill>
              </a:rPr>
              <a:t>〇ライン活用</a:t>
            </a:r>
            <a:endParaRPr kumimoji="1" lang="ja-JP" altLang="en-US" sz="1050" dirty="0"/>
          </a:p>
        </p:txBody>
      </p:sp>
      <p:sp>
        <p:nvSpPr>
          <p:cNvPr id="16" name="テキスト ボックス 15">
            <a:extLst>
              <a:ext uri="{FF2B5EF4-FFF2-40B4-BE49-F238E27FC236}">
                <a16:creationId xmlns:a16="http://schemas.microsoft.com/office/drawing/2014/main" xmlns="" id="{C43F8E94-C7DA-AA85-727F-951304F18B8E}"/>
              </a:ext>
            </a:extLst>
          </p:cNvPr>
          <p:cNvSpPr txBox="1"/>
          <p:nvPr/>
        </p:nvSpPr>
        <p:spPr>
          <a:xfrm>
            <a:off x="5607104" y="1489931"/>
            <a:ext cx="2392155" cy="623248"/>
          </a:xfrm>
          <a:prstGeom prst="rect">
            <a:avLst/>
          </a:prstGeom>
          <a:noFill/>
        </p:spPr>
        <p:txBody>
          <a:bodyPr wrap="square" rtlCol="0">
            <a:spAutoFit/>
          </a:bodyPr>
          <a:lstStyle/>
          <a:p>
            <a:r>
              <a:rPr lang="ja-JP" altLang="en-US" sz="1200" dirty="0"/>
              <a:t>★</a:t>
            </a:r>
            <a:r>
              <a:rPr lang="ja-JP" altLang="en-US" sz="1200" b="1" dirty="0"/>
              <a:t>順立装置工程</a:t>
            </a:r>
            <a:r>
              <a:rPr lang="en-US" altLang="ja-JP" sz="1200" dirty="0"/>
              <a:t/>
            </a:r>
            <a:br>
              <a:rPr lang="en-US" altLang="ja-JP" sz="1200" dirty="0"/>
            </a:br>
            <a:r>
              <a:rPr lang="ja-JP" altLang="en-US" sz="1200" dirty="0"/>
              <a:t>　</a:t>
            </a:r>
            <a:r>
              <a:rPr lang="ja-JP" altLang="en-US" sz="1200" dirty="0" smtClean="0"/>
              <a:t>の</a:t>
            </a:r>
            <a:r>
              <a:rPr lang="ja-JP" altLang="en-US" sz="1200" dirty="0" smtClean="0"/>
              <a:t>在庫適正化</a:t>
            </a:r>
            <a:endParaRPr lang="en-US" altLang="ja-JP" sz="1200" dirty="0" smtClean="0"/>
          </a:p>
          <a:p>
            <a:r>
              <a:rPr kumimoji="1" lang="ja-JP" altLang="en-US" sz="1050" b="1" dirty="0"/>
              <a:t>　⇒</a:t>
            </a:r>
            <a:r>
              <a:rPr kumimoji="1" lang="ja-JP" altLang="en-US" sz="1050" b="1" dirty="0">
                <a:solidFill>
                  <a:srgbClr val="FF0000"/>
                </a:solidFill>
              </a:rPr>
              <a:t>〇ライン</a:t>
            </a:r>
            <a:r>
              <a:rPr kumimoji="1" lang="ja-JP" altLang="en-US" sz="1050" b="1" dirty="0" smtClean="0">
                <a:solidFill>
                  <a:srgbClr val="FF0000"/>
                </a:solidFill>
              </a:rPr>
              <a:t>活用</a:t>
            </a:r>
            <a:r>
              <a:rPr kumimoji="1" lang="ja-JP" altLang="en-US" sz="1050" b="1" dirty="0" smtClean="0">
                <a:solidFill>
                  <a:srgbClr val="FF0000"/>
                </a:solidFill>
              </a:rPr>
              <a:t>（</a:t>
            </a:r>
            <a:r>
              <a:rPr lang="en-US" altLang="ja-JP" sz="1050" b="1" dirty="0" smtClean="0">
                <a:solidFill>
                  <a:srgbClr val="FF0000"/>
                </a:solidFill>
              </a:rPr>
              <a:t>T403</a:t>
            </a:r>
            <a:r>
              <a:rPr kumimoji="1" lang="ja-JP" altLang="en-US" sz="1050" b="1" dirty="0" smtClean="0">
                <a:solidFill>
                  <a:srgbClr val="FF0000"/>
                </a:solidFill>
              </a:rPr>
              <a:t>以外も）</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xmlns="" id="{5B9E255D-0583-FDE2-5F0D-0CC12F8553C1}"/>
              </a:ext>
            </a:extLst>
          </p:cNvPr>
          <p:cNvSpPr txBox="1"/>
          <p:nvPr/>
        </p:nvSpPr>
        <p:spPr>
          <a:xfrm>
            <a:off x="2292267" y="5487963"/>
            <a:ext cx="1519184" cy="577081"/>
          </a:xfrm>
          <a:prstGeom prst="rect">
            <a:avLst/>
          </a:prstGeom>
          <a:noFill/>
        </p:spPr>
        <p:txBody>
          <a:bodyPr wrap="square" rtlCol="0">
            <a:spAutoFit/>
          </a:bodyPr>
          <a:lstStyle/>
          <a:p>
            <a:r>
              <a:rPr kumimoji="1" lang="ja-JP" altLang="en-US" sz="1050" dirty="0"/>
              <a:t>★コード＆マニュアル提供できてい状態</a:t>
            </a:r>
            <a:r>
              <a:rPr kumimoji="1" lang="en-US" altLang="ja-JP" sz="1050" dirty="0"/>
              <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xmlns="" id="{EFF5358A-08B7-162F-7AC8-B5B98E05B2E7}"/>
              </a:ext>
            </a:extLst>
          </p:cNvPr>
          <p:cNvSpPr txBox="1"/>
          <p:nvPr/>
        </p:nvSpPr>
        <p:spPr>
          <a:xfrm>
            <a:off x="2502146" y="3676076"/>
            <a:ext cx="1781818" cy="415498"/>
          </a:xfrm>
          <a:prstGeom prst="rect">
            <a:avLst/>
          </a:prstGeom>
          <a:noFill/>
        </p:spPr>
        <p:txBody>
          <a:bodyPr wrap="square" rtlCol="0">
            <a:spAutoFit/>
          </a:bodyPr>
          <a:lstStyle/>
          <a:p>
            <a:r>
              <a:rPr kumimoji="1" lang="ja-JP" altLang="en-US" sz="1050" dirty="0" smtClean="0"/>
              <a:t>★</a:t>
            </a:r>
            <a:r>
              <a:rPr kumimoji="1" lang="en-US" altLang="ja-JP" sz="1050" dirty="0" smtClean="0"/>
              <a:t>AI</a:t>
            </a:r>
            <a:r>
              <a:rPr lang="ja-JP" altLang="en-US" sz="1050" dirty="0" smtClean="0"/>
              <a:t>在庫</a:t>
            </a:r>
            <a:r>
              <a:rPr lang="ja-JP" altLang="en-US" sz="1050" dirty="0"/>
              <a:t>適正化</a:t>
            </a:r>
            <a:endParaRPr lang="en-US" altLang="ja-JP" sz="1050" dirty="0"/>
          </a:p>
          <a:p>
            <a:r>
              <a:rPr kumimoji="1" lang="ja-JP" altLang="en-US" sz="1050" dirty="0" smtClean="0"/>
              <a:t>の</a:t>
            </a:r>
            <a:r>
              <a:rPr kumimoji="1" lang="ja-JP" altLang="en-US" sz="1050" dirty="0" smtClean="0"/>
              <a:t>トライ</a:t>
            </a:r>
            <a:r>
              <a:rPr kumimoji="1" lang="ja-JP" altLang="en-US" sz="1050" dirty="0"/>
              <a:t>できている状態</a:t>
            </a:r>
          </a:p>
        </p:txBody>
      </p:sp>
      <p:sp>
        <p:nvSpPr>
          <p:cNvPr id="21" name="テキスト ボックス 20">
            <a:extLst>
              <a:ext uri="{FF2B5EF4-FFF2-40B4-BE49-F238E27FC236}">
                <a16:creationId xmlns:a16="http://schemas.microsoft.com/office/drawing/2014/main" xmlns="" id="{D857DFC1-E88B-848D-8C4C-8A7F5D1813B5}"/>
              </a:ext>
            </a:extLst>
          </p:cNvPr>
          <p:cNvSpPr txBox="1"/>
          <p:nvPr/>
        </p:nvSpPr>
        <p:spPr>
          <a:xfrm>
            <a:off x="3798921" y="4329638"/>
            <a:ext cx="1624534" cy="761747"/>
          </a:xfrm>
          <a:prstGeom prst="rect">
            <a:avLst/>
          </a:prstGeom>
          <a:noFill/>
        </p:spPr>
        <p:txBody>
          <a:bodyPr wrap="square" rtlCol="0">
            <a:spAutoFit/>
          </a:bodyPr>
          <a:lstStyle/>
          <a:p>
            <a:r>
              <a:rPr kumimoji="1" lang="ja-JP" altLang="en-US" sz="1050" dirty="0" smtClean="0">
                <a:solidFill>
                  <a:srgbClr val="FF0000"/>
                </a:solidFill>
              </a:rPr>
              <a:t>★</a:t>
            </a:r>
            <a:r>
              <a:rPr kumimoji="1" lang="en-US" altLang="ja-JP" sz="1050" dirty="0" smtClean="0">
                <a:solidFill>
                  <a:srgbClr val="FF0000"/>
                </a:solidFill>
              </a:rPr>
              <a:t>AI</a:t>
            </a:r>
            <a:r>
              <a:rPr lang="ja-JP" altLang="en-US" sz="1050" dirty="0" smtClean="0">
                <a:solidFill>
                  <a:srgbClr val="FF0000"/>
                </a:solidFill>
              </a:rPr>
              <a:t>在庫</a:t>
            </a:r>
            <a:r>
              <a:rPr lang="ja-JP" altLang="en-US" sz="1050" dirty="0">
                <a:solidFill>
                  <a:srgbClr val="FF0000"/>
                </a:solidFill>
              </a:rPr>
              <a:t>適正化</a:t>
            </a:r>
            <a:endParaRPr lang="en-US" altLang="ja-JP" sz="1050" dirty="0">
              <a:solidFill>
                <a:srgbClr val="FF0000"/>
              </a:solidFill>
            </a:endParaRPr>
          </a:p>
          <a:p>
            <a:r>
              <a:rPr kumimoji="1" lang="ja-JP" altLang="en-US" sz="1050" dirty="0">
                <a:solidFill>
                  <a:srgbClr val="FF0000"/>
                </a:solidFill>
              </a:rPr>
              <a:t>　実現可否判断</a:t>
            </a:r>
            <a:r>
              <a:rPr kumimoji="1" lang="en-US" altLang="ja-JP" sz="1050" dirty="0">
                <a:solidFill>
                  <a:srgbClr val="FF0000"/>
                </a:solidFill>
              </a:rPr>
              <a:t/>
            </a:r>
            <a:br>
              <a:rPr kumimoji="1" lang="en-US" altLang="ja-JP" sz="1050" dirty="0">
                <a:solidFill>
                  <a:srgbClr val="FF0000"/>
                </a:solidFill>
              </a:rPr>
            </a:br>
            <a:r>
              <a:rPr kumimoji="1" lang="ja-JP" altLang="en-US" sz="1050" dirty="0">
                <a:solidFill>
                  <a:srgbClr val="FF0000"/>
                </a:solidFill>
              </a:rPr>
              <a:t>　できている状態</a:t>
            </a:r>
            <a:r>
              <a:rPr kumimoji="1" lang="en-US" altLang="ja-JP" sz="1050" dirty="0">
                <a:solidFill>
                  <a:srgbClr val="FF0000"/>
                </a:solidFill>
              </a:rPr>
              <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xmlns=""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xmlns=""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r>
              <a:rPr lang="en-US" altLang="ja-JP" sz="1200" dirty="0"/>
              <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xmlns=""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r>
              <a:rPr lang="en-US" altLang="ja-JP" sz="1200" dirty="0"/>
              <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xmlns=""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r>
              <a:rPr lang="en-US" altLang="ja-JP" sz="1200" dirty="0"/>
              <a:t/>
            </a:r>
            <a:br>
              <a:rPr lang="en-US" altLang="ja-JP" sz="1200" dirty="0"/>
            </a:br>
            <a:r>
              <a:rPr lang="ja-JP" altLang="en-US" sz="1200" dirty="0"/>
              <a:t>　</a:t>
            </a:r>
            <a:r>
              <a:rPr lang="ja-JP" altLang="en-US" sz="1200" dirty="0" smtClean="0"/>
              <a:t>在庫</a:t>
            </a:r>
            <a:r>
              <a:rPr lang="ja-JP" altLang="en-US" sz="1200" dirty="0"/>
              <a:t>適正化</a:t>
            </a:r>
            <a:endParaRPr lang="en-US" altLang="ja-JP" sz="1200" dirty="0"/>
          </a:p>
          <a:p>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xmlns=""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xmlns="" id="{1D3D98A0-8750-6EE9-C780-88F258BB4C7B}"/>
              </a:ext>
            </a:extLst>
          </p:cNvPr>
          <p:cNvSpPr txBox="1"/>
          <p:nvPr/>
        </p:nvSpPr>
        <p:spPr>
          <a:xfrm>
            <a:off x="10505428" y="1493755"/>
            <a:ext cx="1455230"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r>
              <a:rPr lang="en-US" altLang="ja-JP" sz="1200" dirty="0"/>
              <a:t/>
            </a:r>
            <a:br>
              <a:rPr lang="en-US" altLang="ja-JP" sz="1200" dirty="0"/>
            </a:br>
            <a:r>
              <a:rPr lang="ja-JP" altLang="en-US" sz="1200" dirty="0"/>
              <a:t>　</a:t>
            </a:r>
            <a:r>
              <a:rPr lang="ja-JP" altLang="en-US" sz="1200" dirty="0"/>
              <a:t>在庫適正化</a:t>
            </a:r>
            <a:endParaRPr lang="en-US" altLang="ja-JP" sz="1200" dirty="0"/>
          </a:p>
          <a:p>
            <a:r>
              <a:rPr kumimoji="1" lang="ja-JP" altLang="en-US" sz="1050" b="1" dirty="0"/>
              <a:t>　⇒</a:t>
            </a:r>
            <a:r>
              <a:rPr kumimoji="1" lang="ja-JP" altLang="en-US" sz="1050" b="1" dirty="0">
                <a:solidFill>
                  <a:srgbClr val="FF0000"/>
                </a:solidFill>
              </a:rPr>
              <a:t>〇ライン活用</a:t>
            </a:r>
            <a:endParaRPr kumimoji="1" lang="ja-JP" altLang="en-US" sz="1050" dirty="0"/>
          </a:p>
        </p:txBody>
      </p:sp>
      <p:sp>
        <p:nvSpPr>
          <p:cNvPr id="43" name="テキスト ボックス 42">
            <a:extLst>
              <a:ext uri="{FF2B5EF4-FFF2-40B4-BE49-F238E27FC236}">
                <a16:creationId xmlns:a16="http://schemas.microsoft.com/office/drawing/2014/main" xmlns=""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r>
              <a:rPr lang="en-US" altLang="ja-JP" sz="1200" dirty="0"/>
              <a:t/>
            </a:r>
            <a:br>
              <a:rPr lang="en-US" altLang="ja-JP" sz="1200" dirty="0"/>
            </a:br>
            <a:r>
              <a:rPr lang="ja-JP" altLang="en-US" sz="1200" dirty="0"/>
              <a:t>　</a:t>
            </a:r>
            <a:r>
              <a:rPr lang="ja-JP" altLang="en-US" sz="1200" dirty="0"/>
              <a:t>在庫適正化</a:t>
            </a:r>
            <a:endParaRPr lang="en-US" altLang="ja-JP" sz="1200" dirty="0"/>
          </a:p>
          <a:p>
            <a:r>
              <a:rPr kumimoji="1" lang="ja-JP" altLang="en-US" sz="1050" dirty="0" smtClean="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xmlns=""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r>
              <a:rPr lang="en-US" altLang="ja-JP" sz="1200" dirty="0"/>
              <a:t/>
            </a:r>
            <a:br>
              <a:rPr lang="en-US" altLang="ja-JP" sz="1200" dirty="0"/>
            </a:br>
            <a:r>
              <a:rPr lang="ja-JP" altLang="en-US" sz="1200" dirty="0"/>
              <a:t>　</a:t>
            </a:r>
            <a:r>
              <a:rPr lang="ja-JP" altLang="en-US" sz="1200" dirty="0" smtClean="0"/>
              <a:t>在庫</a:t>
            </a:r>
            <a:r>
              <a:rPr lang="ja-JP" altLang="en-US" sz="1200" dirty="0"/>
              <a:t>適正化</a:t>
            </a:r>
            <a:endParaRPr lang="en-US" altLang="ja-JP" sz="1200" dirty="0"/>
          </a:p>
          <a:p>
            <a:r>
              <a:rPr kumimoji="1" lang="ja-JP" altLang="en-US" sz="1050" dirty="0" smtClean="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xmlns="" id="{0C146434-4028-C511-4C58-1FC9ECEB0F5D}"/>
              </a:ext>
            </a:extLst>
          </p:cNvPr>
          <p:cNvSpPr txBox="1"/>
          <p:nvPr/>
        </p:nvSpPr>
        <p:spPr>
          <a:xfrm>
            <a:off x="4184797" y="5267609"/>
            <a:ext cx="2007723" cy="415498"/>
          </a:xfrm>
          <a:prstGeom prst="rect">
            <a:avLst/>
          </a:prstGeom>
          <a:noFill/>
        </p:spPr>
        <p:txBody>
          <a:bodyPr wrap="square" rtlCol="0">
            <a:spAutoFit/>
          </a:bodyPr>
          <a:lstStyle/>
          <a:p>
            <a:r>
              <a:rPr kumimoji="1" lang="ja-JP" altLang="en-US" sz="1050" dirty="0"/>
              <a:t>★コード＆マニュアル</a:t>
            </a:r>
            <a:r>
              <a:rPr kumimoji="1" lang="en-US" altLang="ja-JP" sz="1050" dirty="0"/>
              <a:t/>
            </a:r>
            <a:br>
              <a:rPr kumimoji="1" lang="en-US" altLang="ja-JP" sz="1050" dirty="0"/>
            </a:br>
            <a:r>
              <a:rPr kumimoji="1" lang="ja-JP" altLang="en-US" sz="1050" dirty="0"/>
              <a:t>　提供できてい状態（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xmlns="" id="{B6B3B50E-8D29-06A5-0510-4684CC070351}"/>
              </a:ext>
            </a:extLst>
          </p:cNvPr>
          <p:cNvSpPr/>
          <p:nvPr/>
        </p:nvSpPr>
        <p:spPr>
          <a:xfrm>
            <a:off x="2640670" y="4195554"/>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r>
              <a:rPr kumimoji="1" lang="en-US" altLang="ja-JP" sz="1200" dirty="0">
                <a:solidFill>
                  <a:schemeClr val="tx1"/>
                </a:solidFill>
              </a:rPr>
              <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xmlns="" id="{C121C5B7-5765-E2B8-F341-C45A66C75718}"/>
              </a:ext>
            </a:extLst>
          </p:cNvPr>
          <p:cNvSpPr txBox="1"/>
          <p:nvPr/>
        </p:nvSpPr>
        <p:spPr>
          <a:xfrm>
            <a:off x="4190337" y="3418035"/>
            <a:ext cx="1483682" cy="577081"/>
          </a:xfrm>
          <a:prstGeom prst="rect">
            <a:avLst/>
          </a:prstGeom>
          <a:noFill/>
        </p:spPr>
        <p:txBody>
          <a:bodyPr wrap="square" rtlCol="0">
            <a:spAutoFit/>
          </a:bodyPr>
          <a:lstStyle/>
          <a:p>
            <a:r>
              <a:rPr kumimoji="1" lang="en-US" altLang="ja-JP" sz="1050" dirty="0" smtClean="0"/>
              <a:t>★AI</a:t>
            </a:r>
            <a:r>
              <a:rPr lang="ja-JP" altLang="en-US" sz="1050" dirty="0" smtClean="0"/>
              <a:t>在庫適正化</a:t>
            </a:r>
            <a:endParaRPr lang="en-US" altLang="ja-JP" sz="1050" dirty="0"/>
          </a:p>
          <a:p>
            <a:r>
              <a:rPr kumimoji="1" lang="ja-JP" altLang="en-US" sz="1050" dirty="0" smtClean="0"/>
              <a:t>でき</a:t>
            </a:r>
            <a:r>
              <a:rPr kumimoji="1" lang="ja-JP" altLang="en-US" sz="1050" dirty="0" smtClean="0"/>
              <a:t>る</a:t>
            </a:r>
            <a:r>
              <a:rPr kumimoji="1" lang="ja-JP" altLang="en-US" sz="1050" dirty="0" smtClean="0"/>
              <a:t>状態</a:t>
            </a:r>
            <a:endParaRPr kumimoji="1" lang="en-US" altLang="ja-JP" sz="1050" dirty="0" smtClean="0"/>
          </a:p>
          <a:p>
            <a:r>
              <a:rPr kumimoji="1" lang="ja-JP" altLang="en-US" sz="1050" dirty="0"/>
              <a:t>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xmlns=""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xmlns=""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xmlns="" id="{32B6B6F6-261E-C2E0-9A2B-EEBF2DC0C008}"/>
              </a:ext>
            </a:extLst>
          </p:cNvPr>
          <p:cNvSpPr txBox="1"/>
          <p:nvPr/>
        </p:nvSpPr>
        <p:spPr>
          <a:xfrm>
            <a:off x="5658741" y="5766368"/>
            <a:ext cx="1614496"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r>
              <a:rPr kumimoji="1" lang="en-US" altLang="ja-JP" sz="1050" dirty="0"/>
              <a:t/>
            </a:r>
            <a:br>
              <a:rPr kumimoji="1" lang="en-US" altLang="ja-JP" sz="1050" dirty="0"/>
            </a:br>
            <a:r>
              <a:rPr kumimoji="1" lang="en-US" altLang="ja-JP" sz="1050" dirty="0" smtClean="0"/>
              <a:t>AI</a:t>
            </a:r>
            <a:r>
              <a:rPr kumimoji="1" lang="ja-JP" altLang="en-US" sz="1050" dirty="0" smtClean="0"/>
              <a:t>在庫分析</a:t>
            </a:r>
            <a:r>
              <a:rPr kumimoji="1" lang="ja-JP" altLang="en-US" sz="1050" dirty="0" smtClean="0"/>
              <a:t>環境</a:t>
            </a:r>
            <a:r>
              <a:rPr kumimoji="1" lang="ja-JP" altLang="en-US" sz="1050" dirty="0"/>
              <a:t>提供できてい状態（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xmlns=""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矢印: 五方向 101">
            <a:extLst>
              <a:ext uri="{FF2B5EF4-FFF2-40B4-BE49-F238E27FC236}">
                <a16:creationId xmlns:a16="http://schemas.microsoft.com/office/drawing/2014/main" xmlns="" id="{1031A7A2-9D57-698F-4C6C-B76FF380AEAB}"/>
              </a:ext>
            </a:extLst>
          </p:cNvPr>
          <p:cNvSpPr/>
          <p:nvPr/>
        </p:nvSpPr>
        <p:spPr>
          <a:xfrm>
            <a:off x="2659627" y="4922718"/>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r>
              <a:rPr kumimoji="1" lang="en-US" altLang="ja-JP" sz="1200" dirty="0">
                <a:solidFill>
                  <a:srgbClr val="FF0000"/>
                </a:solidFill>
              </a:rPr>
              <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xmlns="" id="{71D21FE3-C2A5-8D4F-E594-2D4D0A77C3EA}"/>
              </a:ext>
            </a:extLst>
          </p:cNvPr>
          <p:cNvCxnSpPr>
            <a:cxnSpLocks/>
          </p:cNvCxnSpPr>
          <p:nvPr/>
        </p:nvCxnSpPr>
        <p:spPr>
          <a:xfrm flipV="1">
            <a:off x="4263055" y="3961505"/>
            <a:ext cx="96731" cy="1676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xmlns=""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xmlns=""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xmlns=""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xmlns=""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xmlns="" id="{BF6D9426-74AA-E7C7-ABC2-A3AC1D570F96}"/>
              </a:ext>
            </a:extLst>
          </p:cNvPr>
          <p:cNvCxnSpPr>
            <a:cxnSpLocks/>
            <a:stCxn id="78" idx="3"/>
            <a:endCxn id="122" idx="0"/>
          </p:cNvCxnSpPr>
          <p:nvPr/>
        </p:nvCxnSpPr>
        <p:spPr>
          <a:xfrm flipH="1">
            <a:off x="5237526" y="1791171"/>
            <a:ext cx="419718" cy="386716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xmlns=""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0" name="矢印: 五方向 1229">
            <a:extLst>
              <a:ext uri="{FF2B5EF4-FFF2-40B4-BE49-F238E27FC236}">
                <a16:creationId xmlns:a16="http://schemas.microsoft.com/office/drawing/2014/main" xmlns=""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xmlns=""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★コード＆マニュアル提供できてい状態</a:t>
            </a:r>
            <a:r>
              <a:rPr kumimoji="1" lang="en-US" altLang="ja-JP" sz="1050" dirty="0"/>
              <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xmlns=""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★コード＆マニュアル提供できてい状態</a:t>
            </a:r>
            <a:r>
              <a:rPr kumimoji="1" lang="en-US" altLang="ja-JP" sz="1050" dirty="0"/>
              <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xmlns=""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xmlns=""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xmlns=""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xmlns=""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r>
              <a:rPr kumimoji="1" lang="en-US" altLang="ja-JP" sz="1200" dirty="0">
                <a:solidFill>
                  <a:schemeClr val="tx1"/>
                </a:solidFill>
              </a:rPr>
              <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xmlns="" id="{F180E60D-A22E-40DF-3E36-25506D1184F9}"/>
              </a:ext>
            </a:extLst>
          </p:cNvPr>
          <p:cNvCxnSpPr>
            <a:cxnSpLocks/>
            <a:endCxn id="1230" idx="2"/>
          </p:cNvCxnSpPr>
          <p:nvPr/>
        </p:nvCxnSpPr>
        <p:spPr>
          <a:xfrm flipV="1">
            <a:off x="7904529" y="2048479"/>
            <a:ext cx="50361" cy="224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xmlns="" id="{12474732-AEAF-0489-2ADD-6B5D3AB8A94E}"/>
              </a:ext>
            </a:extLst>
          </p:cNvPr>
          <p:cNvCxnSpPr>
            <a:cxnSpLocks/>
            <a:endCxn id="1246" idx="1"/>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xmlns=""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xmlns=""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r>
              <a:rPr kumimoji="1" lang="en-US" altLang="ja-JP" sz="1200" dirty="0">
                <a:solidFill>
                  <a:schemeClr val="tx1"/>
                </a:solidFill>
              </a:rPr>
              <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xmlns=""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xmlns="" id="{E91AC04B-29A6-420C-860F-9C0325AC8311}"/>
              </a:ext>
            </a:extLst>
          </p:cNvPr>
          <p:cNvCxnSpPr>
            <a:cxnSpLocks/>
            <a:stCxn id="17" idx="1"/>
            <a:endCxn id="19" idx="1"/>
          </p:cNvCxnSpPr>
          <p:nvPr/>
        </p:nvCxnSpPr>
        <p:spPr>
          <a:xfrm rot="10800000" flipH="1">
            <a:off x="2292266" y="3883826"/>
            <a:ext cx="209879" cy="1892679"/>
          </a:xfrm>
          <a:prstGeom prst="bentConnector3">
            <a:avLst>
              <a:gd name="adj1" fmla="val -1089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xmlns="" id="{0A47AFE5-4E96-4905-B289-5997ABEAEC62}"/>
              </a:ext>
            </a:extLst>
          </p:cNvPr>
          <p:cNvCxnSpPr>
            <a:cxnSpLocks/>
            <a:stCxn id="58" idx="3"/>
            <a:endCxn id="17" idx="3"/>
          </p:cNvCxnSpPr>
          <p:nvPr/>
        </p:nvCxnSpPr>
        <p:spPr>
          <a:xfrm>
            <a:off x="3792245" y="4498355"/>
            <a:ext cx="19206" cy="1278149"/>
          </a:xfrm>
          <a:prstGeom prst="bentConnector3">
            <a:avLst>
              <a:gd name="adj1" fmla="val 155248"/>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xmlns="" id="{4B7AE51E-B075-4D8A-81E2-C4AE30F0AE0A}"/>
              </a:ext>
            </a:extLst>
          </p:cNvPr>
          <p:cNvPicPr>
            <a:picLocks noChangeAspect="1"/>
          </p:cNvPicPr>
          <p:nvPr/>
        </p:nvPicPr>
        <p:blipFill>
          <a:blip r:embed="rId3"/>
          <a:stretch>
            <a:fillRect/>
          </a:stretch>
        </p:blipFill>
        <p:spPr>
          <a:xfrm>
            <a:off x="0" y="-1117971"/>
            <a:ext cx="7184571" cy="1067274"/>
          </a:xfrm>
          <a:prstGeom prst="rect">
            <a:avLst/>
          </a:prstGeom>
        </p:spPr>
      </p:pic>
      <p:sp>
        <p:nvSpPr>
          <p:cNvPr id="4" name="テキスト ボックス 3"/>
          <p:cNvSpPr txBox="1"/>
          <p:nvPr/>
        </p:nvSpPr>
        <p:spPr>
          <a:xfrm>
            <a:off x="246423" y="454910"/>
            <a:ext cx="7340471" cy="369332"/>
          </a:xfrm>
          <a:prstGeom prst="rect">
            <a:avLst/>
          </a:prstGeom>
          <a:noFill/>
        </p:spPr>
        <p:txBody>
          <a:bodyPr wrap="none" rtlCol="0">
            <a:spAutoFit/>
          </a:bodyPr>
          <a:lstStyle/>
          <a:p>
            <a:r>
              <a:rPr kumimoji="1" lang="ja-JP" altLang="en-US" b="1" dirty="0" smtClean="0"/>
              <a:t>何をいつまでに達成するかの日程感</a:t>
            </a:r>
            <a:r>
              <a:rPr lang="ja-JP" altLang="en-US" b="1" dirty="0" smtClean="0"/>
              <a:t>やゴールのイメージを確認したい</a:t>
            </a:r>
            <a:endParaRPr lang="en-US" altLang="ja-JP" b="1" dirty="0" smtClean="0"/>
          </a:p>
        </p:txBody>
      </p:sp>
      <p:sp>
        <p:nvSpPr>
          <p:cNvPr id="63" name="矢印: 五方向 1245">
            <a:extLst>
              <a:ext uri="{FF2B5EF4-FFF2-40B4-BE49-F238E27FC236}">
                <a16:creationId xmlns:a16="http://schemas.microsoft.com/office/drawing/2014/main" xmlns="" id="{DD75AFF3-9912-2BF5-8931-2E9355D93D0E}"/>
              </a:ext>
            </a:extLst>
          </p:cNvPr>
          <p:cNvSpPr/>
          <p:nvPr/>
        </p:nvSpPr>
        <p:spPr>
          <a:xfrm>
            <a:off x="6909721" y="3142432"/>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solidFill>
                  <a:schemeClr val="tx1"/>
                </a:solidFill>
              </a:rPr>
              <a:t>データ収集準備</a:t>
            </a:r>
            <a:endParaRPr kumimoji="1" lang="ja-JP" altLang="en-US" sz="1200" dirty="0">
              <a:solidFill>
                <a:schemeClr val="tx1"/>
              </a:solidFill>
            </a:endParaRPr>
          </a:p>
        </p:txBody>
      </p:sp>
      <p:sp>
        <p:nvSpPr>
          <p:cNvPr id="64" name="テキスト ボックス 63">
            <a:extLst>
              <a:ext uri="{FF2B5EF4-FFF2-40B4-BE49-F238E27FC236}">
                <a16:creationId xmlns:a16="http://schemas.microsoft.com/office/drawing/2014/main" xmlns="" id="{D857DFC1-E88B-848D-8C4C-8A7F5D1813B5}"/>
              </a:ext>
            </a:extLst>
          </p:cNvPr>
          <p:cNvSpPr txBox="1"/>
          <p:nvPr/>
        </p:nvSpPr>
        <p:spPr>
          <a:xfrm>
            <a:off x="7922516" y="3183649"/>
            <a:ext cx="1624534" cy="577081"/>
          </a:xfrm>
          <a:prstGeom prst="rect">
            <a:avLst/>
          </a:prstGeom>
          <a:noFill/>
        </p:spPr>
        <p:txBody>
          <a:bodyPr wrap="square" rtlCol="0">
            <a:spAutoFit/>
          </a:bodyPr>
          <a:lstStyle/>
          <a:p>
            <a:r>
              <a:rPr kumimoji="1" lang="en-US" altLang="ja-JP" sz="1050" dirty="0" smtClean="0">
                <a:solidFill>
                  <a:srgbClr val="333333"/>
                </a:solidFill>
              </a:rPr>
              <a:t>★</a:t>
            </a:r>
            <a:r>
              <a:rPr lang="ja-JP" altLang="en-US" sz="1050" dirty="0" smtClean="0">
                <a:solidFill>
                  <a:srgbClr val="333333"/>
                </a:solidFill>
              </a:rPr>
              <a:t>順立装置以外の工程の入りと出も取れている</a:t>
            </a:r>
            <a:endParaRPr kumimoji="1" lang="en-US" altLang="ja-JP" sz="1050" dirty="0" smtClean="0">
              <a:solidFill>
                <a:srgbClr val="333333"/>
              </a:solidFill>
            </a:endParaRPr>
          </a:p>
        </p:txBody>
      </p:sp>
      <p:sp>
        <p:nvSpPr>
          <p:cNvPr id="28" name="角丸四角形吹き出し 27"/>
          <p:cNvSpPr/>
          <p:nvPr/>
        </p:nvSpPr>
        <p:spPr>
          <a:xfrm>
            <a:off x="4350308" y="85295"/>
            <a:ext cx="7690047" cy="274841"/>
          </a:xfrm>
          <a:prstGeom prst="wedgeRoundRectCallout">
            <a:avLst>
              <a:gd name="adj1" fmla="val -53105"/>
              <a:gd name="adj2" fmla="val 5215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t>現時点の情報ベースで大枠をまとめるとこんな感じでしょうか。気になる点あれば教えて頂きたいです</a:t>
            </a:r>
            <a:endParaRPr kumimoji="1" lang="ja-JP" altLang="en-US" sz="1200" dirty="0"/>
          </a:p>
        </p:txBody>
      </p:sp>
      <p:sp>
        <p:nvSpPr>
          <p:cNvPr id="77" name="角丸四角形吹き出し 76"/>
          <p:cNvSpPr/>
          <p:nvPr/>
        </p:nvSpPr>
        <p:spPr>
          <a:xfrm>
            <a:off x="7648581" y="407523"/>
            <a:ext cx="4397697" cy="426477"/>
          </a:xfrm>
          <a:prstGeom prst="wedgeRoundRectCallout">
            <a:avLst>
              <a:gd name="adj1" fmla="val -55688"/>
              <a:gd name="adj2" fmla="val -6465"/>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200" dirty="0" smtClean="0"/>
              <a:t>確認の理由）全体像を整理することで、今後の話を共通認識を持って議論できるようにしたい（次回、岩田</a:t>
            </a:r>
            <a:r>
              <a:rPr lang="en-US" altLang="ja-JP" sz="1200" dirty="0" smtClean="0"/>
              <a:t>TL</a:t>
            </a:r>
            <a:r>
              <a:rPr lang="ja-JP" altLang="en-US" sz="1200" dirty="0" smtClean="0"/>
              <a:t>が参加かも</a:t>
            </a:r>
            <a:endParaRPr kumimoji="1" lang="ja-JP" altLang="en-US" sz="1200" dirty="0"/>
          </a:p>
        </p:txBody>
      </p:sp>
    </p:spTree>
    <p:extLst>
      <p:ext uri="{BB962C8B-B14F-4D97-AF65-F5344CB8AC3E}">
        <p14:creationId xmlns:p14="http://schemas.microsoft.com/office/powerpoint/2010/main" val="339176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9"/>
          </p:nvPr>
        </p:nvSpPr>
        <p:spPr>
          <a:xfrm>
            <a:off x="0" y="58403"/>
            <a:ext cx="11307323" cy="306000"/>
          </a:xfrm>
        </p:spPr>
        <p:txBody>
          <a:bodyPr/>
          <a:lstStyle/>
          <a:p>
            <a:r>
              <a:rPr lang="ja-JP" altLang="en-US" dirty="0">
                <a:latin typeface="Meiryo UI" panose="020B0604030504040204" pitchFamily="50" charset="-128"/>
                <a:ea typeface="Meiryo UI" panose="020B0604030504040204" pitchFamily="50" charset="-128"/>
              </a:rPr>
              <a:t>１．在庫適正化　</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か年計画（ｲﾒｰｼﾞ）</a:t>
            </a:r>
          </a:p>
        </p:txBody>
      </p:sp>
      <p:graphicFrame>
        <p:nvGraphicFramePr>
          <p:cNvPr id="12" name="表 11">
            <a:extLst>
              <a:ext uri="{FF2B5EF4-FFF2-40B4-BE49-F238E27FC236}">
                <a16:creationId xmlns:a16="http://schemas.microsoft.com/office/drawing/2014/main" xmlns="" id="{F35F0AF7-AB03-4E0E-6D3A-3618348CCD55}"/>
              </a:ext>
            </a:extLst>
          </p:cNvPr>
          <p:cNvGraphicFramePr>
            <a:graphicFrameLocks noGrp="1"/>
          </p:cNvGraphicFramePr>
          <p:nvPr>
            <p:extLst>
              <p:ext uri="{D42A27DB-BD31-4B8C-83A1-F6EECF244321}">
                <p14:modId xmlns:p14="http://schemas.microsoft.com/office/powerpoint/2010/main" val="2584554535"/>
              </p:ext>
            </p:extLst>
          </p:nvPr>
        </p:nvGraphicFramePr>
        <p:xfrm>
          <a:off x="240468" y="853415"/>
          <a:ext cx="11880412" cy="5679465"/>
        </p:xfrm>
        <a:graphic>
          <a:graphicData uri="http://schemas.openxmlformats.org/drawingml/2006/table">
            <a:tbl>
              <a:tblPr firstRow="1" bandRow="1"/>
              <a:tblGrid>
                <a:gridCol w="2136972">
                  <a:extLst>
                    <a:ext uri="{9D8B030D-6E8A-4147-A177-3AD203B41FA5}">
                      <a16:colId xmlns:a16="http://schemas.microsoft.com/office/drawing/2014/main" xmlns="" val="20000"/>
                    </a:ext>
                  </a:extLst>
                </a:gridCol>
                <a:gridCol w="1464310">
                  <a:extLst>
                    <a:ext uri="{9D8B030D-6E8A-4147-A177-3AD203B41FA5}">
                      <a16:colId xmlns:a16="http://schemas.microsoft.com/office/drawing/2014/main" xmlns="" val="20007"/>
                    </a:ext>
                  </a:extLst>
                </a:gridCol>
                <a:gridCol w="984250">
                  <a:extLst>
                    <a:ext uri="{9D8B030D-6E8A-4147-A177-3AD203B41FA5}">
                      <a16:colId xmlns:a16="http://schemas.microsoft.com/office/drawing/2014/main" xmlns="" val="20011"/>
                    </a:ext>
                  </a:extLst>
                </a:gridCol>
                <a:gridCol w="1028700">
                  <a:extLst>
                    <a:ext uri="{9D8B030D-6E8A-4147-A177-3AD203B41FA5}">
                      <a16:colId xmlns:a16="http://schemas.microsoft.com/office/drawing/2014/main" xmlns="" val="3360587242"/>
                    </a:ext>
                  </a:extLst>
                </a:gridCol>
                <a:gridCol w="1028700">
                  <a:extLst>
                    <a:ext uri="{9D8B030D-6E8A-4147-A177-3AD203B41FA5}">
                      <a16:colId xmlns:a16="http://schemas.microsoft.com/office/drawing/2014/main" xmlns="" val="1710499062"/>
                    </a:ext>
                  </a:extLst>
                </a:gridCol>
                <a:gridCol w="1028700">
                  <a:extLst>
                    <a:ext uri="{9D8B030D-6E8A-4147-A177-3AD203B41FA5}">
                      <a16:colId xmlns:a16="http://schemas.microsoft.com/office/drawing/2014/main" xmlns="" val="20013"/>
                    </a:ext>
                  </a:extLst>
                </a:gridCol>
                <a:gridCol w="1003300">
                  <a:extLst>
                    <a:ext uri="{9D8B030D-6E8A-4147-A177-3AD203B41FA5}">
                      <a16:colId xmlns:a16="http://schemas.microsoft.com/office/drawing/2014/main" xmlns="" val="2692486742"/>
                    </a:ext>
                  </a:extLst>
                </a:gridCol>
                <a:gridCol w="933450">
                  <a:extLst>
                    <a:ext uri="{9D8B030D-6E8A-4147-A177-3AD203B41FA5}">
                      <a16:colId xmlns:a16="http://schemas.microsoft.com/office/drawing/2014/main" xmlns="" val="687327168"/>
                    </a:ext>
                  </a:extLst>
                </a:gridCol>
                <a:gridCol w="1111250">
                  <a:extLst>
                    <a:ext uri="{9D8B030D-6E8A-4147-A177-3AD203B41FA5}">
                      <a16:colId xmlns:a16="http://schemas.microsoft.com/office/drawing/2014/main" xmlns="" val="2238796691"/>
                    </a:ext>
                  </a:extLst>
                </a:gridCol>
                <a:gridCol w="1160780">
                  <a:extLst>
                    <a:ext uri="{9D8B030D-6E8A-4147-A177-3AD203B41FA5}">
                      <a16:colId xmlns:a16="http://schemas.microsoft.com/office/drawing/2014/main" xmlns="" val="718924436"/>
                    </a:ext>
                  </a:extLst>
                </a:gridCol>
              </a:tblGrid>
              <a:tr h="320353">
                <a:tc rowSpan="2">
                  <a:txBody>
                    <a:bodyPr/>
                    <a:lstStyle>
                      <a:lvl1pPr marL="0" algn="l" defTabSz="914400" rtl="0" eaLnBrk="1" latinLnBrk="0" hangingPunct="1">
                        <a:defRPr kumimoji="1" sz="1800" b="1" kern="1200">
                          <a:solidFill>
                            <a:schemeClr val="lt1"/>
                          </a:solidFill>
                          <a:latin typeface="Times New Roman"/>
                          <a:ea typeface="ＭＳ Ｐゴシック"/>
                          <a:cs typeface=""/>
                        </a:defRPr>
                      </a:lvl1pPr>
                      <a:lvl2pPr marL="457200" algn="l" defTabSz="914400" rtl="0" eaLnBrk="1" latinLnBrk="0" hangingPunct="1">
                        <a:defRPr kumimoji="1" sz="1800" b="1" kern="1200">
                          <a:solidFill>
                            <a:schemeClr val="lt1"/>
                          </a:solidFill>
                          <a:latin typeface="Times New Roman"/>
                          <a:ea typeface="ＭＳ Ｐゴシック"/>
                          <a:cs typeface=""/>
                        </a:defRPr>
                      </a:lvl2pPr>
                      <a:lvl3pPr marL="914400" algn="l" defTabSz="914400" rtl="0" eaLnBrk="1" latinLnBrk="0" hangingPunct="1">
                        <a:defRPr kumimoji="1" sz="1800" b="1" kern="1200">
                          <a:solidFill>
                            <a:schemeClr val="lt1"/>
                          </a:solidFill>
                          <a:latin typeface="Times New Roman"/>
                          <a:ea typeface="ＭＳ Ｐゴシック"/>
                          <a:cs typeface=""/>
                        </a:defRPr>
                      </a:lvl3pPr>
                      <a:lvl4pPr marL="1371600" algn="l" defTabSz="914400" rtl="0" eaLnBrk="1" latinLnBrk="0" hangingPunct="1">
                        <a:defRPr kumimoji="1" sz="1800" b="1" kern="1200">
                          <a:solidFill>
                            <a:schemeClr val="lt1"/>
                          </a:solidFill>
                          <a:latin typeface="Times New Roman"/>
                          <a:ea typeface="ＭＳ Ｐゴシック"/>
                          <a:cs typeface=""/>
                        </a:defRPr>
                      </a:lvl4pPr>
                      <a:lvl5pPr marL="1828800" algn="l" defTabSz="914400" rtl="0" eaLnBrk="1" latinLnBrk="0" hangingPunct="1">
                        <a:defRPr kumimoji="1" sz="1800" b="1" kern="1200">
                          <a:solidFill>
                            <a:schemeClr val="lt1"/>
                          </a:solidFill>
                          <a:latin typeface="Times New Roman"/>
                          <a:ea typeface="ＭＳ Ｐゴシック"/>
                          <a:cs typeface=""/>
                        </a:defRPr>
                      </a:lvl5pPr>
                      <a:lvl6pPr marL="2286000" algn="l" defTabSz="914400" rtl="0" eaLnBrk="1" latinLnBrk="0" hangingPunct="1">
                        <a:defRPr kumimoji="1" sz="1800" b="1" kern="1200">
                          <a:solidFill>
                            <a:schemeClr val="lt1"/>
                          </a:solidFill>
                          <a:latin typeface="Times New Roman"/>
                          <a:ea typeface="ＭＳ Ｐゴシック"/>
                          <a:cs typeface=""/>
                        </a:defRPr>
                      </a:lvl6pPr>
                      <a:lvl7pPr marL="2743200" algn="l" defTabSz="914400" rtl="0" eaLnBrk="1" latinLnBrk="0" hangingPunct="1">
                        <a:defRPr kumimoji="1" sz="1800" b="1" kern="1200">
                          <a:solidFill>
                            <a:schemeClr val="lt1"/>
                          </a:solidFill>
                          <a:latin typeface="Times New Roman"/>
                          <a:ea typeface="ＭＳ Ｐゴシック"/>
                          <a:cs typeface=""/>
                        </a:defRPr>
                      </a:lvl7pPr>
                      <a:lvl8pPr marL="3200400" algn="l" defTabSz="914400" rtl="0" eaLnBrk="1" latinLnBrk="0" hangingPunct="1">
                        <a:defRPr kumimoji="1" sz="1800" b="1" kern="1200">
                          <a:solidFill>
                            <a:schemeClr val="lt1"/>
                          </a:solidFill>
                          <a:latin typeface="Times New Roman"/>
                          <a:ea typeface="ＭＳ Ｐゴシック"/>
                          <a:cs typeface=""/>
                        </a:defRPr>
                      </a:lvl8pPr>
                      <a:lvl9pPr marL="3657600" algn="l" defTabSz="914400" rtl="0" eaLnBrk="1" latinLnBrk="0" hangingPunct="1">
                        <a:defRPr kumimoji="1" sz="1800" b="1" kern="1200">
                          <a:solidFill>
                            <a:schemeClr val="lt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2023</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2024</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mn-lt"/>
                        <a:ea typeface="+mn-ea"/>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2025</a:t>
                      </a:r>
                      <a:r>
                        <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rPr>
                        <a:t>～年度</a:t>
                      </a: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chemeClr val="bg1"/>
                        </a:solidFill>
                        <a:effectLst/>
                        <a:uLnTx/>
                        <a:uFillTx/>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0"/>
                  </a:ext>
                </a:extLst>
              </a:tr>
              <a:tr h="320353">
                <a:tc vMerge="1">
                  <a:txBody>
                    <a:bodyPr/>
                    <a:lstStyle/>
                    <a:p>
                      <a:endParaRPr kumimoji="1" lang="ja-JP" altLang="en-US" sz="1800" dirty="0">
                        <a:solidFill>
                          <a:schemeClr val="bg1"/>
                        </a:solidFill>
                      </a:endParaRPr>
                    </a:p>
                  </a:txBody>
                  <a:tcPr marL="0" marR="0" marT="36000" marB="36000">
                    <a:lnB w="38100" cap="flat" cmpd="sng" algn="ctr">
                      <a:solidFill>
                        <a:schemeClr val="bg1"/>
                      </a:solidFill>
                      <a:prstDash val="solid"/>
                      <a:round/>
                      <a:headEnd type="none" w="med" len="med"/>
                      <a:tailEnd type="none" w="med" len="med"/>
                    </a:lnB>
                    <a:solidFill>
                      <a:schemeClr val="accent2"/>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1Q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2Q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bg1"/>
                          </a:solidFill>
                          <a:latin typeface="ＭＳ Ｐゴシック" panose="020B0600070205080204" pitchFamily="50" charset="-128"/>
                          <a:ea typeface="ＭＳ Ｐゴシック" panose="020B0600070205080204" pitchFamily="50" charset="-128"/>
                        </a:rPr>
                        <a:t>3Q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pPr algn="ctr"/>
                      <a:r>
                        <a:rPr kumimoji="1" lang="en-US" altLang="ja-JP" sz="1600" dirty="0">
                          <a:solidFill>
                            <a:schemeClr val="bg1"/>
                          </a:solidFill>
                          <a:latin typeface="ＭＳ Ｐゴシック" panose="020B0600070205080204" pitchFamily="50" charset="-128"/>
                          <a:ea typeface="ＭＳ Ｐゴシック" panose="020B0600070205080204" pitchFamily="50" charset="-128"/>
                        </a:rPr>
                        <a:t>4Q</a:t>
                      </a:r>
                      <a:endParaRPr kumimoji="1" lang="ja-JP" altLang="en-US" sz="1600" dirty="0">
                        <a:solidFill>
                          <a:schemeClr val="bg1"/>
                        </a:solidFill>
                        <a:latin typeface="ＭＳ Ｐゴシック" panose="020B0600070205080204" pitchFamily="50" charset="-128"/>
                        <a:ea typeface="ＭＳ Ｐゴシック" panose="020B0600070205080204" pitchFamily="50" charset="-128"/>
                      </a:endParaRPr>
                    </a:p>
                  </a:txBody>
                  <a:tcPr marL="0" marR="0" marT="35997" marB="35997">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xmlns="" val="10001"/>
                  </a:ext>
                </a:extLst>
              </a:tr>
              <a:tr h="1919639">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r>
                        <a:rPr kumimoji="1" lang="ja-JP" altLang="en-US" sz="1800" dirty="0">
                          <a:latin typeface="ＭＳ Ｐゴシック" panose="020B0600070205080204" pitchFamily="50" charset="-128"/>
                          <a:ea typeface="ＭＳ Ｐゴシック" panose="020B0600070205080204" pitchFamily="50" charset="-128"/>
                        </a:rPr>
                        <a:t>工場</a:t>
                      </a:r>
                    </a:p>
                  </a:txBody>
                  <a:tcPr marL="99100" marR="99100" marT="45722" marB="45722">
                    <a:lnL w="12700" cmpd="sng">
                      <a:solidFill>
                        <a:srgbClr val="FFFFFF"/>
                      </a:solidFill>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lvl1pPr marL="0" algn="l" defTabSz="914400" rtl="0" eaLnBrk="1" latinLnBrk="0" hangingPunct="1">
                        <a:defRPr kumimoji="1" sz="1800" kern="1200">
                          <a:solidFill>
                            <a:schemeClr val="dk1"/>
                          </a:solidFill>
                          <a:latin typeface="Times New Roman"/>
                          <a:ea typeface="ＭＳ Ｐゴシック"/>
                          <a:cs typeface=""/>
                        </a:defRPr>
                      </a:lvl1pPr>
                      <a:lvl2pPr marL="457200" algn="l" defTabSz="914400" rtl="0" eaLnBrk="1" latinLnBrk="0" hangingPunct="1">
                        <a:defRPr kumimoji="1" sz="1800" kern="1200">
                          <a:solidFill>
                            <a:schemeClr val="dk1"/>
                          </a:solidFill>
                          <a:latin typeface="Times New Roman"/>
                          <a:ea typeface="ＭＳ Ｐゴシック"/>
                          <a:cs typeface=""/>
                        </a:defRPr>
                      </a:lvl2pPr>
                      <a:lvl3pPr marL="914400" algn="l" defTabSz="914400" rtl="0" eaLnBrk="1" latinLnBrk="0" hangingPunct="1">
                        <a:defRPr kumimoji="1" sz="1800" kern="1200">
                          <a:solidFill>
                            <a:schemeClr val="dk1"/>
                          </a:solidFill>
                          <a:latin typeface="Times New Roman"/>
                          <a:ea typeface="ＭＳ Ｐゴシック"/>
                          <a:cs typeface=""/>
                        </a:defRPr>
                      </a:lvl3pPr>
                      <a:lvl4pPr marL="1371600" algn="l" defTabSz="914400" rtl="0" eaLnBrk="1" latinLnBrk="0" hangingPunct="1">
                        <a:defRPr kumimoji="1" sz="1800" kern="1200">
                          <a:solidFill>
                            <a:schemeClr val="dk1"/>
                          </a:solidFill>
                          <a:latin typeface="Times New Roman"/>
                          <a:ea typeface="ＭＳ Ｐゴシック"/>
                          <a:cs typeface=""/>
                        </a:defRPr>
                      </a:lvl4pPr>
                      <a:lvl5pPr marL="1828800" algn="l" defTabSz="914400" rtl="0" eaLnBrk="1" latinLnBrk="0" hangingPunct="1">
                        <a:defRPr kumimoji="1" sz="1800" kern="1200">
                          <a:solidFill>
                            <a:schemeClr val="dk1"/>
                          </a:solidFill>
                          <a:latin typeface="Times New Roman"/>
                          <a:ea typeface="ＭＳ Ｐゴシック"/>
                          <a:cs typeface=""/>
                        </a:defRPr>
                      </a:lvl5pPr>
                      <a:lvl6pPr marL="2286000" algn="l" defTabSz="914400" rtl="0" eaLnBrk="1" latinLnBrk="0" hangingPunct="1">
                        <a:defRPr kumimoji="1" sz="1800" kern="1200">
                          <a:solidFill>
                            <a:schemeClr val="dk1"/>
                          </a:solidFill>
                          <a:latin typeface="Times New Roman"/>
                          <a:ea typeface="ＭＳ Ｐゴシック"/>
                          <a:cs typeface=""/>
                        </a:defRPr>
                      </a:lvl6pPr>
                      <a:lvl7pPr marL="2743200" algn="l" defTabSz="914400" rtl="0" eaLnBrk="1" latinLnBrk="0" hangingPunct="1">
                        <a:defRPr kumimoji="1" sz="1800" kern="1200">
                          <a:solidFill>
                            <a:schemeClr val="dk1"/>
                          </a:solidFill>
                          <a:latin typeface="Times New Roman"/>
                          <a:ea typeface="ＭＳ Ｐゴシック"/>
                          <a:cs typeface=""/>
                        </a:defRPr>
                      </a:lvl7pPr>
                      <a:lvl8pPr marL="3200400" algn="l" defTabSz="914400" rtl="0" eaLnBrk="1" latinLnBrk="0" hangingPunct="1">
                        <a:defRPr kumimoji="1" sz="1800" kern="1200">
                          <a:solidFill>
                            <a:schemeClr val="dk1"/>
                          </a:solidFill>
                          <a:latin typeface="Times New Roman"/>
                          <a:ea typeface="ＭＳ Ｐゴシック"/>
                          <a:cs typeface=""/>
                        </a:defRPr>
                      </a:lvl8pPr>
                      <a:lvl9pPr marL="3657600" algn="l" defTabSz="914400" rtl="0" eaLnBrk="1" latinLnBrk="0" hangingPunct="1">
                        <a:defRPr kumimoji="1" sz="1800" kern="1200">
                          <a:solidFill>
                            <a:schemeClr val="dk1"/>
                          </a:solidFill>
                          <a:latin typeface="Times New Roman"/>
                          <a:ea typeface="ＭＳ Ｐゴシック"/>
                          <a:cs typeface=""/>
                        </a:defRPr>
                      </a:lvl9p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10002"/>
                  </a:ext>
                </a:extLst>
              </a:tr>
              <a:tr h="1783080">
                <a:tc>
                  <a:txBody>
                    <a:bodyPr/>
                    <a:lstStyle/>
                    <a:p>
                      <a:r>
                        <a:rPr kumimoji="1" lang="ja-JP" altLang="en-US" sz="1800" dirty="0">
                          <a:latin typeface="ＭＳ Ｐゴシック" panose="020B0600070205080204" pitchFamily="50" charset="-128"/>
                          <a:ea typeface="ＭＳ Ｐゴシック" panose="020B0600070205080204" pitchFamily="50" charset="-128"/>
                        </a:rPr>
                        <a:t>ものづくり革新部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2715157252"/>
                  </a:ext>
                </a:extLst>
              </a:tr>
              <a:tr h="1336040">
                <a:tc>
                  <a:txBody>
                    <a:bodyPr/>
                    <a:lstStyle/>
                    <a:p>
                      <a:r>
                        <a:rPr kumimoji="1" lang="en-US" altLang="ja-JP" sz="1800" dirty="0">
                          <a:latin typeface="ＭＳ Ｐゴシック" panose="020B0600070205080204" pitchFamily="50" charset="-128"/>
                          <a:ea typeface="ＭＳ Ｐゴシック" panose="020B0600070205080204" pitchFamily="50" charset="-128"/>
                        </a:rPr>
                        <a:t>DS</a:t>
                      </a:r>
                      <a:r>
                        <a:rPr kumimoji="1" lang="ja-JP" altLang="en-US" sz="1800" dirty="0">
                          <a:latin typeface="ＭＳ Ｐゴシック" panose="020B0600070205080204" pitchFamily="50" charset="-128"/>
                          <a:ea typeface="ＭＳ Ｐゴシック" panose="020B0600070205080204" pitchFamily="50" charset="-128"/>
                        </a:rPr>
                        <a:t>部</a:t>
                      </a: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rgbClr val="FFFFF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tc>
                  <a:txBody>
                    <a:bodyPr/>
                    <a:lstStyle/>
                    <a:p>
                      <a:endParaRPr kumimoji="1" lang="ja-JP" altLang="en-US" sz="1800" dirty="0">
                        <a:latin typeface="ＭＳ Ｐゴシック" panose="020B0600070205080204" pitchFamily="50" charset="-128"/>
                        <a:ea typeface="ＭＳ Ｐゴシック" panose="020B0600070205080204" pitchFamily="50" charset="-128"/>
                      </a:endParaRPr>
                    </a:p>
                  </a:txBody>
                  <a:tcPr marL="99100" marR="99100" marT="45722" marB="45722">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333CC">
                        <a:tint val="20000"/>
                      </a:srgbClr>
                    </a:solidFill>
                  </a:tcPr>
                </a:tc>
                <a:extLst>
                  <a:ext uri="{0D108BD9-81ED-4DB2-BD59-A6C34878D82A}">
                    <a16:rowId xmlns:a16="http://schemas.microsoft.com/office/drawing/2014/main" xmlns="" val="551088860"/>
                  </a:ext>
                </a:extLst>
              </a:tr>
            </a:tbl>
          </a:graphicData>
        </a:graphic>
      </p:graphicFrame>
      <p:sp>
        <p:nvSpPr>
          <p:cNvPr id="3" name="テキスト ボックス 2">
            <a:extLst>
              <a:ext uri="{FF2B5EF4-FFF2-40B4-BE49-F238E27FC236}">
                <a16:creationId xmlns:a16="http://schemas.microsoft.com/office/drawing/2014/main" xmlns="" id="{E9DA4649-E356-2E38-7424-D1A67F307467}"/>
              </a:ext>
            </a:extLst>
          </p:cNvPr>
          <p:cNvSpPr txBox="1"/>
          <p:nvPr/>
        </p:nvSpPr>
        <p:spPr>
          <a:xfrm>
            <a:off x="240468" y="505941"/>
            <a:ext cx="10706574" cy="276999"/>
          </a:xfrm>
          <a:prstGeom prst="rect">
            <a:avLst/>
          </a:prstGeom>
          <a:solidFill>
            <a:srgbClr val="FFFFCC"/>
          </a:solidFill>
          <a:ln>
            <a:solidFill>
              <a:schemeClr val="tx1"/>
            </a:solidFill>
          </a:ln>
        </p:spPr>
        <p:txBody>
          <a:bodyPr wrap="square" rtlCol="0">
            <a:spAutoFit/>
          </a:bodyPr>
          <a:lstStyle/>
          <a:p>
            <a:r>
              <a:rPr kumimoji="1" lang="ja-JP" altLang="en-US" sz="1200" dirty="0"/>
              <a:t>「全体在庫の適正化（</a:t>
            </a:r>
            <a:r>
              <a:rPr kumimoji="1" lang="ja-JP" altLang="en-US" sz="1200" dirty="0">
                <a:solidFill>
                  <a:srgbClr val="FF0000"/>
                </a:solidFill>
              </a:rPr>
              <a:t>期待効果</a:t>
            </a:r>
            <a:r>
              <a:rPr kumimoji="1" lang="en-US" altLang="ja-JP" sz="1200" dirty="0">
                <a:solidFill>
                  <a:srgbClr val="FF0000"/>
                </a:solidFill>
              </a:rPr>
              <a:t>620</a:t>
            </a:r>
            <a:r>
              <a:rPr kumimoji="1" lang="ja-JP" altLang="en-US" sz="1200" dirty="0">
                <a:solidFill>
                  <a:srgbClr val="FF0000"/>
                </a:solidFill>
              </a:rPr>
              <a:t>万円</a:t>
            </a:r>
            <a:r>
              <a:rPr kumimoji="1" lang="en-US" altLang="ja-JP" sz="1200" dirty="0">
                <a:solidFill>
                  <a:srgbClr val="FF0000"/>
                </a:solidFill>
              </a:rPr>
              <a:t>/</a:t>
            </a:r>
            <a:r>
              <a:rPr kumimoji="1" lang="ja-JP" altLang="en-US" sz="1200" dirty="0">
                <a:solidFill>
                  <a:srgbClr val="FF0000"/>
                </a:solidFill>
              </a:rPr>
              <a:t>年</a:t>
            </a:r>
            <a:r>
              <a:rPr kumimoji="1" lang="en-US" altLang="ja-JP" sz="1200" dirty="0"/>
              <a:t>※T403</a:t>
            </a:r>
            <a:r>
              <a:rPr lang="ja-JP" altLang="en-US" sz="1200" dirty="0"/>
              <a:t>整備室の欠品解消</a:t>
            </a:r>
            <a:r>
              <a:rPr lang="ja-JP" altLang="en-US" sz="1200" dirty="0">
                <a:solidFill>
                  <a:srgbClr val="FF0000"/>
                </a:solidFill>
              </a:rPr>
              <a:t>＋</a:t>
            </a:r>
            <a:r>
              <a:rPr lang="en-US" altLang="ja-JP" sz="1200" dirty="0">
                <a:solidFill>
                  <a:srgbClr val="FF0000"/>
                </a:solidFill>
              </a:rPr>
              <a:t>α</a:t>
            </a:r>
            <a:r>
              <a:rPr lang="en-US" altLang="ja-JP" sz="1200" dirty="0"/>
              <a:t>※</a:t>
            </a:r>
            <a:r>
              <a:rPr lang="ja-JP" altLang="en-US" sz="1200" dirty="0"/>
              <a:t>在庫過多による実害解消など</a:t>
            </a:r>
            <a:r>
              <a:rPr kumimoji="1" lang="ja-JP" altLang="en-US" sz="1200" dirty="0"/>
              <a:t>）」に向けて、以下計画に沿って実行していく？</a:t>
            </a:r>
          </a:p>
        </p:txBody>
      </p:sp>
      <p:pic>
        <p:nvPicPr>
          <p:cNvPr id="5" name="図 4">
            <a:extLst>
              <a:ext uri="{FF2B5EF4-FFF2-40B4-BE49-F238E27FC236}">
                <a16:creationId xmlns:a16="http://schemas.microsoft.com/office/drawing/2014/main" xmlns="" id="{EC9C403C-82B8-663B-771A-177A92CD69A1}"/>
              </a:ext>
            </a:extLst>
          </p:cNvPr>
          <p:cNvPicPr>
            <a:picLocks noChangeAspect="1"/>
          </p:cNvPicPr>
          <p:nvPr/>
        </p:nvPicPr>
        <p:blipFill>
          <a:blip r:embed="rId3"/>
          <a:stretch>
            <a:fillRect/>
          </a:stretch>
        </p:blipFill>
        <p:spPr>
          <a:xfrm>
            <a:off x="10764081" y="5443446"/>
            <a:ext cx="2374902" cy="1089434"/>
          </a:xfrm>
          <a:prstGeom prst="rect">
            <a:avLst/>
          </a:prstGeom>
        </p:spPr>
      </p:pic>
      <p:sp>
        <p:nvSpPr>
          <p:cNvPr id="10" name="テキスト ボックス 9">
            <a:extLst>
              <a:ext uri="{FF2B5EF4-FFF2-40B4-BE49-F238E27FC236}">
                <a16:creationId xmlns:a16="http://schemas.microsoft.com/office/drawing/2014/main" xmlns="" id="{98F2C1B5-BEE3-0303-0933-BE37CF7995FE}"/>
              </a:ext>
            </a:extLst>
          </p:cNvPr>
          <p:cNvSpPr txBox="1"/>
          <p:nvPr/>
        </p:nvSpPr>
        <p:spPr>
          <a:xfrm>
            <a:off x="10492359" y="2755015"/>
            <a:ext cx="1723439" cy="646331"/>
          </a:xfrm>
          <a:prstGeom prst="rect">
            <a:avLst/>
          </a:prstGeom>
          <a:noFill/>
        </p:spPr>
        <p:txBody>
          <a:bodyPr wrap="square" rtlCol="0">
            <a:spAutoFit/>
          </a:bodyPr>
          <a:lstStyle/>
          <a:p>
            <a:r>
              <a:rPr lang="ja-JP" altLang="en-US" sz="1200" dirty="0">
                <a:solidFill>
                  <a:srgbClr val="FF0000"/>
                </a:solidFill>
              </a:rPr>
              <a:t>全社で</a:t>
            </a:r>
            <a:r>
              <a:rPr kumimoji="1" lang="ja-JP" altLang="en-US" sz="1200" dirty="0"/>
              <a:t>在庫見える化★</a:t>
            </a:r>
            <a:endParaRPr kumimoji="1" lang="en-US" altLang="ja-JP" sz="1200" dirty="0"/>
          </a:p>
          <a:p>
            <a:r>
              <a:rPr lang="ja-JP" altLang="en-US" sz="1200" dirty="0"/>
              <a:t>できている状態</a:t>
            </a:r>
            <a:r>
              <a:rPr lang="en-US" altLang="ja-JP" sz="1200" dirty="0"/>
              <a:t/>
            </a:r>
            <a:br>
              <a:rPr lang="en-US" altLang="ja-JP" sz="1200" dirty="0"/>
            </a:br>
            <a:r>
              <a:rPr lang="ja-JP" altLang="en-US" sz="1200" dirty="0"/>
              <a:t>⇒在庫適正管理</a:t>
            </a:r>
            <a:endParaRPr kumimoji="1" lang="ja-JP" altLang="en-US" sz="1200" dirty="0"/>
          </a:p>
        </p:txBody>
      </p:sp>
      <p:sp>
        <p:nvSpPr>
          <p:cNvPr id="13" name="テキスト ボックス 12">
            <a:extLst>
              <a:ext uri="{FF2B5EF4-FFF2-40B4-BE49-F238E27FC236}">
                <a16:creationId xmlns:a16="http://schemas.microsoft.com/office/drawing/2014/main" xmlns="" id="{24E0178A-E3E3-B8E8-BBEC-F68F6C511853}"/>
              </a:ext>
            </a:extLst>
          </p:cNvPr>
          <p:cNvSpPr txBox="1"/>
          <p:nvPr/>
        </p:nvSpPr>
        <p:spPr>
          <a:xfrm>
            <a:off x="4262540" y="-17011"/>
            <a:ext cx="7979437" cy="246221"/>
          </a:xfrm>
          <a:prstGeom prst="rect">
            <a:avLst/>
          </a:prstGeom>
          <a:solidFill>
            <a:srgbClr val="FFFF00"/>
          </a:solidFill>
        </p:spPr>
        <p:txBody>
          <a:bodyPr wrap="square" rtlCol="0">
            <a:spAutoFit/>
          </a:bodyPr>
          <a:lstStyle/>
          <a:p>
            <a:r>
              <a:rPr lang="ja-JP" altLang="en-US" sz="1000" dirty="0">
                <a:solidFill>
                  <a:srgbClr val="FF0000"/>
                </a:solidFill>
              </a:rPr>
              <a:t>前提①：在庫見える化ツールで可視化により、在庫適正管理できる（可視化後は人が判断</a:t>
            </a:r>
            <a:r>
              <a:rPr lang="en-US" altLang="ja-JP" sz="1000" dirty="0">
                <a:solidFill>
                  <a:srgbClr val="FF0000"/>
                </a:solidFill>
              </a:rPr>
              <a:t>/</a:t>
            </a:r>
            <a:r>
              <a:rPr lang="ja-JP" altLang="en-US" sz="1000" dirty="0">
                <a:solidFill>
                  <a:srgbClr val="FF0000"/>
                </a:solidFill>
              </a:rPr>
              <a:t>管理）</a:t>
            </a:r>
            <a:endParaRPr lang="en-US" altLang="ja-JP" sz="1000" dirty="0">
              <a:solidFill>
                <a:srgbClr val="FF0000"/>
              </a:solidFill>
            </a:endParaRPr>
          </a:p>
        </p:txBody>
      </p:sp>
      <p:sp>
        <p:nvSpPr>
          <p:cNvPr id="14" name="テキスト ボックス 13">
            <a:extLst>
              <a:ext uri="{FF2B5EF4-FFF2-40B4-BE49-F238E27FC236}">
                <a16:creationId xmlns:a16="http://schemas.microsoft.com/office/drawing/2014/main" xmlns="" id="{A4AC88B3-925E-D3CD-0642-F46A180BF2B4}"/>
              </a:ext>
            </a:extLst>
          </p:cNvPr>
          <p:cNvSpPr txBox="1"/>
          <p:nvPr/>
        </p:nvSpPr>
        <p:spPr>
          <a:xfrm>
            <a:off x="8152676" y="1484471"/>
            <a:ext cx="1903914"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r>
              <a:rPr lang="en-US" altLang="ja-JP" sz="1200" dirty="0"/>
              <a:t/>
            </a:r>
            <a:br>
              <a:rPr lang="en-US" altLang="ja-JP" sz="1200" dirty="0"/>
            </a:br>
            <a:r>
              <a:rPr lang="ja-JP" altLang="en-US" sz="1200" dirty="0"/>
              <a:t>　</a:t>
            </a:r>
            <a:r>
              <a:rPr kumimoji="1" lang="ja-JP" altLang="en-US" sz="1200" dirty="0"/>
              <a:t>在庫見える化</a:t>
            </a:r>
            <a:endParaRPr kumimoji="1" lang="en-US" altLang="ja-JP" sz="1200" dirty="0"/>
          </a:p>
          <a:p>
            <a:r>
              <a:rPr lang="ja-JP" altLang="en-US" sz="1050" dirty="0"/>
              <a:t>　</a:t>
            </a:r>
            <a:r>
              <a:rPr kumimoji="1" lang="ja-JP" altLang="en-US" sz="1050" b="1" dirty="0"/>
              <a:t>⇒</a:t>
            </a:r>
            <a:r>
              <a:rPr kumimoji="1" lang="ja-JP" altLang="en-US" sz="1050" b="1" dirty="0">
                <a:solidFill>
                  <a:srgbClr val="FF0000"/>
                </a:solidFill>
              </a:rPr>
              <a:t>〇ライン活用</a:t>
            </a:r>
            <a:endParaRPr kumimoji="1" lang="ja-JP" altLang="en-US" sz="1050" dirty="0"/>
          </a:p>
        </p:txBody>
      </p:sp>
      <p:sp>
        <p:nvSpPr>
          <p:cNvPr id="16" name="テキスト ボックス 15">
            <a:extLst>
              <a:ext uri="{FF2B5EF4-FFF2-40B4-BE49-F238E27FC236}">
                <a16:creationId xmlns:a16="http://schemas.microsoft.com/office/drawing/2014/main" xmlns="" id="{C43F8E94-C7DA-AA85-727F-951304F18B8E}"/>
              </a:ext>
            </a:extLst>
          </p:cNvPr>
          <p:cNvSpPr txBox="1"/>
          <p:nvPr/>
        </p:nvSpPr>
        <p:spPr>
          <a:xfrm>
            <a:off x="5607106" y="1489931"/>
            <a:ext cx="1410785" cy="623248"/>
          </a:xfrm>
          <a:prstGeom prst="rect">
            <a:avLst/>
          </a:prstGeom>
          <a:noFill/>
        </p:spPr>
        <p:txBody>
          <a:bodyPr wrap="square" rtlCol="0">
            <a:spAutoFit/>
          </a:bodyPr>
          <a:lstStyle/>
          <a:p>
            <a:r>
              <a:rPr lang="ja-JP" altLang="en-US" sz="1200" dirty="0"/>
              <a:t>★</a:t>
            </a:r>
            <a:r>
              <a:rPr lang="ja-JP" altLang="en-US" sz="1200" b="1" dirty="0"/>
              <a:t>順立装置工程</a:t>
            </a:r>
            <a:r>
              <a:rPr lang="en-US" altLang="ja-JP" sz="1200" dirty="0"/>
              <a:t/>
            </a:r>
            <a:br>
              <a:rPr lang="en-US" altLang="ja-JP" sz="1200" dirty="0"/>
            </a:br>
            <a:r>
              <a:rPr lang="ja-JP" altLang="en-US" sz="1200" dirty="0"/>
              <a:t>　の</a:t>
            </a:r>
            <a:r>
              <a:rPr kumimoji="1" lang="ja-JP" altLang="en-US" sz="1200" dirty="0"/>
              <a:t>在庫見える化</a:t>
            </a:r>
            <a:r>
              <a:rPr kumimoji="1" lang="en-US" altLang="ja-JP" sz="1200" dirty="0"/>
              <a:t/>
            </a:r>
            <a:br>
              <a:rPr kumimoji="1" lang="en-US" altLang="ja-JP" sz="1200" dirty="0"/>
            </a:br>
            <a:r>
              <a:rPr kumimoji="1" lang="ja-JP" altLang="en-US" sz="1050" b="1" dirty="0"/>
              <a:t>　⇒</a:t>
            </a:r>
            <a:r>
              <a:rPr kumimoji="1" lang="ja-JP" altLang="en-US" sz="1050" b="1" dirty="0">
                <a:solidFill>
                  <a:srgbClr val="FF0000"/>
                </a:solidFill>
              </a:rPr>
              <a:t>〇ライン活用</a:t>
            </a:r>
            <a:endParaRPr kumimoji="1" lang="ja-JP" altLang="en-US" sz="1200" b="1" dirty="0">
              <a:solidFill>
                <a:srgbClr val="FF0000"/>
              </a:solidFill>
            </a:endParaRPr>
          </a:p>
        </p:txBody>
      </p:sp>
      <p:sp>
        <p:nvSpPr>
          <p:cNvPr id="17" name="テキスト ボックス 16">
            <a:extLst>
              <a:ext uri="{FF2B5EF4-FFF2-40B4-BE49-F238E27FC236}">
                <a16:creationId xmlns:a16="http://schemas.microsoft.com/office/drawing/2014/main" xmlns="" id="{5B9E255D-0583-FDE2-5F0D-0CC12F8553C1}"/>
              </a:ext>
            </a:extLst>
          </p:cNvPr>
          <p:cNvSpPr txBox="1"/>
          <p:nvPr/>
        </p:nvSpPr>
        <p:spPr>
          <a:xfrm>
            <a:off x="2311223" y="5213122"/>
            <a:ext cx="1519184" cy="577081"/>
          </a:xfrm>
          <a:prstGeom prst="rect">
            <a:avLst/>
          </a:prstGeom>
          <a:noFill/>
        </p:spPr>
        <p:txBody>
          <a:bodyPr wrap="square" rtlCol="0">
            <a:spAutoFit/>
          </a:bodyPr>
          <a:lstStyle/>
          <a:p>
            <a:r>
              <a:rPr kumimoji="1" lang="ja-JP" altLang="en-US" sz="1050" dirty="0"/>
              <a:t>★コード＆マニュアル提供できてい状態</a:t>
            </a:r>
            <a:r>
              <a:rPr kumimoji="1" lang="en-US" altLang="ja-JP" sz="1050" dirty="0"/>
              <a:t/>
            </a:r>
            <a:br>
              <a:rPr kumimoji="1" lang="en-US" altLang="ja-JP" sz="1050" dirty="0"/>
            </a:br>
            <a:r>
              <a:rPr kumimoji="1" lang="ja-JP" altLang="en-US" sz="1050" dirty="0"/>
              <a:t>（</a:t>
            </a:r>
            <a:r>
              <a:rPr kumimoji="1" lang="en-US" altLang="ja-JP" sz="1050" dirty="0"/>
              <a:t>α</a:t>
            </a:r>
            <a:r>
              <a:rPr kumimoji="1" lang="ja-JP" altLang="en-US" sz="1050" dirty="0"/>
              <a:t>版）</a:t>
            </a:r>
          </a:p>
        </p:txBody>
      </p:sp>
      <p:sp>
        <p:nvSpPr>
          <p:cNvPr id="19" name="テキスト ボックス 18">
            <a:extLst>
              <a:ext uri="{FF2B5EF4-FFF2-40B4-BE49-F238E27FC236}">
                <a16:creationId xmlns:a16="http://schemas.microsoft.com/office/drawing/2014/main" xmlns="" id="{EFF5358A-08B7-162F-7AC8-B5B98E05B2E7}"/>
              </a:ext>
            </a:extLst>
          </p:cNvPr>
          <p:cNvSpPr txBox="1"/>
          <p:nvPr/>
        </p:nvSpPr>
        <p:spPr>
          <a:xfrm>
            <a:off x="2502146" y="3439143"/>
            <a:ext cx="1624534" cy="415498"/>
          </a:xfrm>
          <a:prstGeom prst="rect">
            <a:avLst/>
          </a:prstGeom>
          <a:noFill/>
        </p:spPr>
        <p:txBody>
          <a:bodyPr wrap="square" rtlCol="0">
            <a:spAutoFit/>
          </a:bodyPr>
          <a:lstStyle/>
          <a:p>
            <a:r>
              <a:rPr kumimoji="1" lang="ja-JP" altLang="en-US" sz="1050" dirty="0"/>
              <a:t>★在庫見える化</a:t>
            </a:r>
            <a:endParaRPr kumimoji="1" lang="en-US" altLang="ja-JP" sz="1050" dirty="0"/>
          </a:p>
          <a:p>
            <a:r>
              <a:rPr kumimoji="1" lang="ja-JP" altLang="en-US" sz="1050" dirty="0"/>
              <a:t>トライできている状態</a:t>
            </a:r>
          </a:p>
        </p:txBody>
      </p:sp>
      <p:sp>
        <p:nvSpPr>
          <p:cNvPr id="21" name="テキスト ボックス 20">
            <a:extLst>
              <a:ext uri="{FF2B5EF4-FFF2-40B4-BE49-F238E27FC236}">
                <a16:creationId xmlns:a16="http://schemas.microsoft.com/office/drawing/2014/main" xmlns="" id="{D857DFC1-E88B-848D-8C4C-8A7F5D1813B5}"/>
              </a:ext>
            </a:extLst>
          </p:cNvPr>
          <p:cNvSpPr txBox="1"/>
          <p:nvPr/>
        </p:nvSpPr>
        <p:spPr>
          <a:xfrm>
            <a:off x="3675709" y="4424411"/>
            <a:ext cx="1624534" cy="738664"/>
          </a:xfrm>
          <a:prstGeom prst="rect">
            <a:avLst/>
          </a:prstGeom>
          <a:noFill/>
        </p:spPr>
        <p:txBody>
          <a:bodyPr wrap="square" rtlCol="0">
            <a:spAutoFit/>
          </a:bodyPr>
          <a:lstStyle/>
          <a:p>
            <a:r>
              <a:rPr kumimoji="1" lang="ja-JP" altLang="en-US" sz="1050" dirty="0">
                <a:solidFill>
                  <a:srgbClr val="FF0000"/>
                </a:solidFill>
              </a:rPr>
              <a:t>★在庫見える化</a:t>
            </a:r>
            <a:endParaRPr kumimoji="1" lang="en-US" altLang="ja-JP" sz="1050" dirty="0">
              <a:solidFill>
                <a:srgbClr val="FF0000"/>
              </a:solidFill>
            </a:endParaRPr>
          </a:p>
          <a:p>
            <a:r>
              <a:rPr kumimoji="1" lang="ja-JP" altLang="en-US" sz="1050" dirty="0">
                <a:solidFill>
                  <a:srgbClr val="FF0000"/>
                </a:solidFill>
              </a:rPr>
              <a:t>　実現可否判断</a:t>
            </a:r>
            <a:r>
              <a:rPr kumimoji="1" lang="en-US" altLang="ja-JP" sz="1050" dirty="0">
                <a:solidFill>
                  <a:srgbClr val="FF0000"/>
                </a:solidFill>
              </a:rPr>
              <a:t/>
            </a:r>
            <a:br>
              <a:rPr kumimoji="1" lang="en-US" altLang="ja-JP" sz="1050" dirty="0">
                <a:solidFill>
                  <a:srgbClr val="FF0000"/>
                </a:solidFill>
              </a:rPr>
            </a:br>
            <a:r>
              <a:rPr kumimoji="1" lang="ja-JP" altLang="en-US" sz="1050" dirty="0">
                <a:solidFill>
                  <a:srgbClr val="FF0000"/>
                </a:solidFill>
              </a:rPr>
              <a:t>　できている状態</a:t>
            </a:r>
            <a:r>
              <a:rPr kumimoji="1" lang="en-US" altLang="ja-JP" sz="1050" dirty="0">
                <a:solidFill>
                  <a:srgbClr val="FF0000"/>
                </a:solidFill>
              </a:rPr>
              <a:t/>
            </a:r>
            <a:br>
              <a:rPr kumimoji="1" lang="en-US" altLang="ja-JP" sz="1050" dirty="0">
                <a:solidFill>
                  <a:srgbClr val="FF0000"/>
                </a:solidFill>
              </a:rPr>
            </a:br>
            <a:r>
              <a:rPr kumimoji="1" lang="ja-JP" altLang="en-US" sz="1050" dirty="0">
                <a:solidFill>
                  <a:srgbClr val="FF0000"/>
                </a:solidFill>
              </a:rPr>
              <a:t>　（課題洗い出し）</a:t>
            </a:r>
          </a:p>
        </p:txBody>
      </p:sp>
      <p:sp>
        <p:nvSpPr>
          <p:cNvPr id="24" name="テキスト ボックス 23">
            <a:extLst>
              <a:ext uri="{FF2B5EF4-FFF2-40B4-BE49-F238E27FC236}">
                <a16:creationId xmlns:a16="http://schemas.microsoft.com/office/drawing/2014/main" xmlns="" id="{D66790A9-1B8D-20EA-3D48-135BB5A83D9F}"/>
              </a:ext>
            </a:extLst>
          </p:cNvPr>
          <p:cNvSpPr txBox="1"/>
          <p:nvPr/>
        </p:nvSpPr>
        <p:spPr>
          <a:xfrm>
            <a:off x="1219349" y="1568173"/>
            <a:ext cx="1117451" cy="461665"/>
          </a:xfrm>
          <a:prstGeom prst="rect">
            <a:avLst/>
          </a:prstGeom>
          <a:noFill/>
          <a:ln>
            <a:solidFill>
              <a:schemeClr val="tx1"/>
            </a:solidFill>
          </a:ln>
        </p:spPr>
        <p:txBody>
          <a:bodyPr wrap="square" rtlCol="0">
            <a:spAutoFit/>
          </a:bodyPr>
          <a:lstStyle/>
          <a:p>
            <a:r>
              <a:rPr lang="ja-JP" altLang="en-US" sz="1200" dirty="0"/>
              <a:t>安城第１工場</a:t>
            </a:r>
            <a:r>
              <a:rPr lang="en-US" altLang="ja-JP" sz="1200" dirty="0"/>
              <a:t>(T403)</a:t>
            </a:r>
            <a:endParaRPr kumimoji="1" lang="ja-JP" altLang="en-US" sz="1200" dirty="0"/>
          </a:p>
        </p:txBody>
      </p:sp>
      <p:sp>
        <p:nvSpPr>
          <p:cNvPr id="25" name="テキスト ボックス 24">
            <a:extLst>
              <a:ext uri="{FF2B5EF4-FFF2-40B4-BE49-F238E27FC236}">
                <a16:creationId xmlns:a16="http://schemas.microsoft.com/office/drawing/2014/main" xmlns="" id="{C0F9009E-3932-A852-7B45-3F689D436AB9}"/>
              </a:ext>
            </a:extLst>
          </p:cNvPr>
          <p:cNvSpPr txBox="1"/>
          <p:nvPr/>
        </p:nvSpPr>
        <p:spPr>
          <a:xfrm>
            <a:off x="1219349" y="2157199"/>
            <a:ext cx="1117451" cy="461665"/>
          </a:xfrm>
          <a:prstGeom prst="rect">
            <a:avLst/>
          </a:prstGeom>
          <a:noFill/>
          <a:ln>
            <a:solidFill>
              <a:schemeClr val="tx1"/>
            </a:solidFill>
          </a:ln>
        </p:spPr>
        <p:txBody>
          <a:bodyPr wrap="square" rtlCol="0">
            <a:spAutoFit/>
          </a:bodyPr>
          <a:lstStyle/>
          <a:p>
            <a:r>
              <a:rPr lang="ja-JP" altLang="en-US" sz="1200" dirty="0"/>
              <a:t>安城第２工場</a:t>
            </a:r>
            <a:r>
              <a:rPr lang="en-US" altLang="ja-JP" sz="1200" dirty="0"/>
              <a:t/>
            </a:r>
            <a:br>
              <a:rPr lang="en-US" altLang="ja-JP" sz="1200" dirty="0"/>
            </a:br>
            <a:r>
              <a:rPr lang="en-US" altLang="ja-JP" sz="1200" dirty="0"/>
              <a:t>(T447)</a:t>
            </a:r>
            <a:endParaRPr kumimoji="1" lang="ja-JP" altLang="en-US" sz="1200" dirty="0"/>
          </a:p>
        </p:txBody>
      </p:sp>
      <p:sp>
        <p:nvSpPr>
          <p:cNvPr id="26" name="テキスト ボックス 25">
            <a:extLst>
              <a:ext uri="{FF2B5EF4-FFF2-40B4-BE49-F238E27FC236}">
                <a16:creationId xmlns:a16="http://schemas.microsoft.com/office/drawing/2014/main" xmlns="" id="{5EEE0683-83EC-0C53-D56E-27B95432CAF4}"/>
              </a:ext>
            </a:extLst>
          </p:cNvPr>
          <p:cNvSpPr txBox="1"/>
          <p:nvPr/>
        </p:nvSpPr>
        <p:spPr>
          <a:xfrm>
            <a:off x="1219349" y="2742689"/>
            <a:ext cx="1117451" cy="461665"/>
          </a:xfrm>
          <a:prstGeom prst="rect">
            <a:avLst/>
          </a:prstGeom>
          <a:noFill/>
          <a:ln>
            <a:solidFill>
              <a:schemeClr val="tx1"/>
            </a:solidFill>
          </a:ln>
        </p:spPr>
        <p:txBody>
          <a:bodyPr wrap="square" rtlCol="0">
            <a:spAutoFit/>
          </a:bodyPr>
          <a:lstStyle/>
          <a:p>
            <a:r>
              <a:rPr lang="ja-JP" altLang="en-US" sz="1200" dirty="0"/>
              <a:t>〇〇工場</a:t>
            </a:r>
            <a:r>
              <a:rPr lang="en-US" altLang="ja-JP" sz="1200" dirty="0"/>
              <a:t/>
            </a:r>
            <a:br>
              <a:rPr lang="en-US" altLang="ja-JP" sz="1200" dirty="0"/>
            </a:br>
            <a:r>
              <a:rPr lang="en-US" altLang="ja-JP" sz="1200" dirty="0"/>
              <a:t>…</a:t>
            </a:r>
          </a:p>
        </p:txBody>
      </p:sp>
      <p:sp>
        <p:nvSpPr>
          <p:cNvPr id="27" name="テキスト ボックス 26">
            <a:extLst>
              <a:ext uri="{FF2B5EF4-FFF2-40B4-BE49-F238E27FC236}">
                <a16:creationId xmlns:a16="http://schemas.microsoft.com/office/drawing/2014/main" xmlns="" id="{9449E601-09FE-5ED5-F65A-363704C74EAB}"/>
              </a:ext>
            </a:extLst>
          </p:cNvPr>
          <p:cNvSpPr txBox="1"/>
          <p:nvPr/>
        </p:nvSpPr>
        <p:spPr>
          <a:xfrm>
            <a:off x="5951751" y="2106399"/>
            <a:ext cx="2268151" cy="623248"/>
          </a:xfrm>
          <a:prstGeom prst="rect">
            <a:avLst/>
          </a:prstGeom>
          <a:noFill/>
        </p:spPr>
        <p:txBody>
          <a:bodyPr wrap="square" rtlCol="0">
            <a:spAutoFit/>
          </a:bodyPr>
          <a:lstStyle/>
          <a:p>
            <a:r>
              <a:rPr lang="ja-JP" altLang="en-US" sz="1200" dirty="0"/>
              <a:t>★</a:t>
            </a:r>
            <a:r>
              <a:rPr lang="ja-JP" altLang="en-US" sz="1200" b="1" dirty="0"/>
              <a:t>順立装置工程</a:t>
            </a:r>
            <a:r>
              <a:rPr lang="ja-JP" altLang="en-US" sz="1200" dirty="0"/>
              <a:t>の</a:t>
            </a:r>
            <a:r>
              <a:rPr lang="en-US" altLang="ja-JP" sz="1200" dirty="0"/>
              <a:t/>
            </a:r>
            <a:br>
              <a:rPr lang="en-US" altLang="ja-JP" sz="1200" dirty="0"/>
            </a:br>
            <a:r>
              <a:rPr lang="ja-JP" altLang="en-US" sz="1200" dirty="0"/>
              <a:t>　</a:t>
            </a:r>
            <a:r>
              <a:rPr kumimoji="1" lang="ja-JP" altLang="en-US" sz="1200" dirty="0"/>
              <a:t>在庫見える化</a:t>
            </a:r>
            <a:r>
              <a:rPr kumimoji="1" lang="en-US" altLang="ja-JP" sz="1200" dirty="0"/>
              <a:t/>
            </a:r>
            <a:br>
              <a:rPr kumimoji="1" lang="en-US" altLang="ja-JP" sz="1200" dirty="0"/>
            </a:br>
            <a:r>
              <a:rPr kumimoji="1" lang="ja-JP" altLang="en-US" sz="1000" dirty="0"/>
              <a:t>　</a:t>
            </a:r>
            <a:r>
              <a:rPr kumimoji="1" lang="ja-JP" altLang="en-US" sz="1050" dirty="0"/>
              <a:t>⇒</a:t>
            </a:r>
            <a:r>
              <a:rPr lang="en-US" altLang="ja-JP" sz="1050" dirty="0">
                <a:solidFill>
                  <a:srgbClr val="FF0000"/>
                </a:solidFill>
              </a:rPr>
              <a:t>’</a:t>
            </a:r>
            <a:r>
              <a:rPr kumimoji="1" lang="en-US" altLang="ja-JP" sz="1050" b="1" dirty="0">
                <a:solidFill>
                  <a:srgbClr val="FF0000"/>
                </a:solidFill>
              </a:rPr>
              <a:t>24/10</a:t>
            </a:r>
            <a:r>
              <a:rPr lang="ja-JP" altLang="en-US" sz="1050" b="1" dirty="0">
                <a:solidFill>
                  <a:srgbClr val="FF0000"/>
                </a:solidFill>
              </a:rPr>
              <a:t> </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000" b="1" dirty="0">
              <a:solidFill>
                <a:srgbClr val="FF0000"/>
              </a:solidFill>
            </a:endParaRPr>
          </a:p>
        </p:txBody>
      </p:sp>
      <p:sp>
        <p:nvSpPr>
          <p:cNvPr id="29" name="矢印: 五方向 28">
            <a:extLst>
              <a:ext uri="{FF2B5EF4-FFF2-40B4-BE49-F238E27FC236}">
                <a16:creationId xmlns:a16="http://schemas.microsoft.com/office/drawing/2014/main" xmlns="" id="{D96BEA35-03CE-410C-8707-F6B105706328}"/>
              </a:ext>
            </a:extLst>
          </p:cNvPr>
          <p:cNvSpPr/>
          <p:nvPr/>
        </p:nvSpPr>
        <p:spPr>
          <a:xfrm>
            <a:off x="3830407" y="5322867"/>
            <a:ext cx="441873" cy="58534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xmlns="" id="{1D3D98A0-8750-6EE9-C780-88F258BB4C7B}"/>
              </a:ext>
            </a:extLst>
          </p:cNvPr>
          <p:cNvSpPr txBox="1"/>
          <p:nvPr/>
        </p:nvSpPr>
        <p:spPr>
          <a:xfrm>
            <a:off x="10505428" y="1493755"/>
            <a:ext cx="1455230" cy="646331"/>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r>
              <a:rPr lang="en-US" altLang="ja-JP" sz="1200" dirty="0"/>
              <a:t/>
            </a:r>
            <a:br>
              <a:rPr lang="en-US" altLang="ja-JP" sz="1200" dirty="0"/>
            </a:br>
            <a:r>
              <a:rPr lang="ja-JP" altLang="en-US" sz="1200" dirty="0"/>
              <a:t>　</a:t>
            </a:r>
            <a:r>
              <a:rPr kumimoji="1" lang="ja-JP" altLang="en-US" sz="1200" dirty="0"/>
              <a:t>在庫見える化</a:t>
            </a:r>
            <a:endParaRPr kumimoji="1" lang="en-US" altLang="ja-JP" sz="1200" dirty="0"/>
          </a:p>
          <a:p>
            <a:r>
              <a:rPr kumimoji="1" lang="ja-JP" altLang="en-US" sz="1050" b="1" dirty="0"/>
              <a:t>　⇒</a:t>
            </a:r>
            <a:r>
              <a:rPr kumimoji="1" lang="ja-JP" altLang="en-US" sz="1050" b="1" dirty="0">
                <a:solidFill>
                  <a:srgbClr val="FF0000"/>
                </a:solidFill>
              </a:rPr>
              <a:t>〇ライン活用</a:t>
            </a:r>
            <a:endParaRPr kumimoji="1" lang="ja-JP" altLang="en-US" sz="1050" dirty="0"/>
          </a:p>
        </p:txBody>
      </p:sp>
      <p:sp>
        <p:nvSpPr>
          <p:cNvPr id="43" name="テキスト ボックス 42">
            <a:extLst>
              <a:ext uri="{FF2B5EF4-FFF2-40B4-BE49-F238E27FC236}">
                <a16:creationId xmlns:a16="http://schemas.microsoft.com/office/drawing/2014/main" xmlns="" id="{FEF8E534-20BB-135F-8D1B-5E6D6FD89FA9}"/>
              </a:ext>
            </a:extLst>
          </p:cNvPr>
          <p:cNvSpPr txBox="1"/>
          <p:nvPr/>
        </p:nvSpPr>
        <p:spPr>
          <a:xfrm>
            <a:off x="10596664" y="2106399"/>
            <a:ext cx="1893796" cy="623248"/>
          </a:xfrm>
          <a:prstGeom prst="rect">
            <a:avLst/>
          </a:prstGeom>
          <a:noFill/>
        </p:spPr>
        <p:txBody>
          <a:bodyPr wrap="square" rtlCol="0">
            <a:spAutoFit/>
          </a:bodyPr>
          <a:lstStyle/>
          <a:p>
            <a:r>
              <a:rPr lang="ja-JP" altLang="en-US" sz="1200" dirty="0"/>
              <a:t>★</a:t>
            </a:r>
            <a:r>
              <a:rPr kumimoji="1" lang="ja-JP" altLang="en-US" sz="1200" b="1" dirty="0"/>
              <a:t>全</a:t>
            </a:r>
            <a:r>
              <a:rPr lang="ja-JP" altLang="en-US" sz="1200" b="1" dirty="0"/>
              <a:t>工程スルー</a:t>
            </a:r>
            <a:r>
              <a:rPr lang="ja-JP" altLang="en-US" sz="1200" dirty="0"/>
              <a:t>で</a:t>
            </a:r>
            <a:r>
              <a:rPr lang="en-US" altLang="ja-JP" sz="1200" dirty="0"/>
              <a:t/>
            </a:r>
            <a:br>
              <a:rPr lang="en-US" altLang="ja-JP" sz="1200" dirty="0"/>
            </a:br>
            <a:r>
              <a:rPr lang="ja-JP" altLang="en-US" sz="1200" dirty="0"/>
              <a:t>　</a:t>
            </a:r>
            <a:r>
              <a:rPr kumimoji="1" lang="ja-JP" altLang="en-US" sz="1200" dirty="0"/>
              <a:t>在庫見える化</a:t>
            </a:r>
            <a:endParaRPr kumimoji="1" lang="en-US" altLang="ja-JP" sz="1200" dirty="0"/>
          </a:p>
          <a:p>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p>
        </p:txBody>
      </p:sp>
      <p:sp>
        <p:nvSpPr>
          <p:cNvPr id="45" name="テキスト ボックス 44">
            <a:extLst>
              <a:ext uri="{FF2B5EF4-FFF2-40B4-BE49-F238E27FC236}">
                <a16:creationId xmlns:a16="http://schemas.microsoft.com/office/drawing/2014/main" xmlns="" id="{7B153F6A-8223-BD9B-DFAC-62CE9DFFB838}"/>
              </a:ext>
            </a:extLst>
          </p:cNvPr>
          <p:cNvSpPr txBox="1"/>
          <p:nvPr/>
        </p:nvSpPr>
        <p:spPr>
          <a:xfrm>
            <a:off x="8249142" y="2123543"/>
            <a:ext cx="1916018" cy="646331"/>
          </a:xfrm>
          <a:prstGeom prst="rect">
            <a:avLst/>
          </a:prstGeom>
          <a:noFill/>
        </p:spPr>
        <p:txBody>
          <a:bodyPr wrap="square" rtlCol="0">
            <a:spAutoFit/>
          </a:bodyPr>
          <a:lstStyle/>
          <a:p>
            <a:r>
              <a:rPr lang="ja-JP" altLang="en-US" sz="1200" dirty="0"/>
              <a:t>★</a:t>
            </a:r>
            <a:r>
              <a:rPr lang="ja-JP" altLang="en-US" sz="1200" b="1" dirty="0"/>
              <a:t>順立装置以外の工程</a:t>
            </a:r>
            <a:r>
              <a:rPr lang="ja-JP" altLang="en-US" sz="1200" dirty="0"/>
              <a:t>の</a:t>
            </a:r>
            <a:r>
              <a:rPr lang="en-US" altLang="ja-JP" sz="1200" dirty="0"/>
              <a:t/>
            </a:r>
            <a:br>
              <a:rPr lang="en-US" altLang="ja-JP" sz="1200" dirty="0"/>
            </a:br>
            <a:r>
              <a:rPr lang="ja-JP" altLang="en-US" sz="1200" dirty="0"/>
              <a:t>　</a:t>
            </a:r>
            <a:r>
              <a:rPr kumimoji="1" lang="ja-JP" altLang="en-US" sz="1200" dirty="0"/>
              <a:t>在庫見える化</a:t>
            </a:r>
            <a:r>
              <a:rPr kumimoji="1" lang="en-US" altLang="ja-JP" sz="1200" dirty="0"/>
              <a:t/>
            </a:r>
            <a:br>
              <a:rPr kumimoji="1" lang="en-US" altLang="ja-JP" sz="1200" dirty="0"/>
            </a:br>
            <a:r>
              <a:rPr kumimoji="1" lang="ja-JP" altLang="en-US" sz="1050" dirty="0"/>
              <a:t>⇒</a:t>
            </a:r>
            <a:r>
              <a:rPr kumimoji="1" lang="ja-JP" altLang="en-US" sz="1050" b="1" dirty="0">
                <a:solidFill>
                  <a:srgbClr val="FF0000"/>
                </a:solidFill>
              </a:rPr>
              <a:t>新ライン</a:t>
            </a:r>
            <a:r>
              <a:rPr kumimoji="1" lang="en-US" altLang="ja-JP" sz="1050" b="1" dirty="0">
                <a:solidFill>
                  <a:srgbClr val="FF0000"/>
                </a:solidFill>
              </a:rPr>
              <a:t>T447</a:t>
            </a:r>
            <a:r>
              <a:rPr kumimoji="1" lang="ja-JP" altLang="en-US" sz="1050" b="1" dirty="0">
                <a:solidFill>
                  <a:srgbClr val="FF0000"/>
                </a:solidFill>
              </a:rPr>
              <a:t>号試活用？</a:t>
            </a:r>
            <a:endParaRPr kumimoji="1" lang="ja-JP" altLang="en-US" sz="1200" b="1" dirty="0">
              <a:solidFill>
                <a:srgbClr val="FF0000"/>
              </a:solidFill>
            </a:endParaRPr>
          </a:p>
        </p:txBody>
      </p:sp>
      <p:sp>
        <p:nvSpPr>
          <p:cNvPr id="52" name="テキスト ボックス 51">
            <a:extLst>
              <a:ext uri="{FF2B5EF4-FFF2-40B4-BE49-F238E27FC236}">
                <a16:creationId xmlns:a16="http://schemas.microsoft.com/office/drawing/2014/main" xmlns="" id="{0C146434-4028-C511-4C58-1FC9ECEB0F5D}"/>
              </a:ext>
            </a:extLst>
          </p:cNvPr>
          <p:cNvSpPr txBox="1"/>
          <p:nvPr/>
        </p:nvSpPr>
        <p:spPr>
          <a:xfrm>
            <a:off x="4184797" y="5267609"/>
            <a:ext cx="2007723" cy="415498"/>
          </a:xfrm>
          <a:prstGeom prst="rect">
            <a:avLst/>
          </a:prstGeom>
          <a:noFill/>
        </p:spPr>
        <p:txBody>
          <a:bodyPr wrap="square" rtlCol="0">
            <a:spAutoFit/>
          </a:bodyPr>
          <a:lstStyle/>
          <a:p>
            <a:r>
              <a:rPr kumimoji="1" lang="ja-JP" altLang="en-US" sz="1050" dirty="0"/>
              <a:t>★コード＆マニュアル</a:t>
            </a:r>
            <a:r>
              <a:rPr kumimoji="1" lang="en-US" altLang="ja-JP" sz="1050" dirty="0"/>
              <a:t/>
            </a:r>
            <a:br>
              <a:rPr kumimoji="1" lang="en-US" altLang="ja-JP" sz="1050" dirty="0"/>
            </a:br>
            <a:r>
              <a:rPr kumimoji="1" lang="ja-JP" altLang="en-US" sz="1050" dirty="0"/>
              <a:t>　提供できてい状態（</a:t>
            </a:r>
            <a:r>
              <a:rPr lang="en-US" altLang="ja-JP" sz="1050" dirty="0"/>
              <a:t>α+</a:t>
            </a:r>
            <a:r>
              <a:rPr kumimoji="1" lang="ja-JP" altLang="en-US" sz="1050" dirty="0"/>
              <a:t>版）</a:t>
            </a:r>
          </a:p>
        </p:txBody>
      </p:sp>
      <p:sp>
        <p:nvSpPr>
          <p:cNvPr id="58" name="矢印: 五方向 57">
            <a:extLst>
              <a:ext uri="{FF2B5EF4-FFF2-40B4-BE49-F238E27FC236}">
                <a16:creationId xmlns:a16="http://schemas.microsoft.com/office/drawing/2014/main" xmlns="" id="{B6B3B50E-8D29-06A5-0510-4684CC070351}"/>
              </a:ext>
            </a:extLst>
          </p:cNvPr>
          <p:cNvSpPr/>
          <p:nvPr/>
        </p:nvSpPr>
        <p:spPr>
          <a:xfrm>
            <a:off x="2650148" y="3911235"/>
            <a:ext cx="1151575" cy="605601"/>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r>
              <a:rPr kumimoji="1" lang="en-US" altLang="ja-JP" sz="1200" dirty="0">
                <a:solidFill>
                  <a:schemeClr val="tx1"/>
                </a:solidFill>
              </a:rPr>
              <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sp>
        <p:nvSpPr>
          <p:cNvPr id="60" name="テキスト ボックス 59">
            <a:extLst>
              <a:ext uri="{FF2B5EF4-FFF2-40B4-BE49-F238E27FC236}">
                <a16:creationId xmlns:a16="http://schemas.microsoft.com/office/drawing/2014/main" xmlns="" id="{C121C5B7-5765-E2B8-F341-C45A66C75718}"/>
              </a:ext>
            </a:extLst>
          </p:cNvPr>
          <p:cNvSpPr txBox="1"/>
          <p:nvPr/>
        </p:nvSpPr>
        <p:spPr>
          <a:xfrm>
            <a:off x="4218770" y="3446468"/>
            <a:ext cx="1483682" cy="577081"/>
          </a:xfrm>
          <a:prstGeom prst="rect">
            <a:avLst/>
          </a:prstGeom>
          <a:noFill/>
        </p:spPr>
        <p:txBody>
          <a:bodyPr wrap="square" rtlCol="0">
            <a:spAutoFit/>
          </a:bodyPr>
          <a:lstStyle/>
          <a:p>
            <a:r>
              <a:rPr kumimoji="1" lang="ja-JP" altLang="en-US" sz="1050" dirty="0"/>
              <a:t>★在庫見える化</a:t>
            </a:r>
            <a:endParaRPr kumimoji="1" lang="en-US" altLang="ja-JP" sz="1050" dirty="0"/>
          </a:p>
          <a:p>
            <a:r>
              <a:rPr kumimoji="1" lang="ja-JP" altLang="en-US" sz="1050" dirty="0"/>
              <a:t>　できている状態　（</a:t>
            </a:r>
            <a:r>
              <a:rPr kumimoji="1" lang="en-US" altLang="ja-JP" sz="1050" dirty="0"/>
              <a:t>for</a:t>
            </a:r>
            <a:r>
              <a:rPr kumimoji="1" lang="ja-JP" altLang="en-US" sz="1050" dirty="0"/>
              <a:t>試験運用）</a:t>
            </a:r>
          </a:p>
        </p:txBody>
      </p:sp>
      <p:sp>
        <p:nvSpPr>
          <p:cNvPr id="78" name="矢印: 五方向 77">
            <a:extLst>
              <a:ext uri="{FF2B5EF4-FFF2-40B4-BE49-F238E27FC236}">
                <a16:creationId xmlns:a16="http://schemas.microsoft.com/office/drawing/2014/main" xmlns="" id="{54188150-56FD-3F60-7A50-1BCF7D84E9CD}"/>
              </a:ext>
            </a:extLst>
          </p:cNvPr>
          <p:cNvSpPr/>
          <p:nvPr/>
        </p:nvSpPr>
        <p:spPr>
          <a:xfrm>
            <a:off x="4421824" y="1528031"/>
            <a:ext cx="123542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87" name="矢印: 五方向 86">
            <a:extLst>
              <a:ext uri="{FF2B5EF4-FFF2-40B4-BE49-F238E27FC236}">
                <a16:creationId xmlns:a16="http://schemas.microsoft.com/office/drawing/2014/main" xmlns="" id="{DD3A389F-2135-547D-97CE-82E147B18A55}"/>
              </a:ext>
            </a:extLst>
          </p:cNvPr>
          <p:cNvSpPr/>
          <p:nvPr/>
        </p:nvSpPr>
        <p:spPr>
          <a:xfrm>
            <a:off x="4862827" y="5982982"/>
            <a:ext cx="856072" cy="4889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アプリ化（</a:t>
            </a:r>
            <a:r>
              <a:rPr lang="en-US" altLang="ja-JP" sz="1200" dirty="0">
                <a:solidFill>
                  <a:schemeClr val="tx1"/>
                </a:solidFill>
              </a:rPr>
              <a:t>UI</a:t>
            </a:r>
            <a:r>
              <a:rPr lang="ja-JP" altLang="en-US" sz="1200" dirty="0">
                <a:solidFill>
                  <a:schemeClr val="tx1"/>
                </a:solidFill>
              </a:rPr>
              <a:t>）</a:t>
            </a:r>
            <a:endParaRPr kumimoji="1" lang="ja-JP" altLang="en-US" sz="1200" dirty="0">
              <a:solidFill>
                <a:schemeClr val="tx1"/>
              </a:solidFill>
            </a:endParaRPr>
          </a:p>
        </p:txBody>
      </p:sp>
      <p:sp>
        <p:nvSpPr>
          <p:cNvPr id="89" name="テキスト ボックス 88">
            <a:extLst>
              <a:ext uri="{FF2B5EF4-FFF2-40B4-BE49-F238E27FC236}">
                <a16:creationId xmlns:a16="http://schemas.microsoft.com/office/drawing/2014/main" xmlns="" id="{32B6B6F6-261E-C2E0-9A2B-EEBF2DC0C008}"/>
              </a:ext>
            </a:extLst>
          </p:cNvPr>
          <p:cNvSpPr txBox="1"/>
          <p:nvPr/>
        </p:nvSpPr>
        <p:spPr>
          <a:xfrm>
            <a:off x="5658741" y="5766368"/>
            <a:ext cx="1614496" cy="577081"/>
          </a:xfrm>
          <a:prstGeom prst="rect">
            <a:avLst/>
          </a:prstGeom>
          <a:noFill/>
        </p:spPr>
        <p:txBody>
          <a:bodyPr wrap="square" rtlCol="0">
            <a:spAutoFit/>
          </a:bodyPr>
          <a:lstStyle/>
          <a:p>
            <a:r>
              <a:rPr kumimoji="1" lang="ja-JP" altLang="en-US" sz="1050" dirty="0"/>
              <a:t>★</a:t>
            </a:r>
            <a:r>
              <a:rPr kumimoji="1" lang="en-US" altLang="ja-JP" sz="1050" dirty="0"/>
              <a:t>UI</a:t>
            </a:r>
            <a:r>
              <a:rPr kumimoji="1" lang="ja-JP" altLang="en-US" sz="1050" dirty="0"/>
              <a:t>含めて</a:t>
            </a:r>
            <a:r>
              <a:rPr kumimoji="1" lang="en-US" altLang="ja-JP" sz="1050" dirty="0"/>
              <a:t/>
            </a:r>
            <a:br>
              <a:rPr kumimoji="1" lang="en-US" altLang="ja-JP" sz="1050" dirty="0"/>
            </a:br>
            <a:r>
              <a:rPr kumimoji="1" lang="ja-JP" altLang="en-US" sz="1050" dirty="0"/>
              <a:t>見える化環境提供できてい状態（</a:t>
            </a:r>
            <a:r>
              <a:rPr lang="en-US" altLang="ja-JP" sz="1050" dirty="0"/>
              <a:t>α++</a:t>
            </a:r>
            <a:r>
              <a:rPr kumimoji="1" lang="ja-JP" altLang="en-US" sz="1050" dirty="0"/>
              <a:t>版）</a:t>
            </a:r>
          </a:p>
        </p:txBody>
      </p:sp>
      <p:cxnSp>
        <p:nvCxnSpPr>
          <p:cNvPr id="91" name="直線矢印コネクタ 90">
            <a:extLst>
              <a:ext uri="{FF2B5EF4-FFF2-40B4-BE49-F238E27FC236}">
                <a16:creationId xmlns:a16="http://schemas.microsoft.com/office/drawing/2014/main" xmlns="" id="{59EF2329-F4D4-D43A-AE56-4873D8F64E67}"/>
              </a:ext>
            </a:extLst>
          </p:cNvPr>
          <p:cNvCxnSpPr>
            <a:cxnSpLocks/>
            <a:stCxn id="122" idx="3"/>
          </p:cNvCxnSpPr>
          <p:nvPr/>
        </p:nvCxnSpPr>
        <p:spPr>
          <a:xfrm flipV="1">
            <a:off x="5702452" y="1712541"/>
            <a:ext cx="71892" cy="409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xmlns="" id="{8467200A-29AE-5397-A929-DE0AFA515102}"/>
              </a:ext>
            </a:extLst>
          </p:cNvPr>
          <p:cNvSpPr txBox="1"/>
          <p:nvPr/>
        </p:nvSpPr>
        <p:spPr>
          <a:xfrm>
            <a:off x="4263055" y="238269"/>
            <a:ext cx="7979438" cy="246221"/>
          </a:xfrm>
          <a:prstGeom prst="rect">
            <a:avLst/>
          </a:prstGeom>
          <a:solidFill>
            <a:srgbClr val="FFFF00"/>
          </a:solidFill>
        </p:spPr>
        <p:txBody>
          <a:bodyPr wrap="square" rtlCol="0">
            <a:spAutoFit/>
          </a:bodyPr>
          <a:lstStyle/>
          <a:p>
            <a:r>
              <a:rPr lang="ja-JP" altLang="en-US" sz="1000" dirty="0">
                <a:solidFill>
                  <a:srgbClr val="FF0000"/>
                </a:solidFill>
              </a:rPr>
              <a:t>前提②：在庫見える化ツールで可視化することで在庫過多欠品予測が可能（先を見越した真因＋次のアクション（行動）が明確となる）</a:t>
            </a:r>
            <a:endParaRPr lang="en-US" altLang="ja-JP" sz="1000" dirty="0">
              <a:solidFill>
                <a:srgbClr val="FF0000"/>
              </a:solidFill>
            </a:endParaRPr>
          </a:p>
        </p:txBody>
      </p:sp>
      <p:sp>
        <p:nvSpPr>
          <p:cNvPr id="102" name="矢印: 五方向 101">
            <a:extLst>
              <a:ext uri="{FF2B5EF4-FFF2-40B4-BE49-F238E27FC236}">
                <a16:creationId xmlns:a16="http://schemas.microsoft.com/office/drawing/2014/main" xmlns="" id="{1031A7A2-9D57-698F-4C6C-B76FF380AEAB}"/>
              </a:ext>
            </a:extLst>
          </p:cNvPr>
          <p:cNvSpPr/>
          <p:nvPr/>
        </p:nvSpPr>
        <p:spPr>
          <a:xfrm>
            <a:off x="2650149" y="4628922"/>
            <a:ext cx="1139852" cy="484061"/>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rgbClr val="FF0000"/>
                </a:solidFill>
              </a:rPr>
              <a:t>目指す姿</a:t>
            </a:r>
            <a:r>
              <a:rPr kumimoji="1" lang="en-US" altLang="ja-JP" sz="1200" dirty="0">
                <a:solidFill>
                  <a:srgbClr val="FF0000"/>
                </a:solidFill>
              </a:rPr>
              <a:t/>
            </a:r>
            <a:br>
              <a:rPr kumimoji="1" lang="en-US" altLang="ja-JP" sz="1200" dirty="0">
                <a:solidFill>
                  <a:srgbClr val="FF0000"/>
                </a:solidFill>
              </a:rPr>
            </a:br>
            <a:r>
              <a:rPr lang="en-US" altLang="ja-JP" sz="1200" dirty="0">
                <a:solidFill>
                  <a:srgbClr val="FF0000"/>
                </a:solidFill>
              </a:rPr>
              <a:t>(</a:t>
            </a:r>
            <a:r>
              <a:rPr kumimoji="1" lang="ja-JP" altLang="en-US" sz="1200" dirty="0">
                <a:solidFill>
                  <a:srgbClr val="FF0000"/>
                </a:solidFill>
              </a:rPr>
              <a:t>活用形</a:t>
            </a:r>
            <a:r>
              <a:rPr kumimoji="1" lang="en-US" altLang="ja-JP" sz="1200" dirty="0">
                <a:solidFill>
                  <a:srgbClr val="FF0000"/>
                </a:solidFill>
              </a:rPr>
              <a:t>)</a:t>
            </a:r>
            <a:r>
              <a:rPr kumimoji="1" lang="ja-JP" altLang="en-US" sz="1200" dirty="0">
                <a:solidFill>
                  <a:srgbClr val="FF0000"/>
                </a:solidFill>
              </a:rPr>
              <a:t>検討</a:t>
            </a:r>
          </a:p>
        </p:txBody>
      </p:sp>
      <p:cxnSp>
        <p:nvCxnSpPr>
          <p:cNvPr id="107" name="直線矢印コネクタ 106">
            <a:extLst>
              <a:ext uri="{FF2B5EF4-FFF2-40B4-BE49-F238E27FC236}">
                <a16:creationId xmlns:a16="http://schemas.microsoft.com/office/drawing/2014/main" xmlns="" id="{71D21FE3-C2A5-8D4F-E594-2D4D0A77C3EA}"/>
              </a:ext>
            </a:extLst>
          </p:cNvPr>
          <p:cNvCxnSpPr>
            <a:cxnSpLocks/>
          </p:cNvCxnSpPr>
          <p:nvPr/>
        </p:nvCxnSpPr>
        <p:spPr>
          <a:xfrm flipV="1">
            <a:off x="4263055" y="3693147"/>
            <a:ext cx="112641" cy="1944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xmlns="" id="{BD2CF682-A2A9-3A34-F176-38B3D20D103B}"/>
              </a:ext>
            </a:extLst>
          </p:cNvPr>
          <p:cNvCxnSpPr>
            <a:cxnSpLocks/>
          </p:cNvCxnSpPr>
          <p:nvPr/>
        </p:nvCxnSpPr>
        <p:spPr>
          <a:xfrm>
            <a:off x="1219349" y="21063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xmlns="" id="{769F9FF5-3C33-42AC-AFFA-F82E06217E34}"/>
              </a:ext>
            </a:extLst>
          </p:cNvPr>
          <p:cNvCxnSpPr>
            <a:cxnSpLocks/>
          </p:cNvCxnSpPr>
          <p:nvPr/>
        </p:nvCxnSpPr>
        <p:spPr>
          <a:xfrm>
            <a:off x="1259988" y="2690599"/>
            <a:ext cx="10820251"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xmlns="" id="{ED344B0C-97C3-5E8F-A31A-4E092D2CD640}"/>
              </a:ext>
            </a:extLst>
          </p:cNvPr>
          <p:cNvCxnSpPr>
            <a:cxnSpLocks/>
          </p:cNvCxnSpPr>
          <p:nvPr/>
        </p:nvCxnSpPr>
        <p:spPr>
          <a:xfrm flipV="1">
            <a:off x="4399642" y="2054310"/>
            <a:ext cx="28624" cy="1380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矢印: 五方向 121">
            <a:extLst>
              <a:ext uri="{FF2B5EF4-FFF2-40B4-BE49-F238E27FC236}">
                <a16:creationId xmlns:a16="http://schemas.microsoft.com/office/drawing/2014/main" xmlns="" id="{DFCEEBE5-1C82-FD8E-6C8C-41A544AE4C08}"/>
              </a:ext>
            </a:extLst>
          </p:cNvPr>
          <p:cNvSpPr/>
          <p:nvPr/>
        </p:nvSpPr>
        <p:spPr>
          <a:xfrm>
            <a:off x="4846381" y="5658340"/>
            <a:ext cx="856071" cy="297120"/>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改修</a:t>
            </a:r>
            <a:endParaRPr kumimoji="1" lang="ja-JP" altLang="en-US" sz="1200" dirty="0">
              <a:solidFill>
                <a:schemeClr val="tx1"/>
              </a:solidFill>
            </a:endParaRPr>
          </a:p>
        </p:txBody>
      </p:sp>
      <p:cxnSp>
        <p:nvCxnSpPr>
          <p:cNvPr id="127" name="直線矢印コネクタ 126">
            <a:extLst>
              <a:ext uri="{FF2B5EF4-FFF2-40B4-BE49-F238E27FC236}">
                <a16:creationId xmlns:a16="http://schemas.microsoft.com/office/drawing/2014/main" xmlns="" id="{BF6D9426-74AA-E7C7-ABC2-A3AC1D570F96}"/>
              </a:ext>
            </a:extLst>
          </p:cNvPr>
          <p:cNvCxnSpPr>
            <a:cxnSpLocks/>
            <a:stCxn id="78" idx="2"/>
            <a:endCxn id="122" idx="0"/>
          </p:cNvCxnSpPr>
          <p:nvPr/>
        </p:nvCxnSpPr>
        <p:spPr>
          <a:xfrm>
            <a:off x="4974191" y="2054310"/>
            <a:ext cx="263335" cy="360403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9" name="直線矢印コネクタ 1218">
            <a:extLst>
              <a:ext uri="{FF2B5EF4-FFF2-40B4-BE49-F238E27FC236}">
                <a16:creationId xmlns:a16="http://schemas.microsoft.com/office/drawing/2014/main" xmlns="" id="{C7FEF4BB-8205-E33C-58AA-4ADB07E72B3A}"/>
              </a:ext>
            </a:extLst>
          </p:cNvPr>
          <p:cNvCxnSpPr>
            <a:cxnSpLocks/>
          </p:cNvCxnSpPr>
          <p:nvPr/>
        </p:nvCxnSpPr>
        <p:spPr>
          <a:xfrm flipV="1">
            <a:off x="5907893" y="2319092"/>
            <a:ext cx="194117" cy="3471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5" name="テキスト ボックス 1224">
            <a:extLst>
              <a:ext uri="{FF2B5EF4-FFF2-40B4-BE49-F238E27FC236}">
                <a16:creationId xmlns:a16="http://schemas.microsoft.com/office/drawing/2014/main" xmlns="" id="{D16BAF3E-508A-175B-24A9-65E2DDDDCC36}"/>
              </a:ext>
            </a:extLst>
          </p:cNvPr>
          <p:cNvSpPr txBox="1"/>
          <p:nvPr/>
        </p:nvSpPr>
        <p:spPr>
          <a:xfrm>
            <a:off x="11228228" y="485798"/>
            <a:ext cx="902811" cy="307777"/>
          </a:xfrm>
          <a:prstGeom prst="rect">
            <a:avLst/>
          </a:prstGeom>
          <a:noFill/>
        </p:spPr>
        <p:txBody>
          <a:bodyPr wrap="none" rtlCol="0">
            <a:spAutoFit/>
          </a:bodyPr>
          <a:lstStyle/>
          <a:p>
            <a:r>
              <a:rPr lang="ja-JP" altLang="en-US" sz="1400" dirty="0">
                <a:solidFill>
                  <a:srgbClr val="FF0000"/>
                </a:solidFill>
              </a:rPr>
              <a:t>協議内容</a:t>
            </a:r>
            <a:endParaRPr kumimoji="1" lang="ja-JP" altLang="en-US" sz="1400" dirty="0">
              <a:solidFill>
                <a:srgbClr val="FF0000"/>
              </a:solidFill>
            </a:endParaRPr>
          </a:p>
        </p:txBody>
      </p:sp>
      <p:sp>
        <p:nvSpPr>
          <p:cNvPr id="1230" name="矢印: 五方向 1229">
            <a:extLst>
              <a:ext uri="{FF2B5EF4-FFF2-40B4-BE49-F238E27FC236}">
                <a16:creationId xmlns:a16="http://schemas.microsoft.com/office/drawing/2014/main" xmlns="" id="{7252EAB1-8D11-0F2A-AAE0-AD6A7AD6FFF1}"/>
              </a:ext>
            </a:extLst>
          </p:cNvPr>
          <p:cNvSpPr/>
          <p:nvPr/>
        </p:nvSpPr>
        <p:spPr>
          <a:xfrm>
            <a:off x="7730188" y="1522200"/>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31" name="テキスト ボックス 1230">
            <a:extLst>
              <a:ext uri="{FF2B5EF4-FFF2-40B4-BE49-F238E27FC236}">
                <a16:creationId xmlns:a16="http://schemas.microsoft.com/office/drawing/2014/main" xmlns="" id="{59DCA037-C78F-92ED-754B-9095CD5436F4}"/>
              </a:ext>
            </a:extLst>
          </p:cNvPr>
          <p:cNvSpPr txBox="1"/>
          <p:nvPr/>
        </p:nvSpPr>
        <p:spPr>
          <a:xfrm>
            <a:off x="6716639" y="5186817"/>
            <a:ext cx="1519184" cy="577081"/>
          </a:xfrm>
          <a:prstGeom prst="rect">
            <a:avLst/>
          </a:prstGeom>
          <a:noFill/>
        </p:spPr>
        <p:txBody>
          <a:bodyPr wrap="square" rtlCol="0">
            <a:spAutoFit/>
          </a:bodyPr>
          <a:lstStyle/>
          <a:p>
            <a:r>
              <a:rPr kumimoji="1" lang="ja-JP" altLang="en-US" sz="1050" dirty="0"/>
              <a:t>★コード＆マニュアル提供できてい状態</a:t>
            </a:r>
            <a:r>
              <a:rPr kumimoji="1" lang="en-US" altLang="ja-JP" sz="1050" dirty="0"/>
              <a:t/>
            </a:r>
            <a:br>
              <a:rPr kumimoji="1" lang="en-US" altLang="ja-JP" sz="1050" dirty="0"/>
            </a:br>
            <a:r>
              <a:rPr kumimoji="1" lang="ja-JP" altLang="en-US" sz="1050" dirty="0"/>
              <a:t>（</a:t>
            </a:r>
            <a:r>
              <a:rPr lang="en-US" altLang="ja-JP" sz="1050" dirty="0"/>
              <a:t>β</a:t>
            </a:r>
            <a:r>
              <a:rPr kumimoji="1" lang="ja-JP" altLang="en-US" sz="1050" dirty="0"/>
              <a:t>版）</a:t>
            </a:r>
          </a:p>
        </p:txBody>
      </p:sp>
      <p:sp>
        <p:nvSpPr>
          <p:cNvPr id="1233" name="テキスト ボックス 1232">
            <a:extLst>
              <a:ext uri="{FF2B5EF4-FFF2-40B4-BE49-F238E27FC236}">
                <a16:creationId xmlns:a16="http://schemas.microsoft.com/office/drawing/2014/main" xmlns="" id="{2C63A368-D0F2-4BF2-9563-8C6F16D6ABC8}"/>
              </a:ext>
            </a:extLst>
          </p:cNvPr>
          <p:cNvSpPr txBox="1"/>
          <p:nvPr/>
        </p:nvSpPr>
        <p:spPr>
          <a:xfrm>
            <a:off x="8916991" y="5186817"/>
            <a:ext cx="1519184" cy="577081"/>
          </a:xfrm>
          <a:prstGeom prst="rect">
            <a:avLst/>
          </a:prstGeom>
          <a:noFill/>
        </p:spPr>
        <p:txBody>
          <a:bodyPr wrap="square" rtlCol="0">
            <a:spAutoFit/>
          </a:bodyPr>
          <a:lstStyle/>
          <a:p>
            <a:r>
              <a:rPr kumimoji="1" lang="ja-JP" altLang="en-US" sz="1050" dirty="0"/>
              <a:t>★コード＆マニュアル提供できてい状態</a:t>
            </a:r>
            <a:r>
              <a:rPr kumimoji="1" lang="en-US" altLang="ja-JP" sz="1050" dirty="0"/>
              <a:t/>
            </a:r>
            <a:br>
              <a:rPr kumimoji="1" lang="en-US" altLang="ja-JP" sz="1050" dirty="0"/>
            </a:br>
            <a:r>
              <a:rPr kumimoji="1" lang="ja-JP" altLang="en-US" sz="1050" dirty="0"/>
              <a:t>（</a:t>
            </a:r>
            <a:r>
              <a:rPr kumimoji="1" lang="en-US" altLang="ja-JP" sz="1050" dirty="0"/>
              <a:t>γ</a:t>
            </a:r>
            <a:r>
              <a:rPr kumimoji="1" lang="ja-JP" altLang="en-US" sz="1050" dirty="0"/>
              <a:t>版）</a:t>
            </a:r>
          </a:p>
        </p:txBody>
      </p:sp>
      <p:sp>
        <p:nvSpPr>
          <p:cNvPr id="1235" name="矢印: 五方向 1234">
            <a:extLst>
              <a:ext uri="{FF2B5EF4-FFF2-40B4-BE49-F238E27FC236}">
                <a16:creationId xmlns:a16="http://schemas.microsoft.com/office/drawing/2014/main" xmlns="" id="{1EA43245-7665-2CDE-A244-412022CD7AB2}"/>
              </a:ext>
            </a:extLst>
          </p:cNvPr>
          <p:cNvSpPr/>
          <p:nvPr/>
        </p:nvSpPr>
        <p:spPr>
          <a:xfrm>
            <a:off x="10088382" y="1548117"/>
            <a:ext cx="580090" cy="526279"/>
          </a:xfrm>
          <a:prstGeom prst="homePlate">
            <a:avLst>
              <a:gd name="adj" fmla="val 24832"/>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試験</a:t>
            </a:r>
            <a:endParaRPr kumimoji="1" lang="en-US" altLang="ja-JP" sz="1200" dirty="0">
              <a:solidFill>
                <a:schemeClr val="tx1"/>
              </a:solidFill>
            </a:endParaRPr>
          </a:p>
          <a:p>
            <a:pPr algn="ctr"/>
            <a:r>
              <a:rPr kumimoji="1" lang="ja-JP" altLang="en-US" sz="1200" dirty="0">
                <a:solidFill>
                  <a:schemeClr val="tx1"/>
                </a:solidFill>
              </a:rPr>
              <a:t>運用</a:t>
            </a:r>
          </a:p>
        </p:txBody>
      </p:sp>
      <p:sp>
        <p:nvSpPr>
          <p:cNvPr id="1243" name="矢印: 五方向 1242">
            <a:extLst>
              <a:ext uri="{FF2B5EF4-FFF2-40B4-BE49-F238E27FC236}">
                <a16:creationId xmlns:a16="http://schemas.microsoft.com/office/drawing/2014/main" xmlns="" id="{7EBAA505-8D0F-49B7-79CB-BD2DE8344CDE}"/>
              </a:ext>
            </a:extLst>
          </p:cNvPr>
          <p:cNvSpPr/>
          <p:nvPr/>
        </p:nvSpPr>
        <p:spPr>
          <a:xfrm>
            <a:off x="6157526" y="5265138"/>
            <a:ext cx="633490"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4" name="矢印: 五方向 1243">
            <a:extLst>
              <a:ext uri="{FF2B5EF4-FFF2-40B4-BE49-F238E27FC236}">
                <a16:creationId xmlns:a16="http://schemas.microsoft.com/office/drawing/2014/main" xmlns="" id="{85DB2E5B-1372-E09F-2710-CAF568060375}"/>
              </a:ext>
            </a:extLst>
          </p:cNvPr>
          <p:cNvSpPr/>
          <p:nvPr/>
        </p:nvSpPr>
        <p:spPr>
          <a:xfrm>
            <a:off x="8249142" y="5242802"/>
            <a:ext cx="752928" cy="372735"/>
          </a:xfrm>
          <a:prstGeom prst="homePlate">
            <a:avLst>
              <a:gd name="adj" fmla="val 24832"/>
            </a:avLst>
          </a:prstGeom>
          <a:solidFill>
            <a:schemeClr val="accent5">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開発</a:t>
            </a:r>
          </a:p>
        </p:txBody>
      </p:sp>
      <p:sp>
        <p:nvSpPr>
          <p:cNvPr id="1246" name="矢印: 五方向 1245">
            <a:extLst>
              <a:ext uri="{FF2B5EF4-FFF2-40B4-BE49-F238E27FC236}">
                <a16:creationId xmlns:a16="http://schemas.microsoft.com/office/drawing/2014/main" xmlns="" id="{DD75AFF3-9912-2BF5-8931-2E9355D93D0E}"/>
              </a:ext>
            </a:extLst>
          </p:cNvPr>
          <p:cNvSpPr/>
          <p:nvPr/>
        </p:nvSpPr>
        <p:spPr>
          <a:xfrm>
            <a:off x="6899487" y="4013578"/>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r>
              <a:rPr kumimoji="1" lang="en-US" altLang="ja-JP" sz="1200" dirty="0">
                <a:solidFill>
                  <a:schemeClr val="tx1"/>
                </a:solidFill>
              </a:rPr>
              <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47" name="直線矢印コネクタ 1246">
            <a:extLst>
              <a:ext uri="{FF2B5EF4-FFF2-40B4-BE49-F238E27FC236}">
                <a16:creationId xmlns:a16="http://schemas.microsoft.com/office/drawing/2014/main" xmlns="" id="{F180E60D-A22E-40DF-3E36-25506D1184F9}"/>
              </a:ext>
            </a:extLst>
          </p:cNvPr>
          <p:cNvCxnSpPr>
            <a:cxnSpLocks/>
          </p:cNvCxnSpPr>
          <p:nvPr/>
        </p:nvCxnSpPr>
        <p:spPr>
          <a:xfrm flipV="1">
            <a:off x="7904529" y="1948171"/>
            <a:ext cx="22442" cy="234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2" name="直線矢印コネクタ 1251">
            <a:extLst>
              <a:ext uri="{FF2B5EF4-FFF2-40B4-BE49-F238E27FC236}">
                <a16:creationId xmlns:a16="http://schemas.microsoft.com/office/drawing/2014/main" xmlns="" id="{12474732-AEAF-0489-2ADD-6B5D3AB8A94E}"/>
              </a:ext>
            </a:extLst>
          </p:cNvPr>
          <p:cNvCxnSpPr>
            <a:cxnSpLocks/>
          </p:cNvCxnSpPr>
          <p:nvPr/>
        </p:nvCxnSpPr>
        <p:spPr>
          <a:xfrm flipV="1">
            <a:off x="6858000" y="4316379"/>
            <a:ext cx="41487"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3" name="直線矢印コネクタ 1252">
            <a:extLst>
              <a:ext uri="{FF2B5EF4-FFF2-40B4-BE49-F238E27FC236}">
                <a16:creationId xmlns:a16="http://schemas.microsoft.com/office/drawing/2014/main" xmlns="" id="{12768A8D-290E-6DC5-1770-615247FF0E6D}"/>
              </a:ext>
            </a:extLst>
          </p:cNvPr>
          <p:cNvCxnSpPr>
            <a:cxnSpLocks/>
            <a:stCxn id="1254" idx="3"/>
          </p:cNvCxnSpPr>
          <p:nvPr/>
        </p:nvCxnSpPr>
        <p:spPr>
          <a:xfrm flipV="1">
            <a:off x="10046818" y="1811257"/>
            <a:ext cx="41564" cy="2498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4" name="矢印: 五方向 1253">
            <a:extLst>
              <a:ext uri="{FF2B5EF4-FFF2-40B4-BE49-F238E27FC236}">
                <a16:creationId xmlns:a16="http://schemas.microsoft.com/office/drawing/2014/main" xmlns="" id="{4AE31E18-554F-BDCF-A635-39B40C62A76C}"/>
              </a:ext>
            </a:extLst>
          </p:cNvPr>
          <p:cNvSpPr/>
          <p:nvPr/>
        </p:nvSpPr>
        <p:spPr>
          <a:xfrm>
            <a:off x="9036883" y="4006469"/>
            <a:ext cx="1009935" cy="605601"/>
          </a:xfrm>
          <a:prstGeom prst="homePlate">
            <a:avLst>
              <a:gd name="adj" fmla="val 18960"/>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実現可能性検証</a:t>
            </a:r>
            <a:r>
              <a:rPr kumimoji="1" lang="en-US" altLang="ja-JP" sz="1200" dirty="0">
                <a:solidFill>
                  <a:schemeClr val="tx1"/>
                </a:solidFill>
              </a:rPr>
              <a:t/>
            </a:r>
            <a:br>
              <a:rPr kumimoji="1" lang="en-US" altLang="ja-JP" sz="1200" dirty="0">
                <a:solidFill>
                  <a:schemeClr val="tx1"/>
                </a:solidFill>
              </a:rPr>
            </a:br>
            <a:r>
              <a:rPr lang="en-US" altLang="ja-JP" sz="1200" dirty="0">
                <a:solidFill>
                  <a:schemeClr val="tx1"/>
                </a:solidFill>
              </a:rPr>
              <a:t>(</a:t>
            </a:r>
            <a:r>
              <a:rPr kumimoji="1" lang="ja-JP" altLang="en-US" sz="1200" dirty="0">
                <a:solidFill>
                  <a:schemeClr val="tx1"/>
                </a:solidFill>
              </a:rPr>
              <a:t>課題出し</a:t>
            </a:r>
            <a:r>
              <a:rPr lang="en-US" altLang="ja-JP" sz="1200" dirty="0">
                <a:solidFill>
                  <a:schemeClr val="tx1"/>
                </a:solidFill>
              </a:rPr>
              <a:t>)</a:t>
            </a:r>
            <a:endParaRPr kumimoji="1" lang="ja-JP" altLang="en-US" sz="1200" dirty="0">
              <a:solidFill>
                <a:schemeClr val="tx1"/>
              </a:solidFill>
            </a:endParaRPr>
          </a:p>
        </p:txBody>
      </p:sp>
      <p:cxnSp>
        <p:nvCxnSpPr>
          <p:cNvPr id="1256" name="直線矢印コネクタ 1255">
            <a:extLst>
              <a:ext uri="{FF2B5EF4-FFF2-40B4-BE49-F238E27FC236}">
                <a16:creationId xmlns:a16="http://schemas.microsoft.com/office/drawing/2014/main" xmlns="" id="{13B03F3D-4B31-72DC-0612-5DC618CED13B}"/>
              </a:ext>
            </a:extLst>
          </p:cNvPr>
          <p:cNvCxnSpPr>
            <a:cxnSpLocks/>
          </p:cNvCxnSpPr>
          <p:nvPr/>
        </p:nvCxnSpPr>
        <p:spPr>
          <a:xfrm flipV="1">
            <a:off x="9033300" y="4340122"/>
            <a:ext cx="6926" cy="870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コネクタ: カギ線 5">
            <a:extLst>
              <a:ext uri="{FF2B5EF4-FFF2-40B4-BE49-F238E27FC236}">
                <a16:creationId xmlns:a16="http://schemas.microsoft.com/office/drawing/2014/main" xmlns="" id="{E91AC04B-29A6-420C-860F-9C0325AC8311}"/>
              </a:ext>
            </a:extLst>
          </p:cNvPr>
          <p:cNvCxnSpPr>
            <a:cxnSpLocks/>
            <a:stCxn id="17" idx="1"/>
            <a:endCxn id="19" idx="1"/>
          </p:cNvCxnSpPr>
          <p:nvPr/>
        </p:nvCxnSpPr>
        <p:spPr>
          <a:xfrm rot="10800000" flipH="1">
            <a:off x="2311222" y="3646893"/>
            <a:ext cx="190923" cy="1854771"/>
          </a:xfrm>
          <a:prstGeom prst="bentConnector3">
            <a:avLst>
              <a:gd name="adj1" fmla="val -2979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コネクタ: カギ線 58">
            <a:extLst>
              <a:ext uri="{FF2B5EF4-FFF2-40B4-BE49-F238E27FC236}">
                <a16:creationId xmlns:a16="http://schemas.microsoft.com/office/drawing/2014/main" xmlns="" id="{0A47AFE5-4E96-4905-B289-5997ABEAEC62}"/>
              </a:ext>
            </a:extLst>
          </p:cNvPr>
          <p:cNvCxnSpPr>
            <a:cxnSpLocks/>
            <a:stCxn id="58" idx="3"/>
            <a:endCxn id="17" idx="3"/>
          </p:cNvCxnSpPr>
          <p:nvPr/>
        </p:nvCxnSpPr>
        <p:spPr>
          <a:xfrm>
            <a:off x="3801723" y="4214036"/>
            <a:ext cx="28684" cy="1287627"/>
          </a:xfrm>
          <a:prstGeom prst="bentConnector3">
            <a:avLst>
              <a:gd name="adj1" fmla="val 10374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8" name="図 67">
            <a:extLst>
              <a:ext uri="{FF2B5EF4-FFF2-40B4-BE49-F238E27FC236}">
                <a16:creationId xmlns:a16="http://schemas.microsoft.com/office/drawing/2014/main" xmlns="" id="{F210B8CE-BBA6-4722-8C8D-37271D71FB6C}"/>
              </a:ext>
            </a:extLst>
          </p:cNvPr>
          <p:cNvPicPr>
            <a:picLocks noChangeAspect="1"/>
          </p:cNvPicPr>
          <p:nvPr/>
        </p:nvPicPr>
        <p:blipFill>
          <a:blip r:embed="rId4"/>
          <a:stretch>
            <a:fillRect/>
          </a:stretch>
        </p:blipFill>
        <p:spPr>
          <a:xfrm>
            <a:off x="10783010" y="3664180"/>
            <a:ext cx="2374901" cy="1562663"/>
          </a:xfrm>
          <a:prstGeom prst="rect">
            <a:avLst/>
          </a:prstGeom>
        </p:spPr>
      </p:pic>
      <p:pic>
        <p:nvPicPr>
          <p:cNvPr id="7" name="図 6">
            <a:extLst>
              <a:ext uri="{FF2B5EF4-FFF2-40B4-BE49-F238E27FC236}">
                <a16:creationId xmlns:a16="http://schemas.microsoft.com/office/drawing/2014/main" xmlns="" id="{4B7AE51E-B075-4D8A-81E2-C4AE30F0AE0A}"/>
              </a:ext>
            </a:extLst>
          </p:cNvPr>
          <p:cNvPicPr>
            <a:picLocks noChangeAspect="1"/>
          </p:cNvPicPr>
          <p:nvPr/>
        </p:nvPicPr>
        <p:blipFill>
          <a:blip r:embed="rId5"/>
          <a:stretch>
            <a:fillRect/>
          </a:stretch>
        </p:blipFill>
        <p:spPr>
          <a:xfrm>
            <a:off x="0" y="-1117971"/>
            <a:ext cx="7184571" cy="1067274"/>
          </a:xfrm>
          <a:prstGeom prst="rect">
            <a:avLst/>
          </a:prstGeom>
        </p:spPr>
      </p:pic>
    </p:spTree>
    <p:extLst>
      <p:ext uri="{BB962C8B-B14F-4D97-AF65-F5344CB8AC3E}">
        <p14:creationId xmlns:p14="http://schemas.microsoft.com/office/powerpoint/2010/main" val="74526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E6B97C0B-077E-422E-A550-526A43FB306B}"/>
              </a:ext>
            </a:extLst>
          </p:cNvPr>
          <p:cNvSpPr>
            <a:spLocks noGrp="1"/>
          </p:cNvSpPr>
          <p:nvPr>
            <p:ph type="body" sz="quarter" idx="2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xmlns="" id="{D55547CF-9F0D-4048-B42A-F45D81390F07}"/>
              </a:ext>
            </a:extLst>
          </p:cNvPr>
          <p:cNvSpPr>
            <a:spLocks noGrp="1"/>
          </p:cNvSpPr>
          <p:nvPr>
            <p:ph type="body" sz="quarter" idx="22"/>
          </p:nvPr>
        </p:nvSpPr>
        <p:spPr/>
        <p:txBody>
          <a:bodyPr/>
          <a:lstStyle/>
          <a:p>
            <a:r>
              <a:rPr kumimoji="1" lang="ja-JP" altLang="en-US" sz="1200" dirty="0"/>
              <a:t>定量的な効果</a:t>
            </a:r>
          </a:p>
          <a:p>
            <a:r>
              <a:rPr kumimoji="1" lang="ja-JP" altLang="en-US" sz="1200" dirty="0"/>
              <a:t>前提として、</a:t>
            </a:r>
          </a:p>
          <a:p>
            <a:endParaRPr kumimoji="1" lang="ja-JP" altLang="en-US" sz="1200" dirty="0"/>
          </a:p>
          <a:p>
            <a:r>
              <a:rPr kumimoji="1" lang="ja-JP" altLang="en-US" sz="1200" dirty="0"/>
              <a:t>温度感</a:t>
            </a:r>
          </a:p>
          <a:p>
            <a:r>
              <a:rPr kumimoji="1" lang="ja-JP" altLang="en-US" sz="1200" dirty="0"/>
              <a:t>・上層部</a:t>
            </a:r>
          </a:p>
          <a:p>
            <a:endParaRPr kumimoji="1" lang="ja-JP" altLang="en-US" sz="1200" dirty="0"/>
          </a:p>
          <a:p>
            <a:r>
              <a:rPr kumimoji="1" lang="ja-JP" altLang="en-US" sz="1200" dirty="0"/>
              <a:t>規模感（活用先）</a:t>
            </a:r>
          </a:p>
          <a:p>
            <a:r>
              <a:rPr kumimoji="1" lang="ja-JP" altLang="en-US" sz="1200" dirty="0"/>
              <a:t>・全工程でやりたいのか？</a:t>
            </a:r>
          </a:p>
          <a:p>
            <a:r>
              <a:rPr kumimoji="1" lang="ja-JP" altLang="en-US" sz="1200" dirty="0"/>
              <a:t>・全社でやりたいのか？</a:t>
            </a:r>
          </a:p>
          <a:p>
            <a:endParaRPr kumimoji="1" lang="ja-JP" altLang="en-US" sz="1200" dirty="0"/>
          </a:p>
          <a:p>
            <a:endParaRPr kumimoji="1" lang="ja-JP" altLang="en-US" sz="1200" dirty="0"/>
          </a:p>
          <a:p>
            <a:r>
              <a:rPr kumimoji="1" lang="ja-JP" altLang="en-US" sz="1200" dirty="0"/>
              <a:t>幅はざる</a:t>
            </a:r>
          </a:p>
          <a:p>
            <a:endParaRPr kumimoji="1" lang="ja-JP" altLang="en-US" sz="1200" dirty="0"/>
          </a:p>
          <a:p>
            <a:r>
              <a:rPr kumimoji="1" lang="ja-JP" altLang="en-US" sz="1200" dirty="0"/>
              <a:t>課題はある</a:t>
            </a:r>
          </a:p>
          <a:p>
            <a:r>
              <a:rPr kumimoji="1" lang="ja-JP" altLang="en-US" sz="1200" dirty="0"/>
              <a:t>手段系</a:t>
            </a:r>
          </a:p>
          <a:p>
            <a:r>
              <a:rPr kumimoji="1" lang="ja-JP" altLang="en-US" sz="1200" dirty="0"/>
              <a:t>やれるところはありそう</a:t>
            </a:r>
          </a:p>
          <a:p>
            <a:endParaRPr kumimoji="1" lang="ja-JP" altLang="en-US" sz="1200" dirty="0"/>
          </a:p>
          <a:p>
            <a:r>
              <a:rPr kumimoji="1" lang="ja-JP" altLang="en-US" sz="1200" dirty="0"/>
              <a:t>今の課題</a:t>
            </a:r>
          </a:p>
        </p:txBody>
      </p:sp>
      <p:sp>
        <p:nvSpPr>
          <p:cNvPr id="4" name="日付プレースホルダー 3">
            <a:extLst>
              <a:ext uri="{FF2B5EF4-FFF2-40B4-BE49-F238E27FC236}">
                <a16:creationId xmlns:a16="http://schemas.microsoft.com/office/drawing/2014/main" xmlns="" id="{43D60D2D-9A5A-4AD6-A7CF-EDA4B67F4FC3}"/>
              </a:ext>
            </a:extLst>
          </p:cNvPr>
          <p:cNvSpPr>
            <a:spLocks noGrp="1"/>
          </p:cNvSpPr>
          <p:nvPr>
            <p:ph type="dt" sz="half" idx="19"/>
          </p:nvPr>
        </p:nvSpPr>
        <p:spPr/>
        <p:txBody>
          <a:bodyPr/>
          <a:lstStyle/>
          <a:p>
            <a:fld id="{FCAFAC13-DB77-42F2-BE26-45BA5532FD50}" type="datetime4">
              <a:rPr lang="en-US" altLang="ja-JP" smtClean="0"/>
              <a:pPr/>
              <a:t>2024年 1月 22日 </a:t>
            </a:fld>
            <a:endParaRPr lang="en-US" dirty="0"/>
          </a:p>
        </p:txBody>
      </p:sp>
    </p:spTree>
    <p:extLst>
      <p:ext uri="{BB962C8B-B14F-4D97-AF65-F5344CB8AC3E}">
        <p14:creationId xmlns:p14="http://schemas.microsoft.com/office/powerpoint/2010/main" val="58723997"/>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1845</TotalTime>
  <Words>685</Words>
  <Application>Microsoft Macintosh PowerPoint</Application>
  <PresentationFormat>ユーザー設定</PresentationFormat>
  <Paragraphs>176</Paragraphs>
  <Slides>6</Slides>
  <Notes>2</Notes>
  <HiddenSlides>0</HiddenSlides>
  <MMClips>0</MMClips>
  <ScaleCrop>false</ScaleCrop>
  <HeadingPairs>
    <vt:vector size="4" baseType="variant">
      <vt:variant>
        <vt:lpstr>テーマ</vt:lpstr>
      </vt:variant>
      <vt:variant>
        <vt:i4>4</vt:i4>
      </vt:variant>
      <vt:variant>
        <vt:lpstr>スライド タイトル</vt:lpstr>
      </vt:variant>
      <vt:variant>
        <vt:i4>6</vt:i4>
      </vt:variant>
    </vt:vector>
  </HeadingPairs>
  <TitlesOfParts>
    <vt:vector size="10"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143</cp:revision>
  <dcterms:created xsi:type="dcterms:W3CDTF">2022-01-19T01:36:44Z</dcterms:created>
  <dcterms:modified xsi:type="dcterms:W3CDTF">2024-01-22T15:45:48Z</dcterms:modified>
</cp:coreProperties>
</file>