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06" r:id="rId4"/>
    <p:sldMasterId id="2147483719" r:id="rId5"/>
  </p:sldMasterIdLst>
  <p:notesMasterIdLst>
    <p:notesMasterId r:id="rId10"/>
  </p:notesMasterIdLst>
  <p:handoutMasterIdLst>
    <p:handoutMasterId r:id="rId11"/>
  </p:handoutMasterIdLst>
  <p:sldIdLst>
    <p:sldId id="269" r:id="rId6"/>
    <p:sldId id="268" r:id="rId7"/>
    <p:sldId id="271" r:id="rId8"/>
    <p:sldId id="270" r:id="rId9"/>
  </p:sldIdLst>
  <p:sldSz cx="12801600" cy="9601200" type="A3"/>
  <p:notesSz cx="6805613" cy="9939338"/>
  <p:defaultTextStyle>
    <a:defPPr>
      <a:defRPr lang="ja-JP"/>
    </a:defPPr>
    <a:lvl1pPr marL="0" algn="l" defTabSz="1075284" rtl="0" eaLnBrk="1" latinLnBrk="0" hangingPunct="1">
      <a:defRPr kumimoji="1" sz="2117" kern="1200">
        <a:solidFill>
          <a:schemeClr val="tx1"/>
        </a:solidFill>
        <a:latin typeface="+mn-lt"/>
        <a:ea typeface="+mn-ea"/>
        <a:cs typeface="+mn-cs"/>
      </a:defRPr>
    </a:lvl1pPr>
    <a:lvl2pPr marL="537641" algn="l" defTabSz="1075284" rtl="0" eaLnBrk="1" latinLnBrk="0" hangingPunct="1">
      <a:defRPr kumimoji="1" sz="2117" kern="1200">
        <a:solidFill>
          <a:schemeClr val="tx1"/>
        </a:solidFill>
        <a:latin typeface="+mn-lt"/>
        <a:ea typeface="+mn-ea"/>
        <a:cs typeface="+mn-cs"/>
      </a:defRPr>
    </a:lvl2pPr>
    <a:lvl3pPr marL="1075284" algn="l" defTabSz="1075284" rtl="0" eaLnBrk="1" latinLnBrk="0" hangingPunct="1">
      <a:defRPr kumimoji="1" sz="2117" kern="1200">
        <a:solidFill>
          <a:schemeClr val="tx1"/>
        </a:solidFill>
        <a:latin typeface="+mn-lt"/>
        <a:ea typeface="+mn-ea"/>
        <a:cs typeface="+mn-cs"/>
      </a:defRPr>
    </a:lvl3pPr>
    <a:lvl4pPr marL="1612926" algn="l" defTabSz="1075284" rtl="0" eaLnBrk="1" latinLnBrk="0" hangingPunct="1">
      <a:defRPr kumimoji="1" sz="2117" kern="1200">
        <a:solidFill>
          <a:schemeClr val="tx1"/>
        </a:solidFill>
        <a:latin typeface="+mn-lt"/>
        <a:ea typeface="+mn-ea"/>
        <a:cs typeface="+mn-cs"/>
      </a:defRPr>
    </a:lvl4pPr>
    <a:lvl5pPr marL="2150568" algn="l" defTabSz="1075284" rtl="0" eaLnBrk="1" latinLnBrk="0" hangingPunct="1">
      <a:defRPr kumimoji="1" sz="2117" kern="1200">
        <a:solidFill>
          <a:schemeClr val="tx1"/>
        </a:solidFill>
        <a:latin typeface="+mn-lt"/>
        <a:ea typeface="+mn-ea"/>
        <a:cs typeface="+mn-cs"/>
      </a:defRPr>
    </a:lvl5pPr>
    <a:lvl6pPr marL="2688209" algn="l" defTabSz="1075284" rtl="0" eaLnBrk="1" latinLnBrk="0" hangingPunct="1">
      <a:defRPr kumimoji="1" sz="2117" kern="1200">
        <a:solidFill>
          <a:schemeClr val="tx1"/>
        </a:solidFill>
        <a:latin typeface="+mn-lt"/>
        <a:ea typeface="+mn-ea"/>
        <a:cs typeface="+mn-cs"/>
      </a:defRPr>
    </a:lvl6pPr>
    <a:lvl7pPr marL="3225850" algn="l" defTabSz="1075284" rtl="0" eaLnBrk="1" latinLnBrk="0" hangingPunct="1">
      <a:defRPr kumimoji="1" sz="2117" kern="1200">
        <a:solidFill>
          <a:schemeClr val="tx1"/>
        </a:solidFill>
        <a:latin typeface="+mn-lt"/>
        <a:ea typeface="+mn-ea"/>
        <a:cs typeface="+mn-cs"/>
      </a:defRPr>
    </a:lvl7pPr>
    <a:lvl8pPr marL="3763493" algn="l" defTabSz="1075284" rtl="0" eaLnBrk="1" latinLnBrk="0" hangingPunct="1">
      <a:defRPr kumimoji="1" sz="2117" kern="1200">
        <a:solidFill>
          <a:schemeClr val="tx1"/>
        </a:solidFill>
        <a:latin typeface="+mn-lt"/>
        <a:ea typeface="+mn-ea"/>
        <a:cs typeface="+mn-cs"/>
      </a:defRPr>
    </a:lvl8pPr>
    <a:lvl9pPr marL="4301135" algn="l" defTabSz="1075284" rtl="0" eaLnBrk="1" latinLnBrk="0" hangingPunct="1">
      <a:defRPr kumimoji="1" sz="2117"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57" userDrawn="1">
          <p15:clr>
            <a:srgbClr val="A4A3A4"/>
          </p15:clr>
        </p15:guide>
        <p15:guide id="2" pos="8024"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FF"/>
    <a:srgbClr val="4BBCFF"/>
    <a:srgbClr val="4BC3FF"/>
    <a:srgbClr val="333333"/>
    <a:srgbClr val="E5E8F1"/>
    <a:srgbClr val="BFC6DC"/>
    <a:srgbClr val="808CB8"/>
    <a:srgbClr val="405395"/>
    <a:srgbClr val="001A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96353" autoAdjust="0"/>
  </p:normalViewPr>
  <p:slideViewPr>
    <p:cSldViewPr>
      <p:cViewPr varScale="1">
        <p:scale>
          <a:sx n="73" d="100"/>
          <a:sy n="73" d="100"/>
        </p:scale>
        <p:origin x="-16" y="-96"/>
      </p:cViewPr>
      <p:guideLst>
        <p:guide orient="horz" pos="257"/>
        <p:guide pos="8024"/>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44" y="78"/>
      </p:cViewPr>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handoutMaster" Target="handoutMasters/handoutMaster1.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1"/>
            <a:ext cx="2949099" cy="498693"/>
          </a:xfrm>
          <a:prstGeom prst="rect">
            <a:avLst/>
          </a:prstGeom>
        </p:spPr>
        <p:txBody>
          <a:bodyPr vert="horz" lIns="91414" tIns="45707" rIns="91414" bIns="45707"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4941" y="1"/>
            <a:ext cx="2949099" cy="498693"/>
          </a:xfrm>
          <a:prstGeom prst="rect">
            <a:avLst/>
          </a:prstGeom>
        </p:spPr>
        <p:txBody>
          <a:bodyPr vert="horz" lIns="91414" tIns="45707" rIns="91414" bIns="45707" rtlCol="0"/>
          <a:lstStyle>
            <a:lvl1pPr algn="r">
              <a:defRPr sz="1200"/>
            </a:lvl1pPr>
          </a:lstStyle>
          <a:p>
            <a:fld id="{FE95FEE8-A59A-43D7-AD22-CA838E080EBC}" type="datetimeFigureOut">
              <a:rPr kumimoji="1" lang="ja-JP" altLang="en-US" smtClean="0"/>
              <a:t>24/02/21</a:t>
            </a:fld>
            <a:endParaRPr kumimoji="1" lang="ja-JP" altLang="en-US"/>
          </a:p>
        </p:txBody>
      </p:sp>
      <p:sp>
        <p:nvSpPr>
          <p:cNvPr id="4" name="フッター プレースホルダー 3"/>
          <p:cNvSpPr>
            <a:spLocks noGrp="1"/>
          </p:cNvSpPr>
          <p:nvPr>
            <p:ph type="ftr" sz="quarter" idx="2"/>
          </p:nvPr>
        </p:nvSpPr>
        <p:spPr>
          <a:xfrm>
            <a:off x="2" y="9440647"/>
            <a:ext cx="2949099" cy="498692"/>
          </a:xfrm>
          <a:prstGeom prst="rect">
            <a:avLst/>
          </a:prstGeom>
        </p:spPr>
        <p:txBody>
          <a:bodyPr vert="horz" lIns="91414" tIns="45707" rIns="91414" bIns="45707"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4941" y="9440647"/>
            <a:ext cx="2949099" cy="498692"/>
          </a:xfrm>
          <a:prstGeom prst="rect">
            <a:avLst/>
          </a:prstGeom>
        </p:spPr>
        <p:txBody>
          <a:bodyPr vert="horz" lIns="91414" tIns="45707" rIns="91414" bIns="45707" rtlCol="0" anchor="b"/>
          <a:lstStyle>
            <a:lvl1pPr algn="r">
              <a:defRPr sz="1200"/>
            </a:lvl1pPr>
          </a:lstStyle>
          <a:p>
            <a:fld id="{415F499D-3C9A-4FEB-B561-C6C9483166F8}" type="slidenum">
              <a:rPr kumimoji="1" lang="ja-JP" altLang="en-US" smtClean="0"/>
              <a:t>‹#›</a:t>
            </a:fld>
            <a:endParaRPr kumimoji="1" lang="ja-JP" altLang="en-US"/>
          </a:p>
        </p:txBody>
      </p:sp>
    </p:spTree>
    <p:extLst>
      <p:ext uri="{BB962C8B-B14F-4D97-AF65-F5344CB8AC3E}">
        <p14:creationId xmlns:p14="http://schemas.microsoft.com/office/powerpoint/2010/main" val="1634600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2"/>
            <a:ext cx="2949099" cy="496967"/>
          </a:xfrm>
          <a:prstGeom prst="rect">
            <a:avLst/>
          </a:prstGeom>
        </p:spPr>
        <p:txBody>
          <a:bodyPr vert="horz" lIns="91414" tIns="45707" rIns="91414" bIns="45707"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4941" y="2"/>
            <a:ext cx="2949099" cy="496967"/>
          </a:xfrm>
          <a:prstGeom prst="rect">
            <a:avLst/>
          </a:prstGeom>
        </p:spPr>
        <p:txBody>
          <a:bodyPr vert="horz" lIns="91414" tIns="45707" rIns="91414" bIns="45707" rtlCol="0"/>
          <a:lstStyle>
            <a:lvl1pPr algn="r">
              <a:defRPr sz="1200"/>
            </a:lvl1pPr>
          </a:lstStyle>
          <a:p>
            <a:fld id="{B40D00C4-2B60-4753-A5D4-F9C05F8D07A0}" type="datetimeFigureOut">
              <a:rPr kumimoji="1" lang="ja-JP" altLang="en-US" smtClean="0"/>
              <a:t>24/02/21</a:t>
            </a:fld>
            <a:endParaRPr kumimoji="1" lang="ja-JP" altLang="en-US"/>
          </a:p>
        </p:txBody>
      </p:sp>
      <p:sp>
        <p:nvSpPr>
          <p:cNvPr id="4" name="スライド イメージ プレースホルダー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14" tIns="45707" rIns="91414" bIns="45707" rtlCol="0" anchor="ctr"/>
          <a:lstStyle/>
          <a:p>
            <a:endParaRPr lang="ja-JP" altLang="en-US"/>
          </a:p>
        </p:txBody>
      </p:sp>
      <p:sp>
        <p:nvSpPr>
          <p:cNvPr id="5" name="ノート プレースホルダー 4"/>
          <p:cNvSpPr>
            <a:spLocks noGrp="1"/>
          </p:cNvSpPr>
          <p:nvPr>
            <p:ph type="body" sz="quarter" idx="3"/>
          </p:nvPr>
        </p:nvSpPr>
        <p:spPr>
          <a:xfrm>
            <a:off x="680562" y="4721186"/>
            <a:ext cx="5444490" cy="4472702"/>
          </a:xfrm>
          <a:prstGeom prst="rect">
            <a:avLst/>
          </a:prstGeom>
        </p:spPr>
        <p:txBody>
          <a:bodyPr vert="horz" lIns="91414" tIns="45707" rIns="91414" bIns="4570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440648"/>
            <a:ext cx="2949099" cy="496967"/>
          </a:xfrm>
          <a:prstGeom prst="rect">
            <a:avLst/>
          </a:prstGeom>
        </p:spPr>
        <p:txBody>
          <a:bodyPr vert="horz" lIns="91414" tIns="45707" rIns="91414" bIns="45707"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4941" y="9440648"/>
            <a:ext cx="2949099" cy="496967"/>
          </a:xfrm>
          <a:prstGeom prst="rect">
            <a:avLst/>
          </a:prstGeom>
        </p:spPr>
        <p:txBody>
          <a:bodyPr vert="horz" lIns="91414" tIns="45707" rIns="91414" bIns="45707" rtlCol="0" anchor="b"/>
          <a:lstStyle>
            <a:lvl1pPr algn="r">
              <a:defRPr sz="1200"/>
            </a:lvl1pPr>
          </a:lstStyle>
          <a:p>
            <a:fld id="{CACE4465-3CD4-47BF-AF5D-253C146ADB43}" type="slidenum">
              <a:rPr kumimoji="1" lang="ja-JP" altLang="en-US" smtClean="0"/>
              <a:t>‹#›</a:t>
            </a:fld>
            <a:endParaRPr kumimoji="1" lang="ja-JP" altLang="en-US"/>
          </a:p>
        </p:txBody>
      </p:sp>
    </p:spTree>
    <p:extLst>
      <p:ext uri="{BB962C8B-B14F-4D97-AF65-F5344CB8AC3E}">
        <p14:creationId xmlns:p14="http://schemas.microsoft.com/office/powerpoint/2010/main" val="901203943"/>
      </p:ext>
    </p:extLst>
  </p:cSld>
  <p:clrMap bg1="lt1" tx1="dk1" bg2="lt2" tx2="dk2" accent1="accent1" accent2="accent2" accent3="accent3" accent4="accent4" accent5="accent5" accent6="accent6" hlink="hlink" folHlink="folHlink"/>
  <p:notesStyle>
    <a:lvl1pPr marL="0" algn="l" defTabSz="1075284" rtl="0" eaLnBrk="1" latinLnBrk="0" hangingPunct="1">
      <a:defRPr kumimoji="1" sz="1411" kern="1200">
        <a:solidFill>
          <a:schemeClr val="tx1"/>
        </a:solidFill>
        <a:latin typeface="+mn-lt"/>
        <a:ea typeface="+mn-ea"/>
        <a:cs typeface="+mn-cs"/>
      </a:defRPr>
    </a:lvl1pPr>
    <a:lvl2pPr marL="537641" algn="l" defTabSz="1075284" rtl="0" eaLnBrk="1" latinLnBrk="0" hangingPunct="1">
      <a:defRPr kumimoji="1" sz="1411" kern="1200">
        <a:solidFill>
          <a:schemeClr val="tx1"/>
        </a:solidFill>
        <a:latin typeface="+mn-lt"/>
        <a:ea typeface="+mn-ea"/>
        <a:cs typeface="+mn-cs"/>
      </a:defRPr>
    </a:lvl2pPr>
    <a:lvl3pPr marL="1075284" algn="l" defTabSz="1075284" rtl="0" eaLnBrk="1" latinLnBrk="0" hangingPunct="1">
      <a:defRPr kumimoji="1" sz="1411" kern="1200">
        <a:solidFill>
          <a:schemeClr val="tx1"/>
        </a:solidFill>
        <a:latin typeface="+mn-lt"/>
        <a:ea typeface="+mn-ea"/>
        <a:cs typeface="+mn-cs"/>
      </a:defRPr>
    </a:lvl3pPr>
    <a:lvl4pPr marL="1612926" algn="l" defTabSz="1075284" rtl="0" eaLnBrk="1" latinLnBrk="0" hangingPunct="1">
      <a:defRPr kumimoji="1" sz="1411" kern="1200">
        <a:solidFill>
          <a:schemeClr val="tx1"/>
        </a:solidFill>
        <a:latin typeface="+mn-lt"/>
        <a:ea typeface="+mn-ea"/>
        <a:cs typeface="+mn-cs"/>
      </a:defRPr>
    </a:lvl4pPr>
    <a:lvl5pPr marL="2150568" algn="l" defTabSz="1075284" rtl="0" eaLnBrk="1" latinLnBrk="0" hangingPunct="1">
      <a:defRPr kumimoji="1" sz="1411" kern="1200">
        <a:solidFill>
          <a:schemeClr val="tx1"/>
        </a:solidFill>
        <a:latin typeface="+mn-lt"/>
        <a:ea typeface="+mn-ea"/>
        <a:cs typeface="+mn-cs"/>
      </a:defRPr>
    </a:lvl5pPr>
    <a:lvl6pPr marL="2688209" algn="l" defTabSz="1075284" rtl="0" eaLnBrk="1" latinLnBrk="0" hangingPunct="1">
      <a:defRPr kumimoji="1" sz="1411" kern="1200">
        <a:solidFill>
          <a:schemeClr val="tx1"/>
        </a:solidFill>
        <a:latin typeface="+mn-lt"/>
        <a:ea typeface="+mn-ea"/>
        <a:cs typeface="+mn-cs"/>
      </a:defRPr>
    </a:lvl6pPr>
    <a:lvl7pPr marL="3225850" algn="l" defTabSz="1075284" rtl="0" eaLnBrk="1" latinLnBrk="0" hangingPunct="1">
      <a:defRPr kumimoji="1" sz="1411" kern="1200">
        <a:solidFill>
          <a:schemeClr val="tx1"/>
        </a:solidFill>
        <a:latin typeface="+mn-lt"/>
        <a:ea typeface="+mn-ea"/>
        <a:cs typeface="+mn-cs"/>
      </a:defRPr>
    </a:lvl7pPr>
    <a:lvl8pPr marL="3763493" algn="l" defTabSz="1075284" rtl="0" eaLnBrk="1" latinLnBrk="0" hangingPunct="1">
      <a:defRPr kumimoji="1" sz="1411" kern="1200">
        <a:solidFill>
          <a:schemeClr val="tx1"/>
        </a:solidFill>
        <a:latin typeface="+mn-lt"/>
        <a:ea typeface="+mn-ea"/>
        <a:cs typeface="+mn-cs"/>
      </a:defRPr>
    </a:lvl8pPr>
    <a:lvl9pPr marL="4301135" algn="l" defTabSz="1075284" rtl="0" eaLnBrk="1" latinLnBrk="0" hangingPunct="1">
      <a:defRPr kumimoji="1" sz="141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746125"/>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CE4465-3CD4-47BF-AF5D-253C146ADB43}" type="slidenum">
              <a:rPr kumimoji="1" lang="ja-JP" altLang="en-US" smtClean="0"/>
              <a:t>1</a:t>
            </a:fld>
            <a:endParaRPr kumimoji="1" lang="ja-JP" altLang="en-US"/>
          </a:p>
        </p:txBody>
      </p:sp>
    </p:spTree>
    <p:extLst>
      <p:ext uri="{BB962C8B-B14F-4D97-AF65-F5344CB8AC3E}">
        <p14:creationId xmlns:p14="http://schemas.microsoft.com/office/powerpoint/2010/main" val="164192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746125"/>
            <a:ext cx="4965700" cy="372586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ACE4465-3CD4-47BF-AF5D-253C146ADB43}" type="slidenum">
              <a:rPr kumimoji="1" lang="ja-JP" altLang="en-US" smtClean="0"/>
              <a:t>2</a:t>
            </a:fld>
            <a:endParaRPr kumimoji="1" lang="ja-JP" altLang="en-US"/>
          </a:p>
        </p:txBody>
      </p:sp>
    </p:spTree>
    <p:extLst>
      <p:ext uri="{BB962C8B-B14F-4D97-AF65-F5344CB8AC3E}">
        <p14:creationId xmlns:p14="http://schemas.microsoft.com/office/powerpoint/2010/main" val="164192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21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中面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004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xmlns="" id="{CA5B0A22-CE79-B905-7AC8-9B659AAFE162}"/>
              </a:ext>
            </a:extLst>
          </p:cNvPr>
          <p:cNvSpPr>
            <a:spLocks noGrp="1"/>
          </p:cNvSpPr>
          <p:nvPr>
            <p:ph type="title" orient="vert"/>
          </p:nvPr>
        </p:nvSpPr>
        <p:spPr>
          <a:xfrm>
            <a:off x="9161463" y="511175"/>
            <a:ext cx="2760662" cy="81359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xmlns="" id="{97269A29-BB01-4680-C1E9-DD0BB126204A}"/>
              </a:ext>
            </a:extLst>
          </p:cNvPr>
          <p:cNvSpPr>
            <a:spLocks noGrp="1"/>
          </p:cNvSpPr>
          <p:nvPr>
            <p:ph type="body" orient="vert" idx="1"/>
          </p:nvPr>
        </p:nvSpPr>
        <p:spPr>
          <a:xfrm>
            <a:off x="879475" y="511175"/>
            <a:ext cx="8129588" cy="81359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xmlns="" id="{C86F6095-856C-3C95-56E0-F1BB03B653B4}"/>
              </a:ext>
            </a:extLst>
          </p:cNvPr>
          <p:cNvSpPr>
            <a:spLocks noGrp="1"/>
          </p:cNvSpPr>
          <p:nvPr>
            <p:ph type="dt" sz="half" idx="10"/>
          </p:nvPr>
        </p:nvSpPr>
        <p:spPr>
          <a:xfrm>
            <a:off x="879475" y="8899525"/>
            <a:ext cx="2881313" cy="511175"/>
          </a:xfrm>
          <a:prstGeom prst="rect">
            <a:avLst/>
          </a:prstGeom>
        </p:spPr>
        <p:txBody>
          <a:bodyPr/>
          <a:lstStyle/>
          <a:p>
            <a:fld id="{15CFFA22-6539-4D72-BF93-829F6D1E286D}" type="datetimeFigureOut">
              <a:rPr kumimoji="1" lang="ja-JP" altLang="en-US" smtClean="0"/>
              <a:t>24/02/21</a:t>
            </a:fld>
            <a:endParaRPr kumimoji="1" lang="ja-JP" altLang="en-US"/>
          </a:p>
        </p:txBody>
      </p:sp>
      <p:sp>
        <p:nvSpPr>
          <p:cNvPr id="5" name="フッター プレースホルダー 4">
            <a:extLst>
              <a:ext uri="{FF2B5EF4-FFF2-40B4-BE49-F238E27FC236}">
                <a16:creationId xmlns:a16="http://schemas.microsoft.com/office/drawing/2014/main" xmlns="" id="{EB35E22C-87E2-0C89-11B8-B1F4345D6435}"/>
              </a:ext>
            </a:extLst>
          </p:cNvPr>
          <p:cNvSpPr>
            <a:spLocks noGrp="1"/>
          </p:cNvSpPr>
          <p:nvPr>
            <p:ph type="ftr" sz="quarter" idx="11"/>
          </p:nvPr>
        </p:nvSpPr>
        <p:spPr>
          <a:xfrm>
            <a:off x="4240213" y="8899525"/>
            <a:ext cx="4321175" cy="51117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xmlns="" id="{170FEC7D-7D44-FB4D-700A-EC1CB9B446B7}"/>
              </a:ext>
            </a:extLst>
          </p:cNvPr>
          <p:cNvSpPr>
            <a:spLocks noGrp="1"/>
          </p:cNvSpPr>
          <p:nvPr>
            <p:ph type="sldNum" sz="quarter" idx="12"/>
          </p:nvPr>
        </p:nvSpPr>
        <p:spPr>
          <a:xfrm>
            <a:off x="9040813" y="8899525"/>
            <a:ext cx="2881312" cy="511175"/>
          </a:xfrm>
          <a:prstGeom prst="rect">
            <a:avLst/>
          </a:prstGeom>
        </p:spPr>
        <p:txBody>
          <a:bodyPr/>
          <a:lstStyle/>
          <a:p>
            <a:fld id="{EFAD9229-66E8-4399-8FF2-91FFE7A07A20}" type="slidenum">
              <a:rPr kumimoji="1" lang="ja-JP" altLang="en-US" smtClean="0"/>
              <a:t>‹#›</a:t>
            </a:fld>
            <a:endParaRPr kumimoji="1" lang="ja-JP" altLang="en-US"/>
          </a:p>
        </p:txBody>
      </p:sp>
    </p:spTree>
    <p:extLst>
      <p:ext uri="{BB962C8B-B14F-4D97-AF65-F5344CB8AC3E}">
        <p14:creationId xmlns:p14="http://schemas.microsoft.com/office/powerpoint/2010/main" val="23878020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xmlns="" id="{7A90C730-30EA-074B-649E-5817B9C4900C}"/>
              </a:ext>
            </a:extLst>
          </p:cNvPr>
          <p:cNvSpPr/>
          <p:nvPr userDrawn="1"/>
        </p:nvSpPr>
        <p:spPr>
          <a:xfrm>
            <a:off x="64096" y="48072"/>
            <a:ext cx="12673408" cy="90010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xmlns="" id="{4D4E5723-C7B5-0EE8-77CE-10B1B798B03E}"/>
              </a:ext>
            </a:extLst>
          </p:cNvPr>
          <p:cNvGrpSpPr/>
          <p:nvPr userDrawn="1"/>
        </p:nvGrpSpPr>
        <p:grpSpPr>
          <a:xfrm flipH="1">
            <a:off x="6616824" y="35496"/>
            <a:ext cx="288032" cy="288032"/>
            <a:chOff x="3088432" y="3288432"/>
            <a:chExt cx="288032" cy="288032"/>
          </a:xfrm>
        </p:grpSpPr>
        <p:cxnSp>
          <p:nvCxnSpPr>
            <p:cNvPr id="21" name="直線コネクタ 20">
              <a:extLst>
                <a:ext uri="{FF2B5EF4-FFF2-40B4-BE49-F238E27FC236}">
                  <a16:creationId xmlns:a16="http://schemas.microsoft.com/office/drawing/2014/main" xmlns="" id="{BD34D2C7-C28F-0AA0-1830-761F9419A33F}"/>
                </a:ext>
              </a:extLst>
            </p:cNvPr>
            <p:cNvCxnSpPr>
              <a:cxnSpLocks/>
            </p:cNvCxnSpPr>
            <p:nvPr userDrawn="1"/>
          </p:nvCxnSpPr>
          <p:spPr>
            <a:xfrm>
              <a:off x="3088432" y="3288432"/>
              <a:ext cx="288032"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xmlns="" id="{CB1C65B2-D90C-D616-3323-719AD7C9B581}"/>
                </a:ext>
              </a:extLst>
            </p:cNvPr>
            <p:cNvCxnSpPr>
              <a:cxnSpLocks/>
            </p:cNvCxnSpPr>
            <p:nvPr userDrawn="1"/>
          </p:nvCxnSpPr>
          <p:spPr>
            <a:xfrm>
              <a:off x="3088432" y="3288432"/>
              <a:ext cx="0" cy="288032"/>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23" name="Oval 387">
            <a:extLst>
              <a:ext uri="{FF2B5EF4-FFF2-40B4-BE49-F238E27FC236}">
                <a16:creationId xmlns:a16="http://schemas.microsoft.com/office/drawing/2014/main" xmlns="" id="{B0C3365B-45EB-ADD3-3720-8756F82EA106}"/>
              </a:ext>
            </a:extLst>
          </p:cNvPr>
          <p:cNvSpPr>
            <a:spLocks noChangeArrowheads="1"/>
          </p:cNvSpPr>
          <p:nvPr userDrawn="1"/>
        </p:nvSpPr>
        <p:spPr bwMode="auto">
          <a:xfrm>
            <a:off x="182524" y="715196"/>
            <a:ext cx="864096" cy="86409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196" tIns="61098" rIns="122196" bIns="61098" anchor="ctr" anchorCtr="1"/>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algn="ctr" eaLnBrk="1" hangingPunct="1"/>
            <a:endParaRPr lang="ja-JP" altLang="en-US" sz="2200" b="1"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xmlns="" id="{933A21AD-3C46-5C63-829C-C187A030CA87}"/>
              </a:ext>
            </a:extLst>
          </p:cNvPr>
          <p:cNvSpPr/>
          <p:nvPr userDrawn="1"/>
        </p:nvSpPr>
        <p:spPr>
          <a:xfrm>
            <a:off x="54571" y="1560240"/>
            <a:ext cx="1152128" cy="33855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ja-JP" sz="800" b="0" dirty="0">
                <a:latin typeface="Meiryo UI" panose="020B0604030504040204" pitchFamily="50" charset="-128"/>
                <a:ea typeface="Meiryo UI" panose="020B0604030504040204" pitchFamily="50" charset="-128"/>
              </a:rPr>
              <a:t>2023</a:t>
            </a:r>
            <a:r>
              <a:rPr lang="ja-JP" altLang="en-US" sz="800" b="0" dirty="0">
                <a:latin typeface="Meiryo UI" panose="020B0604030504040204" pitchFamily="50" charset="-128"/>
                <a:ea typeface="Meiryo UI" panose="020B0604030504040204" pitchFamily="50" charset="-128"/>
              </a:rPr>
              <a:t>年度下期</a:t>
            </a:r>
            <a:endParaRPr lang="en-US" altLang="ja-JP" sz="800" b="0" dirty="0">
              <a:latin typeface="Meiryo UI" panose="020B0604030504040204" pitchFamily="50" charset="-128"/>
              <a:ea typeface="Meiryo UI" panose="020B0604030504040204" pitchFamily="50" charset="-128"/>
            </a:endParaRPr>
          </a:p>
          <a:p>
            <a:pPr defTabSz="914400" fontAlgn="base">
              <a:spcBef>
                <a:spcPct val="0"/>
              </a:spcBef>
              <a:spcAft>
                <a:spcPct val="0"/>
              </a:spcAft>
            </a:pPr>
            <a:r>
              <a:rPr lang="ja-JP" altLang="en-US" sz="800" b="0" dirty="0">
                <a:latin typeface="Meiryo UI" panose="020B0604030504040204" pitchFamily="50" charset="-128"/>
                <a:ea typeface="Meiryo UI" panose="020B0604030504040204" pitchFamily="50" charset="-128"/>
              </a:rPr>
              <a:t>第</a:t>
            </a:r>
            <a:r>
              <a:rPr lang="en-US" altLang="ja-JP" sz="800" b="0" dirty="0">
                <a:latin typeface="Meiryo UI" panose="020B0604030504040204" pitchFamily="50" charset="-128"/>
                <a:ea typeface="Meiryo UI" panose="020B0604030504040204" pitchFamily="50" charset="-128"/>
              </a:rPr>
              <a:t>33</a:t>
            </a:r>
            <a:r>
              <a:rPr lang="ja-JP" altLang="en-US" sz="800" b="0" dirty="0">
                <a:latin typeface="Meiryo UI" panose="020B0604030504040204" pitchFamily="50" charset="-128"/>
                <a:ea typeface="Meiryo UI" panose="020B0604030504040204" pitchFamily="50" charset="-128"/>
              </a:rPr>
              <a:t>回 技術フォーラム</a:t>
            </a:r>
            <a:endParaRPr lang="en-US" altLang="ja-JP" sz="800" b="0" dirty="0">
              <a:latin typeface="Meiryo UI" panose="020B0604030504040204" pitchFamily="50" charset="-128"/>
              <a:ea typeface="Meiryo UI" panose="020B0604030504040204" pitchFamily="50" charset="-128"/>
            </a:endParaRPr>
          </a:p>
        </p:txBody>
      </p:sp>
      <p:pic>
        <p:nvPicPr>
          <p:cNvPr id="25" name="Picture 2">
            <a:extLst>
              <a:ext uri="{FF2B5EF4-FFF2-40B4-BE49-F238E27FC236}">
                <a16:creationId xmlns:a16="http://schemas.microsoft.com/office/drawing/2014/main" xmlns="" id="{6C16D232-5715-A04A-A2E1-83B0502B3AD2}"/>
              </a:ext>
            </a:extLst>
          </p:cNvPr>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182539" y="192088"/>
            <a:ext cx="864096" cy="3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テキスト ボックス 28">
            <a:extLst>
              <a:ext uri="{FF2B5EF4-FFF2-40B4-BE49-F238E27FC236}">
                <a16:creationId xmlns:a16="http://schemas.microsoft.com/office/drawing/2014/main" xmlns="" id="{66AF46DD-7E42-0E79-F5D7-E020A106F991}"/>
              </a:ext>
            </a:extLst>
          </p:cNvPr>
          <p:cNvSpPr txBox="1"/>
          <p:nvPr userDrawn="1"/>
        </p:nvSpPr>
        <p:spPr>
          <a:xfrm>
            <a:off x="74606" y="499172"/>
            <a:ext cx="421910" cy="261610"/>
          </a:xfrm>
          <a:prstGeom prst="rect">
            <a:avLst/>
          </a:prstGeom>
          <a:noFill/>
        </p:spPr>
        <p:txBody>
          <a:bodyPr wrap="none" rtlCol="0">
            <a:spAutoFit/>
          </a:bodyPr>
          <a:lstStyle/>
          <a:p>
            <a:r>
              <a:rPr kumimoji="1" lang="en-US" altLang="ja-JP" sz="1100" dirty="0">
                <a:latin typeface="Meiryo UI" panose="020B0604030504040204" pitchFamily="50" charset="-128"/>
                <a:ea typeface="Meiryo UI" panose="020B0604030504040204" pitchFamily="50" charset="-128"/>
              </a:rPr>
              <a:t>No.</a:t>
            </a:r>
          </a:p>
        </p:txBody>
      </p:sp>
    </p:spTree>
    <p:extLst>
      <p:ext uri="{BB962C8B-B14F-4D97-AF65-F5344CB8AC3E}">
        <p14:creationId xmlns:p14="http://schemas.microsoft.com/office/powerpoint/2010/main" val="2705721332"/>
      </p:ext>
    </p:extLst>
  </p:cSld>
  <p:clrMap bg1="lt1" tx1="dk1" bg2="lt2" tx2="dk2" accent1="accent1" accent2="accent2" accent3="accent3" accent4="accent4" accent5="accent5" accent6="accent6" hlink="hlink" folHlink="folHlink"/>
  <p:sldLayoutIdLst>
    <p:sldLayoutId id="2147483713" r:id="rId1"/>
    <p:sldLayoutId id="2147483718"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5836" userDrawn="1">
          <p15:clr>
            <a:srgbClr val="F26B43"/>
          </p15:clr>
        </p15:guide>
        <p15:guide id="2" pos="784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964407"/>
      </p:ext>
    </p:extLst>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xmlns="" id="{1B3014B9-2E47-4122-A398-2899E50A2855}"/>
              </a:ext>
            </a:extLst>
          </p:cNvPr>
          <p:cNvSpPr txBox="1"/>
          <p:nvPr/>
        </p:nvSpPr>
        <p:spPr>
          <a:xfrm>
            <a:off x="1288232" y="2496344"/>
            <a:ext cx="9757084" cy="4327660"/>
          </a:xfrm>
          <a:prstGeom prst="rect">
            <a:avLst/>
          </a:prstGeom>
          <a:noFill/>
        </p:spPr>
        <p:txBody>
          <a:bodyPr wrap="square">
            <a:spAutoFit/>
          </a:bodyPr>
          <a:lstStyle/>
          <a:p>
            <a:r>
              <a:rPr lang="en-US" altLang="ja-JP" dirty="0"/>
              <a:t>1</a:t>
            </a:r>
            <a:r>
              <a:rPr lang="ja-JP" altLang="en-US" dirty="0"/>
              <a:t>ページ目は、</a:t>
            </a:r>
            <a:endParaRPr lang="en-US" altLang="ja-JP" dirty="0"/>
          </a:p>
          <a:p>
            <a:r>
              <a:rPr lang="ja-JP" altLang="en-US" dirty="0"/>
              <a:t>「こんな困り事ありますよね？」、</a:t>
            </a:r>
            <a:endParaRPr lang="en-US" altLang="ja-JP" dirty="0"/>
          </a:p>
          <a:p>
            <a:r>
              <a:rPr lang="ja-JP" altLang="en-US" dirty="0"/>
              <a:t>「</a:t>
            </a:r>
            <a:r>
              <a:rPr lang="en-US" altLang="ja-JP" dirty="0"/>
              <a:t>DS</a:t>
            </a:r>
            <a:r>
              <a:rPr lang="ja-JP" altLang="en-US" dirty="0"/>
              <a:t>部がそこの支援したいです」</a:t>
            </a:r>
            <a:endParaRPr lang="en-US" altLang="ja-JP" dirty="0"/>
          </a:p>
          <a:p>
            <a:r>
              <a:rPr lang="ja-JP" altLang="en-US" dirty="0"/>
              <a:t>のところを表現したい</a:t>
            </a:r>
            <a:endParaRPr lang="en-US" altLang="ja-JP" dirty="0"/>
          </a:p>
          <a:p>
            <a:endParaRPr lang="en-US" altLang="ja-JP" dirty="0"/>
          </a:p>
          <a:p>
            <a:endParaRPr lang="ja-JP" altLang="en-US" dirty="0"/>
          </a:p>
          <a:p>
            <a:r>
              <a:rPr lang="ja-JP" altLang="en-US" dirty="0"/>
              <a:t>➀在庫異常起こっています！</a:t>
            </a:r>
          </a:p>
          <a:p>
            <a:r>
              <a:rPr lang="ja-JP" altLang="en-US" dirty="0"/>
              <a:t>➁けど複合的な要因が絡んでいるので、色んなデータもあるし、</a:t>
            </a:r>
            <a:endParaRPr lang="en-US" altLang="ja-JP" dirty="0"/>
          </a:p>
          <a:p>
            <a:r>
              <a:rPr lang="ja-JP" altLang="en-US" dirty="0"/>
              <a:t>　原因特定するのむずかしいですよね</a:t>
            </a:r>
          </a:p>
          <a:p>
            <a:r>
              <a:rPr lang="ja-JP" altLang="en-US" dirty="0"/>
              <a:t>➂対策取りたくても対策できず困っているんじゃないですか</a:t>
            </a:r>
          </a:p>
          <a:p>
            <a:r>
              <a:rPr lang="ja-JP" altLang="en-US" dirty="0"/>
              <a:t>④</a:t>
            </a:r>
            <a:r>
              <a:rPr lang="en-US" altLang="ja-JP" dirty="0"/>
              <a:t>DS</a:t>
            </a:r>
            <a:r>
              <a:rPr lang="ja-JP" altLang="en-US" dirty="0"/>
              <a:t>部がそこを支援したいと思っている狙いを言う</a:t>
            </a:r>
            <a:endParaRPr lang="en-US" altLang="ja-JP" dirty="0"/>
          </a:p>
          <a:p>
            <a:endParaRPr lang="en-US" altLang="ja-JP" dirty="0"/>
          </a:p>
          <a:p>
            <a:r>
              <a:rPr lang="en-US" altLang="ja-JP" dirty="0"/>
              <a:t>Before after</a:t>
            </a:r>
            <a:r>
              <a:rPr lang="ja-JP" altLang="en-US" dirty="0"/>
              <a:t>で書く</a:t>
            </a:r>
          </a:p>
        </p:txBody>
      </p:sp>
      <p:sp>
        <p:nvSpPr>
          <p:cNvPr id="2" name="矢印: 五方向 1">
            <a:extLst>
              <a:ext uri="{FF2B5EF4-FFF2-40B4-BE49-F238E27FC236}">
                <a16:creationId xmlns:a16="http://schemas.microsoft.com/office/drawing/2014/main" xmlns="" id="{49F12AD0-62C5-4FF5-841E-5226D38601D5}"/>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4" name="矢印: 山形 3">
            <a:extLst>
              <a:ext uri="{FF2B5EF4-FFF2-40B4-BE49-F238E27FC236}">
                <a16:creationId xmlns:a16="http://schemas.microsoft.com/office/drawing/2014/main" xmlns="" id="{694C4FB4-379A-48CD-A61B-45C9D4A28674}"/>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5" name="矢印: 山形 4">
            <a:extLst>
              <a:ext uri="{FF2B5EF4-FFF2-40B4-BE49-F238E27FC236}">
                <a16:creationId xmlns:a16="http://schemas.microsoft.com/office/drawing/2014/main" xmlns="" id="{CA1E1632-EA39-412B-BE97-6B36C7661DDC}"/>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Tree>
    <p:extLst>
      <p:ext uri="{BB962C8B-B14F-4D97-AF65-F5344CB8AC3E}">
        <p14:creationId xmlns:p14="http://schemas.microsoft.com/office/powerpoint/2010/main" val="118026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xmlns="" id="{67887E9F-E4A6-4A8B-A3B3-B5620EF07D60}"/>
              </a:ext>
            </a:extLst>
          </p:cNvPr>
          <p:cNvSpPr/>
          <p:nvPr/>
        </p:nvSpPr>
        <p:spPr>
          <a:xfrm>
            <a:off x="1383502" y="4895520"/>
            <a:ext cx="3361114" cy="134943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Text Box 824">
            <a:extLst>
              <a:ext uri="{FF2B5EF4-FFF2-40B4-BE49-F238E27FC236}">
                <a16:creationId xmlns:a16="http://schemas.microsoft.com/office/drawing/2014/main" xmlns="" id="{FDE57C7C-7B79-E4FE-DFD7-B7E2F635BC9D}"/>
              </a:ext>
            </a:extLst>
          </p:cNvPr>
          <p:cNvSpPr txBox="1">
            <a:spLocks noChangeArrowheads="1"/>
          </p:cNvSpPr>
          <p:nvPr/>
        </p:nvSpPr>
        <p:spPr bwMode="auto">
          <a:xfrm>
            <a:off x="500052" y="155005"/>
            <a:ext cx="648072" cy="369611"/>
          </a:xfrm>
          <a:prstGeom prst="rect">
            <a:avLst/>
          </a:prstGeom>
          <a:noFill/>
          <a:ln w="9525">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p:txBody>
      </p:sp>
      <p:sp>
        <p:nvSpPr>
          <p:cNvPr id="8" name="Oval 387">
            <a:extLst>
              <a:ext uri="{FF2B5EF4-FFF2-40B4-BE49-F238E27FC236}">
                <a16:creationId xmlns:a16="http://schemas.microsoft.com/office/drawing/2014/main" xmlns="" id="{A9AF061D-05CD-8204-AB1B-97FF2372CA3C}"/>
              </a:ext>
            </a:extLst>
          </p:cNvPr>
          <p:cNvSpPr>
            <a:spLocks noChangeArrowheads="1"/>
          </p:cNvSpPr>
          <p:nvPr/>
        </p:nvSpPr>
        <p:spPr bwMode="auto">
          <a:xfrm>
            <a:off x="187092" y="706654"/>
            <a:ext cx="864096" cy="864096"/>
          </a:xfrm>
          <a:prstGeom prst="ellipse">
            <a:avLst/>
          </a:prstGeom>
          <a:noFill/>
          <a:ln w="25400">
            <a:no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196" tIns="61098" rIns="122196" bIns="61098" anchor="ctr" anchorCtr="1"/>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algn="ctr" eaLnBrk="1" hangingPunct="1"/>
            <a:r>
              <a:rPr lang="en-US" altLang="ja-JP" sz="2200" b="1" dirty="0">
                <a:solidFill>
                  <a:schemeClr val="tx1">
                    <a:lumMod val="95000"/>
                    <a:lumOff val="5000"/>
                  </a:schemeClr>
                </a:solidFill>
                <a:latin typeface="Meiryo UI" panose="020B0604030504040204" pitchFamily="50" charset="-128"/>
                <a:ea typeface="Meiryo UI" panose="020B0604030504040204" pitchFamily="50" charset="-128"/>
              </a:rPr>
              <a:t>000</a:t>
            </a:r>
            <a:endParaRPr lang="ja-JP" altLang="en-US" sz="2200" b="1" dirty="0">
              <a:solidFill>
                <a:schemeClr val="tx1">
                  <a:lumMod val="95000"/>
                  <a:lumOff val="5000"/>
                </a:schemeClr>
              </a:solidFill>
              <a:latin typeface="Meiryo UI" panose="020B0604030504040204" pitchFamily="50" charset="-128"/>
              <a:ea typeface="Meiryo UI" panose="020B0604030504040204" pitchFamily="50" charset="-128"/>
            </a:endParaRPr>
          </a:p>
        </p:txBody>
      </p:sp>
      <p:graphicFrame>
        <p:nvGraphicFramePr>
          <p:cNvPr id="13" name="Group 837">
            <a:extLst>
              <a:ext uri="{FF2B5EF4-FFF2-40B4-BE49-F238E27FC236}">
                <a16:creationId xmlns:a16="http://schemas.microsoft.com/office/drawing/2014/main" xmlns="" id="{8EB1A9D1-C7EF-A59F-7680-75ACE47E1D35}"/>
              </a:ext>
            </a:extLst>
          </p:cNvPr>
          <p:cNvGraphicFramePr>
            <a:graphicFrameLocks noGrp="1"/>
          </p:cNvGraphicFramePr>
          <p:nvPr/>
        </p:nvGraphicFramePr>
        <p:xfrm>
          <a:off x="2728392" y="9097771"/>
          <a:ext cx="10009112" cy="460400"/>
        </p:xfrm>
        <a:graphic>
          <a:graphicData uri="http://schemas.openxmlformats.org/drawingml/2006/table">
            <a:tbl>
              <a:tblPr/>
              <a:tblGrid>
                <a:gridCol w="2070727">
                  <a:extLst>
                    <a:ext uri="{9D8B030D-6E8A-4147-A177-3AD203B41FA5}">
                      <a16:colId xmlns:a16="http://schemas.microsoft.com/office/drawing/2014/main" xmlns="" val="20005"/>
                    </a:ext>
                  </a:extLst>
                </a:gridCol>
                <a:gridCol w="2070727">
                  <a:extLst>
                    <a:ext uri="{9D8B030D-6E8A-4147-A177-3AD203B41FA5}">
                      <a16:colId xmlns:a16="http://schemas.microsoft.com/office/drawing/2014/main" xmlns="" val="20007"/>
                    </a:ext>
                  </a:extLst>
                </a:gridCol>
                <a:gridCol w="2461886">
                  <a:extLst>
                    <a:ext uri="{9D8B030D-6E8A-4147-A177-3AD203B41FA5}">
                      <a16:colId xmlns:a16="http://schemas.microsoft.com/office/drawing/2014/main" xmlns="" val="20008"/>
                    </a:ext>
                  </a:extLst>
                </a:gridCol>
                <a:gridCol w="2435262">
                  <a:extLst>
                    <a:ext uri="{9D8B030D-6E8A-4147-A177-3AD203B41FA5}">
                      <a16:colId xmlns:a16="http://schemas.microsoft.com/office/drawing/2014/main" xmlns="" val="20009"/>
                    </a:ext>
                  </a:extLst>
                </a:gridCol>
                <a:gridCol w="970510">
                  <a:extLst>
                    <a:ext uri="{9D8B030D-6E8A-4147-A177-3AD203B41FA5}">
                      <a16:colId xmlns:a16="http://schemas.microsoft.com/office/drawing/2014/main" xmlns="" val="2667492388"/>
                    </a:ext>
                  </a:extLst>
                </a:gridCol>
              </a:tblGrid>
              <a:tr h="222658">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テーマ分類①</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テーマ分類②</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機能</a:t>
                      </a:r>
                      <a:r>
                        <a:rPr kumimoji="1" lang="ja-JP" altLang="en-US" sz="900" b="0">
                          <a:solidFill>
                            <a:schemeClr val="tx1">
                              <a:lumMod val="95000"/>
                              <a:lumOff val="5000"/>
                            </a:schemeClr>
                          </a:solidFill>
                          <a:latin typeface="Meiryo UI" panose="020B0604030504040204" pitchFamily="50" charset="-128"/>
                          <a:ea typeface="Meiryo UI" panose="020B0604030504040204" pitchFamily="50" charset="-128"/>
                        </a:rPr>
                        <a:t>・性能・キーワード</a:t>
                      </a:r>
                      <a:endPar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要素・部品・対象物</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新規</a:t>
                      </a:r>
                      <a:r>
                        <a:rPr kumimoji="1" lang="en-US" altLang="ja-JP" sz="900" b="0" dirty="0">
                          <a:solidFill>
                            <a:schemeClr val="tx1">
                              <a:lumMod val="95000"/>
                              <a:lumOff val="5000"/>
                            </a:schemeClr>
                          </a:solidFill>
                          <a:latin typeface="Meiryo UI" panose="020B0604030504040204" pitchFamily="50" charset="-128"/>
                          <a:ea typeface="Meiryo UI" panose="020B0604030504040204" pitchFamily="50" charset="-128"/>
                        </a:rPr>
                        <a:t>or</a:t>
                      </a: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継続</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217789">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4" name="正方形/長方形 3">
            <a:extLst>
              <a:ext uri="{FF2B5EF4-FFF2-40B4-BE49-F238E27FC236}">
                <a16:creationId xmlns:a16="http://schemas.microsoft.com/office/drawing/2014/main" xmlns="" id="{DC1C5EE8-5A75-7EC7-129A-375939D3D823}"/>
              </a:ext>
            </a:extLst>
          </p:cNvPr>
          <p:cNvSpPr/>
          <p:nvPr/>
        </p:nvSpPr>
        <p:spPr>
          <a:xfrm>
            <a:off x="13169552" y="0"/>
            <a:ext cx="13825536" cy="9601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xmlns="" id="{935D59B7-C576-2759-F16A-DC26E638D451}"/>
              </a:ext>
            </a:extLst>
          </p:cNvPr>
          <p:cNvPicPr>
            <a:picLocks noChangeAspect="1"/>
          </p:cNvPicPr>
          <p:nvPr/>
        </p:nvPicPr>
        <p:blipFill>
          <a:blip r:embed="rId3"/>
          <a:stretch>
            <a:fillRect/>
          </a:stretch>
        </p:blipFill>
        <p:spPr>
          <a:xfrm>
            <a:off x="20946416" y="7968952"/>
            <a:ext cx="4688078" cy="1513368"/>
          </a:xfrm>
          <a:prstGeom prst="rect">
            <a:avLst/>
          </a:prstGeom>
        </p:spPr>
      </p:pic>
      <p:pic>
        <p:nvPicPr>
          <p:cNvPr id="6" name="図 5">
            <a:extLst>
              <a:ext uri="{FF2B5EF4-FFF2-40B4-BE49-F238E27FC236}">
                <a16:creationId xmlns:a16="http://schemas.microsoft.com/office/drawing/2014/main" xmlns="" id="{6EDD6AC5-E9A6-FF02-65E0-44B43A8847D9}"/>
              </a:ext>
            </a:extLst>
          </p:cNvPr>
          <p:cNvPicPr>
            <a:picLocks noChangeAspect="1"/>
          </p:cNvPicPr>
          <p:nvPr/>
        </p:nvPicPr>
        <p:blipFill>
          <a:blip r:embed="rId4"/>
          <a:stretch>
            <a:fillRect/>
          </a:stretch>
        </p:blipFill>
        <p:spPr>
          <a:xfrm>
            <a:off x="18743760" y="865560"/>
            <a:ext cx="7848872" cy="5925382"/>
          </a:xfrm>
          <a:prstGeom prst="rect">
            <a:avLst/>
          </a:prstGeom>
          <a:ln w="12700">
            <a:solidFill>
              <a:schemeClr val="accent1"/>
            </a:solidFill>
          </a:ln>
        </p:spPr>
      </p:pic>
      <p:sp>
        <p:nvSpPr>
          <p:cNvPr id="9" name="四角形: 角を丸くする 8">
            <a:extLst>
              <a:ext uri="{FF2B5EF4-FFF2-40B4-BE49-F238E27FC236}">
                <a16:creationId xmlns:a16="http://schemas.microsoft.com/office/drawing/2014/main" xmlns="" id="{78F964EE-59CC-2153-F7F3-D30C712303A4}"/>
              </a:ext>
            </a:extLst>
          </p:cNvPr>
          <p:cNvSpPr/>
          <p:nvPr/>
        </p:nvSpPr>
        <p:spPr>
          <a:xfrm>
            <a:off x="18764968" y="865560"/>
            <a:ext cx="7848872" cy="1224136"/>
          </a:xfrm>
          <a:prstGeom prst="roundRect">
            <a:avLst>
              <a:gd name="adj" fmla="val 708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xmlns="" id="{AE43B6A5-BF7A-23B5-01D3-695B24B5CD4D}"/>
              </a:ext>
            </a:extLst>
          </p:cNvPr>
          <p:cNvSpPr/>
          <p:nvPr/>
        </p:nvSpPr>
        <p:spPr>
          <a:xfrm>
            <a:off x="20853200" y="6244952"/>
            <a:ext cx="5760640" cy="5753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Box 840">
            <a:extLst>
              <a:ext uri="{FF2B5EF4-FFF2-40B4-BE49-F238E27FC236}">
                <a16:creationId xmlns:a16="http://schemas.microsoft.com/office/drawing/2014/main" xmlns="" id="{DA8D7671-262F-1B4B-3696-CF86F9ECF72F}"/>
              </a:ext>
            </a:extLst>
          </p:cNvPr>
          <p:cNvSpPr txBox="1">
            <a:spLocks noChangeArrowheads="1"/>
          </p:cNvSpPr>
          <p:nvPr/>
        </p:nvSpPr>
        <p:spPr bwMode="auto">
          <a:xfrm>
            <a:off x="22170552" y="2136304"/>
            <a:ext cx="4074864" cy="985164"/>
          </a:xfrm>
          <a:prstGeom prst="wedgeRectCallout">
            <a:avLst>
              <a:gd name="adj1" fmla="val -34366"/>
              <a:gd name="adj2" fmla="val -9731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表題欄の縦サイズはそれぞれ変更可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内容に応じて記載項目を変更しても可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例・結果</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効果がまだ言えなければ欄を削除する</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現状の紙面枠</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内で変更してください</a:t>
            </a:r>
          </a:p>
        </p:txBody>
      </p:sp>
      <p:sp>
        <p:nvSpPr>
          <p:cNvPr id="12" name="Text Box 824">
            <a:extLst>
              <a:ext uri="{FF2B5EF4-FFF2-40B4-BE49-F238E27FC236}">
                <a16:creationId xmlns:a16="http://schemas.microsoft.com/office/drawing/2014/main" xmlns="" id="{0B7B2045-1C2A-0CE9-3FA2-2249792BBED9}"/>
              </a:ext>
            </a:extLst>
          </p:cNvPr>
          <p:cNvSpPr txBox="1">
            <a:spLocks noChangeArrowheads="1"/>
          </p:cNvSpPr>
          <p:nvPr/>
        </p:nvSpPr>
        <p:spPr bwMode="auto">
          <a:xfrm>
            <a:off x="13313568" y="3864496"/>
            <a:ext cx="5328592" cy="1200607"/>
          </a:xfrm>
          <a:prstGeom prst="rect">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文字サイズは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16pt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以上を推奨</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細かくすべてを書くと読みにくく伝わりにくいので要点を端的に記載してください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わからないところがあれば</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Teams</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、コメント欄などでコミュニケーションをとってもらうのも本イベントの目的です</a:t>
            </a:r>
          </a:p>
        </p:txBody>
      </p:sp>
      <p:sp>
        <p:nvSpPr>
          <p:cNvPr id="14" name="テキスト ボックス 13">
            <a:extLst>
              <a:ext uri="{FF2B5EF4-FFF2-40B4-BE49-F238E27FC236}">
                <a16:creationId xmlns:a16="http://schemas.microsoft.com/office/drawing/2014/main" xmlns="" id="{B0DAA2FC-3F1A-27DD-6801-235473F59216}"/>
              </a:ext>
            </a:extLst>
          </p:cNvPr>
          <p:cNvSpPr txBox="1"/>
          <p:nvPr/>
        </p:nvSpPr>
        <p:spPr>
          <a:xfrm>
            <a:off x="13313568" y="1128192"/>
            <a:ext cx="5328592" cy="2416046"/>
          </a:xfrm>
          <a:prstGeom prst="rect">
            <a:avLst/>
          </a:prstGeom>
          <a:solidFill>
            <a:schemeClr val="accent4">
              <a:lumMod val="20000"/>
              <a:lumOff val="80000"/>
            </a:schemeClr>
          </a:solidFill>
          <a:ln w="19050">
            <a:solidFill>
              <a:srgbClr val="0000FF"/>
            </a:solidFill>
          </a:ln>
        </p:spPr>
        <p:txBody>
          <a:bodyPr wrap="square">
            <a:spAutoFit/>
          </a:body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■提出方法：</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記入し完成したパワポファイルを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2</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つのファイル形式に変換して提出</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（全ページ</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a:t>
            </a: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画像（</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P1</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のみ）</a:t>
            </a: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「名前をつけて保存」＞「ファイルの種類」を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a:t>
            </a:r>
            <a:r>
              <a:rPr lang="en-US" altLang="ja-JP" sz="1400"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にすると体裁が崩れずに変換できます。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過去事例も必要に応じて参考にしてみてください。常時閲覧可能。</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「技術フォーラムサイト」の「技術フォーラム保管庫」：</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100"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100" dirty="0">
                <a:solidFill>
                  <a:schemeClr val="tx1">
                    <a:lumMod val="95000"/>
                    <a:lumOff val="5000"/>
                  </a:schemeClr>
                </a:solidFill>
                <a:latin typeface="Meiryo UI" panose="020B0604030504040204" pitchFamily="50" charset="-128"/>
                <a:ea typeface="Meiryo UI" panose="020B0604030504040204" pitchFamily="50" charset="-128"/>
              </a:rPr>
              <a:t>http://10.76.16.133:8080/share/page/site/g-forum/dashboard</a:t>
            </a:r>
          </a:p>
        </p:txBody>
      </p:sp>
      <p:sp>
        <p:nvSpPr>
          <p:cNvPr id="15" name="Text Box 824">
            <a:extLst>
              <a:ext uri="{FF2B5EF4-FFF2-40B4-BE49-F238E27FC236}">
                <a16:creationId xmlns:a16="http://schemas.microsoft.com/office/drawing/2014/main" xmlns="" id="{788BDD2B-5BD1-943A-152A-0B34A759943B}"/>
              </a:ext>
            </a:extLst>
          </p:cNvPr>
          <p:cNvSpPr txBox="1">
            <a:spLocks noChangeArrowheads="1"/>
          </p:cNvSpPr>
          <p:nvPr/>
        </p:nvSpPr>
        <p:spPr bwMode="auto">
          <a:xfrm>
            <a:off x="20730392" y="7032848"/>
            <a:ext cx="4968552" cy="985164"/>
          </a:xfrm>
          <a:prstGeom prst="wedgeRectCallout">
            <a:avLst>
              <a:gd name="adj1" fmla="val -14359"/>
              <a:gd name="adj2" fmla="val -68395"/>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「テーマ分類」以外は最初のテーマ登録（下記）から変更して可。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発表テーマが変更になり、「テーマ分類」も変わる場合は事務局にご相談ください。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本項はサイトでの検索キーワードとしても機能します。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6" name="Text Box 824">
            <a:extLst>
              <a:ext uri="{FF2B5EF4-FFF2-40B4-BE49-F238E27FC236}">
                <a16:creationId xmlns:a16="http://schemas.microsoft.com/office/drawing/2014/main" xmlns="" id="{77E60E25-32AB-667B-C66B-0D8D382D2C3D}"/>
              </a:ext>
            </a:extLst>
          </p:cNvPr>
          <p:cNvSpPr txBox="1">
            <a:spLocks noChangeArrowheads="1"/>
          </p:cNvSpPr>
          <p:nvPr/>
        </p:nvSpPr>
        <p:spPr bwMode="auto">
          <a:xfrm>
            <a:off x="19146216" y="2017688"/>
            <a:ext cx="1243667" cy="554277"/>
          </a:xfrm>
          <a:prstGeom prst="wedgeRectCallout">
            <a:avLst>
              <a:gd name="adj1" fmla="val -42264"/>
              <a:gd name="adj2" fmla="val -10969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発表番号 </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桁</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8" name="Text Box 824">
            <a:extLst>
              <a:ext uri="{FF2B5EF4-FFF2-40B4-BE49-F238E27FC236}">
                <a16:creationId xmlns:a16="http://schemas.microsoft.com/office/drawing/2014/main" xmlns="" id="{911EAB0F-A7C3-C7C1-5354-1522647D4E28}"/>
              </a:ext>
            </a:extLst>
          </p:cNvPr>
          <p:cNvSpPr txBox="1">
            <a:spLocks noChangeArrowheads="1"/>
          </p:cNvSpPr>
          <p:nvPr/>
        </p:nvSpPr>
        <p:spPr bwMode="auto">
          <a:xfrm>
            <a:off x="19146216" y="145480"/>
            <a:ext cx="1235755" cy="554277"/>
          </a:xfrm>
          <a:prstGeom prst="wedgeRectCallout">
            <a:avLst>
              <a:gd name="adj1" fmla="val -37506"/>
              <a:gd name="adj2" fmla="val 110354"/>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自部署名を</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記入</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9" name="Text Box 824">
            <a:extLst>
              <a:ext uri="{FF2B5EF4-FFF2-40B4-BE49-F238E27FC236}">
                <a16:creationId xmlns:a16="http://schemas.microsoft.com/office/drawing/2014/main" xmlns="" id="{3045B0DA-7847-899C-6C1E-3CAC623BBB4D}"/>
              </a:ext>
            </a:extLst>
          </p:cNvPr>
          <p:cNvSpPr txBox="1">
            <a:spLocks noChangeArrowheads="1"/>
          </p:cNvSpPr>
          <p:nvPr/>
        </p:nvSpPr>
        <p:spPr bwMode="auto">
          <a:xfrm>
            <a:off x="22416168" y="4105920"/>
            <a:ext cx="3999608" cy="769720"/>
          </a:xfrm>
          <a:prstGeom prst="wedgeRectCallout">
            <a:avLst>
              <a:gd name="adj1" fmla="val -31285"/>
              <a:gd name="adj2" fmla="val 127778"/>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ポスター内にサブ資料への誘導を記載しても可。リンクは事務局でつけます。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資料内にリンクを貼ってもサイト上では機能しません。</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0" name="Text Box 824">
            <a:extLst>
              <a:ext uri="{FF2B5EF4-FFF2-40B4-BE49-F238E27FC236}">
                <a16:creationId xmlns:a16="http://schemas.microsoft.com/office/drawing/2014/main" xmlns="" id="{1E2C2A76-CD21-9984-A595-A1CD02DFA199}"/>
              </a:ext>
            </a:extLst>
          </p:cNvPr>
          <p:cNvSpPr txBox="1">
            <a:spLocks noChangeArrowheads="1"/>
          </p:cNvSpPr>
          <p:nvPr/>
        </p:nvSpPr>
        <p:spPr bwMode="auto">
          <a:xfrm>
            <a:off x="22602600" y="5520680"/>
            <a:ext cx="3888432" cy="261889"/>
          </a:xfrm>
          <a:prstGeom prst="rect">
            <a:avLst/>
          </a:prstGeom>
          <a:solidFill>
            <a:schemeClr val="bg1"/>
          </a:solidFill>
          <a:ln w="19050">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88900" indent="-88900" eaLnBrk="1" hangingPunct="1"/>
            <a:r>
              <a:rPr lang="en-US" altLang="ja-JP" sz="9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900" dirty="0">
                <a:solidFill>
                  <a:schemeClr val="tx1">
                    <a:lumMod val="95000"/>
                    <a:lumOff val="5000"/>
                  </a:schemeClr>
                </a:solidFill>
                <a:latin typeface="Meiryo UI" panose="020B0604030504040204" pitchFamily="50" charset="-128"/>
                <a:ea typeface="Meiryo UI" panose="020B0604030504040204" pitchFamily="50" charset="-128"/>
              </a:rPr>
              <a:t>参考のサブ資料を添付します。本紙面下あるいは右のリンク先をご参照ください。</a:t>
            </a:r>
            <a:endParaRPr lang="en-US" altLang="ja-JP" sz="9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1" name="四角形: 角を丸くする 20">
            <a:extLst>
              <a:ext uri="{FF2B5EF4-FFF2-40B4-BE49-F238E27FC236}">
                <a16:creationId xmlns:a16="http://schemas.microsoft.com/office/drawing/2014/main" xmlns="" id="{38F8142B-0AB0-52D6-AE45-B4B2F1D477E9}"/>
              </a:ext>
            </a:extLst>
          </p:cNvPr>
          <p:cNvSpPr/>
          <p:nvPr/>
        </p:nvSpPr>
        <p:spPr>
          <a:xfrm>
            <a:off x="22674608" y="5520680"/>
            <a:ext cx="37444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五方向 1">
            <a:extLst>
              <a:ext uri="{FF2B5EF4-FFF2-40B4-BE49-F238E27FC236}">
                <a16:creationId xmlns:a16="http://schemas.microsoft.com/office/drawing/2014/main" xmlns="" id="{36694121-065B-4642-9152-37AEED05BC00}"/>
              </a:ext>
            </a:extLst>
          </p:cNvPr>
          <p:cNvSpPr/>
          <p:nvPr/>
        </p:nvSpPr>
        <p:spPr>
          <a:xfrm>
            <a:off x="1144819" y="3216424"/>
            <a:ext cx="3887829" cy="484632"/>
          </a:xfrm>
          <a:prstGeom prst="homePlate">
            <a:avLst>
              <a:gd name="adj" fmla="val 32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データ統合</a:t>
            </a:r>
          </a:p>
        </p:txBody>
      </p:sp>
      <p:sp>
        <p:nvSpPr>
          <p:cNvPr id="26" name="矢印: 山形 25">
            <a:extLst>
              <a:ext uri="{FF2B5EF4-FFF2-40B4-BE49-F238E27FC236}">
                <a16:creationId xmlns:a16="http://schemas.microsoft.com/office/drawing/2014/main" xmlns="" id="{7FFE4975-F093-4854-9EB5-7F107B62F2AB}"/>
              </a:ext>
            </a:extLst>
          </p:cNvPr>
          <p:cNvSpPr/>
          <p:nvPr/>
        </p:nvSpPr>
        <p:spPr>
          <a:xfrm>
            <a:off x="4969188" y="3224252"/>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機械学習</a:t>
            </a:r>
          </a:p>
        </p:txBody>
      </p:sp>
      <p:sp>
        <p:nvSpPr>
          <p:cNvPr id="28" name="フローチャート: 磁気ディスク 27">
            <a:extLst>
              <a:ext uri="{FF2B5EF4-FFF2-40B4-BE49-F238E27FC236}">
                <a16:creationId xmlns:a16="http://schemas.microsoft.com/office/drawing/2014/main" xmlns="" id="{A5FAD3C3-93BE-48DA-ABD8-7BE125541614}"/>
              </a:ext>
            </a:extLst>
          </p:cNvPr>
          <p:cNvSpPr/>
          <p:nvPr/>
        </p:nvSpPr>
        <p:spPr>
          <a:xfrm>
            <a:off x="1804699" y="5376664"/>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t>実績</a:t>
            </a:r>
          </a:p>
        </p:txBody>
      </p:sp>
      <p:sp>
        <p:nvSpPr>
          <p:cNvPr id="29" name="フローチャート: 磁気ディスク 28">
            <a:extLst>
              <a:ext uri="{FF2B5EF4-FFF2-40B4-BE49-F238E27FC236}">
                <a16:creationId xmlns:a16="http://schemas.microsoft.com/office/drawing/2014/main" xmlns="" id="{2728359E-3A85-4A74-A70C-7107574CF603}"/>
              </a:ext>
            </a:extLst>
          </p:cNvPr>
          <p:cNvSpPr/>
          <p:nvPr/>
        </p:nvSpPr>
        <p:spPr>
          <a:xfrm>
            <a:off x="3448908" y="5376664"/>
            <a:ext cx="914400" cy="6126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計画</a:t>
            </a:r>
            <a:endParaRPr kumimoji="1" lang="ja-JP" altLang="en-US" sz="1600" dirty="0"/>
          </a:p>
        </p:txBody>
      </p:sp>
      <p:sp>
        <p:nvSpPr>
          <p:cNvPr id="30" name="正方形/長方形 29">
            <a:extLst>
              <a:ext uri="{FF2B5EF4-FFF2-40B4-BE49-F238E27FC236}">
                <a16:creationId xmlns:a16="http://schemas.microsoft.com/office/drawing/2014/main" xmlns="" id="{016481D2-B020-40FD-B651-07E806A4EB7F}"/>
              </a:ext>
            </a:extLst>
          </p:cNvPr>
          <p:cNvSpPr/>
          <p:nvPr/>
        </p:nvSpPr>
        <p:spPr>
          <a:xfrm>
            <a:off x="136788" y="380264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内容</a:t>
            </a:r>
            <a:endParaRPr kumimoji="1" lang="ja-JP" altLang="en-US" dirty="0"/>
          </a:p>
        </p:txBody>
      </p:sp>
      <p:sp>
        <p:nvSpPr>
          <p:cNvPr id="31" name="正方形/長方形 30">
            <a:extLst>
              <a:ext uri="{FF2B5EF4-FFF2-40B4-BE49-F238E27FC236}">
                <a16:creationId xmlns:a16="http://schemas.microsoft.com/office/drawing/2014/main" xmlns="" id="{DD67D1BE-F0D0-4758-984C-629E9278EF63}"/>
              </a:ext>
            </a:extLst>
          </p:cNvPr>
          <p:cNvSpPr/>
          <p:nvPr/>
        </p:nvSpPr>
        <p:spPr>
          <a:xfrm>
            <a:off x="136788" y="4808402"/>
            <a:ext cx="914400" cy="4168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32" name="表 32">
            <a:extLst>
              <a:ext uri="{FF2B5EF4-FFF2-40B4-BE49-F238E27FC236}">
                <a16:creationId xmlns:a16="http://schemas.microsoft.com/office/drawing/2014/main" xmlns="" id="{51DD22FD-2862-4D67-BC1F-7B12921922C8}"/>
              </a:ext>
            </a:extLst>
          </p:cNvPr>
          <p:cNvGraphicFramePr>
            <a:graphicFrameLocks noGrp="1"/>
          </p:cNvGraphicFramePr>
          <p:nvPr>
            <p:extLst>
              <p:ext uri="{D42A27DB-BD31-4B8C-83A1-F6EECF244321}">
                <p14:modId xmlns:p14="http://schemas.microsoft.com/office/powerpoint/2010/main" val="189561487"/>
              </p:ext>
            </p:extLst>
          </p:nvPr>
        </p:nvGraphicFramePr>
        <p:xfrm>
          <a:off x="1383502" y="6960840"/>
          <a:ext cx="3433124" cy="1483360"/>
        </p:xfrm>
        <a:graphic>
          <a:graphicData uri="http://schemas.openxmlformats.org/drawingml/2006/table">
            <a:tbl>
              <a:tblPr firstRow="1" bandRow="1">
                <a:tableStyleId>{5C22544A-7EE6-4342-B048-85BDC9FD1C3A}</a:tableStyleId>
              </a:tblPr>
              <a:tblGrid>
                <a:gridCol w="858281">
                  <a:extLst>
                    <a:ext uri="{9D8B030D-6E8A-4147-A177-3AD203B41FA5}">
                      <a16:colId xmlns:a16="http://schemas.microsoft.com/office/drawing/2014/main" xmlns="" val="1907075740"/>
                    </a:ext>
                  </a:extLst>
                </a:gridCol>
                <a:gridCol w="858281">
                  <a:extLst>
                    <a:ext uri="{9D8B030D-6E8A-4147-A177-3AD203B41FA5}">
                      <a16:colId xmlns:a16="http://schemas.microsoft.com/office/drawing/2014/main" xmlns="" val="1756421473"/>
                    </a:ext>
                  </a:extLst>
                </a:gridCol>
                <a:gridCol w="858281">
                  <a:extLst>
                    <a:ext uri="{9D8B030D-6E8A-4147-A177-3AD203B41FA5}">
                      <a16:colId xmlns:a16="http://schemas.microsoft.com/office/drawing/2014/main" xmlns="" val="2916017256"/>
                    </a:ext>
                  </a:extLst>
                </a:gridCol>
                <a:gridCol w="858281">
                  <a:extLst>
                    <a:ext uri="{9D8B030D-6E8A-4147-A177-3AD203B41FA5}">
                      <a16:colId xmlns:a16="http://schemas.microsoft.com/office/drawing/2014/main" xmlns="" val="3422088685"/>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xmlns="" val="1848797702"/>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xmlns="" val="667860709"/>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xmlns="" val="11688624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xmlns="" val="4053737431"/>
                  </a:ext>
                </a:extLst>
              </a:tr>
            </a:tbl>
          </a:graphicData>
        </a:graphic>
      </p:graphicFrame>
      <p:cxnSp>
        <p:nvCxnSpPr>
          <p:cNvPr id="35" name="コネクタ: カギ線 34">
            <a:extLst>
              <a:ext uri="{FF2B5EF4-FFF2-40B4-BE49-F238E27FC236}">
                <a16:creationId xmlns:a16="http://schemas.microsoft.com/office/drawing/2014/main" xmlns="" id="{2A91C9C2-A664-4B61-A47A-2B751201EF97}"/>
              </a:ext>
            </a:extLst>
          </p:cNvPr>
          <p:cNvCxnSpPr>
            <a:cxnSpLocks/>
            <a:stCxn id="28" idx="3"/>
            <a:endCxn id="32" idx="0"/>
          </p:cNvCxnSpPr>
          <p:nvPr/>
        </p:nvCxnSpPr>
        <p:spPr>
          <a:xfrm rot="16200000" flipH="1">
            <a:off x="2195217" y="6055993"/>
            <a:ext cx="971528" cy="83816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xmlns="" id="{14509F67-6842-40F0-96FB-CE49A38AEE4C}"/>
              </a:ext>
            </a:extLst>
          </p:cNvPr>
          <p:cNvCxnSpPr>
            <a:cxnSpLocks/>
            <a:stCxn id="29" idx="3"/>
            <a:endCxn id="32" idx="0"/>
          </p:cNvCxnSpPr>
          <p:nvPr/>
        </p:nvCxnSpPr>
        <p:spPr>
          <a:xfrm rot="5400000">
            <a:off x="3017322" y="6072054"/>
            <a:ext cx="971528" cy="80604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xmlns="" id="{36A2ECBD-F364-4081-A81F-B082129F8AF4}"/>
              </a:ext>
            </a:extLst>
          </p:cNvPr>
          <p:cNvSpPr/>
          <p:nvPr/>
        </p:nvSpPr>
        <p:spPr>
          <a:xfrm>
            <a:off x="1152788" y="3802643"/>
            <a:ext cx="3720446"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実績と計画のデータを紐づける</a:t>
            </a:r>
          </a:p>
        </p:txBody>
      </p:sp>
      <p:sp>
        <p:nvSpPr>
          <p:cNvPr id="46" name="正方形/長方形 45">
            <a:extLst>
              <a:ext uri="{FF2B5EF4-FFF2-40B4-BE49-F238E27FC236}">
                <a16:creationId xmlns:a16="http://schemas.microsoft.com/office/drawing/2014/main" xmlns="" id="{D8F84245-C688-456E-AC71-34D93536BD7F}"/>
              </a:ext>
            </a:extLst>
          </p:cNvPr>
          <p:cNvSpPr/>
          <p:nvPr/>
        </p:nvSpPr>
        <p:spPr>
          <a:xfrm>
            <a:off x="4963028" y="3802643"/>
            <a:ext cx="3687940"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データに潜むパターンを学習した後、ヒトが理解できる形に変換</a:t>
            </a:r>
          </a:p>
        </p:txBody>
      </p:sp>
      <p:sp>
        <p:nvSpPr>
          <p:cNvPr id="47" name="正方形/長方形 46">
            <a:extLst>
              <a:ext uri="{FF2B5EF4-FFF2-40B4-BE49-F238E27FC236}">
                <a16:creationId xmlns:a16="http://schemas.microsoft.com/office/drawing/2014/main" xmlns="" id="{EFCDAB46-9850-4BB8-BD36-A1CFEC07E5A4}"/>
              </a:ext>
            </a:extLst>
          </p:cNvPr>
          <p:cNvSpPr/>
          <p:nvPr/>
        </p:nvSpPr>
        <p:spPr>
          <a:xfrm>
            <a:off x="8740762" y="3814130"/>
            <a:ext cx="3720446" cy="903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在庫推移に寄与した項目を可視化</a:t>
            </a:r>
          </a:p>
        </p:txBody>
      </p:sp>
      <p:sp>
        <p:nvSpPr>
          <p:cNvPr id="48" name="矢印: 山形 47">
            <a:extLst>
              <a:ext uri="{FF2B5EF4-FFF2-40B4-BE49-F238E27FC236}">
                <a16:creationId xmlns:a16="http://schemas.microsoft.com/office/drawing/2014/main" xmlns="" id="{2762D77D-6BE9-409C-ABDC-417FC45729E4}"/>
              </a:ext>
            </a:extLst>
          </p:cNvPr>
          <p:cNvSpPr/>
          <p:nvPr/>
        </p:nvSpPr>
        <p:spPr>
          <a:xfrm>
            <a:off x="8764253" y="3216424"/>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要因分析</a:t>
            </a:r>
            <a:endParaRPr kumimoji="1" lang="ja-JP" altLang="en-US" dirty="0">
              <a:solidFill>
                <a:schemeClr val="bg1"/>
              </a:solidFill>
            </a:endParaRPr>
          </a:p>
        </p:txBody>
      </p:sp>
      <p:pic>
        <p:nvPicPr>
          <p:cNvPr id="1026" name="Picture 2" descr="heatmap plot — SHAP latest documentation">
            <a:extLst>
              <a:ext uri="{FF2B5EF4-FFF2-40B4-BE49-F238E27FC236}">
                <a16:creationId xmlns:a16="http://schemas.microsoft.com/office/drawing/2014/main" xmlns="" id="{46BBC60E-2F1E-43CA-A82D-59C4BCC2B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7246" y="4890905"/>
            <a:ext cx="3690356" cy="2162361"/>
          </a:xfrm>
          <a:prstGeom prst="rect">
            <a:avLst/>
          </a:prstGeom>
          <a:noFill/>
          <a:extLst>
            <a:ext uri="{909E8E84-426E-40dd-AFC4-6F175D3DCCD1}">
              <a14:hiddenFill xmlns:a14="http://schemas.microsoft.com/office/drawing/2010/main">
                <a:solidFill>
                  <a:srgbClr val="FFFFFF"/>
                </a:solidFill>
              </a14:hiddenFill>
            </a:ext>
          </a:extLst>
        </p:spPr>
      </p:pic>
      <p:sp>
        <p:nvSpPr>
          <p:cNvPr id="53" name="テキスト ボックス 52">
            <a:extLst>
              <a:ext uri="{FF2B5EF4-FFF2-40B4-BE49-F238E27FC236}">
                <a16:creationId xmlns:a16="http://schemas.microsoft.com/office/drawing/2014/main" xmlns="" id="{231763C8-2517-4D56-9AE4-2DB8126566F3}"/>
              </a:ext>
            </a:extLst>
          </p:cNvPr>
          <p:cNvSpPr txBox="1"/>
          <p:nvPr/>
        </p:nvSpPr>
        <p:spPr>
          <a:xfrm>
            <a:off x="7709565" y="5455333"/>
            <a:ext cx="911677" cy="338554"/>
          </a:xfrm>
          <a:prstGeom prst="rect">
            <a:avLst/>
          </a:prstGeom>
          <a:noFill/>
        </p:spPr>
        <p:txBody>
          <a:bodyPr wrap="square">
            <a:spAutoFit/>
          </a:bodyPr>
          <a:lstStyle/>
          <a:p>
            <a:pPr algn="ctr"/>
            <a:r>
              <a:rPr kumimoji="1" lang="ja-JP" altLang="en-US" sz="1600" dirty="0"/>
              <a:t>在庫数</a:t>
            </a:r>
          </a:p>
        </p:txBody>
      </p:sp>
      <p:cxnSp>
        <p:nvCxnSpPr>
          <p:cNvPr id="54" name="コネクタ: カギ線 53">
            <a:extLst>
              <a:ext uri="{FF2B5EF4-FFF2-40B4-BE49-F238E27FC236}">
                <a16:creationId xmlns:a16="http://schemas.microsoft.com/office/drawing/2014/main" xmlns="" id="{70ED5CE8-FB59-4361-A53D-98EA14739BEB}"/>
              </a:ext>
            </a:extLst>
          </p:cNvPr>
          <p:cNvCxnSpPr>
            <a:cxnSpLocks/>
            <a:stCxn id="32" idx="3"/>
            <a:endCxn id="1030" idx="2"/>
          </p:cNvCxnSpPr>
          <p:nvPr/>
        </p:nvCxnSpPr>
        <p:spPr>
          <a:xfrm flipV="1">
            <a:off x="4816626" y="5624610"/>
            <a:ext cx="1325052" cy="2077910"/>
          </a:xfrm>
          <a:prstGeom prst="bentConnector3">
            <a:avLst>
              <a:gd name="adj1" fmla="val 313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xmlns="" id="{CD29FC15-D4CA-438F-B89D-5901B57BFD0D}"/>
              </a:ext>
            </a:extLst>
          </p:cNvPr>
          <p:cNvCxnSpPr>
            <a:cxnSpLocks/>
            <a:stCxn id="1030" idx="4"/>
            <a:endCxn id="53" idx="1"/>
          </p:cNvCxnSpPr>
          <p:nvPr/>
        </p:nvCxnSpPr>
        <p:spPr>
          <a:xfrm>
            <a:off x="7211924" y="5624610"/>
            <a:ext cx="4976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0" name="直方体 1029">
            <a:extLst>
              <a:ext uri="{FF2B5EF4-FFF2-40B4-BE49-F238E27FC236}">
                <a16:creationId xmlns:a16="http://schemas.microsoft.com/office/drawing/2014/main" xmlns="" id="{95EE5B77-D533-4B2F-AE47-22E93A93BAD9}"/>
              </a:ext>
            </a:extLst>
          </p:cNvPr>
          <p:cNvSpPr/>
          <p:nvPr/>
        </p:nvSpPr>
        <p:spPr>
          <a:xfrm>
            <a:off x="6141678" y="5157410"/>
            <a:ext cx="1257126" cy="747520"/>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a:t>
            </a:r>
          </a:p>
        </p:txBody>
      </p:sp>
      <p:sp>
        <p:nvSpPr>
          <p:cNvPr id="87" name="テキスト ボックス 86">
            <a:extLst>
              <a:ext uri="{FF2B5EF4-FFF2-40B4-BE49-F238E27FC236}">
                <a16:creationId xmlns:a16="http://schemas.microsoft.com/office/drawing/2014/main" xmlns="" id="{C025FED0-D454-431E-B19F-FE3C276E9D8B}"/>
              </a:ext>
            </a:extLst>
          </p:cNvPr>
          <p:cNvSpPr txBox="1"/>
          <p:nvPr/>
        </p:nvSpPr>
        <p:spPr>
          <a:xfrm>
            <a:off x="5675975" y="5978592"/>
            <a:ext cx="2078900" cy="338554"/>
          </a:xfrm>
          <a:prstGeom prst="rect">
            <a:avLst/>
          </a:prstGeom>
          <a:noFill/>
        </p:spPr>
        <p:txBody>
          <a:bodyPr wrap="square">
            <a:spAutoFit/>
          </a:bodyPr>
          <a:lstStyle/>
          <a:p>
            <a:pPr algn="ctr"/>
            <a:r>
              <a:rPr kumimoji="1" lang="ja-JP" altLang="en-US" sz="1600" dirty="0"/>
              <a:t>ブラックボックス</a:t>
            </a:r>
          </a:p>
        </p:txBody>
      </p:sp>
      <p:sp>
        <p:nvSpPr>
          <p:cNvPr id="88" name="テキスト ボックス 87">
            <a:extLst>
              <a:ext uri="{FF2B5EF4-FFF2-40B4-BE49-F238E27FC236}">
                <a16:creationId xmlns:a16="http://schemas.microsoft.com/office/drawing/2014/main" xmlns="" id="{6833B34A-1906-44B5-94DC-08D31BAEAF66}"/>
              </a:ext>
            </a:extLst>
          </p:cNvPr>
          <p:cNvSpPr txBox="1"/>
          <p:nvPr/>
        </p:nvSpPr>
        <p:spPr>
          <a:xfrm>
            <a:off x="5717038" y="4808402"/>
            <a:ext cx="2078900" cy="338554"/>
          </a:xfrm>
          <a:prstGeom prst="rect">
            <a:avLst/>
          </a:prstGeom>
          <a:noFill/>
        </p:spPr>
        <p:txBody>
          <a:bodyPr wrap="square">
            <a:spAutoFit/>
          </a:bodyPr>
          <a:lstStyle/>
          <a:p>
            <a:pPr algn="ctr"/>
            <a:r>
              <a:rPr kumimoji="1" lang="ja-JP" altLang="en-US" sz="1600" dirty="0"/>
              <a:t>機械学習モデル</a:t>
            </a:r>
          </a:p>
        </p:txBody>
      </p:sp>
      <p:sp>
        <p:nvSpPr>
          <p:cNvPr id="96" name="直方体 95">
            <a:extLst>
              <a:ext uri="{FF2B5EF4-FFF2-40B4-BE49-F238E27FC236}">
                <a16:creationId xmlns:a16="http://schemas.microsoft.com/office/drawing/2014/main" xmlns="" id="{114DA7C0-8EB2-4D5A-BD56-16D9A11DF5F0}"/>
              </a:ext>
            </a:extLst>
          </p:cNvPr>
          <p:cNvSpPr/>
          <p:nvPr/>
        </p:nvSpPr>
        <p:spPr>
          <a:xfrm>
            <a:off x="6175378" y="7696680"/>
            <a:ext cx="1257126" cy="74752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0" name="直線矢印コネクタ 89">
            <a:extLst>
              <a:ext uri="{FF2B5EF4-FFF2-40B4-BE49-F238E27FC236}">
                <a16:creationId xmlns:a16="http://schemas.microsoft.com/office/drawing/2014/main" xmlns="" id="{0C959AE5-6410-4A75-8D3D-3028B33148E6}"/>
              </a:ext>
            </a:extLst>
          </p:cNvPr>
          <p:cNvCxnSpPr>
            <a:cxnSpLocks/>
            <a:stCxn id="87" idx="2"/>
            <a:endCxn id="96" idx="1"/>
          </p:cNvCxnSpPr>
          <p:nvPr/>
        </p:nvCxnSpPr>
        <p:spPr>
          <a:xfrm flipH="1">
            <a:off x="6710501" y="6317146"/>
            <a:ext cx="4924" cy="1566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60" name="図 1059">
            <a:extLst>
              <a:ext uri="{FF2B5EF4-FFF2-40B4-BE49-F238E27FC236}">
                <a16:creationId xmlns:a16="http://schemas.microsoft.com/office/drawing/2014/main" xmlns="" id="{D4003EE5-F377-41EA-9473-1F732DA6791C}"/>
              </a:ext>
            </a:extLst>
          </p:cNvPr>
          <p:cNvPicPr>
            <a:picLocks noChangeAspect="1"/>
          </p:cNvPicPr>
          <p:nvPr/>
        </p:nvPicPr>
        <p:blipFill>
          <a:blip r:embed="rId6"/>
          <a:stretch>
            <a:fillRect/>
          </a:stretch>
        </p:blipFill>
        <p:spPr>
          <a:xfrm>
            <a:off x="6798466" y="6526490"/>
            <a:ext cx="721303" cy="931683"/>
          </a:xfrm>
          <a:prstGeom prst="rect">
            <a:avLst/>
          </a:prstGeom>
        </p:spPr>
      </p:pic>
      <p:sp>
        <p:nvSpPr>
          <p:cNvPr id="108" name="テキスト ボックス 107">
            <a:extLst>
              <a:ext uri="{FF2B5EF4-FFF2-40B4-BE49-F238E27FC236}">
                <a16:creationId xmlns:a16="http://schemas.microsoft.com/office/drawing/2014/main" xmlns="" id="{9D1A658C-8858-4CE6-B1AD-A19FCFE3D7A0}"/>
              </a:ext>
            </a:extLst>
          </p:cNvPr>
          <p:cNvSpPr txBox="1"/>
          <p:nvPr/>
        </p:nvSpPr>
        <p:spPr>
          <a:xfrm>
            <a:off x="5730791" y="8585001"/>
            <a:ext cx="2078900" cy="338554"/>
          </a:xfrm>
          <a:prstGeom prst="rect">
            <a:avLst/>
          </a:prstGeom>
          <a:noFill/>
        </p:spPr>
        <p:txBody>
          <a:bodyPr wrap="square">
            <a:spAutoFit/>
          </a:bodyPr>
          <a:lstStyle/>
          <a:p>
            <a:pPr algn="ctr"/>
            <a:r>
              <a:rPr kumimoji="1" lang="ja-JP" altLang="en-US" sz="1600" dirty="0"/>
              <a:t>ホワイトボックス</a:t>
            </a:r>
          </a:p>
        </p:txBody>
      </p:sp>
      <p:cxnSp>
        <p:nvCxnSpPr>
          <p:cNvPr id="110" name="コネクタ: カギ線 109">
            <a:extLst>
              <a:ext uri="{FF2B5EF4-FFF2-40B4-BE49-F238E27FC236}">
                <a16:creationId xmlns:a16="http://schemas.microsoft.com/office/drawing/2014/main" xmlns="" id="{879530AF-EE1D-4047-85D7-7C8A45990F23}"/>
              </a:ext>
            </a:extLst>
          </p:cNvPr>
          <p:cNvCxnSpPr>
            <a:cxnSpLocks/>
            <a:stCxn id="96" idx="5"/>
            <a:endCxn id="1026" idx="1"/>
          </p:cNvCxnSpPr>
          <p:nvPr/>
        </p:nvCxnSpPr>
        <p:spPr>
          <a:xfrm flipV="1">
            <a:off x="7432504" y="5972086"/>
            <a:ext cx="1314742" cy="2004914"/>
          </a:xfrm>
          <a:prstGeom prst="bentConnector3">
            <a:avLst>
              <a:gd name="adj1" fmla="val 750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xmlns="" id="{33A1CE68-228E-41DB-9719-A97B2AE3FFAA}"/>
              </a:ext>
            </a:extLst>
          </p:cNvPr>
          <p:cNvCxnSpPr>
            <a:cxnSpLocks/>
          </p:cNvCxnSpPr>
          <p:nvPr/>
        </p:nvCxnSpPr>
        <p:spPr>
          <a:xfrm>
            <a:off x="9745622" y="5989311"/>
            <a:ext cx="0" cy="14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2" name="正方形/長方形 1071">
            <a:extLst>
              <a:ext uri="{FF2B5EF4-FFF2-40B4-BE49-F238E27FC236}">
                <a16:creationId xmlns:a16="http://schemas.microsoft.com/office/drawing/2014/main" xmlns="" id="{C65DF0A2-B625-457D-8BA0-89BF461EBA9C}"/>
              </a:ext>
            </a:extLst>
          </p:cNvPr>
          <p:cNvSpPr/>
          <p:nvPr/>
        </p:nvSpPr>
        <p:spPr>
          <a:xfrm>
            <a:off x="9678024" y="5610544"/>
            <a:ext cx="184927" cy="3615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76" name="Picture 4" descr="パソコンを使う作業員のイラスト（男性） | かわいいフリー素材集 いらすとや">
            <a:extLst>
              <a:ext uri="{FF2B5EF4-FFF2-40B4-BE49-F238E27FC236}">
                <a16:creationId xmlns:a16="http://schemas.microsoft.com/office/drawing/2014/main" xmlns="" id="{9B7C84A5-9F43-419B-B09B-19EC7F8355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68386" y="7349134"/>
            <a:ext cx="1581169" cy="1519898"/>
          </a:xfrm>
          <a:prstGeom prst="rect">
            <a:avLst/>
          </a:prstGeom>
          <a:noFill/>
          <a:extLst>
            <a:ext uri="{909E8E84-426E-40dd-AFC4-6F175D3DCCD1}">
              <a14:hiddenFill xmlns:a14="http://schemas.microsoft.com/office/drawing/2010/main">
                <a:solidFill>
                  <a:srgbClr val="FFFFFF"/>
                </a:solidFill>
              </a14:hiddenFill>
            </a:ext>
          </a:extLst>
        </p:spPr>
      </p:pic>
      <p:sp>
        <p:nvSpPr>
          <p:cNvPr id="1077" name="吹き出し: 角を丸めた四角形 1076">
            <a:extLst>
              <a:ext uri="{FF2B5EF4-FFF2-40B4-BE49-F238E27FC236}">
                <a16:creationId xmlns:a16="http://schemas.microsoft.com/office/drawing/2014/main" xmlns="" id="{09B74B9F-CB56-416C-BF32-E246FE8F9C68}"/>
              </a:ext>
            </a:extLst>
          </p:cNvPr>
          <p:cNvSpPr/>
          <p:nvPr/>
        </p:nvSpPr>
        <p:spPr>
          <a:xfrm>
            <a:off x="9479197" y="7566105"/>
            <a:ext cx="1458108" cy="747520"/>
          </a:xfrm>
          <a:prstGeom prst="wedgeRoundRectCallout">
            <a:avLst>
              <a:gd name="adj1" fmla="val 60821"/>
              <a:gd name="adj2" fmla="val 2695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対策だ！</a:t>
            </a:r>
          </a:p>
        </p:txBody>
      </p:sp>
      <p:sp>
        <p:nvSpPr>
          <p:cNvPr id="1082" name="フローチャート: 処理 1081">
            <a:extLst>
              <a:ext uri="{FF2B5EF4-FFF2-40B4-BE49-F238E27FC236}">
                <a16:creationId xmlns:a16="http://schemas.microsoft.com/office/drawing/2014/main" xmlns="" id="{F18D3F6B-3E4E-48D4-BE85-9B354813C3F7}"/>
              </a:ext>
            </a:extLst>
          </p:cNvPr>
          <p:cNvSpPr/>
          <p:nvPr/>
        </p:nvSpPr>
        <p:spPr>
          <a:xfrm>
            <a:off x="13298259" y="422618"/>
            <a:ext cx="6918390" cy="3790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どう分析してどう対策に繋がるか</a:t>
            </a:r>
            <a:endParaRPr kumimoji="1" lang="en-US" altLang="ja-JP" dirty="0"/>
          </a:p>
          <a:p>
            <a:r>
              <a:rPr lang="ja-JP" altLang="en-US" dirty="0"/>
              <a:t>こういう施策に繋がりますアピール</a:t>
            </a:r>
            <a:endParaRPr lang="en-US" altLang="ja-JP" dirty="0"/>
          </a:p>
          <a:p>
            <a:r>
              <a:rPr kumimoji="1" lang="ja-JP" altLang="en-US" dirty="0"/>
              <a:t>メリットを伝えるアピール</a:t>
            </a:r>
            <a:endParaRPr kumimoji="1" lang="en-US" altLang="ja-JP" dirty="0"/>
          </a:p>
          <a:p>
            <a:r>
              <a:rPr lang="ja-JP" altLang="en-US" dirty="0"/>
              <a:t>計画と実績を結び付けて分析しますアピール</a:t>
            </a:r>
            <a:endParaRPr lang="en-US" altLang="ja-JP" dirty="0"/>
          </a:p>
          <a:p>
            <a:r>
              <a:rPr lang="ja-JP" altLang="en-US" dirty="0"/>
              <a:t>このインプット受け取ってこのアウトプット出せます</a:t>
            </a:r>
            <a:endParaRPr lang="en-US" altLang="ja-JP" dirty="0"/>
          </a:p>
          <a:p>
            <a:endParaRPr lang="en-US" altLang="ja-JP" dirty="0"/>
          </a:p>
          <a:p>
            <a:r>
              <a:rPr lang="ja-JP" altLang="en-US" dirty="0"/>
              <a:t>こんな困りごとありませんか？最初に言う</a:t>
            </a:r>
            <a:endParaRPr lang="en-US" altLang="ja-JP" dirty="0"/>
          </a:p>
        </p:txBody>
      </p:sp>
      <p:sp>
        <p:nvSpPr>
          <p:cNvPr id="134" name="テキスト ボックス 133">
            <a:extLst>
              <a:ext uri="{FF2B5EF4-FFF2-40B4-BE49-F238E27FC236}">
                <a16:creationId xmlns:a16="http://schemas.microsoft.com/office/drawing/2014/main" xmlns="" id="{F210299C-B9A5-4451-85AE-EB3905391E6C}"/>
              </a:ext>
            </a:extLst>
          </p:cNvPr>
          <p:cNvSpPr txBox="1"/>
          <p:nvPr/>
        </p:nvSpPr>
        <p:spPr>
          <a:xfrm>
            <a:off x="2376240" y="4918278"/>
            <a:ext cx="1404634" cy="461665"/>
          </a:xfrm>
          <a:prstGeom prst="rect">
            <a:avLst/>
          </a:prstGeom>
          <a:noFill/>
        </p:spPr>
        <p:txBody>
          <a:bodyPr wrap="square">
            <a:spAutoFit/>
          </a:bodyPr>
          <a:lstStyle/>
          <a:p>
            <a:pPr algn="ctr"/>
            <a:r>
              <a:rPr kumimoji="1" lang="en-US" altLang="ja-JP" sz="2400" dirty="0"/>
              <a:t>INPUT</a:t>
            </a:r>
          </a:p>
        </p:txBody>
      </p:sp>
      <p:sp>
        <p:nvSpPr>
          <p:cNvPr id="135" name="テキスト ボックス 134">
            <a:extLst>
              <a:ext uri="{FF2B5EF4-FFF2-40B4-BE49-F238E27FC236}">
                <a16:creationId xmlns:a16="http://schemas.microsoft.com/office/drawing/2014/main" xmlns="" id="{57F77932-FB9B-4307-8977-5AB7AA69F641}"/>
              </a:ext>
            </a:extLst>
          </p:cNvPr>
          <p:cNvSpPr txBox="1"/>
          <p:nvPr/>
        </p:nvSpPr>
        <p:spPr>
          <a:xfrm>
            <a:off x="7604919" y="8425854"/>
            <a:ext cx="3485173" cy="1200329"/>
          </a:xfrm>
          <a:prstGeom prst="rect">
            <a:avLst/>
          </a:prstGeom>
          <a:noFill/>
        </p:spPr>
        <p:txBody>
          <a:bodyPr wrap="square">
            <a:spAutoFit/>
          </a:bodyPr>
          <a:lstStyle/>
          <a:p>
            <a:pPr algn="ctr"/>
            <a:r>
              <a:rPr kumimoji="1" lang="en-US" altLang="ja-JP" sz="2400" dirty="0"/>
              <a:t>OUTPUT</a:t>
            </a:r>
            <a:r>
              <a:rPr kumimoji="1" lang="ja-JP" altLang="en-US" sz="2400" dirty="0"/>
              <a:t>は対策出ます</a:t>
            </a:r>
            <a:r>
              <a:rPr lang="ja-JP" altLang="en-US" sz="2400" dirty="0"/>
              <a:t>対策に紐づいているいないです。。</a:t>
            </a:r>
            <a:endParaRPr kumimoji="1" lang="en-US" altLang="ja-JP" sz="2400" dirty="0"/>
          </a:p>
        </p:txBody>
      </p:sp>
      <p:sp>
        <p:nvSpPr>
          <p:cNvPr id="136" name="吹き出し: 角を丸めた四角形 135">
            <a:extLst>
              <a:ext uri="{FF2B5EF4-FFF2-40B4-BE49-F238E27FC236}">
                <a16:creationId xmlns:a16="http://schemas.microsoft.com/office/drawing/2014/main" xmlns="" id="{92616876-F8AB-41EB-BD47-91BE8A2BC729}"/>
              </a:ext>
            </a:extLst>
          </p:cNvPr>
          <p:cNvSpPr/>
          <p:nvPr/>
        </p:nvSpPr>
        <p:spPr>
          <a:xfrm>
            <a:off x="9860365" y="5646970"/>
            <a:ext cx="1989598" cy="915155"/>
          </a:xfrm>
          <a:prstGeom prst="wedgeRoundRectCallout">
            <a:avLst>
              <a:gd name="adj1" fmla="val -14848"/>
              <a:gd name="adj2" fmla="val 8467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アウトプット簡単にする</a:t>
            </a:r>
          </a:p>
        </p:txBody>
      </p:sp>
      <p:pic>
        <p:nvPicPr>
          <p:cNvPr id="1085" name="図 1084">
            <a:extLst>
              <a:ext uri="{FF2B5EF4-FFF2-40B4-BE49-F238E27FC236}">
                <a16:creationId xmlns:a16="http://schemas.microsoft.com/office/drawing/2014/main" xmlns="" id="{99CA4277-9B1B-4E48-A80B-E9A944367D06}"/>
              </a:ext>
            </a:extLst>
          </p:cNvPr>
          <p:cNvPicPr>
            <a:picLocks noChangeAspect="1"/>
          </p:cNvPicPr>
          <p:nvPr/>
        </p:nvPicPr>
        <p:blipFill>
          <a:blip r:embed="rId8"/>
          <a:stretch>
            <a:fillRect/>
          </a:stretch>
        </p:blipFill>
        <p:spPr>
          <a:xfrm>
            <a:off x="13779180" y="5373302"/>
            <a:ext cx="4299782" cy="4033715"/>
          </a:xfrm>
          <a:prstGeom prst="rect">
            <a:avLst/>
          </a:prstGeom>
        </p:spPr>
      </p:pic>
      <p:sp>
        <p:nvSpPr>
          <p:cNvPr id="56" name="テキスト ボックス 55">
            <a:extLst>
              <a:ext uri="{FF2B5EF4-FFF2-40B4-BE49-F238E27FC236}">
                <a16:creationId xmlns:a16="http://schemas.microsoft.com/office/drawing/2014/main" xmlns="" id="{4D101500-72E6-4D6B-8E01-C3B7357B051F}"/>
              </a:ext>
            </a:extLst>
          </p:cNvPr>
          <p:cNvSpPr txBox="1"/>
          <p:nvPr/>
        </p:nvSpPr>
        <p:spPr>
          <a:xfrm>
            <a:off x="1679260" y="2067904"/>
            <a:ext cx="9681120" cy="743922"/>
          </a:xfrm>
          <a:prstGeom prst="rect">
            <a:avLst/>
          </a:prstGeom>
          <a:noFill/>
        </p:spPr>
        <p:txBody>
          <a:bodyPr wrap="square">
            <a:spAutoFit/>
          </a:bodyPr>
          <a:lstStyle/>
          <a:p>
            <a:r>
              <a:rPr lang="en-US" altLang="ja-JP" dirty="0"/>
              <a:t>2</a:t>
            </a:r>
            <a:r>
              <a:rPr lang="ja-JP" altLang="en-US" dirty="0"/>
              <a:t>ページは</a:t>
            </a:r>
            <a:endParaRPr lang="en-US" altLang="ja-JP" dirty="0"/>
          </a:p>
          <a:p>
            <a:r>
              <a:rPr lang="ja-JP" altLang="en-US" dirty="0"/>
              <a:t>実現したいことを表現したい</a:t>
            </a:r>
          </a:p>
        </p:txBody>
      </p:sp>
      <p:sp>
        <p:nvSpPr>
          <p:cNvPr id="57" name="矢印: 五方向 56">
            <a:extLst>
              <a:ext uri="{FF2B5EF4-FFF2-40B4-BE49-F238E27FC236}">
                <a16:creationId xmlns:a16="http://schemas.microsoft.com/office/drawing/2014/main" xmlns="" id="{72F996B3-DE34-4D66-B2A7-150D9DFC88E2}"/>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58" name="矢印: 山形 57">
            <a:extLst>
              <a:ext uri="{FF2B5EF4-FFF2-40B4-BE49-F238E27FC236}">
                <a16:creationId xmlns:a16="http://schemas.microsoft.com/office/drawing/2014/main" xmlns="" id="{3B0EA6B6-3FEF-438F-A148-24C6E7788A2A}"/>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59" name="矢印: 山形 58">
            <a:extLst>
              <a:ext uri="{FF2B5EF4-FFF2-40B4-BE49-F238E27FC236}">
                <a16:creationId xmlns:a16="http://schemas.microsoft.com/office/drawing/2014/main" xmlns="" id="{1058A021-A75A-46AD-A036-05731CB275C9}"/>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Tree>
    <p:extLst>
      <p:ext uri="{BB962C8B-B14F-4D97-AF65-F5344CB8AC3E}">
        <p14:creationId xmlns:p14="http://schemas.microsoft.com/office/powerpoint/2010/main" val="309549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824">
            <a:extLst>
              <a:ext uri="{FF2B5EF4-FFF2-40B4-BE49-F238E27FC236}">
                <a16:creationId xmlns:a16="http://schemas.microsoft.com/office/drawing/2014/main" xmlns="" id="{FDE57C7C-7B79-E4FE-DFD7-B7E2F635BC9D}"/>
              </a:ext>
            </a:extLst>
          </p:cNvPr>
          <p:cNvSpPr txBox="1">
            <a:spLocks noChangeArrowheads="1"/>
          </p:cNvSpPr>
          <p:nvPr/>
        </p:nvSpPr>
        <p:spPr bwMode="auto">
          <a:xfrm>
            <a:off x="500052" y="155005"/>
            <a:ext cx="648072" cy="369611"/>
          </a:xfrm>
          <a:prstGeom prst="rect">
            <a:avLst/>
          </a:prstGeom>
          <a:noFill/>
          <a:ln w="9525">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a:p>
            <a:pPr eaLnBrk="1" hangingPunct="1">
              <a:defRPr/>
            </a:pPr>
            <a:r>
              <a:rPr lang="en-US" altLang="ja-JP" sz="800" dirty="0">
                <a:solidFill>
                  <a:srgbClr val="FF0000"/>
                </a:solidFill>
                <a:latin typeface="Meiryo UI" panose="020B0604030504040204" pitchFamily="50" charset="-128"/>
                <a:ea typeface="Meiryo UI" panose="020B0604030504040204" pitchFamily="50" charset="-128"/>
              </a:rPr>
              <a:t>XXXXX</a:t>
            </a:r>
          </a:p>
        </p:txBody>
      </p:sp>
      <p:sp>
        <p:nvSpPr>
          <p:cNvPr id="8" name="Oval 387">
            <a:extLst>
              <a:ext uri="{FF2B5EF4-FFF2-40B4-BE49-F238E27FC236}">
                <a16:creationId xmlns:a16="http://schemas.microsoft.com/office/drawing/2014/main" xmlns="" id="{A9AF061D-05CD-8204-AB1B-97FF2372CA3C}"/>
              </a:ext>
            </a:extLst>
          </p:cNvPr>
          <p:cNvSpPr>
            <a:spLocks noChangeArrowheads="1"/>
          </p:cNvSpPr>
          <p:nvPr/>
        </p:nvSpPr>
        <p:spPr bwMode="auto">
          <a:xfrm>
            <a:off x="187092" y="706654"/>
            <a:ext cx="864096" cy="864096"/>
          </a:xfrm>
          <a:prstGeom prst="ellipse">
            <a:avLst/>
          </a:prstGeom>
          <a:noFill/>
          <a:ln w="25400">
            <a:no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2196" tIns="61098" rIns="122196" bIns="61098" anchor="ctr" anchorCtr="1"/>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algn="ctr" eaLnBrk="1" hangingPunct="1"/>
            <a:r>
              <a:rPr lang="en-US" altLang="ja-JP" sz="2200" b="1" dirty="0">
                <a:solidFill>
                  <a:schemeClr val="tx1">
                    <a:lumMod val="95000"/>
                    <a:lumOff val="5000"/>
                  </a:schemeClr>
                </a:solidFill>
                <a:latin typeface="Meiryo UI" panose="020B0604030504040204" pitchFamily="50" charset="-128"/>
                <a:ea typeface="Meiryo UI" panose="020B0604030504040204" pitchFamily="50" charset="-128"/>
              </a:rPr>
              <a:t>000</a:t>
            </a:r>
            <a:endParaRPr lang="ja-JP" altLang="en-US" sz="2200" b="1" dirty="0">
              <a:solidFill>
                <a:schemeClr val="tx1">
                  <a:lumMod val="95000"/>
                  <a:lumOff val="5000"/>
                </a:schemeClr>
              </a:solidFill>
              <a:latin typeface="Meiryo UI" panose="020B0604030504040204" pitchFamily="50" charset="-128"/>
              <a:ea typeface="Meiryo UI" panose="020B0604030504040204" pitchFamily="50" charset="-128"/>
            </a:endParaRPr>
          </a:p>
        </p:txBody>
      </p:sp>
      <p:graphicFrame>
        <p:nvGraphicFramePr>
          <p:cNvPr id="13" name="Group 837">
            <a:extLst>
              <a:ext uri="{FF2B5EF4-FFF2-40B4-BE49-F238E27FC236}">
                <a16:creationId xmlns:a16="http://schemas.microsoft.com/office/drawing/2014/main" xmlns="" id="{8EB1A9D1-C7EF-A59F-7680-75ACE47E1D35}"/>
              </a:ext>
            </a:extLst>
          </p:cNvPr>
          <p:cNvGraphicFramePr>
            <a:graphicFrameLocks noGrp="1"/>
          </p:cNvGraphicFramePr>
          <p:nvPr/>
        </p:nvGraphicFramePr>
        <p:xfrm>
          <a:off x="2728392" y="9097771"/>
          <a:ext cx="10009112" cy="460400"/>
        </p:xfrm>
        <a:graphic>
          <a:graphicData uri="http://schemas.openxmlformats.org/drawingml/2006/table">
            <a:tbl>
              <a:tblPr/>
              <a:tblGrid>
                <a:gridCol w="2070727">
                  <a:extLst>
                    <a:ext uri="{9D8B030D-6E8A-4147-A177-3AD203B41FA5}">
                      <a16:colId xmlns:a16="http://schemas.microsoft.com/office/drawing/2014/main" xmlns="" val="20005"/>
                    </a:ext>
                  </a:extLst>
                </a:gridCol>
                <a:gridCol w="2070727">
                  <a:extLst>
                    <a:ext uri="{9D8B030D-6E8A-4147-A177-3AD203B41FA5}">
                      <a16:colId xmlns:a16="http://schemas.microsoft.com/office/drawing/2014/main" xmlns="" val="20007"/>
                    </a:ext>
                  </a:extLst>
                </a:gridCol>
                <a:gridCol w="2461886">
                  <a:extLst>
                    <a:ext uri="{9D8B030D-6E8A-4147-A177-3AD203B41FA5}">
                      <a16:colId xmlns:a16="http://schemas.microsoft.com/office/drawing/2014/main" xmlns="" val="20008"/>
                    </a:ext>
                  </a:extLst>
                </a:gridCol>
                <a:gridCol w="2435262">
                  <a:extLst>
                    <a:ext uri="{9D8B030D-6E8A-4147-A177-3AD203B41FA5}">
                      <a16:colId xmlns:a16="http://schemas.microsoft.com/office/drawing/2014/main" xmlns="" val="20009"/>
                    </a:ext>
                  </a:extLst>
                </a:gridCol>
                <a:gridCol w="970510">
                  <a:extLst>
                    <a:ext uri="{9D8B030D-6E8A-4147-A177-3AD203B41FA5}">
                      <a16:colId xmlns:a16="http://schemas.microsoft.com/office/drawing/2014/main" xmlns="" val="2667492388"/>
                    </a:ext>
                  </a:extLst>
                </a:gridCol>
              </a:tblGrid>
              <a:tr h="222658">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テーマ分類①</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テーマ分類②</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機能</a:t>
                      </a:r>
                      <a:r>
                        <a:rPr kumimoji="1" lang="ja-JP" altLang="en-US" sz="900" b="0">
                          <a:solidFill>
                            <a:schemeClr val="tx1">
                              <a:lumMod val="95000"/>
                              <a:lumOff val="5000"/>
                            </a:schemeClr>
                          </a:solidFill>
                          <a:latin typeface="Meiryo UI" panose="020B0604030504040204" pitchFamily="50" charset="-128"/>
                          <a:ea typeface="Meiryo UI" panose="020B0604030504040204" pitchFamily="50" charset="-128"/>
                        </a:rPr>
                        <a:t>・性能・キーワード</a:t>
                      </a:r>
                      <a:endPar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要素・部品・対象物</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algn="ct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新規</a:t>
                      </a:r>
                      <a:r>
                        <a:rPr kumimoji="1" lang="en-US" altLang="ja-JP" sz="900" b="0" dirty="0">
                          <a:solidFill>
                            <a:schemeClr val="tx1">
                              <a:lumMod val="95000"/>
                              <a:lumOff val="5000"/>
                            </a:schemeClr>
                          </a:solidFill>
                          <a:latin typeface="Meiryo UI" panose="020B0604030504040204" pitchFamily="50" charset="-128"/>
                          <a:ea typeface="Meiryo UI" panose="020B0604030504040204" pitchFamily="50" charset="-128"/>
                        </a:rPr>
                        <a:t>or</a:t>
                      </a:r>
                      <a:r>
                        <a:rPr kumimoji="1" lang="ja-JP" altLang="en-US" sz="900" b="0" dirty="0">
                          <a:solidFill>
                            <a:schemeClr val="tx1">
                              <a:lumMod val="95000"/>
                              <a:lumOff val="5000"/>
                            </a:schemeClr>
                          </a:solidFill>
                          <a:latin typeface="Meiryo UI" panose="020B0604030504040204" pitchFamily="50" charset="-128"/>
                          <a:ea typeface="Meiryo UI" panose="020B0604030504040204" pitchFamily="50" charset="-128"/>
                        </a:rPr>
                        <a:t>継続</a:t>
                      </a: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xmlns="" val="10000"/>
                  </a:ext>
                </a:extLst>
              </a:tr>
              <a:tr h="217789">
                <a:tc>
                  <a:txBody>
                    <a:bodyPr/>
                    <a:lstStyle>
                      <a:lvl1pPr>
                        <a:spcBef>
                          <a:spcPct val="20000"/>
                        </a:spcBef>
                        <a:defRPr kumimoji="1" sz="2800">
                          <a:solidFill>
                            <a:schemeClr val="tx1"/>
                          </a:solidFill>
                          <a:latin typeface="Times New Roman" pitchFamily="18" charset="0"/>
                          <a:ea typeface="ＭＳ Ｐゴシック" pitchFamily="50" charset="-128"/>
                        </a:defRPr>
                      </a:lvl1pPr>
                      <a:lvl2pPr>
                        <a:spcBef>
                          <a:spcPct val="20000"/>
                        </a:spcBef>
                        <a:defRPr kumimoji="1" sz="2400">
                          <a:solidFill>
                            <a:schemeClr val="tx1"/>
                          </a:solidFill>
                          <a:latin typeface="Times New Roman" pitchFamily="18" charset="0"/>
                          <a:ea typeface="ＭＳ Ｐゴシック" pitchFamily="50" charset="-128"/>
                        </a:defRPr>
                      </a:lvl2pPr>
                      <a:lvl3pPr>
                        <a:spcBef>
                          <a:spcPct val="20000"/>
                        </a:spcBef>
                        <a:defRPr kumimoji="1" sz="2000">
                          <a:solidFill>
                            <a:schemeClr val="tx1"/>
                          </a:solidFill>
                          <a:latin typeface="Times New Roman" pitchFamily="18" charset="0"/>
                          <a:ea typeface="ＭＳ Ｐゴシック" pitchFamily="50" charset="-128"/>
                        </a:defRPr>
                      </a:lvl3pPr>
                      <a:lvl4pPr>
                        <a:spcBef>
                          <a:spcPct val="20000"/>
                        </a:spcBef>
                        <a:defRPr kumimoji="1">
                          <a:solidFill>
                            <a:schemeClr val="tx1"/>
                          </a:solidFill>
                          <a:latin typeface="Times New Roman" pitchFamily="18" charset="0"/>
                          <a:ea typeface="ＭＳ Ｐゴシック" pitchFamily="50" charset="-128"/>
                        </a:defRPr>
                      </a:lvl4pPr>
                      <a:lvl5pPr>
                        <a:spcBef>
                          <a:spcPct val="20000"/>
                        </a:spcBef>
                        <a:defRPr kumimoji="1">
                          <a:solidFill>
                            <a:schemeClr val="tx1"/>
                          </a:solidFill>
                          <a:latin typeface="Times New Roman" pitchFamily="18" charset="0"/>
                          <a:ea typeface="ＭＳ Ｐゴシック" pitchFamily="50" charset="-128"/>
                        </a:defRPr>
                      </a:lvl5pPr>
                      <a:lvl6pPr fontAlgn="base">
                        <a:spcBef>
                          <a:spcPct val="20000"/>
                        </a:spcBef>
                        <a:spcAft>
                          <a:spcPct val="0"/>
                        </a:spcAft>
                        <a:defRPr kumimoji="1">
                          <a:solidFill>
                            <a:schemeClr val="tx1"/>
                          </a:solidFill>
                          <a:latin typeface="Times New Roman" pitchFamily="18" charset="0"/>
                          <a:ea typeface="ＭＳ Ｐゴシック" pitchFamily="50" charset="-128"/>
                        </a:defRPr>
                      </a:lvl6pPr>
                      <a:lvl7pPr fontAlgn="base">
                        <a:spcBef>
                          <a:spcPct val="20000"/>
                        </a:spcBef>
                        <a:spcAft>
                          <a:spcPct val="0"/>
                        </a:spcAft>
                        <a:defRPr kumimoji="1">
                          <a:solidFill>
                            <a:schemeClr val="tx1"/>
                          </a:solidFill>
                          <a:latin typeface="Times New Roman" pitchFamily="18" charset="0"/>
                          <a:ea typeface="ＭＳ Ｐゴシック" pitchFamily="50" charset="-128"/>
                        </a:defRPr>
                      </a:lvl7pPr>
                      <a:lvl8pPr fontAlgn="base">
                        <a:spcBef>
                          <a:spcPct val="20000"/>
                        </a:spcBef>
                        <a:spcAft>
                          <a:spcPct val="0"/>
                        </a:spcAft>
                        <a:defRPr kumimoji="1">
                          <a:solidFill>
                            <a:schemeClr val="tx1"/>
                          </a:solidFill>
                          <a:latin typeface="Times New Roman" pitchFamily="18" charset="0"/>
                          <a:ea typeface="ＭＳ Ｐゴシック" pitchFamily="50" charset="-128"/>
                        </a:defRPr>
                      </a:lvl8pPr>
                      <a:lvl9pPr fontAlgn="base">
                        <a:spcBef>
                          <a:spcPct val="20000"/>
                        </a:spcBef>
                        <a:spcAft>
                          <a:spcPct val="0"/>
                        </a:spcAft>
                        <a:defRPr kumimoji="1">
                          <a:solidFill>
                            <a:schemeClr val="tx1"/>
                          </a:solidFill>
                          <a:latin typeface="Times New Roman" pitchFamily="18" charset="0"/>
                          <a:ea typeface="ＭＳ Ｐゴシック"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900" b="0" i="0" u="none" strike="noStrike" cap="none" normalizeH="0" baseline="0" dirty="0">
                        <a:ln>
                          <a:noFill/>
                        </a:ln>
                        <a:solidFill>
                          <a:schemeClr val="tx1">
                            <a:lumMod val="95000"/>
                            <a:lumOff val="5000"/>
                          </a:schemeClr>
                        </a:solidFill>
                        <a:effectLst/>
                        <a:latin typeface="Meiryo UI" panose="020B0604030504040204" pitchFamily="50" charset="-128"/>
                        <a:ea typeface="Meiryo UI" panose="020B0604030504040204" pitchFamily="50" charset="-128"/>
                      </a:endParaRPr>
                    </a:p>
                  </a:txBody>
                  <a:tcPr marL="50400" marR="50400" marT="46520" marB="4652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4" name="正方形/長方形 3">
            <a:extLst>
              <a:ext uri="{FF2B5EF4-FFF2-40B4-BE49-F238E27FC236}">
                <a16:creationId xmlns:a16="http://schemas.microsoft.com/office/drawing/2014/main" xmlns="" id="{DC1C5EE8-5A75-7EC7-129A-375939D3D823}"/>
              </a:ext>
            </a:extLst>
          </p:cNvPr>
          <p:cNvSpPr/>
          <p:nvPr/>
        </p:nvSpPr>
        <p:spPr>
          <a:xfrm>
            <a:off x="13169552" y="0"/>
            <a:ext cx="13825536" cy="9601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図 4">
            <a:extLst>
              <a:ext uri="{FF2B5EF4-FFF2-40B4-BE49-F238E27FC236}">
                <a16:creationId xmlns:a16="http://schemas.microsoft.com/office/drawing/2014/main" xmlns="" id="{935D59B7-C576-2759-F16A-DC26E638D451}"/>
              </a:ext>
            </a:extLst>
          </p:cNvPr>
          <p:cNvPicPr>
            <a:picLocks noChangeAspect="1"/>
          </p:cNvPicPr>
          <p:nvPr/>
        </p:nvPicPr>
        <p:blipFill>
          <a:blip r:embed="rId3"/>
          <a:stretch>
            <a:fillRect/>
          </a:stretch>
        </p:blipFill>
        <p:spPr>
          <a:xfrm>
            <a:off x="20946416" y="7968952"/>
            <a:ext cx="4688078" cy="1513368"/>
          </a:xfrm>
          <a:prstGeom prst="rect">
            <a:avLst/>
          </a:prstGeom>
        </p:spPr>
      </p:pic>
      <p:pic>
        <p:nvPicPr>
          <p:cNvPr id="6" name="図 5">
            <a:extLst>
              <a:ext uri="{FF2B5EF4-FFF2-40B4-BE49-F238E27FC236}">
                <a16:creationId xmlns:a16="http://schemas.microsoft.com/office/drawing/2014/main" xmlns="" id="{6EDD6AC5-E9A6-FF02-65E0-44B43A8847D9}"/>
              </a:ext>
            </a:extLst>
          </p:cNvPr>
          <p:cNvPicPr>
            <a:picLocks noChangeAspect="1"/>
          </p:cNvPicPr>
          <p:nvPr/>
        </p:nvPicPr>
        <p:blipFill>
          <a:blip r:embed="rId4"/>
          <a:stretch>
            <a:fillRect/>
          </a:stretch>
        </p:blipFill>
        <p:spPr>
          <a:xfrm>
            <a:off x="18743760" y="865560"/>
            <a:ext cx="7848872" cy="5925382"/>
          </a:xfrm>
          <a:prstGeom prst="rect">
            <a:avLst/>
          </a:prstGeom>
          <a:ln w="12700">
            <a:solidFill>
              <a:schemeClr val="accent1"/>
            </a:solidFill>
          </a:ln>
        </p:spPr>
      </p:pic>
      <p:sp>
        <p:nvSpPr>
          <p:cNvPr id="9" name="四角形: 角を丸くする 8">
            <a:extLst>
              <a:ext uri="{FF2B5EF4-FFF2-40B4-BE49-F238E27FC236}">
                <a16:creationId xmlns:a16="http://schemas.microsoft.com/office/drawing/2014/main" xmlns="" id="{78F964EE-59CC-2153-F7F3-D30C712303A4}"/>
              </a:ext>
            </a:extLst>
          </p:cNvPr>
          <p:cNvSpPr/>
          <p:nvPr/>
        </p:nvSpPr>
        <p:spPr>
          <a:xfrm>
            <a:off x="18764968" y="865560"/>
            <a:ext cx="7848872" cy="1224136"/>
          </a:xfrm>
          <a:prstGeom prst="roundRect">
            <a:avLst>
              <a:gd name="adj" fmla="val 7082"/>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xmlns="" id="{AE43B6A5-BF7A-23B5-01D3-695B24B5CD4D}"/>
              </a:ext>
            </a:extLst>
          </p:cNvPr>
          <p:cNvSpPr/>
          <p:nvPr/>
        </p:nvSpPr>
        <p:spPr>
          <a:xfrm>
            <a:off x="20853200" y="6244952"/>
            <a:ext cx="5760640" cy="57534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Text Box 840">
            <a:extLst>
              <a:ext uri="{FF2B5EF4-FFF2-40B4-BE49-F238E27FC236}">
                <a16:creationId xmlns:a16="http://schemas.microsoft.com/office/drawing/2014/main" xmlns="" id="{DA8D7671-262F-1B4B-3696-CF86F9ECF72F}"/>
              </a:ext>
            </a:extLst>
          </p:cNvPr>
          <p:cNvSpPr txBox="1">
            <a:spLocks noChangeArrowheads="1"/>
          </p:cNvSpPr>
          <p:nvPr/>
        </p:nvSpPr>
        <p:spPr bwMode="auto">
          <a:xfrm>
            <a:off x="22170552" y="2136304"/>
            <a:ext cx="4074864" cy="985164"/>
          </a:xfrm>
          <a:prstGeom prst="wedgeRectCallout">
            <a:avLst>
              <a:gd name="adj1" fmla="val -34366"/>
              <a:gd name="adj2" fmla="val -9731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7400">
                <a:solidFill>
                  <a:schemeClr val="tx1"/>
                </a:solidFill>
                <a:latin typeface="Times New Roman" pitchFamily="18" charset="0"/>
                <a:ea typeface="ＭＳ Ｐゴシック" pitchFamily="50" charset="-128"/>
              </a:defRPr>
            </a:lvl1pPr>
            <a:lvl2pPr marL="742950" indent="-285750" eaLnBrk="0" hangingPunct="0">
              <a:defRPr kumimoji="1" sz="7400">
                <a:solidFill>
                  <a:schemeClr val="tx1"/>
                </a:solidFill>
                <a:latin typeface="Times New Roman" pitchFamily="18" charset="0"/>
                <a:ea typeface="ＭＳ Ｐゴシック" pitchFamily="50" charset="-128"/>
              </a:defRPr>
            </a:lvl2pPr>
            <a:lvl3pPr marL="1143000" indent="-228600" eaLnBrk="0" hangingPunct="0">
              <a:defRPr kumimoji="1" sz="7400">
                <a:solidFill>
                  <a:schemeClr val="tx1"/>
                </a:solidFill>
                <a:latin typeface="Times New Roman" pitchFamily="18" charset="0"/>
                <a:ea typeface="ＭＳ Ｐゴシック" pitchFamily="50" charset="-128"/>
              </a:defRPr>
            </a:lvl3pPr>
            <a:lvl4pPr marL="1600200" indent="-228600" eaLnBrk="0" hangingPunct="0">
              <a:defRPr kumimoji="1" sz="7400">
                <a:solidFill>
                  <a:schemeClr val="tx1"/>
                </a:solidFill>
                <a:latin typeface="Times New Roman" pitchFamily="18" charset="0"/>
                <a:ea typeface="ＭＳ Ｐゴシック" pitchFamily="50" charset="-128"/>
              </a:defRPr>
            </a:lvl4pPr>
            <a:lvl5pPr marL="2057400" indent="-228600" eaLnBrk="0" hangingPunct="0">
              <a:defRPr kumimoji="1" sz="7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7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表題欄の縦サイズはそれぞれ変更可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内容に応じて記載項目を変更しても可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例・結果</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効果がまだ言えなければ欄を削除する</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現状の紙面枠</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A3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内で変更してください</a:t>
            </a:r>
          </a:p>
        </p:txBody>
      </p:sp>
      <p:sp>
        <p:nvSpPr>
          <p:cNvPr id="12" name="Text Box 824">
            <a:extLst>
              <a:ext uri="{FF2B5EF4-FFF2-40B4-BE49-F238E27FC236}">
                <a16:creationId xmlns:a16="http://schemas.microsoft.com/office/drawing/2014/main" xmlns="" id="{0B7B2045-1C2A-0CE9-3FA2-2249792BBED9}"/>
              </a:ext>
            </a:extLst>
          </p:cNvPr>
          <p:cNvSpPr txBox="1">
            <a:spLocks noChangeArrowheads="1"/>
          </p:cNvSpPr>
          <p:nvPr/>
        </p:nvSpPr>
        <p:spPr bwMode="auto">
          <a:xfrm>
            <a:off x="13313568" y="3864496"/>
            <a:ext cx="5328592" cy="1200607"/>
          </a:xfrm>
          <a:prstGeom prst="rect">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文字サイズは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16pt</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以上を推奨</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細かくすべてを書くと読みにくく伝わりにくいので要点を端的に記載してください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わからないところがあれば</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Teams</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、コメント欄などでコミュニケーションをとってもらうのも本イベントの目的です</a:t>
            </a:r>
          </a:p>
        </p:txBody>
      </p:sp>
      <p:sp>
        <p:nvSpPr>
          <p:cNvPr id="14" name="テキスト ボックス 13">
            <a:extLst>
              <a:ext uri="{FF2B5EF4-FFF2-40B4-BE49-F238E27FC236}">
                <a16:creationId xmlns:a16="http://schemas.microsoft.com/office/drawing/2014/main" xmlns="" id="{B0DAA2FC-3F1A-27DD-6801-235473F59216}"/>
              </a:ext>
            </a:extLst>
          </p:cNvPr>
          <p:cNvSpPr txBox="1"/>
          <p:nvPr/>
        </p:nvSpPr>
        <p:spPr>
          <a:xfrm>
            <a:off x="13313568" y="1128192"/>
            <a:ext cx="5328592" cy="2416046"/>
          </a:xfrm>
          <a:prstGeom prst="rect">
            <a:avLst/>
          </a:prstGeom>
          <a:solidFill>
            <a:schemeClr val="accent4">
              <a:lumMod val="20000"/>
              <a:lumOff val="80000"/>
            </a:schemeClr>
          </a:solidFill>
          <a:ln w="19050">
            <a:solidFill>
              <a:srgbClr val="0000FF"/>
            </a:solidFill>
          </a:ln>
        </p:spPr>
        <p:txBody>
          <a:bodyPr wrap="square">
            <a:spAutoFit/>
          </a:body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■提出方法：</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記入し完成したパワポファイルを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2</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つのファイル形式に変換して提出</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（全ページ</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a:t>
            </a:r>
          </a:p>
          <a:p>
            <a:pPr marL="285750" indent="-15875" eaLnBrk="1" hangingPunct="1">
              <a:buFont typeface="Arial" panose="020B0604020202020204" pitchFamily="34" charset="0"/>
              <a:buChar char="•"/>
              <a:defRPr/>
            </a:pP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400" b="1"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画像（</a:t>
            </a:r>
            <a:r>
              <a:rPr lang="en-US" altLang="ja-JP" sz="1400" b="1" dirty="0">
                <a:solidFill>
                  <a:schemeClr val="tx1">
                    <a:lumMod val="95000"/>
                    <a:lumOff val="5000"/>
                  </a:schemeClr>
                </a:solidFill>
                <a:latin typeface="Meiryo UI" panose="020B0604030504040204" pitchFamily="50" charset="-128"/>
                <a:ea typeface="Meiryo UI" panose="020B0604030504040204" pitchFamily="50" charset="-128"/>
              </a:rPr>
              <a:t>P1</a:t>
            </a:r>
            <a:r>
              <a:rPr lang="ja-JP" altLang="en-US" sz="1400" b="1" dirty="0">
                <a:solidFill>
                  <a:schemeClr val="tx1">
                    <a:lumMod val="95000"/>
                    <a:lumOff val="5000"/>
                  </a:schemeClr>
                </a:solidFill>
                <a:latin typeface="Meiryo UI" panose="020B0604030504040204" pitchFamily="50" charset="-128"/>
                <a:ea typeface="Meiryo UI" panose="020B0604030504040204" pitchFamily="50" charset="-128"/>
              </a:rPr>
              <a:t>のみ）</a:t>
            </a: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endParaRPr lang="en-US" altLang="ja-JP" sz="1400" b="1"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「名前をつけて保存」＞「ファイルの種類」を</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pdf</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a:t>
            </a:r>
            <a:r>
              <a:rPr lang="en-US" altLang="ja-JP" sz="1400" dirty="0" err="1">
                <a:solidFill>
                  <a:schemeClr val="tx1">
                    <a:lumMod val="95000"/>
                    <a:lumOff val="5000"/>
                  </a:schemeClr>
                </a:solidFill>
                <a:latin typeface="Meiryo UI" panose="020B0604030504040204" pitchFamily="50" charset="-128"/>
                <a:ea typeface="Meiryo UI" panose="020B0604030504040204" pitchFamily="50" charset="-128"/>
              </a:rPr>
              <a:t>png</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にすると体裁が崩れずに変換できます。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180975" indent="-1809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過去事例も必要に応じて参考にしてみてください。常時閲覧可能。</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　「技術フォーラムサイト」の「技術フォーラム保管庫」：</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100" dirty="0">
                <a:solidFill>
                  <a:schemeClr val="tx1">
                    <a:lumMod val="95000"/>
                    <a:lumOff val="5000"/>
                  </a:schemeClr>
                </a:solidFill>
                <a:latin typeface="Meiryo UI" panose="020B0604030504040204" pitchFamily="50" charset="-128"/>
                <a:ea typeface="Meiryo UI" panose="020B0604030504040204" pitchFamily="50" charset="-128"/>
              </a:rPr>
              <a:t>　</a:t>
            </a:r>
            <a:r>
              <a:rPr lang="en-US" altLang="ja-JP" sz="1100" dirty="0">
                <a:solidFill>
                  <a:schemeClr val="tx1">
                    <a:lumMod val="95000"/>
                    <a:lumOff val="5000"/>
                  </a:schemeClr>
                </a:solidFill>
                <a:latin typeface="Meiryo UI" panose="020B0604030504040204" pitchFamily="50" charset="-128"/>
                <a:ea typeface="Meiryo UI" panose="020B0604030504040204" pitchFamily="50" charset="-128"/>
              </a:rPr>
              <a:t>http://10.76.16.133:8080/share/page/site/g-forum/dashboard</a:t>
            </a:r>
          </a:p>
        </p:txBody>
      </p:sp>
      <p:sp>
        <p:nvSpPr>
          <p:cNvPr id="15" name="Text Box 824">
            <a:extLst>
              <a:ext uri="{FF2B5EF4-FFF2-40B4-BE49-F238E27FC236}">
                <a16:creationId xmlns:a16="http://schemas.microsoft.com/office/drawing/2014/main" xmlns="" id="{788BDD2B-5BD1-943A-152A-0B34A759943B}"/>
              </a:ext>
            </a:extLst>
          </p:cNvPr>
          <p:cNvSpPr txBox="1">
            <a:spLocks noChangeArrowheads="1"/>
          </p:cNvSpPr>
          <p:nvPr/>
        </p:nvSpPr>
        <p:spPr bwMode="auto">
          <a:xfrm>
            <a:off x="20730392" y="7032848"/>
            <a:ext cx="4968552" cy="985164"/>
          </a:xfrm>
          <a:prstGeom prst="wedgeRectCallout">
            <a:avLst>
              <a:gd name="adj1" fmla="val -14359"/>
              <a:gd name="adj2" fmla="val -68395"/>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「テーマ分類」以外は最初のテーマ登録（下記）から変更して可。</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発表テーマが変更になり、「テーマ分類」も変わる場合は事務局にご相談ください。</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本項はサイトでの検索キーワードとしても機能します。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6" name="Text Box 824">
            <a:extLst>
              <a:ext uri="{FF2B5EF4-FFF2-40B4-BE49-F238E27FC236}">
                <a16:creationId xmlns:a16="http://schemas.microsoft.com/office/drawing/2014/main" xmlns="" id="{77E60E25-32AB-667B-C66B-0D8D382D2C3D}"/>
              </a:ext>
            </a:extLst>
          </p:cNvPr>
          <p:cNvSpPr txBox="1">
            <a:spLocks noChangeArrowheads="1"/>
          </p:cNvSpPr>
          <p:nvPr/>
        </p:nvSpPr>
        <p:spPr bwMode="auto">
          <a:xfrm>
            <a:off x="19146216" y="2017688"/>
            <a:ext cx="1243667" cy="554277"/>
          </a:xfrm>
          <a:prstGeom prst="wedgeRectCallout">
            <a:avLst>
              <a:gd name="adj1" fmla="val -42264"/>
              <a:gd name="adj2" fmla="val -109693"/>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発表番号 </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ポスターは</a:t>
            </a:r>
            <a:r>
              <a:rPr lang="en-US" altLang="ja-JP" sz="1400" dirty="0">
                <a:solidFill>
                  <a:schemeClr val="tx1">
                    <a:lumMod val="95000"/>
                    <a:lumOff val="5000"/>
                  </a:schemeClr>
                </a:solidFill>
                <a:latin typeface="Meiryo UI" panose="020B0604030504040204" pitchFamily="50" charset="-128"/>
                <a:ea typeface="Meiryo UI" panose="020B0604030504040204" pitchFamily="50" charset="-128"/>
              </a:rPr>
              <a:t>3</a:t>
            </a: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桁</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8" name="Text Box 824">
            <a:extLst>
              <a:ext uri="{FF2B5EF4-FFF2-40B4-BE49-F238E27FC236}">
                <a16:creationId xmlns:a16="http://schemas.microsoft.com/office/drawing/2014/main" xmlns="" id="{911EAB0F-A7C3-C7C1-5354-1522647D4E28}"/>
              </a:ext>
            </a:extLst>
          </p:cNvPr>
          <p:cNvSpPr txBox="1">
            <a:spLocks noChangeArrowheads="1"/>
          </p:cNvSpPr>
          <p:nvPr/>
        </p:nvSpPr>
        <p:spPr bwMode="auto">
          <a:xfrm>
            <a:off x="19146216" y="145480"/>
            <a:ext cx="1235755" cy="554277"/>
          </a:xfrm>
          <a:prstGeom prst="wedgeRectCallout">
            <a:avLst>
              <a:gd name="adj1" fmla="val -37506"/>
              <a:gd name="adj2" fmla="val 110354"/>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自部署名を</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eaLnBrk="1" hangingPunct="1">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記入</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19" name="Text Box 824">
            <a:extLst>
              <a:ext uri="{FF2B5EF4-FFF2-40B4-BE49-F238E27FC236}">
                <a16:creationId xmlns:a16="http://schemas.microsoft.com/office/drawing/2014/main" xmlns="" id="{3045B0DA-7847-899C-6C1E-3CAC623BBB4D}"/>
              </a:ext>
            </a:extLst>
          </p:cNvPr>
          <p:cNvSpPr txBox="1">
            <a:spLocks noChangeArrowheads="1"/>
          </p:cNvSpPr>
          <p:nvPr/>
        </p:nvSpPr>
        <p:spPr bwMode="auto">
          <a:xfrm>
            <a:off x="22416168" y="4105920"/>
            <a:ext cx="3999608" cy="769720"/>
          </a:xfrm>
          <a:prstGeom prst="wedgeRectCallout">
            <a:avLst>
              <a:gd name="adj1" fmla="val -31285"/>
              <a:gd name="adj2" fmla="val 127778"/>
            </a:avLst>
          </a:prstGeom>
          <a:solidFill>
            <a:schemeClr val="accent4">
              <a:lumMod val="20000"/>
              <a:lumOff val="80000"/>
            </a:schemeClr>
          </a:solidFill>
          <a:ln w="19050">
            <a:solidFill>
              <a:srgbClr val="0000FF"/>
            </a:solid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ポスター内にサブ資料への誘導を記載しても可。リンクは事務局でつけます。</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a:p>
            <a:pPr marL="92075" indent="-92075" eaLnBrk="1" hangingPunct="1">
              <a:buFont typeface="Arial" panose="020B0604020202020204" pitchFamily="34" charset="0"/>
              <a:buChar char="•"/>
              <a:defRPr/>
            </a:pPr>
            <a:r>
              <a:rPr lang="ja-JP" altLang="en-US" sz="1400" dirty="0">
                <a:solidFill>
                  <a:schemeClr val="tx1">
                    <a:lumMod val="95000"/>
                    <a:lumOff val="5000"/>
                  </a:schemeClr>
                </a:solidFill>
                <a:latin typeface="Meiryo UI" panose="020B0604030504040204" pitchFamily="50" charset="-128"/>
                <a:ea typeface="Meiryo UI" panose="020B0604030504040204" pitchFamily="50" charset="-128"/>
              </a:rPr>
              <a:t>資料内にリンクを貼ってもサイト上では機能しません。</a:t>
            </a:r>
            <a:endParaRPr lang="en-US" altLang="ja-JP" sz="14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0" name="Text Box 824">
            <a:extLst>
              <a:ext uri="{FF2B5EF4-FFF2-40B4-BE49-F238E27FC236}">
                <a16:creationId xmlns:a16="http://schemas.microsoft.com/office/drawing/2014/main" xmlns="" id="{1E2C2A76-CD21-9984-A595-A1CD02DFA199}"/>
              </a:ext>
            </a:extLst>
          </p:cNvPr>
          <p:cNvSpPr txBox="1">
            <a:spLocks noChangeArrowheads="1"/>
          </p:cNvSpPr>
          <p:nvPr/>
        </p:nvSpPr>
        <p:spPr bwMode="auto">
          <a:xfrm>
            <a:off x="22602600" y="5520680"/>
            <a:ext cx="3888432" cy="261889"/>
          </a:xfrm>
          <a:prstGeom prst="rect">
            <a:avLst/>
          </a:prstGeom>
          <a:solidFill>
            <a:schemeClr val="bg1"/>
          </a:solidFill>
          <a:ln w="19050">
            <a:noFill/>
            <a:miter lim="800000"/>
            <a:headEnd/>
            <a:tailEnd/>
          </a:ln>
          <a:effectLst/>
        </p:spPr>
        <p:txBody>
          <a:bodyPr wrap="square" lIns="122196" tIns="61098" rIns="122196" bIns="61098">
            <a:spAutoFit/>
          </a:bodyPr>
          <a:lstStyle>
            <a:lvl1pPr eaLnBrk="0" hangingPunct="0">
              <a:defRPr kumimoji="1" sz="2400">
                <a:solidFill>
                  <a:schemeClr val="tx1"/>
                </a:solidFill>
                <a:latin typeface="Times New Roman" pitchFamily="18" charset="0"/>
                <a:ea typeface="ＭＳ Ｐゴシック" pitchFamily="50" charset="-128"/>
              </a:defRPr>
            </a:lvl1pPr>
            <a:lvl2pPr marL="742950" indent="-285750" eaLnBrk="0" hangingPunct="0">
              <a:defRPr kumimoji="1" sz="2400">
                <a:solidFill>
                  <a:schemeClr val="tx1"/>
                </a:solidFill>
                <a:latin typeface="Times New Roman" pitchFamily="18" charset="0"/>
                <a:ea typeface="ＭＳ Ｐゴシック" pitchFamily="50" charset="-128"/>
              </a:defRPr>
            </a:lvl2pPr>
            <a:lvl3pPr marL="1143000" indent="-228600" eaLnBrk="0" hangingPunct="0">
              <a:defRPr kumimoji="1" sz="2400">
                <a:solidFill>
                  <a:schemeClr val="tx1"/>
                </a:solidFill>
                <a:latin typeface="Times New Roman" pitchFamily="18" charset="0"/>
                <a:ea typeface="ＭＳ Ｐゴシック" pitchFamily="50" charset="-128"/>
              </a:defRPr>
            </a:lvl3pPr>
            <a:lvl4pPr marL="1600200" indent="-228600" eaLnBrk="0" hangingPunct="0">
              <a:defRPr kumimoji="1" sz="2400">
                <a:solidFill>
                  <a:schemeClr val="tx1"/>
                </a:solidFill>
                <a:latin typeface="Times New Roman" pitchFamily="18" charset="0"/>
                <a:ea typeface="ＭＳ Ｐゴシック" pitchFamily="50" charset="-128"/>
              </a:defRPr>
            </a:lvl4pPr>
            <a:lvl5pPr marL="2057400" indent="-228600" eaLnBrk="0" hangingPunct="0">
              <a:defRPr kumimoji="1" sz="24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pitchFamily="50" charset="-128"/>
              </a:defRPr>
            </a:lvl9pPr>
          </a:lstStyle>
          <a:p>
            <a:pPr marL="88900" indent="-88900" eaLnBrk="1" hangingPunct="1"/>
            <a:r>
              <a:rPr lang="en-US" altLang="ja-JP" sz="900" dirty="0">
                <a:solidFill>
                  <a:schemeClr val="tx1">
                    <a:lumMod val="95000"/>
                    <a:lumOff val="5000"/>
                  </a:schemeClr>
                </a:solidFill>
                <a:latin typeface="Meiryo UI" panose="020B0604030504040204" pitchFamily="50" charset="-128"/>
                <a:ea typeface="Meiryo UI" panose="020B0604030504040204" pitchFamily="50" charset="-128"/>
              </a:rPr>
              <a:t>※</a:t>
            </a:r>
            <a:r>
              <a:rPr lang="ja-JP" altLang="en-US" sz="900" dirty="0">
                <a:solidFill>
                  <a:schemeClr val="tx1">
                    <a:lumMod val="95000"/>
                    <a:lumOff val="5000"/>
                  </a:schemeClr>
                </a:solidFill>
                <a:latin typeface="Meiryo UI" panose="020B0604030504040204" pitchFamily="50" charset="-128"/>
                <a:ea typeface="Meiryo UI" panose="020B0604030504040204" pitchFamily="50" charset="-128"/>
              </a:rPr>
              <a:t>参考のサブ資料を添付します。本紙面下あるいは右のリンク先をご参照ください。</a:t>
            </a:r>
            <a:endParaRPr lang="en-US" altLang="ja-JP" sz="900" dirty="0">
              <a:solidFill>
                <a:schemeClr val="tx1">
                  <a:lumMod val="95000"/>
                  <a:lumOff val="5000"/>
                </a:schemeClr>
              </a:solidFill>
              <a:latin typeface="Meiryo UI" panose="020B0604030504040204" pitchFamily="50" charset="-128"/>
              <a:ea typeface="Meiryo UI" panose="020B0604030504040204" pitchFamily="50" charset="-128"/>
            </a:endParaRPr>
          </a:p>
        </p:txBody>
      </p:sp>
      <p:sp>
        <p:nvSpPr>
          <p:cNvPr id="21" name="四角形: 角を丸くする 20">
            <a:extLst>
              <a:ext uri="{FF2B5EF4-FFF2-40B4-BE49-F238E27FC236}">
                <a16:creationId xmlns:a16="http://schemas.microsoft.com/office/drawing/2014/main" xmlns="" id="{38F8142B-0AB0-52D6-AE45-B4B2F1D477E9}"/>
              </a:ext>
            </a:extLst>
          </p:cNvPr>
          <p:cNvSpPr/>
          <p:nvPr/>
        </p:nvSpPr>
        <p:spPr>
          <a:xfrm>
            <a:off x="22674608" y="5520680"/>
            <a:ext cx="3744416" cy="288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五方向 1">
            <a:extLst>
              <a:ext uri="{FF2B5EF4-FFF2-40B4-BE49-F238E27FC236}">
                <a16:creationId xmlns:a16="http://schemas.microsoft.com/office/drawing/2014/main" xmlns="" id="{36694121-065B-4642-9152-37AEED05BC00}"/>
              </a:ext>
            </a:extLst>
          </p:cNvPr>
          <p:cNvSpPr/>
          <p:nvPr/>
        </p:nvSpPr>
        <p:spPr>
          <a:xfrm>
            <a:off x="1144819" y="3216424"/>
            <a:ext cx="3887829" cy="484632"/>
          </a:xfrm>
          <a:prstGeom prst="homePlate">
            <a:avLst>
              <a:gd name="adj" fmla="val 327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I</a:t>
            </a:r>
            <a:r>
              <a:rPr lang="en-US" altLang="ja-JP" dirty="0" smtClean="0"/>
              <a:t>NPUT</a:t>
            </a:r>
            <a:endParaRPr kumimoji="1" lang="ja-JP" altLang="en-US" dirty="0"/>
          </a:p>
        </p:txBody>
      </p:sp>
      <p:sp>
        <p:nvSpPr>
          <p:cNvPr id="26" name="矢印: 山形 25">
            <a:extLst>
              <a:ext uri="{FF2B5EF4-FFF2-40B4-BE49-F238E27FC236}">
                <a16:creationId xmlns:a16="http://schemas.microsoft.com/office/drawing/2014/main" xmlns="" id="{7FFE4975-F093-4854-9EB5-7F107B62F2AB}"/>
              </a:ext>
            </a:extLst>
          </p:cNvPr>
          <p:cNvSpPr/>
          <p:nvPr/>
        </p:nvSpPr>
        <p:spPr>
          <a:xfrm>
            <a:off x="4969188" y="3224252"/>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bg1"/>
                </a:solidFill>
              </a:rPr>
              <a:t>AI</a:t>
            </a:r>
            <a:r>
              <a:rPr kumimoji="1" lang="ja-JP" altLang="en-US" dirty="0" smtClean="0">
                <a:solidFill>
                  <a:schemeClr val="bg1"/>
                </a:solidFill>
              </a:rPr>
              <a:t>（</a:t>
            </a:r>
            <a:r>
              <a:rPr kumimoji="1" lang="ja-JP" altLang="en-US" dirty="0" smtClean="0">
                <a:solidFill>
                  <a:schemeClr val="bg1"/>
                </a:solidFill>
              </a:rPr>
              <a:t>機械学習</a:t>
            </a:r>
            <a:r>
              <a:rPr kumimoji="1" lang="ja-JP" altLang="en-US" dirty="0" smtClean="0">
                <a:solidFill>
                  <a:schemeClr val="bg1"/>
                </a:solidFill>
              </a:rPr>
              <a:t>）</a:t>
            </a:r>
            <a:endParaRPr kumimoji="1" lang="ja-JP" altLang="en-US" dirty="0">
              <a:solidFill>
                <a:schemeClr val="bg1"/>
              </a:solidFill>
            </a:endParaRPr>
          </a:p>
        </p:txBody>
      </p:sp>
      <p:sp>
        <p:nvSpPr>
          <p:cNvPr id="30" name="正方形/長方形 29">
            <a:extLst>
              <a:ext uri="{FF2B5EF4-FFF2-40B4-BE49-F238E27FC236}">
                <a16:creationId xmlns:a16="http://schemas.microsoft.com/office/drawing/2014/main" xmlns="" id="{016481D2-B020-40FD-B651-07E806A4EB7F}"/>
              </a:ext>
            </a:extLst>
          </p:cNvPr>
          <p:cNvSpPr/>
          <p:nvPr/>
        </p:nvSpPr>
        <p:spPr>
          <a:xfrm>
            <a:off x="136788" y="3802644"/>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内容</a:t>
            </a:r>
            <a:endParaRPr kumimoji="1" lang="ja-JP" altLang="en-US" dirty="0"/>
          </a:p>
        </p:txBody>
      </p:sp>
      <p:sp>
        <p:nvSpPr>
          <p:cNvPr id="31" name="正方形/長方形 30">
            <a:extLst>
              <a:ext uri="{FF2B5EF4-FFF2-40B4-BE49-F238E27FC236}">
                <a16:creationId xmlns:a16="http://schemas.microsoft.com/office/drawing/2014/main" xmlns="" id="{DD67D1BE-F0D0-4758-984C-629E9278EF63}"/>
              </a:ext>
            </a:extLst>
          </p:cNvPr>
          <p:cNvSpPr/>
          <p:nvPr/>
        </p:nvSpPr>
        <p:spPr>
          <a:xfrm>
            <a:off x="136788" y="4808402"/>
            <a:ext cx="914400" cy="4168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詳細</a:t>
            </a:r>
            <a:endParaRPr kumimoji="1" lang="ja-JP" altLang="en-US" dirty="0"/>
          </a:p>
        </p:txBody>
      </p:sp>
      <p:sp>
        <p:nvSpPr>
          <p:cNvPr id="41" name="正方形/長方形 40">
            <a:extLst>
              <a:ext uri="{FF2B5EF4-FFF2-40B4-BE49-F238E27FC236}">
                <a16:creationId xmlns:a16="http://schemas.microsoft.com/office/drawing/2014/main" xmlns="" id="{36A2ECBD-F364-4081-A81F-B082129F8AF4}"/>
              </a:ext>
            </a:extLst>
          </p:cNvPr>
          <p:cNvSpPr/>
          <p:nvPr/>
        </p:nvSpPr>
        <p:spPr>
          <a:xfrm>
            <a:off x="1152788" y="3802643"/>
            <a:ext cx="3720446" cy="90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rgbClr val="001A72"/>
                </a:solidFill>
              </a:rPr>
              <a:t>在庫に関係するデータを活用</a:t>
            </a:r>
            <a:endParaRPr kumimoji="1" lang="en-US" altLang="ja-JP" sz="1600" b="1" dirty="0" smtClean="0">
              <a:solidFill>
                <a:srgbClr val="001A72"/>
              </a:solidFill>
            </a:endParaRPr>
          </a:p>
          <a:p>
            <a:r>
              <a:rPr lang="ja-JP" altLang="en-US" sz="1600" dirty="0" smtClean="0">
                <a:solidFill>
                  <a:srgbClr val="001A72"/>
                </a:solidFill>
              </a:rPr>
              <a:t>計画と実績のズレなど在庫の変動に関係する特徴量を設計する</a:t>
            </a:r>
            <a:endParaRPr kumimoji="1" lang="ja-JP" altLang="en-US" sz="1600" dirty="0">
              <a:solidFill>
                <a:srgbClr val="001A72"/>
              </a:solidFill>
            </a:endParaRPr>
          </a:p>
        </p:txBody>
      </p:sp>
      <p:sp>
        <p:nvSpPr>
          <p:cNvPr id="46" name="正方形/長方形 45">
            <a:extLst>
              <a:ext uri="{FF2B5EF4-FFF2-40B4-BE49-F238E27FC236}">
                <a16:creationId xmlns:a16="http://schemas.microsoft.com/office/drawing/2014/main" xmlns="" id="{D8F84245-C688-456E-AC71-34D93536BD7F}"/>
              </a:ext>
            </a:extLst>
          </p:cNvPr>
          <p:cNvSpPr/>
          <p:nvPr/>
        </p:nvSpPr>
        <p:spPr>
          <a:xfrm>
            <a:off x="4963028" y="3802643"/>
            <a:ext cx="3687940" cy="90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smtClean="0">
                <a:solidFill>
                  <a:srgbClr val="001A72"/>
                </a:solidFill>
              </a:rPr>
              <a:t>データに潜む</a:t>
            </a:r>
            <a:r>
              <a:rPr lang="ja-JP" altLang="en-US" sz="1600" b="1" dirty="0" smtClean="0">
                <a:solidFill>
                  <a:srgbClr val="001A72"/>
                </a:solidFill>
              </a:rPr>
              <a:t>規則性</a:t>
            </a:r>
            <a:r>
              <a:rPr kumimoji="1" lang="ja-JP" altLang="en-US" sz="1600" b="1" dirty="0" smtClean="0">
                <a:solidFill>
                  <a:srgbClr val="001A72"/>
                </a:solidFill>
              </a:rPr>
              <a:t>を</a:t>
            </a:r>
            <a:r>
              <a:rPr kumimoji="1" lang="en-US" altLang="ja-JP" sz="1600" b="1" dirty="0" smtClean="0">
                <a:solidFill>
                  <a:srgbClr val="001A72"/>
                </a:solidFill>
              </a:rPr>
              <a:t>AI</a:t>
            </a:r>
            <a:r>
              <a:rPr kumimoji="1" lang="ja-JP" altLang="en-US" sz="1600" b="1" dirty="0" smtClean="0">
                <a:solidFill>
                  <a:srgbClr val="001A72"/>
                </a:solidFill>
              </a:rPr>
              <a:t>が分析</a:t>
            </a:r>
            <a:endParaRPr kumimoji="1" lang="en-US" altLang="ja-JP" sz="1600" b="1" dirty="0" smtClean="0">
              <a:solidFill>
                <a:srgbClr val="001A72"/>
              </a:solidFill>
            </a:endParaRPr>
          </a:p>
          <a:p>
            <a:r>
              <a:rPr lang="en-US" altLang="ja-JP" sz="1600" dirty="0" smtClean="0">
                <a:solidFill>
                  <a:srgbClr val="001A72"/>
                </a:solidFill>
              </a:rPr>
              <a:t>AI</a:t>
            </a:r>
            <a:r>
              <a:rPr lang="ja-JP" altLang="en-US" sz="1600" dirty="0" smtClean="0">
                <a:solidFill>
                  <a:srgbClr val="001A72"/>
                </a:solidFill>
              </a:rPr>
              <a:t>が在庫変動要因と在庫の関係を分析し、在庫異常の要因を探索</a:t>
            </a:r>
            <a:endParaRPr lang="en-US" altLang="ja-JP" sz="1600" dirty="0" smtClean="0">
              <a:solidFill>
                <a:srgbClr val="001A72"/>
              </a:solidFill>
            </a:endParaRPr>
          </a:p>
        </p:txBody>
      </p:sp>
      <p:sp>
        <p:nvSpPr>
          <p:cNvPr id="47" name="正方形/長方形 46">
            <a:extLst>
              <a:ext uri="{FF2B5EF4-FFF2-40B4-BE49-F238E27FC236}">
                <a16:creationId xmlns:a16="http://schemas.microsoft.com/office/drawing/2014/main" xmlns="" id="{EFCDAB46-9850-4BB8-BD36-A1CFEC07E5A4}"/>
              </a:ext>
            </a:extLst>
          </p:cNvPr>
          <p:cNvSpPr/>
          <p:nvPr/>
        </p:nvSpPr>
        <p:spPr>
          <a:xfrm>
            <a:off x="8740762" y="3814130"/>
            <a:ext cx="3720446" cy="9030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rgbClr val="001A72"/>
                </a:solidFill>
              </a:rPr>
              <a:t>在庫推移に寄与した項目</a:t>
            </a:r>
            <a:r>
              <a:rPr kumimoji="1" lang="ja-JP" altLang="en-US" sz="1600" b="1" dirty="0" smtClean="0">
                <a:solidFill>
                  <a:srgbClr val="001A72"/>
                </a:solidFill>
              </a:rPr>
              <a:t>を</a:t>
            </a:r>
            <a:r>
              <a:rPr kumimoji="1" lang="ja-JP" altLang="en-US" sz="1600" b="1" dirty="0" smtClean="0">
                <a:solidFill>
                  <a:srgbClr val="001A72"/>
                </a:solidFill>
              </a:rPr>
              <a:t>見える化</a:t>
            </a:r>
            <a:endParaRPr kumimoji="1" lang="en-US" altLang="ja-JP" sz="1600" b="1" dirty="0" smtClean="0">
              <a:solidFill>
                <a:srgbClr val="001A72"/>
              </a:solidFill>
            </a:endParaRPr>
          </a:p>
          <a:p>
            <a:r>
              <a:rPr lang="ja-JP" altLang="en-US" sz="1600" dirty="0" smtClean="0">
                <a:solidFill>
                  <a:srgbClr val="001A72"/>
                </a:solidFill>
              </a:rPr>
              <a:t>どの要因がどのような条件のとき、異常が起こるか分かる</a:t>
            </a:r>
            <a:endParaRPr kumimoji="1" lang="en-US" altLang="ja-JP" sz="1600" dirty="0" smtClean="0">
              <a:solidFill>
                <a:srgbClr val="001A72"/>
              </a:solidFill>
            </a:endParaRPr>
          </a:p>
        </p:txBody>
      </p:sp>
      <p:sp>
        <p:nvSpPr>
          <p:cNvPr id="48" name="矢印: 山形 47">
            <a:extLst>
              <a:ext uri="{FF2B5EF4-FFF2-40B4-BE49-F238E27FC236}">
                <a16:creationId xmlns:a16="http://schemas.microsoft.com/office/drawing/2014/main" xmlns="" id="{2762D77D-6BE9-409C-ABDC-417FC45729E4}"/>
              </a:ext>
            </a:extLst>
          </p:cNvPr>
          <p:cNvSpPr/>
          <p:nvPr/>
        </p:nvSpPr>
        <p:spPr>
          <a:xfrm>
            <a:off x="8764253" y="3216424"/>
            <a:ext cx="3858526" cy="484632"/>
          </a:xfrm>
          <a:prstGeom prst="chevron">
            <a:avLst>
              <a:gd name="adj" fmla="val 315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smtClean="0">
                <a:solidFill>
                  <a:schemeClr val="bg1"/>
                </a:solidFill>
              </a:rPr>
              <a:t>OUTPUT</a:t>
            </a:r>
            <a:endParaRPr kumimoji="1" lang="ja-JP" altLang="en-US" dirty="0">
              <a:solidFill>
                <a:schemeClr val="bg1"/>
              </a:solidFill>
            </a:endParaRPr>
          </a:p>
        </p:txBody>
      </p:sp>
      <p:sp>
        <p:nvSpPr>
          <p:cNvPr id="1082" name="フローチャート: 処理 1081">
            <a:extLst>
              <a:ext uri="{FF2B5EF4-FFF2-40B4-BE49-F238E27FC236}">
                <a16:creationId xmlns:a16="http://schemas.microsoft.com/office/drawing/2014/main" xmlns="" id="{F18D3F6B-3E4E-48D4-BE85-9B354813C3F7}"/>
              </a:ext>
            </a:extLst>
          </p:cNvPr>
          <p:cNvSpPr/>
          <p:nvPr/>
        </p:nvSpPr>
        <p:spPr>
          <a:xfrm>
            <a:off x="14753728" y="1272208"/>
            <a:ext cx="6918390" cy="37900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どう分析してどう対策に繋がるか</a:t>
            </a:r>
            <a:endParaRPr kumimoji="1" lang="en-US" altLang="ja-JP" dirty="0"/>
          </a:p>
          <a:p>
            <a:r>
              <a:rPr lang="ja-JP" altLang="en-US" dirty="0"/>
              <a:t>こういう施策に繋がりますアピール</a:t>
            </a:r>
            <a:endParaRPr lang="en-US" altLang="ja-JP" dirty="0"/>
          </a:p>
          <a:p>
            <a:r>
              <a:rPr kumimoji="1" lang="ja-JP" altLang="en-US" dirty="0"/>
              <a:t>メリットを伝えるアピール</a:t>
            </a:r>
            <a:endParaRPr kumimoji="1" lang="en-US" altLang="ja-JP" dirty="0"/>
          </a:p>
          <a:p>
            <a:r>
              <a:rPr lang="ja-JP" altLang="en-US" dirty="0"/>
              <a:t>計画と実績を結び付けて分析しますアピール</a:t>
            </a:r>
            <a:endParaRPr lang="en-US" altLang="ja-JP" dirty="0"/>
          </a:p>
          <a:p>
            <a:r>
              <a:rPr lang="ja-JP" altLang="en-US" dirty="0"/>
              <a:t>このインプット受け取ってこのアウトプット出せます</a:t>
            </a:r>
            <a:endParaRPr lang="en-US" altLang="ja-JP" dirty="0"/>
          </a:p>
          <a:p>
            <a:endParaRPr lang="en-US" altLang="ja-JP" dirty="0"/>
          </a:p>
          <a:p>
            <a:r>
              <a:rPr lang="ja-JP" altLang="en-US" dirty="0"/>
              <a:t>こんな困りごとありませんか？最初に言う</a:t>
            </a:r>
            <a:endParaRPr lang="en-US" altLang="ja-JP" dirty="0"/>
          </a:p>
        </p:txBody>
      </p:sp>
      <p:sp>
        <p:nvSpPr>
          <p:cNvPr id="135" name="テキスト ボックス 134">
            <a:extLst>
              <a:ext uri="{FF2B5EF4-FFF2-40B4-BE49-F238E27FC236}">
                <a16:creationId xmlns:a16="http://schemas.microsoft.com/office/drawing/2014/main" xmlns="" id="{57F77932-FB9B-4307-8977-5AB7AA69F641}"/>
              </a:ext>
            </a:extLst>
          </p:cNvPr>
          <p:cNvSpPr txBox="1"/>
          <p:nvPr/>
        </p:nvSpPr>
        <p:spPr>
          <a:xfrm>
            <a:off x="13745616" y="7680920"/>
            <a:ext cx="3485173" cy="1200329"/>
          </a:xfrm>
          <a:prstGeom prst="rect">
            <a:avLst/>
          </a:prstGeom>
          <a:noFill/>
        </p:spPr>
        <p:txBody>
          <a:bodyPr wrap="square">
            <a:spAutoFit/>
          </a:bodyPr>
          <a:lstStyle/>
          <a:p>
            <a:pPr algn="ctr"/>
            <a:r>
              <a:rPr kumimoji="1" lang="en-US" altLang="ja-JP" sz="2400" dirty="0"/>
              <a:t>OUTPUT</a:t>
            </a:r>
            <a:r>
              <a:rPr kumimoji="1" lang="ja-JP" altLang="en-US" sz="2400" dirty="0"/>
              <a:t>は対策出ます</a:t>
            </a:r>
            <a:r>
              <a:rPr lang="ja-JP" altLang="en-US" sz="2400" dirty="0"/>
              <a:t>対策に紐づいているいないです。。</a:t>
            </a:r>
            <a:endParaRPr kumimoji="1" lang="en-US" altLang="ja-JP" sz="2400" dirty="0"/>
          </a:p>
        </p:txBody>
      </p:sp>
      <p:pic>
        <p:nvPicPr>
          <p:cNvPr id="1085" name="図 1084">
            <a:extLst>
              <a:ext uri="{FF2B5EF4-FFF2-40B4-BE49-F238E27FC236}">
                <a16:creationId xmlns:a16="http://schemas.microsoft.com/office/drawing/2014/main" xmlns="" id="{99CA4277-9B1B-4E48-A80B-E9A944367D06}"/>
              </a:ext>
            </a:extLst>
          </p:cNvPr>
          <p:cNvPicPr>
            <a:picLocks noChangeAspect="1"/>
          </p:cNvPicPr>
          <p:nvPr/>
        </p:nvPicPr>
        <p:blipFill>
          <a:blip r:embed="rId5"/>
          <a:stretch>
            <a:fillRect/>
          </a:stretch>
        </p:blipFill>
        <p:spPr>
          <a:xfrm>
            <a:off x="13779180" y="5373302"/>
            <a:ext cx="4299782" cy="4033715"/>
          </a:xfrm>
          <a:prstGeom prst="rect">
            <a:avLst/>
          </a:prstGeom>
        </p:spPr>
      </p:pic>
      <p:sp>
        <p:nvSpPr>
          <p:cNvPr id="109" name="六角形 108"/>
          <p:cNvSpPr/>
          <p:nvPr/>
        </p:nvSpPr>
        <p:spPr>
          <a:xfrm>
            <a:off x="5996030" y="5053799"/>
            <a:ext cx="1715544" cy="1502665"/>
          </a:xfrm>
          <a:prstGeom prst="hexagon">
            <a:avLst>
              <a:gd name="adj" fmla="val 16667"/>
              <a:gd name="vf" fmla="val 115470"/>
            </a:avLst>
          </a:prstGeom>
          <a:solidFill>
            <a:schemeClr val="bg1">
              <a:lumMod val="85000"/>
            </a:schemeClr>
          </a:solidFill>
          <a:ln>
            <a:solidFill>
              <a:srgbClr val="3333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001A72"/>
                </a:solidFill>
              </a:rPr>
              <a:t>X</a:t>
            </a:r>
            <a:r>
              <a:rPr kumimoji="1" lang="en-US" altLang="ja-JP" dirty="0" smtClean="0">
                <a:solidFill>
                  <a:srgbClr val="001A72"/>
                </a:solidFill>
              </a:rPr>
              <a:t>AI</a:t>
            </a:r>
            <a:endParaRPr kumimoji="1" lang="ja-JP" altLang="en-US" dirty="0">
              <a:solidFill>
                <a:srgbClr val="001A72"/>
              </a:solidFill>
            </a:endParaRPr>
          </a:p>
        </p:txBody>
      </p:sp>
      <p:sp>
        <p:nvSpPr>
          <p:cNvPr id="111" name="角丸四角形吹き出し 110"/>
          <p:cNvSpPr/>
          <p:nvPr/>
        </p:nvSpPr>
        <p:spPr>
          <a:xfrm>
            <a:off x="5123933" y="6780607"/>
            <a:ext cx="3492669" cy="2092970"/>
          </a:xfrm>
          <a:prstGeom prst="wedgeRoundRectCallout">
            <a:avLst>
              <a:gd name="adj1" fmla="val -13762"/>
              <a:gd name="adj2" fmla="val -71208"/>
              <a:gd name="adj3" fmla="val 16667"/>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112" name="直線矢印コネクタ 111"/>
          <p:cNvCxnSpPr/>
          <p:nvPr/>
        </p:nvCxnSpPr>
        <p:spPr>
          <a:xfrm flipV="1">
            <a:off x="5488966" y="7205316"/>
            <a:ext cx="1851" cy="5869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3" name="フリーフォーム 112"/>
          <p:cNvSpPr/>
          <p:nvPr/>
        </p:nvSpPr>
        <p:spPr>
          <a:xfrm>
            <a:off x="5630083" y="7298429"/>
            <a:ext cx="2540122" cy="411539"/>
          </a:xfrm>
          <a:custGeom>
            <a:avLst/>
            <a:gdLst>
              <a:gd name="connsiteX0" fmla="*/ 0 w 2540122"/>
              <a:gd name="connsiteY0" fmla="*/ 423297 h 623188"/>
              <a:gd name="connsiteX1" fmla="*/ 141118 w 2540122"/>
              <a:gd name="connsiteY1" fmla="*/ 258682 h 623188"/>
              <a:gd name="connsiteX2" fmla="*/ 293995 w 2540122"/>
              <a:gd name="connsiteY2" fmla="*/ 623188 h 623188"/>
              <a:gd name="connsiteX3" fmla="*/ 423353 w 2540122"/>
              <a:gd name="connsiteY3" fmla="*/ 270440 h 623188"/>
              <a:gd name="connsiteX4" fmla="*/ 529192 w 2540122"/>
              <a:gd name="connsiteY4" fmla="*/ 540880 h 623188"/>
              <a:gd name="connsiteX5" fmla="*/ 623270 w 2540122"/>
              <a:gd name="connsiteY5" fmla="*/ 411539 h 623188"/>
              <a:gd name="connsiteX6" fmla="*/ 729109 w 2540122"/>
              <a:gd name="connsiteY6" fmla="*/ 623188 h 623188"/>
              <a:gd name="connsiteX7" fmla="*/ 881987 w 2540122"/>
              <a:gd name="connsiteY7" fmla="*/ 376264 h 623188"/>
              <a:gd name="connsiteX8" fmla="*/ 964305 w 2540122"/>
              <a:gd name="connsiteY8" fmla="*/ 540880 h 623188"/>
              <a:gd name="connsiteX9" fmla="*/ 1152463 w 2540122"/>
              <a:gd name="connsiteY9" fmla="*/ 223407 h 623188"/>
              <a:gd name="connsiteX10" fmla="*/ 1152463 w 2540122"/>
              <a:gd name="connsiteY10" fmla="*/ 223407 h 623188"/>
              <a:gd name="connsiteX11" fmla="*/ 1364140 w 2540122"/>
              <a:gd name="connsiteY11" fmla="*/ 117583 h 623188"/>
              <a:gd name="connsiteX12" fmla="*/ 1446458 w 2540122"/>
              <a:gd name="connsiteY12" fmla="*/ 0 h 623188"/>
              <a:gd name="connsiteX13" fmla="*/ 1552297 w 2540122"/>
              <a:gd name="connsiteY13" fmla="*/ 223407 h 623188"/>
              <a:gd name="connsiteX14" fmla="*/ 1669895 w 2540122"/>
              <a:gd name="connsiteY14" fmla="*/ 258682 h 623188"/>
              <a:gd name="connsiteX15" fmla="*/ 1905092 w 2540122"/>
              <a:gd name="connsiteY15" fmla="*/ 235165 h 623188"/>
              <a:gd name="connsiteX16" fmla="*/ 1905092 w 2540122"/>
              <a:gd name="connsiteY16" fmla="*/ 235165 h 623188"/>
              <a:gd name="connsiteX17" fmla="*/ 2022690 w 2540122"/>
              <a:gd name="connsiteY17" fmla="*/ 235165 h 623188"/>
              <a:gd name="connsiteX18" fmla="*/ 2140288 w 2540122"/>
              <a:gd name="connsiteY18" fmla="*/ 458572 h 623188"/>
              <a:gd name="connsiteX19" fmla="*/ 2293166 w 2540122"/>
              <a:gd name="connsiteY19" fmla="*/ 505605 h 623188"/>
              <a:gd name="connsiteX20" fmla="*/ 2422524 w 2540122"/>
              <a:gd name="connsiteY20" fmla="*/ 293957 h 623188"/>
              <a:gd name="connsiteX21" fmla="*/ 2540122 w 2540122"/>
              <a:gd name="connsiteY21" fmla="*/ 470330 h 623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40122" h="623188">
                <a:moveTo>
                  <a:pt x="0" y="423297"/>
                </a:moveTo>
                <a:lnTo>
                  <a:pt x="141118" y="258682"/>
                </a:lnTo>
                <a:lnTo>
                  <a:pt x="293995" y="623188"/>
                </a:lnTo>
                <a:lnTo>
                  <a:pt x="423353" y="270440"/>
                </a:lnTo>
                <a:lnTo>
                  <a:pt x="529192" y="540880"/>
                </a:lnTo>
                <a:lnTo>
                  <a:pt x="623270" y="411539"/>
                </a:lnTo>
                <a:lnTo>
                  <a:pt x="729109" y="623188"/>
                </a:lnTo>
                <a:lnTo>
                  <a:pt x="881987" y="376264"/>
                </a:lnTo>
                <a:lnTo>
                  <a:pt x="964305" y="540880"/>
                </a:lnTo>
                <a:lnTo>
                  <a:pt x="1152463" y="223407"/>
                </a:lnTo>
                <a:lnTo>
                  <a:pt x="1152463" y="223407"/>
                </a:lnTo>
                <a:lnTo>
                  <a:pt x="1364140" y="117583"/>
                </a:lnTo>
                <a:lnTo>
                  <a:pt x="1446458" y="0"/>
                </a:lnTo>
                <a:lnTo>
                  <a:pt x="1552297" y="223407"/>
                </a:lnTo>
                <a:lnTo>
                  <a:pt x="1669895" y="258682"/>
                </a:lnTo>
                <a:lnTo>
                  <a:pt x="1905092" y="235165"/>
                </a:lnTo>
                <a:lnTo>
                  <a:pt x="1905092" y="235165"/>
                </a:lnTo>
                <a:lnTo>
                  <a:pt x="2022690" y="235165"/>
                </a:lnTo>
                <a:lnTo>
                  <a:pt x="2140288" y="458572"/>
                </a:lnTo>
                <a:lnTo>
                  <a:pt x="2293166" y="505605"/>
                </a:lnTo>
                <a:lnTo>
                  <a:pt x="2422524" y="293957"/>
                </a:lnTo>
                <a:lnTo>
                  <a:pt x="2540122" y="470330"/>
                </a:lnTo>
              </a:path>
            </a:pathLst>
          </a:custGeom>
          <a:ln>
            <a:solidFill>
              <a:srgbClr val="33333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solidFill>
                <a:srgbClr val="333333"/>
              </a:solidFill>
            </a:endParaRPr>
          </a:p>
        </p:txBody>
      </p:sp>
      <p:sp>
        <p:nvSpPr>
          <p:cNvPr id="114" name="正方形/長方形 113"/>
          <p:cNvSpPr/>
          <p:nvPr/>
        </p:nvSpPr>
        <p:spPr>
          <a:xfrm>
            <a:off x="6947185" y="7216121"/>
            <a:ext cx="223436" cy="293957"/>
          </a:xfrm>
          <a:prstGeom prst="rect">
            <a:avLst/>
          </a:prstGeom>
          <a:solidFill>
            <a:schemeClr val="accent1">
              <a:lumMod val="60000"/>
              <a:lumOff val="40000"/>
              <a:alpha val="20000"/>
            </a:schemeClr>
          </a:solidFill>
          <a:ln w="28575" cmpd="sng">
            <a:solidFill>
              <a:schemeClr val="accent1">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15" name="直線矢印コネクタ 114"/>
          <p:cNvCxnSpPr/>
          <p:nvPr/>
        </p:nvCxnSpPr>
        <p:spPr>
          <a:xfrm flipV="1">
            <a:off x="5477204" y="7804034"/>
            <a:ext cx="2845881" cy="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16" name="正方形/長方形 115"/>
          <p:cNvSpPr/>
          <p:nvPr/>
        </p:nvSpPr>
        <p:spPr>
          <a:xfrm>
            <a:off x="5231191" y="6885946"/>
            <a:ext cx="543739" cy="307777"/>
          </a:xfrm>
          <a:prstGeom prst="rect">
            <a:avLst/>
          </a:prstGeom>
        </p:spPr>
        <p:txBody>
          <a:bodyPr wrap="none">
            <a:spAutoFit/>
          </a:bodyPr>
          <a:lstStyle/>
          <a:p>
            <a:r>
              <a:rPr lang="ja-JP" altLang="en-US" sz="1400" dirty="0" smtClean="0"/>
              <a:t>在庫</a:t>
            </a:r>
            <a:endParaRPr lang="ja-JP" altLang="en-US" sz="1400" dirty="0"/>
          </a:p>
        </p:txBody>
      </p:sp>
      <p:sp>
        <p:nvSpPr>
          <p:cNvPr id="117" name="正方形/長方形 116"/>
          <p:cNvSpPr/>
          <p:nvPr/>
        </p:nvSpPr>
        <p:spPr>
          <a:xfrm>
            <a:off x="5230713" y="7861424"/>
            <a:ext cx="723275" cy="307777"/>
          </a:xfrm>
          <a:prstGeom prst="rect">
            <a:avLst/>
          </a:prstGeom>
        </p:spPr>
        <p:txBody>
          <a:bodyPr wrap="none">
            <a:spAutoFit/>
          </a:bodyPr>
          <a:lstStyle/>
          <a:p>
            <a:r>
              <a:rPr lang="ja-JP" altLang="en-US" sz="1400" dirty="0" smtClean="0"/>
              <a:t>寄与度</a:t>
            </a:r>
            <a:endParaRPr lang="ja-JP" altLang="en-US" sz="1400" dirty="0"/>
          </a:p>
        </p:txBody>
      </p:sp>
      <p:sp>
        <p:nvSpPr>
          <p:cNvPr id="118" name="正方形/長方形 117">
            <a:extLst>
              <a:ext uri="{FF2B5EF4-FFF2-40B4-BE49-F238E27FC236}">
                <a16:creationId xmlns="" xmlns:a16="http://schemas.microsoft.com/office/drawing/2014/main" id="{AF9BFCF7-FB03-43FD-8BDB-4B0CC9C11BA8}"/>
              </a:ext>
            </a:extLst>
          </p:cNvPr>
          <p:cNvSpPr/>
          <p:nvPr/>
        </p:nvSpPr>
        <p:spPr>
          <a:xfrm>
            <a:off x="5746715" y="8262605"/>
            <a:ext cx="247924" cy="411539"/>
          </a:xfrm>
          <a:prstGeom prst="rect">
            <a:avLst/>
          </a:prstGeom>
          <a:solidFill>
            <a:schemeClr val="tx1">
              <a:lumMod val="75000"/>
              <a:lumOff val="2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6945943" y="6874189"/>
            <a:ext cx="723275" cy="307777"/>
          </a:xfrm>
          <a:prstGeom prst="rect">
            <a:avLst/>
          </a:prstGeom>
        </p:spPr>
        <p:txBody>
          <a:bodyPr wrap="none">
            <a:spAutoFit/>
          </a:bodyPr>
          <a:lstStyle/>
          <a:p>
            <a:r>
              <a:rPr lang="ja-JP" altLang="en-US" sz="1400" b="1" dirty="0" smtClean="0">
                <a:solidFill>
                  <a:schemeClr val="accent1">
                    <a:lumMod val="60000"/>
                    <a:lumOff val="40000"/>
                  </a:schemeClr>
                </a:solidFill>
              </a:rPr>
              <a:t>なぜ？</a:t>
            </a:r>
            <a:endParaRPr lang="ja-JP" altLang="en-US" sz="1400" b="1" dirty="0">
              <a:solidFill>
                <a:schemeClr val="accent1">
                  <a:lumMod val="60000"/>
                  <a:lumOff val="40000"/>
                </a:schemeClr>
              </a:solidFill>
            </a:endParaRPr>
          </a:p>
        </p:txBody>
      </p:sp>
      <p:cxnSp>
        <p:nvCxnSpPr>
          <p:cNvPr id="121" name="直線矢印コネクタ 120"/>
          <p:cNvCxnSpPr/>
          <p:nvPr/>
        </p:nvCxnSpPr>
        <p:spPr>
          <a:xfrm flipV="1">
            <a:off x="5500248" y="8133760"/>
            <a:ext cx="1851" cy="58696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2" name="直線矢印コネクタ 121"/>
          <p:cNvCxnSpPr/>
          <p:nvPr/>
        </p:nvCxnSpPr>
        <p:spPr>
          <a:xfrm flipV="1">
            <a:off x="5500246" y="8685902"/>
            <a:ext cx="2822839" cy="2306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23" name="正方形/長方形 122">
            <a:extLst>
              <a:ext uri="{FF2B5EF4-FFF2-40B4-BE49-F238E27FC236}">
                <a16:creationId xmlns="" xmlns:a16="http://schemas.microsoft.com/office/drawing/2014/main" id="{AF9BFCF7-FB03-43FD-8BDB-4B0CC9C11BA8}"/>
              </a:ext>
            </a:extLst>
          </p:cNvPr>
          <p:cNvSpPr/>
          <p:nvPr/>
        </p:nvSpPr>
        <p:spPr>
          <a:xfrm>
            <a:off x="6099031" y="8427222"/>
            <a:ext cx="260161" cy="246465"/>
          </a:xfrm>
          <a:prstGeom prst="rect">
            <a:avLst/>
          </a:prstGeom>
          <a:solidFill>
            <a:schemeClr val="tx1">
              <a:lumMod val="75000"/>
              <a:lumOff val="2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a:extLst>
              <a:ext uri="{FF2B5EF4-FFF2-40B4-BE49-F238E27FC236}">
                <a16:creationId xmlns="" xmlns:a16="http://schemas.microsoft.com/office/drawing/2014/main" id="{AF9BFCF7-FB03-43FD-8BDB-4B0CC9C11BA8}"/>
              </a:ext>
            </a:extLst>
          </p:cNvPr>
          <p:cNvSpPr/>
          <p:nvPr/>
        </p:nvSpPr>
        <p:spPr>
          <a:xfrm>
            <a:off x="6451348" y="8497771"/>
            <a:ext cx="237121" cy="175458"/>
          </a:xfrm>
          <a:prstGeom prst="rect">
            <a:avLst/>
          </a:prstGeom>
          <a:solidFill>
            <a:schemeClr val="tx1">
              <a:lumMod val="75000"/>
              <a:lumOff val="2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円柱 124"/>
          <p:cNvSpPr/>
          <p:nvPr/>
        </p:nvSpPr>
        <p:spPr>
          <a:xfrm>
            <a:off x="1648272" y="5016624"/>
            <a:ext cx="2076719" cy="1529276"/>
          </a:xfrm>
          <a:prstGeom prst="can">
            <a:avLst/>
          </a:prstGeom>
          <a:solidFill>
            <a:schemeClr val="bg1">
              <a:lumMod val="8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400" dirty="0" smtClean="0">
                <a:solidFill>
                  <a:srgbClr val="333333"/>
                </a:solidFill>
              </a:rPr>
              <a:t>LINK</a:t>
            </a:r>
            <a:r>
              <a:rPr kumimoji="1" lang="ja-JP" altLang="en-US" sz="1400" dirty="0" smtClean="0">
                <a:solidFill>
                  <a:srgbClr val="333333"/>
                </a:solidFill>
              </a:rPr>
              <a:t>（実績）</a:t>
            </a:r>
            <a:endParaRPr kumimoji="1" lang="en-US" altLang="ja-JP" sz="1400" dirty="0" smtClean="0">
              <a:solidFill>
                <a:srgbClr val="333333"/>
              </a:solidFill>
            </a:endParaRPr>
          </a:p>
          <a:p>
            <a:pPr algn="ctr"/>
            <a:r>
              <a:rPr lang="ja-JP" altLang="ja-JP" sz="1400" dirty="0" smtClean="0">
                <a:solidFill>
                  <a:srgbClr val="333333"/>
                </a:solidFill>
              </a:rPr>
              <a:t>A</a:t>
            </a:r>
            <a:r>
              <a:rPr lang="en-US" altLang="ja-JP" sz="1400" dirty="0" err="1" smtClean="0">
                <a:solidFill>
                  <a:srgbClr val="333333"/>
                </a:solidFill>
              </a:rPr>
              <a:t>ctive</a:t>
            </a:r>
            <a:r>
              <a:rPr lang="ja-JP" altLang="en-US" sz="1400" dirty="0" smtClean="0">
                <a:solidFill>
                  <a:srgbClr val="333333"/>
                </a:solidFill>
              </a:rPr>
              <a:t>（計画）</a:t>
            </a:r>
            <a:endParaRPr kumimoji="1" lang="ja-JP" altLang="en-US" sz="1400" dirty="0">
              <a:solidFill>
                <a:srgbClr val="333333"/>
              </a:solidFill>
            </a:endParaRPr>
          </a:p>
        </p:txBody>
      </p:sp>
      <p:sp>
        <p:nvSpPr>
          <p:cNvPr id="126" name="角丸四角形吹き出し 125"/>
          <p:cNvSpPr/>
          <p:nvPr/>
        </p:nvSpPr>
        <p:spPr>
          <a:xfrm>
            <a:off x="1149590" y="6792823"/>
            <a:ext cx="3492669" cy="2092970"/>
          </a:xfrm>
          <a:prstGeom prst="wedgeRoundRectCallout">
            <a:avLst>
              <a:gd name="adj1" fmla="val -13762"/>
              <a:gd name="adj2" fmla="val -71208"/>
              <a:gd name="adj3" fmla="val 16667"/>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7" name="テキスト ボックス 126">
            <a:extLst>
              <a:ext uri="{FF2B5EF4-FFF2-40B4-BE49-F238E27FC236}">
                <a16:creationId xmlns="" xmlns:a16="http://schemas.microsoft.com/office/drawing/2014/main" id="{E66997BE-4FBC-4C12-BCB3-08A2761F6E5E}"/>
              </a:ext>
            </a:extLst>
          </p:cNvPr>
          <p:cNvSpPr txBox="1"/>
          <p:nvPr/>
        </p:nvSpPr>
        <p:spPr>
          <a:xfrm>
            <a:off x="1262916" y="6901244"/>
            <a:ext cx="3082177" cy="338554"/>
          </a:xfrm>
          <a:prstGeom prst="rect">
            <a:avLst/>
          </a:prstGeom>
          <a:noFill/>
        </p:spPr>
        <p:txBody>
          <a:bodyPr wrap="square">
            <a:spAutoFit/>
          </a:bodyPr>
          <a:lstStyle/>
          <a:p>
            <a:r>
              <a:rPr kumimoji="1" lang="ja-JP" altLang="en-US" sz="1600" b="1" dirty="0" smtClean="0"/>
              <a:t>在庫変動要因（特徴量化）</a:t>
            </a:r>
            <a:endParaRPr kumimoji="1" lang="ja-JP" altLang="en-US" sz="1600" b="1" dirty="0"/>
          </a:p>
        </p:txBody>
      </p:sp>
      <p:sp>
        <p:nvSpPr>
          <p:cNvPr id="128" name="角丸四角形 127"/>
          <p:cNvSpPr/>
          <p:nvPr/>
        </p:nvSpPr>
        <p:spPr>
          <a:xfrm>
            <a:off x="1361268" y="7274912"/>
            <a:ext cx="3069314" cy="411539"/>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AutoNum type="arabicPeriod"/>
            </a:pPr>
            <a:r>
              <a:rPr lang="ja-JP" altLang="en-US" sz="1400" b="1" dirty="0" smtClean="0">
                <a:solidFill>
                  <a:srgbClr val="001A72"/>
                </a:solidFill>
              </a:rPr>
              <a:t>トラックの便数</a:t>
            </a:r>
            <a:endParaRPr lang="ja-JP" altLang="en-US" sz="1400" b="1" dirty="0">
              <a:solidFill>
                <a:srgbClr val="001A72"/>
              </a:solidFill>
            </a:endParaRPr>
          </a:p>
        </p:txBody>
      </p:sp>
      <p:sp>
        <p:nvSpPr>
          <p:cNvPr id="129" name="角丸四角形 128"/>
          <p:cNvSpPr/>
          <p:nvPr/>
        </p:nvSpPr>
        <p:spPr>
          <a:xfrm>
            <a:off x="1360789" y="7768301"/>
            <a:ext cx="3069793" cy="411539"/>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ja-JP" sz="1400" b="1" dirty="0" smtClean="0">
                <a:solidFill>
                  <a:srgbClr val="001A72"/>
                </a:solidFill>
              </a:rPr>
              <a:t>2</a:t>
            </a:r>
            <a:r>
              <a:rPr lang="en-US" altLang="ja-JP" sz="1400" b="1" dirty="0" smtClean="0">
                <a:solidFill>
                  <a:srgbClr val="001A72"/>
                </a:solidFill>
              </a:rPr>
              <a:t>.</a:t>
            </a:r>
            <a:r>
              <a:rPr lang="ja-JP" altLang="en-US" sz="1400" b="1" dirty="0" smtClean="0">
                <a:solidFill>
                  <a:srgbClr val="001A72"/>
                </a:solidFill>
              </a:rPr>
              <a:t> 納入数と日量数の差分</a:t>
            </a:r>
            <a:endParaRPr lang="ja-JP" altLang="en-US" sz="1400" b="1" dirty="0">
              <a:solidFill>
                <a:srgbClr val="001A72"/>
              </a:solidFill>
            </a:endParaRPr>
          </a:p>
        </p:txBody>
      </p:sp>
      <p:sp>
        <p:nvSpPr>
          <p:cNvPr id="130" name="角丸四角形 129"/>
          <p:cNvSpPr/>
          <p:nvPr/>
        </p:nvSpPr>
        <p:spPr>
          <a:xfrm>
            <a:off x="1360311" y="8273449"/>
            <a:ext cx="3070271" cy="411539"/>
          </a:xfrm>
          <a:prstGeom prst="round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ja-JP" sz="1400" b="1" dirty="0">
                <a:solidFill>
                  <a:srgbClr val="001A72"/>
                </a:solidFill>
                <a:latin typeface="+mn-ea"/>
              </a:rPr>
              <a:t>3</a:t>
            </a:r>
            <a:r>
              <a:rPr lang="en-US" altLang="ja-JP" sz="1400" b="1" dirty="0" smtClean="0">
                <a:solidFill>
                  <a:srgbClr val="001A72"/>
                </a:solidFill>
                <a:latin typeface="+mn-ea"/>
              </a:rPr>
              <a:t>.</a:t>
            </a:r>
            <a:r>
              <a:rPr lang="ja-JP" altLang="en-US" sz="1400" b="1" dirty="0" smtClean="0">
                <a:solidFill>
                  <a:srgbClr val="001A72"/>
                </a:solidFill>
                <a:latin typeface="+mn-ea"/>
              </a:rPr>
              <a:t> </a:t>
            </a:r>
            <a:r>
              <a:rPr lang="en-US" altLang="en-US" sz="1400" b="1" dirty="0" smtClean="0">
                <a:solidFill>
                  <a:srgbClr val="001A72"/>
                </a:solidFill>
                <a:latin typeface="+mn-ea"/>
              </a:rPr>
              <a:t>----</a:t>
            </a:r>
            <a:endParaRPr lang="ja-JP" altLang="en-US" sz="1400" b="1" dirty="0">
              <a:solidFill>
                <a:srgbClr val="001A72"/>
              </a:solidFill>
              <a:latin typeface="+mn-ea"/>
            </a:endParaRPr>
          </a:p>
        </p:txBody>
      </p:sp>
      <p:sp>
        <p:nvSpPr>
          <p:cNvPr id="131" name="正方形/長方形 130"/>
          <p:cNvSpPr/>
          <p:nvPr/>
        </p:nvSpPr>
        <p:spPr>
          <a:xfrm>
            <a:off x="9497144" y="5088632"/>
            <a:ext cx="2749038" cy="1516816"/>
          </a:xfrm>
          <a:prstGeom prst="rect">
            <a:avLst/>
          </a:prstGeom>
          <a:solidFill>
            <a:srgbClr val="D9D9D9"/>
          </a:solidFill>
          <a:ln>
            <a:solidFill>
              <a:srgbClr val="333333"/>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400" dirty="0">
                <a:solidFill>
                  <a:srgbClr val="333333"/>
                </a:solidFill>
              </a:rPr>
              <a:t>現在庫</a:t>
            </a:r>
            <a:r>
              <a:rPr lang="en-US" altLang="ja-JP" sz="1400" dirty="0">
                <a:solidFill>
                  <a:srgbClr val="333333"/>
                </a:solidFill>
              </a:rPr>
              <a:t>=10</a:t>
            </a:r>
            <a:r>
              <a:rPr lang="ja-JP" altLang="en-US" sz="1400" dirty="0">
                <a:solidFill>
                  <a:srgbClr val="333333"/>
                </a:solidFill>
              </a:rPr>
              <a:t> </a:t>
            </a:r>
            <a:r>
              <a:rPr lang="ja-JP" altLang="en-US" sz="1400" dirty="0" smtClean="0">
                <a:solidFill>
                  <a:srgbClr val="333333"/>
                </a:solidFill>
              </a:rPr>
              <a:t>&amp; </a:t>
            </a:r>
            <a:r>
              <a:rPr lang="ja-JP" altLang="en-US" sz="1400" dirty="0" smtClean="0">
                <a:solidFill>
                  <a:srgbClr val="333333"/>
                </a:solidFill>
              </a:rPr>
              <a:t>日量数</a:t>
            </a:r>
            <a:r>
              <a:rPr lang="en-US" altLang="ja-JP" sz="1400" dirty="0" smtClean="0">
                <a:solidFill>
                  <a:srgbClr val="333333"/>
                </a:solidFill>
              </a:rPr>
              <a:t> </a:t>
            </a:r>
            <a:r>
              <a:rPr lang="en-US" altLang="ja-JP" sz="1400" dirty="0">
                <a:solidFill>
                  <a:srgbClr val="333333"/>
                </a:solidFill>
              </a:rPr>
              <a:t>= 50</a:t>
            </a:r>
            <a:r>
              <a:rPr lang="ja-JP" altLang="en-US" sz="1400" dirty="0">
                <a:solidFill>
                  <a:srgbClr val="333333"/>
                </a:solidFill>
              </a:rPr>
              <a:t>のとき</a:t>
            </a:r>
            <a:endParaRPr lang="en-US" altLang="ja-JP" sz="1400" dirty="0">
              <a:solidFill>
                <a:srgbClr val="333333"/>
              </a:solidFill>
            </a:endParaRPr>
          </a:p>
          <a:p>
            <a:r>
              <a:rPr lang="en-US" altLang="ja-JP" sz="1400" dirty="0">
                <a:solidFill>
                  <a:srgbClr val="333333"/>
                </a:solidFill>
              </a:rPr>
              <a:t>→</a:t>
            </a:r>
            <a:r>
              <a:rPr lang="ja-JP" altLang="en-US" sz="1400" dirty="0">
                <a:solidFill>
                  <a:srgbClr val="333333"/>
                </a:solidFill>
              </a:rPr>
              <a:t> 異常発生</a:t>
            </a:r>
            <a:endParaRPr lang="en-US" altLang="ja-JP" sz="1400" dirty="0">
              <a:solidFill>
                <a:srgbClr val="333333"/>
              </a:solidFill>
            </a:endParaRPr>
          </a:p>
          <a:p>
            <a:endParaRPr lang="en-US" altLang="ja-JP" sz="1400" dirty="0">
              <a:solidFill>
                <a:srgbClr val="333333"/>
              </a:solidFill>
            </a:endParaRPr>
          </a:p>
          <a:p>
            <a:r>
              <a:rPr lang="ja-JP" altLang="en-US" sz="1400" dirty="0">
                <a:solidFill>
                  <a:srgbClr val="333333"/>
                </a:solidFill>
              </a:rPr>
              <a:t>現在庫</a:t>
            </a:r>
            <a:r>
              <a:rPr lang="en-US" altLang="ja-JP" sz="1400" dirty="0">
                <a:solidFill>
                  <a:srgbClr val="333333"/>
                </a:solidFill>
              </a:rPr>
              <a:t>=</a:t>
            </a:r>
            <a:r>
              <a:rPr lang="en-US" altLang="ja-JP" sz="1400" dirty="0" smtClean="0">
                <a:solidFill>
                  <a:srgbClr val="333333"/>
                </a:solidFill>
              </a:rPr>
              <a:t>10</a:t>
            </a:r>
            <a:r>
              <a:rPr lang="ja-JP" altLang="en-US" sz="1400" dirty="0" smtClean="0">
                <a:solidFill>
                  <a:srgbClr val="333333"/>
                </a:solidFill>
              </a:rPr>
              <a:t> </a:t>
            </a:r>
            <a:r>
              <a:rPr lang="en-US" altLang="ja-JP" sz="1400" dirty="0" smtClean="0">
                <a:solidFill>
                  <a:srgbClr val="333333"/>
                </a:solidFill>
              </a:rPr>
              <a:t>&amp;</a:t>
            </a:r>
            <a:r>
              <a:rPr lang="ja-JP" altLang="en-US" sz="1400" dirty="0" smtClean="0">
                <a:solidFill>
                  <a:srgbClr val="333333"/>
                </a:solidFill>
              </a:rPr>
              <a:t> </a:t>
            </a:r>
            <a:r>
              <a:rPr lang="ja-JP" altLang="en-US" sz="1400" dirty="0" smtClean="0">
                <a:solidFill>
                  <a:srgbClr val="333333"/>
                </a:solidFill>
              </a:rPr>
              <a:t>日量数</a:t>
            </a:r>
            <a:r>
              <a:rPr lang="en-US" altLang="ja-JP" sz="1400" dirty="0" smtClean="0">
                <a:solidFill>
                  <a:srgbClr val="333333"/>
                </a:solidFill>
              </a:rPr>
              <a:t> </a:t>
            </a:r>
            <a:r>
              <a:rPr lang="en-US" altLang="ja-JP" sz="1400" dirty="0">
                <a:solidFill>
                  <a:srgbClr val="333333"/>
                </a:solidFill>
              </a:rPr>
              <a:t>= 40</a:t>
            </a:r>
            <a:r>
              <a:rPr lang="ja-JP" altLang="en-US" sz="1400" dirty="0">
                <a:solidFill>
                  <a:srgbClr val="333333"/>
                </a:solidFill>
              </a:rPr>
              <a:t>のとき</a:t>
            </a:r>
            <a:endParaRPr lang="en-US" altLang="ja-JP" sz="1400" dirty="0">
              <a:solidFill>
                <a:srgbClr val="333333"/>
              </a:solidFill>
            </a:endParaRPr>
          </a:p>
          <a:p>
            <a:r>
              <a:rPr lang="en-US" altLang="ja-JP" sz="1400" dirty="0">
                <a:solidFill>
                  <a:srgbClr val="333333"/>
                </a:solidFill>
              </a:rPr>
              <a:t>→</a:t>
            </a:r>
            <a:r>
              <a:rPr lang="ja-JP" altLang="en-US" sz="1400" dirty="0">
                <a:solidFill>
                  <a:srgbClr val="333333"/>
                </a:solidFill>
              </a:rPr>
              <a:t> </a:t>
            </a:r>
            <a:r>
              <a:rPr lang="ja-JP" altLang="en-US" sz="1400" dirty="0" smtClean="0">
                <a:solidFill>
                  <a:srgbClr val="333333"/>
                </a:solidFill>
              </a:rPr>
              <a:t>正常</a:t>
            </a:r>
            <a:endParaRPr lang="ja-JP" altLang="en-US" sz="1400" dirty="0">
              <a:solidFill>
                <a:srgbClr val="333333"/>
              </a:solidFill>
            </a:endParaRPr>
          </a:p>
        </p:txBody>
      </p:sp>
      <p:sp>
        <p:nvSpPr>
          <p:cNvPr id="77" name="右矢印 76"/>
          <p:cNvSpPr/>
          <p:nvPr/>
        </p:nvSpPr>
        <p:spPr>
          <a:xfrm>
            <a:off x="4384576" y="552068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3" name="右矢印 132"/>
          <p:cNvSpPr/>
          <p:nvPr/>
        </p:nvSpPr>
        <p:spPr>
          <a:xfrm>
            <a:off x="8201000" y="552068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37" name="図 136"/>
          <p:cNvPicPr>
            <a:picLocks noChangeAspect="1"/>
          </p:cNvPicPr>
          <p:nvPr/>
        </p:nvPicPr>
        <p:blipFill>
          <a:blip r:embed="rId6"/>
          <a:stretch>
            <a:fillRect/>
          </a:stretch>
        </p:blipFill>
        <p:spPr>
          <a:xfrm>
            <a:off x="9065096" y="7464896"/>
            <a:ext cx="1202293" cy="1202293"/>
          </a:xfrm>
          <a:prstGeom prst="rect">
            <a:avLst/>
          </a:prstGeom>
        </p:spPr>
      </p:pic>
      <p:sp>
        <p:nvSpPr>
          <p:cNvPr id="138" name="雲形吹き出し 137"/>
          <p:cNvSpPr/>
          <p:nvPr/>
        </p:nvSpPr>
        <p:spPr>
          <a:xfrm>
            <a:off x="10145216" y="7104856"/>
            <a:ext cx="2304256" cy="670220"/>
          </a:xfrm>
          <a:prstGeom prst="cloudCallout">
            <a:avLst>
              <a:gd name="adj1" fmla="val -58611"/>
              <a:gd name="adj2" fmla="val 30921"/>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smtClean="0">
                <a:solidFill>
                  <a:srgbClr val="333333"/>
                </a:solidFill>
              </a:rPr>
              <a:t>発注数</a:t>
            </a:r>
            <a:r>
              <a:rPr kumimoji="1" lang="en-US" altLang="ja-JP" sz="1400" dirty="0" smtClean="0">
                <a:solidFill>
                  <a:srgbClr val="333333"/>
                </a:solidFill>
              </a:rPr>
              <a:t>45</a:t>
            </a:r>
            <a:r>
              <a:rPr kumimoji="1" lang="ja-JP" altLang="en-US" sz="1400" dirty="0" smtClean="0">
                <a:solidFill>
                  <a:srgbClr val="333333"/>
                </a:solidFill>
              </a:rPr>
              <a:t>ぐらい</a:t>
            </a:r>
            <a:endParaRPr kumimoji="1" lang="en-US" altLang="ja-JP" sz="1400" dirty="0" smtClean="0">
              <a:solidFill>
                <a:srgbClr val="333333"/>
              </a:solidFill>
            </a:endParaRPr>
          </a:p>
          <a:p>
            <a:pPr algn="ctr"/>
            <a:r>
              <a:rPr kumimoji="1" lang="ja-JP" altLang="en-US" sz="1400" dirty="0" smtClean="0">
                <a:solidFill>
                  <a:srgbClr val="333333"/>
                </a:solidFill>
              </a:rPr>
              <a:t>にしとくか</a:t>
            </a:r>
            <a:endParaRPr kumimoji="1" lang="ja-JP" altLang="en-US" sz="1400" dirty="0">
              <a:solidFill>
                <a:srgbClr val="333333"/>
              </a:solidFill>
            </a:endParaRPr>
          </a:p>
        </p:txBody>
      </p:sp>
      <p:sp>
        <p:nvSpPr>
          <p:cNvPr id="78" name="正方形/長方形 77"/>
          <p:cNvSpPr/>
          <p:nvPr/>
        </p:nvSpPr>
        <p:spPr>
          <a:xfrm>
            <a:off x="4456584" y="5088632"/>
            <a:ext cx="727635" cy="418114"/>
          </a:xfrm>
          <a:prstGeom prst="rect">
            <a:avLst/>
          </a:prstGeom>
        </p:spPr>
        <p:txBody>
          <a:bodyPr wrap="none">
            <a:spAutoFit/>
          </a:bodyPr>
          <a:lstStyle/>
          <a:p>
            <a:pPr algn="ctr"/>
            <a:r>
              <a:rPr lang="ja-JP" altLang="en-US" dirty="0" smtClean="0">
                <a:solidFill>
                  <a:srgbClr val="001A72"/>
                </a:solidFill>
              </a:rPr>
              <a:t>学習</a:t>
            </a:r>
            <a:endParaRPr lang="ja-JP" altLang="en-US" dirty="0">
              <a:solidFill>
                <a:srgbClr val="001A72"/>
              </a:solidFill>
            </a:endParaRPr>
          </a:p>
        </p:txBody>
      </p:sp>
      <p:sp>
        <p:nvSpPr>
          <p:cNvPr id="139" name="正方形/長方形 138"/>
          <p:cNvSpPr/>
          <p:nvPr/>
        </p:nvSpPr>
        <p:spPr>
          <a:xfrm>
            <a:off x="8273009" y="5088632"/>
            <a:ext cx="727635" cy="418114"/>
          </a:xfrm>
          <a:prstGeom prst="rect">
            <a:avLst/>
          </a:prstGeom>
        </p:spPr>
        <p:txBody>
          <a:bodyPr wrap="none">
            <a:spAutoFit/>
          </a:bodyPr>
          <a:lstStyle/>
          <a:p>
            <a:pPr algn="ctr"/>
            <a:r>
              <a:rPr lang="ja-JP" altLang="en-US" dirty="0" smtClean="0">
                <a:solidFill>
                  <a:srgbClr val="001A72"/>
                </a:solidFill>
              </a:rPr>
              <a:t>判定</a:t>
            </a:r>
            <a:endParaRPr lang="ja-JP" altLang="en-US" dirty="0">
              <a:solidFill>
                <a:srgbClr val="001A72"/>
              </a:solidFill>
            </a:endParaRPr>
          </a:p>
        </p:txBody>
      </p:sp>
    </p:spTree>
    <p:extLst>
      <p:ext uri="{BB962C8B-B14F-4D97-AF65-F5344CB8AC3E}">
        <p14:creationId xmlns:p14="http://schemas.microsoft.com/office/powerpoint/2010/main" val="96151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xmlns="" id="{0DD03D20-176F-4D61-8D1D-7887A00F57C4}"/>
              </a:ext>
            </a:extLst>
          </p:cNvPr>
          <p:cNvSpPr txBox="1"/>
          <p:nvPr/>
        </p:nvSpPr>
        <p:spPr>
          <a:xfrm>
            <a:off x="640160" y="3288432"/>
            <a:ext cx="11161240" cy="4653453"/>
          </a:xfrm>
          <a:prstGeom prst="rect">
            <a:avLst/>
          </a:prstGeom>
          <a:noFill/>
        </p:spPr>
        <p:txBody>
          <a:bodyPr wrap="square">
            <a:spAutoFit/>
          </a:bodyPr>
          <a:lstStyle/>
          <a:p>
            <a:r>
              <a:rPr lang="en-US" altLang="ja-JP" dirty="0"/>
              <a:t>3</a:t>
            </a:r>
            <a:r>
              <a:rPr lang="ja-JP" altLang="en-US" dirty="0"/>
              <a:t>ページ目は</a:t>
            </a:r>
            <a:endParaRPr lang="en-US" altLang="ja-JP" dirty="0"/>
          </a:p>
          <a:p>
            <a:r>
              <a:rPr lang="ja-JP" altLang="en-US" dirty="0"/>
              <a:t>「実際にツールを作っていくために、現場の要望も頂きたい」</a:t>
            </a:r>
            <a:endParaRPr lang="en-US" altLang="ja-JP" dirty="0"/>
          </a:p>
          <a:p>
            <a:r>
              <a:rPr lang="ja-JP" altLang="en-US" dirty="0"/>
              <a:t>「こんなことできるメリットあるので、協力して欲しい」</a:t>
            </a:r>
            <a:endParaRPr lang="en-US" altLang="ja-JP" dirty="0"/>
          </a:p>
          <a:p>
            <a:endParaRPr lang="en-US" altLang="ja-JP" dirty="0"/>
          </a:p>
          <a:p>
            <a:r>
              <a:rPr lang="ja-JP" altLang="en-US" dirty="0"/>
              <a:t>というところを表現したい</a:t>
            </a:r>
            <a:endParaRPr lang="en-US" altLang="ja-JP" dirty="0"/>
          </a:p>
          <a:p>
            <a:endParaRPr lang="en-US" altLang="ja-JP" dirty="0"/>
          </a:p>
          <a:p>
            <a:r>
              <a:rPr lang="ja-JP" altLang="en-US" dirty="0"/>
              <a:t>けど今のところ在庫過多の原因は、</a:t>
            </a:r>
            <a:endParaRPr lang="en-US" altLang="ja-JP" dirty="0"/>
          </a:p>
          <a:p>
            <a:r>
              <a:rPr lang="ja-JP" altLang="en-US" dirty="0"/>
              <a:t>・納入数＞日量数</a:t>
            </a:r>
            <a:endParaRPr lang="en-US" altLang="ja-JP" dirty="0"/>
          </a:p>
          <a:p>
            <a:r>
              <a:rPr lang="ja-JP" altLang="en-US" dirty="0"/>
              <a:t>・設計通りの便数で発注できていない（トラックが減って</a:t>
            </a:r>
            <a:r>
              <a:rPr lang="en-US" altLang="ja-JP" dirty="0"/>
              <a:t>1</a:t>
            </a:r>
            <a:r>
              <a:rPr lang="ja-JP" altLang="en-US" dirty="0"/>
              <a:t>台あたりの荷量が増える）</a:t>
            </a:r>
            <a:endParaRPr lang="en-US" altLang="ja-JP" dirty="0"/>
          </a:p>
          <a:p>
            <a:r>
              <a:rPr lang="ja-JP" altLang="en-US" dirty="0"/>
              <a:t>が原因ので、このあたりの原因次第では、</a:t>
            </a:r>
            <a:r>
              <a:rPr lang="en-US" altLang="ja-JP" dirty="0"/>
              <a:t>AI</a:t>
            </a:r>
            <a:r>
              <a:rPr lang="ja-JP" altLang="en-US" dirty="0"/>
              <a:t>いらないのではと内心感じていたりする</a:t>
            </a:r>
            <a:endParaRPr lang="en-US" altLang="ja-JP" dirty="0"/>
          </a:p>
          <a:p>
            <a:endParaRPr lang="en-US" altLang="ja-JP" dirty="0"/>
          </a:p>
          <a:p>
            <a:r>
              <a:rPr lang="ja-JP" altLang="en-US" dirty="0"/>
              <a:t>仕入先や</a:t>
            </a:r>
            <a:r>
              <a:rPr lang="en-US" altLang="ja-JP" dirty="0"/>
              <a:t>active</a:t>
            </a:r>
            <a:r>
              <a:rPr lang="ja-JP" altLang="en-US" dirty="0"/>
              <a:t>の発注に問題があるので、現場の方が打てる対策は関係者にアラートを上げることだけになりそうな気がする。</a:t>
            </a:r>
            <a:endParaRPr lang="en-US" altLang="ja-JP" dirty="0"/>
          </a:p>
          <a:p>
            <a:r>
              <a:rPr lang="en-US" altLang="ja-JP" dirty="0"/>
              <a:t>DS</a:t>
            </a:r>
            <a:r>
              <a:rPr lang="ja-JP" altLang="en-US" dirty="0"/>
              <a:t>部だけだと思いつかないので、ものづくり革新部の人に相談する</a:t>
            </a:r>
            <a:endParaRPr lang="en-US" altLang="ja-JP" dirty="0"/>
          </a:p>
        </p:txBody>
      </p:sp>
      <p:sp>
        <p:nvSpPr>
          <p:cNvPr id="4" name="矢印: 五方向 3">
            <a:extLst>
              <a:ext uri="{FF2B5EF4-FFF2-40B4-BE49-F238E27FC236}">
                <a16:creationId xmlns:a16="http://schemas.microsoft.com/office/drawing/2014/main" xmlns="" id="{DB731586-5599-419A-9242-6A81F34B2C02}"/>
              </a:ext>
            </a:extLst>
          </p:cNvPr>
          <p:cNvSpPr/>
          <p:nvPr/>
        </p:nvSpPr>
        <p:spPr>
          <a:xfrm>
            <a:off x="1504256" y="264096"/>
            <a:ext cx="3240360" cy="14401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a:t>
            </a:r>
            <a:r>
              <a:rPr kumimoji="1" lang="ja-JP" altLang="en-US" dirty="0"/>
              <a:t>前段</a:t>
            </a:r>
          </a:p>
        </p:txBody>
      </p:sp>
      <p:sp>
        <p:nvSpPr>
          <p:cNvPr id="5" name="矢印: 山形 4">
            <a:extLst>
              <a:ext uri="{FF2B5EF4-FFF2-40B4-BE49-F238E27FC236}">
                <a16:creationId xmlns:a16="http://schemas.microsoft.com/office/drawing/2014/main" xmlns="" id="{55DA4BFF-5964-4BB1-8843-CE0DD74B6E02}"/>
              </a:ext>
            </a:extLst>
          </p:cNvPr>
          <p:cNvSpPr/>
          <p:nvPr/>
        </p:nvSpPr>
        <p:spPr>
          <a:xfrm>
            <a:off x="4168552" y="273763"/>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2.</a:t>
            </a:r>
            <a:r>
              <a:rPr kumimoji="1" lang="ja-JP" altLang="en-US" dirty="0">
                <a:solidFill>
                  <a:schemeClr val="bg1"/>
                </a:solidFill>
              </a:rPr>
              <a:t>支援内容</a:t>
            </a:r>
          </a:p>
        </p:txBody>
      </p:sp>
      <p:sp>
        <p:nvSpPr>
          <p:cNvPr id="6" name="矢印: 山形 5">
            <a:extLst>
              <a:ext uri="{FF2B5EF4-FFF2-40B4-BE49-F238E27FC236}">
                <a16:creationId xmlns:a16="http://schemas.microsoft.com/office/drawing/2014/main" xmlns="" id="{06CF9618-3B83-4CDA-8E0B-7F6A79E3A1B1}"/>
              </a:ext>
            </a:extLst>
          </p:cNvPr>
          <p:cNvSpPr/>
          <p:nvPr/>
        </p:nvSpPr>
        <p:spPr>
          <a:xfrm>
            <a:off x="7381854" y="264096"/>
            <a:ext cx="3816424" cy="14401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bg1"/>
                </a:solidFill>
              </a:rPr>
              <a:t>３</a:t>
            </a:r>
            <a:r>
              <a:rPr lang="en-US" altLang="ja-JP" dirty="0">
                <a:solidFill>
                  <a:schemeClr val="bg1"/>
                </a:solidFill>
              </a:rPr>
              <a:t>.</a:t>
            </a:r>
            <a:r>
              <a:rPr lang="ja-JP" altLang="en-US" dirty="0">
                <a:solidFill>
                  <a:schemeClr val="bg1"/>
                </a:solidFill>
              </a:rPr>
              <a:t>締め</a:t>
            </a:r>
            <a:endParaRPr kumimoji="1" lang="ja-JP" altLang="en-US" dirty="0">
              <a:solidFill>
                <a:schemeClr val="bg1"/>
              </a:solidFill>
            </a:endParaRPr>
          </a:p>
        </p:txBody>
      </p:sp>
      <p:sp>
        <p:nvSpPr>
          <p:cNvPr id="2" name="正方形/長方形 1">
            <a:extLst>
              <a:ext uri="{FF2B5EF4-FFF2-40B4-BE49-F238E27FC236}">
                <a16:creationId xmlns:a16="http://schemas.microsoft.com/office/drawing/2014/main" xmlns="" id="{200964CB-1182-4FA4-B572-DF5CAFECF936}"/>
              </a:ext>
            </a:extLst>
          </p:cNvPr>
          <p:cNvSpPr/>
          <p:nvPr/>
        </p:nvSpPr>
        <p:spPr>
          <a:xfrm>
            <a:off x="2656384" y="2043977"/>
            <a:ext cx="203052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active</a:t>
            </a:r>
            <a:endParaRPr kumimoji="1" lang="ja-JP" altLang="en-US" dirty="0"/>
          </a:p>
        </p:txBody>
      </p:sp>
      <p:sp>
        <p:nvSpPr>
          <p:cNvPr id="8" name="テキスト ボックス 7">
            <a:extLst>
              <a:ext uri="{FF2B5EF4-FFF2-40B4-BE49-F238E27FC236}">
                <a16:creationId xmlns:a16="http://schemas.microsoft.com/office/drawing/2014/main" xmlns="" id="{14A14124-81A0-42E7-81EA-288A483AD3ED}"/>
              </a:ext>
            </a:extLst>
          </p:cNvPr>
          <p:cNvSpPr txBox="1"/>
          <p:nvPr/>
        </p:nvSpPr>
        <p:spPr>
          <a:xfrm>
            <a:off x="1364072" y="2372145"/>
            <a:ext cx="1126592" cy="418128"/>
          </a:xfrm>
          <a:prstGeom prst="rect">
            <a:avLst/>
          </a:prstGeom>
          <a:noFill/>
        </p:spPr>
        <p:txBody>
          <a:bodyPr wrap="square">
            <a:spAutoFit/>
          </a:bodyPr>
          <a:lstStyle/>
          <a:p>
            <a:r>
              <a:rPr lang="ja-JP" altLang="en-US" dirty="0"/>
              <a:t>日量数</a:t>
            </a:r>
          </a:p>
        </p:txBody>
      </p:sp>
      <p:sp>
        <p:nvSpPr>
          <p:cNvPr id="9" name="テキスト ボックス 8">
            <a:extLst>
              <a:ext uri="{FF2B5EF4-FFF2-40B4-BE49-F238E27FC236}">
                <a16:creationId xmlns:a16="http://schemas.microsoft.com/office/drawing/2014/main" xmlns="" id="{416F1437-7C61-4237-9FD6-5B0FCC8423E8}"/>
              </a:ext>
            </a:extLst>
          </p:cNvPr>
          <p:cNvSpPr txBox="1"/>
          <p:nvPr/>
        </p:nvSpPr>
        <p:spPr>
          <a:xfrm>
            <a:off x="4852628" y="2292113"/>
            <a:ext cx="2736304" cy="418128"/>
          </a:xfrm>
          <a:prstGeom prst="rect">
            <a:avLst/>
          </a:prstGeom>
          <a:noFill/>
        </p:spPr>
        <p:txBody>
          <a:bodyPr wrap="square">
            <a:spAutoFit/>
          </a:bodyPr>
          <a:lstStyle/>
          <a:p>
            <a:r>
              <a:rPr lang="ja-JP" altLang="en-US" dirty="0"/>
              <a:t>発注かんばん数</a:t>
            </a:r>
          </a:p>
        </p:txBody>
      </p:sp>
      <p:pic>
        <p:nvPicPr>
          <p:cNvPr id="10" name="図 9">
            <a:extLst>
              <a:ext uri="{FF2B5EF4-FFF2-40B4-BE49-F238E27FC236}">
                <a16:creationId xmlns:a16="http://schemas.microsoft.com/office/drawing/2014/main" xmlns="" id="{F94B2B41-C481-4442-BE98-209905ED2B8A}"/>
              </a:ext>
            </a:extLst>
          </p:cNvPr>
          <p:cNvPicPr>
            <a:picLocks noChangeAspect="1"/>
          </p:cNvPicPr>
          <p:nvPr/>
        </p:nvPicPr>
        <p:blipFill>
          <a:blip r:embed="rId2"/>
          <a:stretch>
            <a:fillRect/>
          </a:stretch>
        </p:blipFill>
        <p:spPr>
          <a:xfrm>
            <a:off x="0" y="1312289"/>
            <a:ext cx="12801600" cy="6976621"/>
          </a:xfrm>
          <a:prstGeom prst="rect">
            <a:avLst/>
          </a:prstGeom>
        </p:spPr>
      </p:pic>
      <p:pic>
        <p:nvPicPr>
          <p:cNvPr id="12" name="図 11">
            <a:extLst>
              <a:ext uri="{FF2B5EF4-FFF2-40B4-BE49-F238E27FC236}">
                <a16:creationId xmlns:a16="http://schemas.microsoft.com/office/drawing/2014/main" xmlns="" id="{813E6306-E613-42C3-AADC-B4261046809B}"/>
              </a:ext>
            </a:extLst>
          </p:cNvPr>
          <p:cNvPicPr>
            <a:picLocks noChangeAspect="1"/>
          </p:cNvPicPr>
          <p:nvPr/>
        </p:nvPicPr>
        <p:blipFill>
          <a:blip r:embed="rId3"/>
          <a:stretch>
            <a:fillRect/>
          </a:stretch>
        </p:blipFill>
        <p:spPr>
          <a:xfrm>
            <a:off x="0" y="1884771"/>
            <a:ext cx="12801600" cy="5831657"/>
          </a:xfrm>
          <a:prstGeom prst="rect">
            <a:avLst/>
          </a:prstGeom>
        </p:spPr>
      </p:pic>
      <p:pic>
        <p:nvPicPr>
          <p:cNvPr id="14" name="図 13">
            <a:extLst>
              <a:ext uri="{FF2B5EF4-FFF2-40B4-BE49-F238E27FC236}">
                <a16:creationId xmlns:a16="http://schemas.microsoft.com/office/drawing/2014/main" xmlns="" id="{354CE432-70D9-4BF1-8969-E7714BD48EC6}"/>
              </a:ext>
            </a:extLst>
          </p:cNvPr>
          <p:cNvPicPr>
            <a:picLocks noChangeAspect="1"/>
          </p:cNvPicPr>
          <p:nvPr/>
        </p:nvPicPr>
        <p:blipFill>
          <a:blip r:embed="rId4"/>
          <a:stretch>
            <a:fillRect/>
          </a:stretch>
        </p:blipFill>
        <p:spPr>
          <a:xfrm>
            <a:off x="0" y="1477825"/>
            <a:ext cx="12801600" cy="6645549"/>
          </a:xfrm>
          <a:prstGeom prst="rect">
            <a:avLst/>
          </a:prstGeom>
        </p:spPr>
      </p:pic>
      <p:pic>
        <p:nvPicPr>
          <p:cNvPr id="16" name="図 15">
            <a:extLst>
              <a:ext uri="{FF2B5EF4-FFF2-40B4-BE49-F238E27FC236}">
                <a16:creationId xmlns:a16="http://schemas.microsoft.com/office/drawing/2014/main" xmlns="" id="{92BBB9CB-43B8-4647-BB59-AAAB51C41EF4}"/>
              </a:ext>
            </a:extLst>
          </p:cNvPr>
          <p:cNvPicPr>
            <a:picLocks noChangeAspect="1"/>
          </p:cNvPicPr>
          <p:nvPr/>
        </p:nvPicPr>
        <p:blipFill>
          <a:blip r:embed="rId5"/>
          <a:stretch>
            <a:fillRect/>
          </a:stretch>
        </p:blipFill>
        <p:spPr>
          <a:xfrm>
            <a:off x="8309935" y="3144416"/>
            <a:ext cx="8983329" cy="6011114"/>
          </a:xfrm>
          <a:prstGeom prst="rect">
            <a:avLst/>
          </a:prstGeom>
        </p:spPr>
      </p:pic>
    </p:spTree>
    <p:extLst>
      <p:ext uri="{BB962C8B-B14F-4D97-AF65-F5344CB8AC3E}">
        <p14:creationId xmlns:p14="http://schemas.microsoft.com/office/powerpoint/2010/main" val="4237172244"/>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5715892BFC2A044B4FE58D26048A526" ma:contentTypeVersion="5" ma:contentTypeDescription="新しいドキュメントを作成します。" ma:contentTypeScope="" ma:versionID="ddad94da5d3ea020bccc0c26a9031540">
  <xsd:schema xmlns:xsd="http://www.w3.org/2001/XMLSchema" xmlns:xs="http://www.w3.org/2001/XMLSchema" xmlns:p="http://schemas.microsoft.com/office/2006/metadata/properties" xmlns:ns2="9c3f128a-e557-42f3-99d4-3ff64c93a8b2" xmlns:ns3="4ac4c353-6117-4a78-b817-3c4c9cde2d6e" targetNamespace="http://schemas.microsoft.com/office/2006/metadata/properties" ma:root="true" ma:fieldsID="7f68c9c054683f06b7543abcfb31610a" ns2:_="" ns3:_="">
    <xsd:import namespace="9c3f128a-e557-42f3-99d4-3ff64c93a8b2"/>
    <xsd:import namespace="4ac4c353-6117-4a78-b817-3c4c9cde2d6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3f128a-e557-42f3-99d4-3ff64c93a8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ac4c353-6117-4a78-b817-3c4c9cde2d6e" elementFormDefault="qualified">
    <xsd:import namespace="http://schemas.microsoft.com/office/2006/documentManagement/types"/>
    <xsd:import namespace="http://schemas.microsoft.com/office/infopath/2007/PartnerControls"/>
    <xsd:element name="SharedWithUsers" ma:index="11"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D645F8-AABF-42A4-BCB3-F557CE8DF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3f128a-e557-42f3-99d4-3ff64c93a8b2"/>
    <ds:schemaRef ds:uri="4ac4c353-6117-4a78-b817-3c4c9cde2d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E3472A-309E-4AC5-8E28-5C4DE38AA7CE}">
  <ds:schemaRefs>
    <ds:schemaRef ds:uri="http://schemas.microsoft.com/sharepoint/v3/contenttype/forms"/>
  </ds:schemaRefs>
</ds:datastoreItem>
</file>

<file path=customXml/itemProps3.xml><?xml version="1.0" encoding="utf-8"?>
<ds:datastoreItem xmlns:ds="http://schemas.openxmlformats.org/officeDocument/2006/customXml" ds:itemID="{20D73778-BA70-470C-8044-E877859DDA07}">
  <ds:schemaRefs>
    <ds:schemaRef ds:uri="http://purl.org/dc/elements/1.1/"/>
    <ds:schemaRef ds:uri="3103651d-60d8-4477-abc2-c3dde8ee6f6b"/>
    <ds:schemaRef ds:uri="http://schemas.microsoft.com/office/infopath/2007/PartnerControls"/>
    <ds:schemaRef ds:uri="http://purl.org/dc/dcmitype/"/>
    <ds:schemaRef ds:uri="http://schemas.microsoft.com/office/2006/metadata/properties"/>
    <ds:schemaRef ds:uri="http://purl.org/dc/terms/"/>
    <ds:schemaRef ds:uri="http://www.w3.org/XML/1998/namespace"/>
    <ds:schemaRef ds:uri="http://schemas.microsoft.com/office/2006/documentManagement/types"/>
    <ds:schemaRef ds:uri="http://schemas.openxmlformats.org/package/2006/metadata/core-properties"/>
    <ds:schemaRef ds:uri="5ed7498e-b3aa-4b62-9d96-5e1f1691205c"/>
  </ds:schemaRefs>
</ds:datastoreItem>
</file>

<file path=docProps/app.xml><?xml version="1.0" encoding="utf-8"?>
<Properties xmlns="http://schemas.openxmlformats.org/officeDocument/2006/extended-properties" xmlns:vt="http://schemas.openxmlformats.org/officeDocument/2006/docPropsVTypes">
  <Template/>
  <TotalTime>2247</TotalTime>
  <Words>939</Words>
  <Application>Microsoft Macintosh PowerPoint</Application>
  <PresentationFormat>A3 297x420 mm</PresentationFormat>
  <Paragraphs>175</Paragraphs>
  <Slides>4</Slides>
  <Notes>2</Notes>
  <HiddenSlides>0</HiddenSlides>
  <MMClips>0</MMClips>
  <ScaleCrop>false</ScaleCrop>
  <HeadingPairs>
    <vt:vector size="4" baseType="variant">
      <vt:variant>
        <vt:lpstr>テーマ</vt:lpstr>
      </vt:variant>
      <vt:variant>
        <vt:i4>2</vt:i4>
      </vt:variant>
      <vt:variant>
        <vt:lpstr>スライド タイトル</vt:lpstr>
      </vt:variant>
      <vt:variant>
        <vt:i4>4</vt:i4>
      </vt:variant>
    </vt:vector>
  </HeadingPairs>
  <TitlesOfParts>
    <vt:vector size="6" baseType="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Shimizu Katsutoshi／清水　勝利／AI</dc:creator>
  <cp:lastModifiedBy>sasaoka</cp:lastModifiedBy>
  <cp:revision>27</cp:revision>
  <cp:lastPrinted>2020-12-23T05:36:25Z</cp:lastPrinted>
  <dcterms:created xsi:type="dcterms:W3CDTF">2021-06-11T02:35:45Z</dcterms:created>
  <dcterms:modified xsi:type="dcterms:W3CDTF">2024-02-21T00:12:16Z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0x010100C5715892BFC2A044B4FE58D26048A526</vt:lpwstr>
  </property>
  <property fmtid="{D5CDD505-2E9C-101B-9397-08002B2CF9AE}" pid="3" name="MediaServiceImageTags">
    <vt:lpwstr/>
  </property>
</Properties>
</file>