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56" r:id="rId5"/>
    <p:sldId id="260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430" autoAdjust="0"/>
  </p:normalViewPr>
  <p:slideViewPr>
    <p:cSldViewPr snapToGrid="0">
      <p:cViewPr varScale="1">
        <p:scale>
          <a:sx n="71" d="100"/>
          <a:sy n="71" d="100"/>
        </p:scale>
        <p:origin x="1421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763284-59FF-B61E-C829-4EC9A4EB90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r>
              <a:rPr kumimoji="1" lang="en-US" altLang="ja-JP" dirty="0"/>
              <a:t>todo</a:t>
            </a:r>
            <a:r>
              <a:rPr kumimoji="1" lang="ja-JP" altLang="en-US" dirty="0"/>
              <a:t>の振り返り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29E42B-E4C0-4127-3866-C150B02D93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2024/10/11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6253E-EA78-380F-FAB5-76A932AE085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5,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A7E6CB2-9096-81DE-C2F6-543F4864E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2497"/>
              </p:ext>
            </p:extLst>
          </p:nvPr>
        </p:nvGraphicFramePr>
        <p:xfrm>
          <a:off x="443077" y="1187498"/>
          <a:ext cx="11305846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615">
                  <a:extLst>
                    <a:ext uri="{9D8B030D-6E8A-4147-A177-3AD203B41FA5}">
                      <a16:colId xmlns:a16="http://schemas.microsoft.com/office/drawing/2014/main" val="671566801"/>
                    </a:ext>
                  </a:extLst>
                </a:gridCol>
                <a:gridCol w="998545">
                  <a:extLst>
                    <a:ext uri="{9D8B030D-6E8A-4147-A177-3AD203B41FA5}">
                      <a16:colId xmlns:a16="http://schemas.microsoft.com/office/drawing/2014/main" val="2638705805"/>
                    </a:ext>
                  </a:extLst>
                </a:gridCol>
                <a:gridCol w="6538686">
                  <a:extLst>
                    <a:ext uri="{9D8B030D-6E8A-4147-A177-3AD203B41FA5}">
                      <a16:colId xmlns:a16="http://schemas.microsoft.com/office/drawing/2014/main" val="385590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担当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下期計画（案）の共有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DS</a:t>
                      </a:r>
                      <a:r>
                        <a:rPr kumimoji="1" lang="ja-JP" altLang="en-US" dirty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次ページで共有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開発進捗の共有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DS</a:t>
                      </a:r>
                      <a:r>
                        <a:rPr kumimoji="1" lang="ja-JP" altLang="en-US" dirty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・要因分析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（追加で集欠が起こった＆在庫データ利用できるなら）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・在庫リミット計算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4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3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1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EF7ACB-8951-6688-CD16-89ED63164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619DF-C524-DCAB-1993-FA23EE3A4A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要因分析（</a:t>
            </a:r>
            <a:r>
              <a:rPr kumimoji="1" lang="en-US" altLang="ja-JP" dirty="0"/>
              <a:t>1/3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729FC-2E30-27F4-C9B6-F695CD672AB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6, 2024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73A4FCD-9CDC-C6F2-199D-BBF5BD664205}"/>
              </a:ext>
            </a:extLst>
          </p:cNvPr>
          <p:cNvSpPr/>
          <p:nvPr/>
        </p:nvSpPr>
        <p:spPr>
          <a:xfrm>
            <a:off x="6280298" y="767396"/>
            <a:ext cx="5504334" cy="508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変更点、修正点など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204C37-B4A9-8AD6-0FF0-BEC0722A29A9}"/>
              </a:ext>
            </a:extLst>
          </p:cNvPr>
          <p:cNvSpPr txBox="1"/>
          <p:nvPr/>
        </p:nvSpPr>
        <p:spPr>
          <a:xfrm>
            <a:off x="6280298" y="4281338"/>
            <a:ext cx="550433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800" b="1" dirty="0"/>
          </a:p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r>
              <a:rPr kumimoji="1" lang="ja-JP" altLang="en-US" dirty="0"/>
              <a:t>・在庫データがない時間がある</a:t>
            </a:r>
            <a:endParaRPr kumimoji="1" lang="en-US" altLang="ja-JP" dirty="0"/>
          </a:p>
          <a:p>
            <a:r>
              <a:rPr kumimoji="1" lang="ja-JP" altLang="en-US" dirty="0"/>
              <a:t>⇒ 前の時間の在庫と同じだと思う（山内さん）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今回</a:t>
            </a:r>
            <a:endParaRPr lang="en-US" altLang="ja-JP" b="1" dirty="0"/>
          </a:p>
          <a:p>
            <a:r>
              <a:rPr kumimoji="1" lang="ja-JP" altLang="en-US" b="1" dirty="0"/>
              <a:t>・前処理追加。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時間前の在庫で埋める</a:t>
            </a:r>
            <a:endParaRPr lang="en-US" altLang="ja-JP" sz="800" b="1" dirty="0"/>
          </a:p>
          <a:p>
            <a:endParaRPr lang="en-US" altLang="ja-JP" sz="800" b="1" dirty="0"/>
          </a:p>
          <a:p>
            <a:endParaRPr lang="en-US" altLang="ja-JP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FC0C5A-D435-DF4B-9AC9-87EAB8904241}"/>
              </a:ext>
            </a:extLst>
          </p:cNvPr>
          <p:cNvSpPr txBox="1"/>
          <p:nvPr/>
        </p:nvSpPr>
        <p:spPr>
          <a:xfrm>
            <a:off x="6280298" y="1539427"/>
            <a:ext cx="5504334" cy="243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800" b="1" dirty="0"/>
          </a:p>
          <a:p>
            <a:r>
              <a:rPr lang="ja-JP" altLang="en-US" dirty="0"/>
              <a:t>今まで</a:t>
            </a:r>
            <a:endParaRPr lang="en-US" altLang="ja-JP" dirty="0"/>
          </a:p>
          <a:p>
            <a:r>
              <a:rPr lang="ja-JP" altLang="en-US" dirty="0"/>
              <a:t>・受入整備室</a:t>
            </a:r>
            <a:r>
              <a:rPr lang="en-US" altLang="ja-JP" dirty="0"/>
              <a:t>1Y</a:t>
            </a:r>
            <a:r>
              <a:rPr lang="ja-JP" altLang="en-US" dirty="0"/>
              <a:t>のみ対応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今回</a:t>
            </a:r>
            <a:endParaRPr lang="en-US" altLang="ja-JP" b="1" dirty="0"/>
          </a:p>
          <a:p>
            <a:r>
              <a:rPr lang="ja-JP" altLang="en-US" b="1" dirty="0"/>
              <a:t>・</a:t>
            </a:r>
            <a:r>
              <a:rPr lang="en-US" altLang="ja-JP" b="1" dirty="0"/>
              <a:t>1Z</a:t>
            </a:r>
            <a:r>
              <a:rPr lang="ja-JP" altLang="en-US" b="1" dirty="0"/>
              <a:t>にも対応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>
                <a:solidFill>
                  <a:schemeClr val="accent6"/>
                </a:solidFill>
              </a:rPr>
              <a:t>確認事項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 dirty="0">
                <a:solidFill>
                  <a:schemeClr val="accent6"/>
                </a:solidFill>
              </a:rPr>
              <a:t>・</a:t>
            </a:r>
            <a:r>
              <a:rPr lang="en-US" altLang="ja-JP" dirty="0">
                <a:solidFill>
                  <a:schemeClr val="accent6"/>
                </a:solidFill>
              </a:rPr>
              <a:t>1Y</a:t>
            </a:r>
            <a:r>
              <a:rPr lang="ja-JP" altLang="en-US" dirty="0">
                <a:solidFill>
                  <a:schemeClr val="accent6"/>
                </a:solidFill>
              </a:rPr>
              <a:t>と</a:t>
            </a:r>
            <a:r>
              <a:rPr lang="en-US" altLang="ja-JP" dirty="0">
                <a:solidFill>
                  <a:schemeClr val="accent6"/>
                </a:solidFill>
              </a:rPr>
              <a:t>1Z</a:t>
            </a:r>
            <a:r>
              <a:rPr lang="ja-JP" altLang="en-US" dirty="0">
                <a:solidFill>
                  <a:schemeClr val="accent6"/>
                </a:solidFill>
              </a:rPr>
              <a:t>で同じ品番があるが分けた方がいいか？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F2CCEA-1545-989E-F6FC-9F13C1944AD7}"/>
              </a:ext>
            </a:extLst>
          </p:cNvPr>
          <p:cNvSpPr/>
          <p:nvPr/>
        </p:nvSpPr>
        <p:spPr>
          <a:xfrm>
            <a:off x="443077" y="767396"/>
            <a:ext cx="5468625" cy="3036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同じ品番で、</a:t>
            </a:r>
            <a:r>
              <a:rPr kumimoji="1" lang="en-US" altLang="ja-JP" dirty="0"/>
              <a:t>1Y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集欠時は分けて考えている？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34A37B9-6155-4A2F-1AB9-572F7AAC9B1B}"/>
              </a:ext>
            </a:extLst>
          </p:cNvPr>
          <p:cNvSpPr/>
          <p:nvPr/>
        </p:nvSpPr>
        <p:spPr>
          <a:xfrm>
            <a:off x="443077" y="3946550"/>
            <a:ext cx="5468625" cy="245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7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29FD8-1FDB-C9D5-4D00-C562999095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要因分析（</a:t>
            </a:r>
            <a:r>
              <a:rPr kumimoji="1" lang="en-US" altLang="ja-JP" dirty="0"/>
              <a:t>2/3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3C43A-8814-2049-37C6-DEF7210F5B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6,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DDBA40-D147-CCC4-6FB5-26B4D17557EE}"/>
              </a:ext>
            </a:extLst>
          </p:cNvPr>
          <p:cNvSpPr/>
          <p:nvPr/>
        </p:nvSpPr>
        <p:spPr>
          <a:xfrm>
            <a:off x="443077" y="767396"/>
            <a:ext cx="5468625" cy="3036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グラフ（増減が必要なこと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E055EB-3D29-92F7-4CD8-F155DC01609B}"/>
              </a:ext>
            </a:extLst>
          </p:cNvPr>
          <p:cNvSpPr/>
          <p:nvPr/>
        </p:nvSpPr>
        <p:spPr>
          <a:xfrm>
            <a:off x="443077" y="4082902"/>
            <a:ext cx="5468626" cy="234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テーブル（ここが欠けている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C9706E-C62A-3CC7-613C-BFAE2C1A0E33}"/>
              </a:ext>
            </a:extLst>
          </p:cNvPr>
          <p:cNvSpPr txBox="1"/>
          <p:nvPr/>
        </p:nvSpPr>
        <p:spPr>
          <a:xfrm>
            <a:off x="6280298" y="1403450"/>
            <a:ext cx="5468625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800" b="1" dirty="0"/>
          </a:p>
          <a:p>
            <a:r>
              <a:rPr kumimoji="1" lang="ja-JP" altLang="en-US" b="1" dirty="0"/>
              <a:t>集欠記録と実データの紐づけができない</a:t>
            </a:r>
            <a:endParaRPr kumimoji="1" lang="en-US" altLang="ja-JP" b="1" dirty="0"/>
          </a:p>
          <a:p>
            <a:endParaRPr lang="en-US" altLang="ja-JP" sz="800" b="1" dirty="0"/>
          </a:p>
          <a:p>
            <a:r>
              <a:rPr lang="ja-JP" altLang="en-US" dirty="0"/>
              <a:t>＜</a:t>
            </a:r>
            <a:r>
              <a:rPr kumimoji="1" lang="ja-JP" altLang="en-US" dirty="0"/>
              <a:t>必要なもの＞</a:t>
            </a:r>
            <a:endParaRPr kumimoji="1" lang="en-US" altLang="ja-JP" dirty="0"/>
          </a:p>
          <a:p>
            <a:r>
              <a:rPr lang="ja-JP" altLang="en-US" dirty="0"/>
              <a:t>・「品番（受入整備室）」：</a:t>
            </a:r>
            <a:r>
              <a:rPr lang="en-US" altLang="ja-JP" dirty="0"/>
              <a:t>×</a:t>
            </a:r>
          </a:p>
          <a:p>
            <a:r>
              <a:rPr lang="ja-JP" altLang="en-US" dirty="0"/>
              <a:t>・「発生日時」：〇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＜お願いしたいこと＞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 dirty="0">
                <a:solidFill>
                  <a:schemeClr val="accent6"/>
                </a:solidFill>
              </a:rPr>
              <a:t>・品番の記載 </a:t>
            </a:r>
            <a:r>
              <a:rPr lang="en-US" altLang="ja-JP" dirty="0">
                <a:solidFill>
                  <a:schemeClr val="accent6"/>
                </a:solidFill>
              </a:rPr>
              <a:t>or </a:t>
            </a:r>
            <a:r>
              <a:rPr lang="ja-JP" altLang="en-US" dirty="0">
                <a:solidFill>
                  <a:schemeClr val="accent6"/>
                </a:solidFill>
              </a:rPr>
              <a:t>背番号と品番の引当表の共有</a:t>
            </a:r>
            <a:endParaRPr lang="en-US" altLang="ja-JP" dirty="0">
              <a:solidFill>
                <a:schemeClr val="accent6"/>
              </a:solidFill>
            </a:endParaRPr>
          </a:p>
          <a:p>
            <a:endParaRPr lang="en-US" altLang="ja-JP" sz="8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F1BD8D2-819C-0049-DEF7-B87AEB17939D}"/>
              </a:ext>
            </a:extLst>
          </p:cNvPr>
          <p:cNvSpPr/>
          <p:nvPr/>
        </p:nvSpPr>
        <p:spPr>
          <a:xfrm>
            <a:off x="6280297" y="767396"/>
            <a:ext cx="5468625" cy="508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問題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33A6BE-6C08-E91C-10DF-00393B4C40E1}"/>
              </a:ext>
            </a:extLst>
          </p:cNvPr>
          <p:cNvSpPr txBox="1"/>
          <p:nvPr/>
        </p:nvSpPr>
        <p:spPr>
          <a:xfrm>
            <a:off x="6280296" y="4082149"/>
            <a:ext cx="546862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r>
              <a:rPr lang="ja-JP" altLang="en-US" b="1" dirty="0"/>
              <a:t>在庫データを取得できない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/>
              <a:t>＜</a:t>
            </a:r>
            <a:r>
              <a:rPr kumimoji="1" lang="ja-JP" altLang="en-US" dirty="0"/>
              <a:t>必要なもの＞</a:t>
            </a:r>
            <a:endParaRPr kumimoji="1" lang="en-US" altLang="ja-JP" dirty="0"/>
          </a:p>
          <a:p>
            <a:r>
              <a:rPr lang="ja-JP" altLang="en-US" dirty="0"/>
              <a:t>・下記データ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＜お願いしたいこと＞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 dirty="0">
                <a:solidFill>
                  <a:schemeClr val="accent6"/>
                </a:solidFill>
              </a:rPr>
              <a:t>・データ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6CA70C-2DE0-CE11-60F6-7B1317D8E458}"/>
              </a:ext>
            </a:extLst>
          </p:cNvPr>
          <p:cNvSpPr/>
          <p:nvPr/>
        </p:nvSpPr>
        <p:spPr>
          <a:xfrm>
            <a:off x="11320732" y="2175338"/>
            <a:ext cx="316081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1Y</a:t>
            </a:r>
            <a:r>
              <a:rPr kumimoji="1" lang="ja-JP" altLang="en-US" dirty="0"/>
              <a:t>と</a:t>
            </a:r>
            <a:r>
              <a:rPr lang="en-US" altLang="ja-JP" dirty="0"/>
              <a:t>1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が合体してる</a:t>
            </a:r>
            <a:endParaRPr kumimoji="1" lang="en-US" altLang="ja-JP" dirty="0"/>
          </a:p>
          <a:p>
            <a:pPr algn="ctr"/>
            <a:r>
              <a:rPr lang="ja-JP" altLang="en-US" dirty="0"/>
              <a:t>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5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29FD8-1FDB-C9D5-4D00-C562999095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要因分析（</a:t>
            </a:r>
            <a:r>
              <a:rPr kumimoji="1" lang="en-US" altLang="ja-JP" dirty="0"/>
              <a:t>2/3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3C43A-8814-2049-37C6-DEF7210F5B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6,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DDBA40-D147-CCC4-6FB5-26B4D17557EE}"/>
              </a:ext>
            </a:extLst>
          </p:cNvPr>
          <p:cNvSpPr/>
          <p:nvPr/>
        </p:nvSpPr>
        <p:spPr>
          <a:xfrm>
            <a:off x="443077" y="767396"/>
            <a:ext cx="5468625" cy="3036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グラフ（増減が必要なこと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E055EB-3D29-92F7-4CD8-F155DC01609B}"/>
              </a:ext>
            </a:extLst>
          </p:cNvPr>
          <p:cNvSpPr/>
          <p:nvPr/>
        </p:nvSpPr>
        <p:spPr>
          <a:xfrm>
            <a:off x="443077" y="4082902"/>
            <a:ext cx="5468626" cy="234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テーブル（ここが欠けている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C9706E-C62A-3CC7-613C-BFAE2C1A0E33}"/>
              </a:ext>
            </a:extLst>
          </p:cNvPr>
          <p:cNvSpPr txBox="1"/>
          <p:nvPr/>
        </p:nvSpPr>
        <p:spPr>
          <a:xfrm>
            <a:off x="6280298" y="1403450"/>
            <a:ext cx="5468625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sz="800" b="1" dirty="0"/>
          </a:p>
          <a:p>
            <a:r>
              <a:rPr kumimoji="1" lang="ja-JP" altLang="en-US" b="1" dirty="0"/>
              <a:t>集欠記録と実データの紐づけができない</a:t>
            </a:r>
            <a:endParaRPr kumimoji="1" lang="en-US" altLang="ja-JP" b="1" dirty="0"/>
          </a:p>
          <a:p>
            <a:endParaRPr lang="en-US" altLang="ja-JP" sz="800" b="1" dirty="0"/>
          </a:p>
          <a:p>
            <a:r>
              <a:rPr lang="ja-JP" altLang="en-US" dirty="0"/>
              <a:t>＜</a:t>
            </a:r>
            <a:r>
              <a:rPr kumimoji="1" lang="ja-JP" altLang="en-US" dirty="0"/>
              <a:t>必要なもの＞</a:t>
            </a:r>
            <a:endParaRPr kumimoji="1" lang="en-US" altLang="ja-JP" dirty="0"/>
          </a:p>
          <a:p>
            <a:r>
              <a:rPr lang="ja-JP" altLang="en-US" dirty="0"/>
              <a:t>・「品番（受入整備室）」：</a:t>
            </a:r>
            <a:r>
              <a:rPr lang="en-US" altLang="ja-JP" dirty="0"/>
              <a:t>×</a:t>
            </a:r>
          </a:p>
          <a:p>
            <a:r>
              <a:rPr lang="ja-JP" altLang="en-US" dirty="0"/>
              <a:t>・「発生日時」：〇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＜お願いしたいこと＞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 dirty="0">
                <a:solidFill>
                  <a:schemeClr val="accent6"/>
                </a:solidFill>
              </a:rPr>
              <a:t>・品番の記載 </a:t>
            </a:r>
            <a:r>
              <a:rPr lang="en-US" altLang="ja-JP" dirty="0">
                <a:solidFill>
                  <a:schemeClr val="accent6"/>
                </a:solidFill>
              </a:rPr>
              <a:t>or </a:t>
            </a:r>
            <a:r>
              <a:rPr lang="ja-JP" altLang="en-US" dirty="0">
                <a:solidFill>
                  <a:schemeClr val="accent6"/>
                </a:solidFill>
              </a:rPr>
              <a:t>背番号と品番の引当表の共有</a:t>
            </a:r>
            <a:endParaRPr lang="en-US" altLang="ja-JP" dirty="0">
              <a:solidFill>
                <a:schemeClr val="accent6"/>
              </a:solidFill>
            </a:endParaRPr>
          </a:p>
          <a:p>
            <a:endParaRPr lang="en-US" altLang="ja-JP" sz="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33A6BE-6C08-E91C-10DF-00393B4C40E1}"/>
              </a:ext>
            </a:extLst>
          </p:cNvPr>
          <p:cNvSpPr txBox="1"/>
          <p:nvPr/>
        </p:nvSpPr>
        <p:spPr>
          <a:xfrm>
            <a:off x="6280296" y="4082149"/>
            <a:ext cx="546862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b="1" dirty="0"/>
          </a:p>
          <a:p>
            <a:r>
              <a:rPr lang="ja-JP" altLang="en-US" b="1" dirty="0"/>
              <a:t>在庫データを取得できない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/>
              <a:t>＜</a:t>
            </a:r>
            <a:r>
              <a:rPr kumimoji="1" lang="ja-JP" altLang="en-US" dirty="0"/>
              <a:t>必要なもの＞</a:t>
            </a:r>
            <a:endParaRPr kumimoji="1" lang="en-US" altLang="ja-JP" dirty="0"/>
          </a:p>
          <a:p>
            <a:r>
              <a:rPr lang="ja-JP" altLang="en-US" dirty="0"/>
              <a:t>・下記データ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＜お願いしたいこと＞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ja-JP" altLang="en-US" dirty="0">
                <a:solidFill>
                  <a:schemeClr val="accent6"/>
                </a:solidFill>
              </a:rPr>
              <a:t>・データ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6CA70C-2DE0-CE11-60F6-7B1317D8E458}"/>
              </a:ext>
            </a:extLst>
          </p:cNvPr>
          <p:cNvSpPr/>
          <p:nvPr/>
        </p:nvSpPr>
        <p:spPr>
          <a:xfrm>
            <a:off x="11320732" y="2175338"/>
            <a:ext cx="316081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1Y</a:t>
            </a:r>
            <a:r>
              <a:rPr kumimoji="1" lang="ja-JP" altLang="en-US" dirty="0"/>
              <a:t>と</a:t>
            </a:r>
            <a:r>
              <a:rPr lang="en-US" altLang="ja-JP" dirty="0"/>
              <a:t>1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が合体してる</a:t>
            </a:r>
            <a:endParaRPr kumimoji="1" lang="en-US" altLang="ja-JP" dirty="0"/>
          </a:p>
          <a:p>
            <a:pPr algn="ctr"/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3883B46-6008-490B-74CA-5A91EF32847B}"/>
              </a:ext>
            </a:extLst>
          </p:cNvPr>
          <p:cNvSpPr/>
          <p:nvPr/>
        </p:nvSpPr>
        <p:spPr>
          <a:xfrm>
            <a:off x="6280297" y="767396"/>
            <a:ext cx="5468625" cy="508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161413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5E1CAD-BC11-42F5-1A16-0085C736AF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6E6186-5E68-B3A9-D829-1431602A98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4ECC3-74C0-C90C-57C9-3195D39B2A3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6,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07CC9DF-CA32-431B-7FA2-10479D58B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77230"/>
              </p:ext>
            </p:extLst>
          </p:nvPr>
        </p:nvGraphicFramePr>
        <p:xfrm>
          <a:off x="443077" y="767393"/>
          <a:ext cx="11341554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777">
                  <a:extLst>
                    <a:ext uri="{9D8B030D-6E8A-4147-A177-3AD203B41FA5}">
                      <a16:colId xmlns:a16="http://schemas.microsoft.com/office/drawing/2014/main" val="3808935650"/>
                    </a:ext>
                  </a:extLst>
                </a:gridCol>
                <a:gridCol w="5670777">
                  <a:extLst>
                    <a:ext uri="{9D8B030D-6E8A-4147-A177-3AD203B41FA5}">
                      <a16:colId xmlns:a16="http://schemas.microsoft.com/office/drawing/2014/main" val="901704794"/>
                    </a:ext>
                  </a:extLst>
                </a:gridCol>
              </a:tblGrid>
              <a:tr h="53422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00042"/>
                  </a:ext>
                </a:extLst>
              </a:tr>
              <a:tr h="2583685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集欠記録と実データの紐づけができない</a:t>
                      </a:r>
                      <a:endParaRPr kumimoji="1" lang="en-US" altLang="ja-JP" b="1" dirty="0"/>
                    </a:p>
                    <a:p>
                      <a:endParaRPr lang="en-US" altLang="ja-JP" sz="800" b="1" dirty="0"/>
                    </a:p>
                    <a:p>
                      <a:r>
                        <a:rPr lang="ja-JP" altLang="en-US" dirty="0"/>
                        <a:t>＜</a:t>
                      </a:r>
                      <a:r>
                        <a:rPr kumimoji="1" lang="ja-JP" altLang="en-US" dirty="0"/>
                        <a:t>必要なもの＞</a:t>
                      </a:r>
                      <a:endParaRPr kumimoji="1" lang="en-US" altLang="ja-JP" dirty="0"/>
                    </a:p>
                    <a:p>
                      <a:r>
                        <a:rPr lang="ja-JP" altLang="en-US" dirty="0"/>
                        <a:t>・「品番（受入整備室）」：</a:t>
                      </a:r>
                      <a:r>
                        <a:rPr lang="en-US" altLang="ja-JP" dirty="0"/>
                        <a:t>×</a:t>
                      </a:r>
                    </a:p>
                    <a:p>
                      <a:r>
                        <a:rPr lang="ja-JP" altLang="en-US" dirty="0"/>
                        <a:t>・「発生日時」：〇</a:t>
                      </a:r>
                      <a:endParaRPr lang="en-US" altLang="ja-JP" dirty="0"/>
                    </a:p>
                    <a:p>
                      <a:endParaRPr lang="en-US" altLang="ja-JP" dirty="0"/>
                    </a:p>
                    <a:p>
                      <a:r>
                        <a:rPr lang="ja-JP" altLang="en-US" dirty="0">
                          <a:solidFill>
                            <a:schemeClr val="accent6"/>
                          </a:solidFill>
                        </a:rPr>
                        <a:t>＜お願いしたいこと＞</a:t>
                      </a:r>
                      <a:endParaRPr lang="en-US" altLang="ja-JP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ja-JP" altLang="en-US" dirty="0">
                          <a:solidFill>
                            <a:schemeClr val="accent6"/>
                          </a:solidFill>
                        </a:rPr>
                        <a:t>・品番の記載 </a:t>
                      </a:r>
                      <a:r>
                        <a:rPr lang="en-US" altLang="ja-JP" dirty="0">
                          <a:solidFill>
                            <a:schemeClr val="accent6"/>
                          </a:solidFill>
                        </a:rPr>
                        <a:t>or </a:t>
                      </a:r>
                      <a:r>
                        <a:rPr lang="ja-JP" altLang="en-US" dirty="0">
                          <a:solidFill>
                            <a:schemeClr val="accent6"/>
                          </a:solidFill>
                        </a:rPr>
                        <a:t>背番号と品番の引当表の共有</a:t>
                      </a:r>
                      <a:endParaRPr lang="en-US" altLang="ja-JP" dirty="0">
                        <a:solidFill>
                          <a:schemeClr val="accent6"/>
                        </a:solidFill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31269"/>
                  </a:ext>
                </a:extLst>
              </a:tr>
              <a:tr h="251969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5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52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8F3D1D-0094-991D-C5C5-F47DE599FD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D342A-ACE8-F3F8-D813-1E1ECA5576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在庫リミット計算について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BCC63-510B-317A-DC62-B2177AC7801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6, 2024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8581A8-68CC-C0CD-6345-82758A436AF2}"/>
              </a:ext>
            </a:extLst>
          </p:cNvPr>
          <p:cNvSpPr txBox="1"/>
          <p:nvPr/>
        </p:nvSpPr>
        <p:spPr>
          <a:xfrm>
            <a:off x="2220051" y="1684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集欠発生</a:t>
            </a:r>
            <a:endParaRPr kumimoji="1" lang="ja-JP" altLang="en-US" dirty="0"/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82E8F8ED-15F7-0C60-ED2A-16511B63450B}"/>
              </a:ext>
            </a:extLst>
          </p:cNvPr>
          <p:cNvSpPr/>
          <p:nvPr/>
        </p:nvSpPr>
        <p:spPr>
          <a:xfrm>
            <a:off x="1198055" y="3581258"/>
            <a:ext cx="785307" cy="433859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001C3C1-6C2D-D8A4-551A-E36C62E2D61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590709" y="3236963"/>
            <a:ext cx="0" cy="34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A5CBB3-CE46-C2E6-5CCA-D684FCBFFD74}"/>
              </a:ext>
            </a:extLst>
          </p:cNvPr>
          <p:cNvSpPr/>
          <p:nvPr/>
        </p:nvSpPr>
        <p:spPr>
          <a:xfrm>
            <a:off x="407368" y="2666808"/>
            <a:ext cx="2366682" cy="570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部品置き場を確認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94FE86-0A3C-4F58-2538-C4E0BBEDEC7F}"/>
              </a:ext>
            </a:extLst>
          </p:cNvPr>
          <p:cNvSpPr/>
          <p:nvPr/>
        </p:nvSpPr>
        <p:spPr>
          <a:xfrm>
            <a:off x="418146" y="4716199"/>
            <a:ext cx="2366682" cy="570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部品置き場から入庫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B077B9-AA7D-5715-F52A-F639EBEC54A8}"/>
              </a:ext>
            </a:extLst>
          </p:cNvPr>
          <p:cNvSpPr/>
          <p:nvPr/>
        </p:nvSpPr>
        <p:spPr>
          <a:xfrm>
            <a:off x="2996344" y="4716198"/>
            <a:ext cx="2366682" cy="570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在庫リミット計算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A76CAC3-CD75-D0FA-9C99-E0D326DF3C3D}"/>
              </a:ext>
            </a:extLst>
          </p:cNvPr>
          <p:cNvSpPr/>
          <p:nvPr/>
        </p:nvSpPr>
        <p:spPr>
          <a:xfrm>
            <a:off x="1507336" y="1774934"/>
            <a:ext cx="166744" cy="19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951A9E4-E8E2-D106-F962-95028DC3822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90708" y="1970346"/>
            <a:ext cx="1" cy="69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爆発: 8 pt 4">
            <a:extLst>
              <a:ext uri="{FF2B5EF4-FFF2-40B4-BE49-F238E27FC236}">
                <a16:creationId xmlns:a16="http://schemas.microsoft.com/office/drawing/2014/main" id="{1AA707E3-9600-BE86-98F2-AAA7045EF66F}"/>
              </a:ext>
            </a:extLst>
          </p:cNvPr>
          <p:cNvSpPr/>
          <p:nvPr/>
        </p:nvSpPr>
        <p:spPr>
          <a:xfrm>
            <a:off x="1133508" y="1426968"/>
            <a:ext cx="914400" cy="914400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2DF87189-A194-B5BA-54AA-798EFF5CD8E3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2534657" y="3071169"/>
            <a:ext cx="701081" cy="2588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50C0B88-22C8-3860-F2FB-2A0B3B5B32D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590709" y="4015117"/>
            <a:ext cx="10778" cy="7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16CAE37-D630-7C04-6B2B-8AF39CAE6BE7}"/>
              </a:ext>
            </a:extLst>
          </p:cNvPr>
          <p:cNvSpPr txBox="1"/>
          <p:nvPr/>
        </p:nvSpPr>
        <p:spPr>
          <a:xfrm>
            <a:off x="1983362" y="3625967"/>
            <a:ext cx="333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部品置き場にモノがあるか？</a:t>
            </a:r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80F8E2-740B-DE65-B820-15E890687722}"/>
              </a:ext>
            </a:extLst>
          </p:cNvPr>
          <p:cNvSpPr txBox="1"/>
          <p:nvPr/>
        </p:nvSpPr>
        <p:spPr>
          <a:xfrm>
            <a:off x="990991" y="4220490"/>
            <a:ext cx="6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YES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8594FB0-4497-693B-3287-2BB8C1041805}"/>
              </a:ext>
            </a:extLst>
          </p:cNvPr>
          <p:cNvSpPr txBox="1"/>
          <p:nvPr/>
        </p:nvSpPr>
        <p:spPr>
          <a:xfrm>
            <a:off x="2858083" y="4015115"/>
            <a:ext cx="6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</a:t>
            </a:r>
            <a:endParaRPr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12576F6-3614-27EA-B484-513C47626F21}"/>
              </a:ext>
            </a:extLst>
          </p:cNvPr>
          <p:cNvSpPr txBox="1"/>
          <p:nvPr/>
        </p:nvSpPr>
        <p:spPr>
          <a:xfrm>
            <a:off x="469370" y="8525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＜全体フロー＞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44E9AF1-0701-25BF-79B8-B86D4C56889A}"/>
              </a:ext>
            </a:extLst>
          </p:cNvPr>
          <p:cNvSpPr txBox="1"/>
          <p:nvPr/>
        </p:nvSpPr>
        <p:spPr>
          <a:xfrm>
            <a:off x="5424552" y="852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＜計算の考え方＞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288483-2520-FA49-4BF8-1A2D10D40B1D}"/>
              </a:ext>
            </a:extLst>
          </p:cNvPr>
          <p:cNvSpPr txBox="1"/>
          <p:nvPr/>
        </p:nvSpPr>
        <p:spPr>
          <a:xfrm>
            <a:off x="5424552" y="1428628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未来の組立ラインの在庫数　＝　</a:t>
            </a: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lang="ja-JP" altLang="en-US" b="1" u="sng" dirty="0"/>
              <a:t>組立ラインの在庫数</a:t>
            </a:r>
            <a:r>
              <a:rPr lang="ja-JP" altLang="en-US" b="1" dirty="0"/>
              <a:t>　＋　</a:t>
            </a:r>
            <a:r>
              <a:rPr lang="ja-JP" altLang="en-US" b="1" u="sng" dirty="0"/>
              <a:t>工場到着予定箱数</a:t>
            </a:r>
            <a:r>
              <a:rPr lang="ja-JP" altLang="en-US" b="1" dirty="0"/>
              <a:t>　ー　</a:t>
            </a:r>
            <a:r>
              <a:rPr lang="ja-JP" altLang="en-US" b="1" u="sng" dirty="0"/>
              <a:t>使用予定箱数</a:t>
            </a:r>
            <a:endParaRPr lang="en-US" altLang="ja-JP" b="1" u="sng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9DF3AE52-844F-F60C-1E20-31FEA9D4056E}"/>
              </a:ext>
            </a:extLst>
          </p:cNvPr>
          <p:cNvSpPr/>
          <p:nvPr/>
        </p:nvSpPr>
        <p:spPr>
          <a:xfrm>
            <a:off x="5393182" y="2775004"/>
            <a:ext cx="2366682" cy="1240111"/>
          </a:xfrm>
          <a:prstGeom prst="wedgeRoundRectCallout">
            <a:avLst>
              <a:gd name="adj1" fmla="val 16087"/>
              <a:gd name="adj2" fmla="val -765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accent6"/>
                </a:solidFill>
              </a:rPr>
              <a:t>今在庫いくつあるか？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＜確認事項＞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・現場確認？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・基準在庫枚数の活用？</a:t>
            </a:r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4EB9C2AE-5160-EAB3-879C-4ABC68F56514}"/>
              </a:ext>
            </a:extLst>
          </p:cNvPr>
          <p:cNvSpPr/>
          <p:nvPr/>
        </p:nvSpPr>
        <p:spPr>
          <a:xfrm>
            <a:off x="7862780" y="2789054"/>
            <a:ext cx="3222315" cy="1595393"/>
          </a:xfrm>
          <a:prstGeom prst="wedgeRoundRectCallout">
            <a:avLst>
              <a:gd name="adj1" fmla="val 6783"/>
              <a:gd name="adj2" fmla="val -723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X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時間後に何個工場に届く？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＜確認事項＞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・納入検収は西尾東到着時間、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工場到着時間ではない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</a:rPr>
              <a:t>何時間プラスして計算するべきか</a:t>
            </a:r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68E57B70-A323-6355-4B96-89B0C86C819C}"/>
              </a:ext>
            </a:extLst>
          </p:cNvPr>
          <p:cNvSpPr/>
          <p:nvPr/>
        </p:nvSpPr>
        <p:spPr>
          <a:xfrm>
            <a:off x="11169684" y="2781056"/>
            <a:ext cx="3222315" cy="1240111"/>
          </a:xfrm>
          <a:prstGeom prst="wedgeRoundRectCallout">
            <a:avLst>
              <a:gd name="adj1" fmla="val -37285"/>
              <a:gd name="adj2" fmla="val -756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6"/>
                </a:solidFill>
              </a:rPr>
              <a:t>X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時間後に何個使用されるか？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＜確認事項＞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・（日量数</a:t>
            </a:r>
            <a:r>
              <a:rPr kumimoji="1" lang="en-US" altLang="ja-JP" sz="1400" dirty="0">
                <a:solidFill>
                  <a:schemeClr val="tx1"/>
                </a:solidFill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</a:rPr>
              <a:t>収容数）</a:t>
            </a:r>
            <a:r>
              <a:rPr kumimoji="1" lang="en-US" altLang="ja-JP" sz="1400" dirty="0">
                <a:solidFill>
                  <a:schemeClr val="tx1"/>
                </a:solidFill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</a:rPr>
              <a:t>稼働時間</a:t>
            </a:r>
            <a:r>
              <a:rPr kumimoji="1" lang="en-US" altLang="ja-JP" sz="1400" dirty="0">
                <a:solidFill>
                  <a:schemeClr val="tx1"/>
                </a:solidFill>
              </a:rPr>
              <a:t>16.5</a:t>
            </a:r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25DBF2B9-05B8-9B1D-435A-F31BB08DF0EB}"/>
              </a:ext>
            </a:extLst>
          </p:cNvPr>
          <p:cNvSpPr/>
          <p:nvPr/>
        </p:nvSpPr>
        <p:spPr>
          <a:xfrm>
            <a:off x="2192718" y="5474535"/>
            <a:ext cx="3170308" cy="887404"/>
          </a:xfrm>
          <a:prstGeom prst="wedgeRoundRectCallout">
            <a:avLst>
              <a:gd name="adj1" fmla="val 6603"/>
              <a:gd name="adj2" fmla="val -8267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データの確認や手計算で時間かかる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⇒　ここを自動化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DD5190-F247-0DB4-72EA-00DB5E19106B}"/>
              </a:ext>
            </a:extLst>
          </p:cNvPr>
          <p:cNvSpPr txBox="1"/>
          <p:nvPr/>
        </p:nvSpPr>
        <p:spPr>
          <a:xfrm>
            <a:off x="6828976" y="51391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アウトプット</a:t>
            </a:r>
            <a:r>
              <a:rPr kumimoji="1" lang="ja-JP" altLang="en-US" dirty="0"/>
              <a:t>のイメージは、</a:t>
            </a:r>
            <a:r>
              <a:rPr lang="ja-JP" altLang="en-US" dirty="0"/>
              <a:t>アプリ画面で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147189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52137</TotalTime>
  <Words>531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185</cp:revision>
  <dcterms:created xsi:type="dcterms:W3CDTF">2022-01-19T01:36:44Z</dcterms:created>
  <dcterms:modified xsi:type="dcterms:W3CDTF">2024-10-08T00:34:53Z</dcterms:modified>
</cp:coreProperties>
</file>