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29"/>
  </p:notesMasterIdLst>
  <p:sldIdLst>
    <p:sldId id="287" r:id="rId5"/>
    <p:sldId id="303" r:id="rId6"/>
    <p:sldId id="292" r:id="rId7"/>
    <p:sldId id="286" r:id="rId8"/>
    <p:sldId id="295" r:id="rId9"/>
    <p:sldId id="301" r:id="rId10"/>
    <p:sldId id="283" r:id="rId11"/>
    <p:sldId id="291" r:id="rId12"/>
    <p:sldId id="296" r:id="rId13"/>
    <p:sldId id="297" r:id="rId14"/>
    <p:sldId id="299" r:id="rId15"/>
    <p:sldId id="302" r:id="rId16"/>
    <p:sldId id="300" r:id="rId17"/>
    <p:sldId id="298" r:id="rId18"/>
    <p:sldId id="289" r:id="rId19"/>
    <p:sldId id="290" r:id="rId20"/>
    <p:sldId id="282" r:id="rId21"/>
    <p:sldId id="285" r:id="rId22"/>
    <p:sldId id="267" r:id="rId23"/>
    <p:sldId id="284" r:id="rId24"/>
    <p:sldId id="269" r:id="rId25"/>
    <p:sldId id="270" r:id="rId26"/>
    <p:sldId id="271" r:id="rId27"/>
    <p:sldId id="281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awaguchi Masanori／川口　雅典／AI" initials="KM" lastIdx="1" clrIdx="0">
    <p:extLst>
      <p:ext uri="{19B8F6BF-5375-455C-9EA6-DF929625EA0E}">
        <p15:presenceInfo xmlns="" xmlns:p15="http://schemas.microsoft.com/office/powerpoint/2012/main" userId="S-1-5-21-2342985740-1014416105-2952744176-10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1" autoAdjust="0"/>
    <p:restoredTop sz="94660"/>
  </p:normalViewPr>
  <p:slideViewPr>
    <p:cSldViewPr snapToGrid="0">
      <p:cViewPr>
        <p:scale>
          <a:sx n="108" d="100"/>
          <a:sy n="108" d="100"/>
        </p:scale>
        <p:origin x="-960" y="-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interSettings" Target="printerSettings/printerSettings1.bin"/><Relationship Id="rId31" Type="http://schemas.openxmlformats.org/officeDocument/2006/relationships/commentAuthors" Target="commentAuthors.xml"/><Relationship Id="rId32" Type="http://schemas.openxmlformats.org/officeDocument/2006/relationships/presProps" Target="presProps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23/10/23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図 1" descr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6596819"/>
            <a:ext cx="12200690" cy="261183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コンテンツ プレースホルダー 6"/>
          <p:cNvSpPr txBox="1"/>
          <p:nvPr/>
        </p:nvSpPr>
        <p:spPr>
          <a:xfrm>
            <a:off x="8098569" y="6681738"/>
            <a:ext cx="3242312" cy="107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spcBef>
                <a:spcPts val="100"/>
              </a:spcBef>
              <a:defRPr sz="700">
                <a:solidFill>
                  <a:srgbClr val="FFFFFF"/>
                </a:solidFill>
              </a:defRPr>
            </a:lvl1pPr>
          </a:lstStyle>
          <a:p>
            <a:r>
              <a:rPr sz="700"/>
              <a:t>/ © AISIN CORPORATION All Rights Reserved.</a:t>
            </a:r>
          </a:p>
        </p:txBody>
      </p:sp>
      <p:sp>
        <p:nvSpPr>
          <p:cNvPr id="101" name="スライド番号"/>
          <p:cNvSpPr txBox="1">
            <a:spLocks noGrp="1"/>
          </p:cNvSpPr>
          <p:nvPr>
            <p:ph type="sldNum" sz="quarter" idx="2"/>
          </p:nvPr>
        </p:nvSpPr>
        <p:spPr>
          <a:xfrm>
            <a:off x="11869863" y="6607925"/>
            <a:ext cx="299846" cy="248695"/>
          </a:xfrm>
          <a:prstGeom prst="rect">
            <a:avLst/>
          </a:prstGeom>
        </p:spPr>
        <p:txBody>
          <a:bodyPr lIns="41797" tIns="41797" rIns="41797" bIns="41797"/>
          <a:lstStyle>
            <a:lvl1pPr>
              <a:defRPr sz="11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02" name="図 31" descr="図 31"/>
          <p:cNvPicPr>
            <a:picLocks noChangeAspect="1"/>
          </p:cNvPicPr>
          <p:nvPr/>
        </p:nvPicPr>
        <p:blipFill>
          <a:blip r:embed="rId3"/>
          <a:srcRect l="79887" t="5900" r="1931" b="88849"/>
          <a:stretch>
            <a:fillRect/>
          </a:stretch>
        </p:blipFill>
        <p:spPr>
          <a:xfrm>
            <a:off x="2582940" y="6554663"/>
            <a:ext cx="1801484" cy="28998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テキスト ボックス 34"/>
          <p:cNvSpPr txBox="1"/>
          <p:nvPr/>
        </p:nvSpPr>
        <p:spPr>
          <a:xfrm>
            <a:off x="3530626" y="6619687"/>
            <a:ext cx="723967" cy="21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800" b="1">
                <a:solidFill>
                  <a:srgbClr val="D21E23"/>
                </a:solidFill>
                <a:latin typeface="Meiryo UI"/>
                <a:ea typeface="Meiryo UI"/>
                <a:cs typeface="Meiryo UI"/>
                <a:sym typeface="Meiryo UI"/>
              </a:defRPr>
            </a:pPr>
            <a:r>
              <a:rPr sz="800"/>
              <a:t>TQM推進部</a:t>
            </a:r>
          </a:p>
        </p:txBody>
      </p:sp>
      <p:sp>
        <p:nvSpPr>
          <p:cNvPr id="104" name="本文レベル1…"/>
          <p:cNvSpPr txBox="1">
            <a:spLocks noGrp="1"/>
          </p:cNvSpPr>
          <p:nvPr>
            <p:ph type="body" idx="1" hasCustomPrompt="1"/>
          </p:nvPr>
        </p:nvSpPr>
        <p:spPr>
          <a:xfrm>
            <a:off x="443395" y="767395"/>
            <a:ext cx="11349640" cy="5637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defRPr sz="1900"/>
            </a:lvl1pPr>
            <a:lvl2pPr marL="0" indent="417972">
              <a:spcBef>
                <a:spcPts val="0"/>
              </a:spcBef>
              <a:buSzTx/>
              <a:buNone/>
              <a:defRPr sz="1900"/>
            </a:lvl2pPr>
            <a:lvl3pPr marL="0" indent="835944">
              <a:spcBef>
                <a:spcPts val="0"/>
              </a:spcBef>
              <a:buSzTx/>
              <a:buNone/>
              <a:defRPr sz="1900"/>
            </a:lvl3pPr>
            <a:lvl4pPr marL="0" indent="1253916">
              <a:spcBef>
                <a:spcPts val="0"/>
              </a:spcBef>
              <a:buSzTx/>
              <a:buNone/>
              <a:defRPr sz="1900"/>
            </a:lvl4pPr>
            <a:lvl5pPr marL="0" indent="1671889">
              <a:spcBef>
                <a:spcPts val="0"/>
              </a:spcBef>
              <a:buSzTx/>
              <a:buNone/>
              <a:defRPr sz="1900"/>
            </a:lvl5pPr>
          </a:lstStyle>
          <a:p>
            <a:r>
              <a:t>本文 メイリオ21pt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5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443395" y="273604"/>
            <a:ext cx="11349640" cy="3513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defTabSz="576801">
              <a:spcBef>
                <a:spcPts val="0"/>
              </a:spcBef>
              <a:defRPr sz="1449">
                <a:solidFill>
                  <a:srgbClr val="000000"/>
                </a:solidFill>
              </a:defRPr>
            </a:lvl1pPr>
          </a:lstStyle>
          <a:p>
            <a:r>
              <a:t>ページ見出し メイリオ24pt</a:t>
            </a:r>
          </a:p>
        </p:txBody>
      </p:sp>
    </p:spTree>
    <p:extLst>
      <p:ext uri="{BB962C8B-B14F-4D97-AF65-F5344CB8AC3E}">
        <p14:creationId xmlns:p14="http://schemas.microsoft.com/office/powerpoint/2010/main" val="348320198"/>
      </p:ext>
    </p:extLst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5"/>
          <p:cNvSpPr>
            <a:spLocks noChangeShapeType="1"/>
          </p:cNvSpPr>
          <p:nvPr userDrawn="1"/>
        </p:nvSpPr>
        <p:spPr bwMode="auto">
          <a:xfrm flipV="1">
            <a:off x="171285" y="620688"/>
            <a:ext cx="11905323" cy="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200">
              <a:defRPr/>
            </a:pPr>
            <a:endParaRPr kumimoji="0" lang="ja-JP" altLang="en-US" sz="1800" dirty="0">
              <a:solidFill>
                <a:prstClr val="black"/>
              </a:solidFill>
              <a:latin typeface="Calibri"/>
              <a:ea typeface="ＭＳ Ｐゴシック"/>
            </a:endParaRPr>
          </a:p>
        </p:txBody>
      </p:sp>
      <p:sp>
        <p:nvSpPr>
          <p:cNvPr id="10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363307" y="116632"/>
            <a:ext cx="11713301" cy="432048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53212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=""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=""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=""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23/10/23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=""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3.xml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theme" Target="../theme/theme4.xml"/><Relationship Id="rId6" Type="http://schemas.openxmlformats.org/officeDocument/2006/relationships/image" Target="../media/image9.emf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23/10/23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  <p:sldLayoutId id="2147483683" r:id="rId6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=""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=""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emf"/><Relationship Id="rId3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3.png"/><Relationship Id="rId3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0.png"/><Relationship Id="rId3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="" xmlns:a16="http://schemas.microsoft.com/office/drawing/2014/main" id="{3C830CD0-1AB5-4311-B5BC-5A1F545504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ja-JP" smtClean="0"/>
              <a:t>1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7EA6433C-1044-49D3-9379-15429B1D1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データ活用部会</a:t>
            </a:r>
            <a:endParaRPr kumimoji="1" lang="en-US" altLang="ja-JP" dirty="0"/>
          </a:p>
          <a:p>
            <a:r>
              <a:rPr lang="en-US" altLang="ja-JP" dirty="0"/>
              <a:t>Weekly</a:t>
            </a:r>
          </a:p>
          <a:p>
            <a:r>
              <a:rPr lang="ja-JP" altLang="en-US" dirty="0"/>
              <a:t>部長報告</a:t>
            </a:r>
            <a:endParaRPr lang="en-US" altLang="ja-JP" dirty="0"/>
          </a:p>
          <a:p>
            <a:r>
              <a:rPr kumimoji="1" lang="ja-JP" altLang="en-US" dirty="0"/>
              <a:t>全体定例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="" xmlns:a16="http://schemas.microsoft.com/office/drawing/2014/main" id="{EAF9E187-4822-43E0-949B-EF9B2BAABA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891812"/>
      </p:ext>
    </p:extLst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sz="1800" dirty="0" smtClean="0"/>
              <a:t>◇</a:t>
            </a:r>
            <a:r>
              <a:rPr kumimoji="1" lang="ja-JP" altLang="en-US" sz="1800" dirty="0" smtClean="0"/>
              <a:t>結果</a:t>
            </a:r>
            <a:endParaRPr kumimoji="1" lang="en-US" altLang="ja-JP" sz="1800" dirty="0" smtClean="0"/>
          </a:p>
          <a:p>
            <a:r>
              <a:rPr lang="ja-JP" altLang="en-US" sz="1800" b="0" dirty="0" smtClean="0"/>
              <a:t>・お昼過ぎに納入されたものの</a:t>
            </a:r>
            <a:r>
              <a:rPr lang="en-US" altLang="ja-JP" sz="1800" b="0" dirty="0" smtClean="0"/>
              <a:t>8</a:t>
            </a:r>
            <a:r>
              <a:rPr lang="ja-JP" altLang="en-US" sz="1800" b="0" dirty="0" smtClean="0"/>
              <a:t>割は、入庫基準時間内に入庫できていない</a:t>
            </a:r>
            <a:endParaRPr lang="en-US" altLang="ja-JP" sz="1800" b="0" dirty="0" smtClean="0"/>
          </a:p>
          <a:p>
            <a:r>
              <a:rPr kumimoji="1" lang="ja-JP" altLang="ja-JP" sz="1800" b="0" dirty="0"/>
              <a:t>　</a:t>
            </a:r>
            <a:r>
              <a:rPr kumimoji="1" lang="en-US" altLang="ja-JP" sz="1800" b="0" dirty="0" smtClean="0"/>
              <a:t>→◇</a:t>
            </a:r>
            <a:r>
              <a:rPr kumimoji="1" lang="ja-JP" altLang="en-US" sz="1800" b="0" dirty="0" smtClean="0"/>
              <a:t>なぜ？ </a:t>
            </a:r>
            <a:endParaRPr kumimoji="1" lang="en-US" altLang="ja-JP" sz="1800" b="0" dirty="0" smtClean="0"/>
          </a:p>
          <a:p>
            <a:r>
              <a:rPr lang="ja-JP" altLang="en-US" sz="1800" b="0" dirty="0" smtClean="0"/>
              <a:t>　・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昼</a:t>
            </a:r>
            <a:r>
              <a:rPr lang="ja-JP" altLang="en-US" sz="1800" b="0" dirty="0">
                <a:solidFill>
                  <a:srgbClr val="FF0000"/>
                </a:solidFill>
              </a:rPr>
              <a:t>勤と夜勤の切り替わりの時間（</a:t>
            </a:r>
            <a:r>
              <a:rPr lang="en-US" altLang="ja-JP" sz="1800" b="0" dirty="0">
                <a:solidFill>
                  <a:srgbClr val="FF0000"/>
                </a:solidFill>
              </a:rPr>
              <a:t>17:30〜22:00</a:t>
            </a:r>
            <a:r>
              <a:rPr lang="ja-JP" altLang="en-US" sz="1800" b="0" dirty="0">
                <a:solidFill>
                  <a:srgbClr val="FF0000"/>
                </a:solidFill>
              </a:rPr>
              <a:t>）で入庫作業が行われて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いないから</a:t>
            </a:r>
            <a:endParaRPr lang="en-US" altLang="ja-JP" sz="1800" b="0" dirty="0" smtClean="0">
              <a:solidFill>
                <a:srgbClr val="FF0000"/>
              </a:solidFill>
            </a:endParaRPr>
          </a:p>
          <a:p>
            <a:r>
              <a:rPr lang="ja-JP" altLang="ja-JP" sz="1800" b="0" dirty="0"/>
              <a:t>　</a:t>
            </a:r>
            <a:r>
              <a:rPr lang="ja-JP" altLang="en-US" sz="1800" b="0" dirty="0" smtClean="0"/>
              <a:t>　（設計値</a:t>
            </a:r>
            <a:r>
              <a:rPr lang="ja-JP" altLang="en-US" sz="1800" b="0" dirty="0"/>
              <a:t>超過分の約</a:t>
            </a:r>
            <a:r>
              <a:rPr lang="en-US" altLang="ja-JP" sz="1800" b="0" dirty="0"/>
              <a:t>0.18</a:t>
            </a:r>
            <a:r>
              <a:rPr lang="ja-JP" altLang="en-US" sz="1800" b="0" dirty="0"/>
              <a:t>日</a:t>
            </a:r>
            <a:r>
              <a:rPr lang="en-US" altLang="ja-JP" sz="1800" b="0" dirty="0"/>
              <a:t>=4.3</a:t>
            </a:r>
            <a:r>
              <a:rPr lang="ja-JP" altLang="en-US" sz="1800" b="0" dirty="0"/>
              <a:t>時間が昼勤夜勤の切り替わりの時間</a:t>
            </a:r>
            <a:r>
              <a:rPr lang="ja-JP" altLang="en-US" sz="1800" b="0" dirty="0" smtClean="0"/>
              <a:t>とほぼ一致）</a:t>
            </a:r>
            <a:endParaRPr lang="en-US" altLang="ja-JP" sz="1800" b="0" dirty="0"/>
          </a:p>
          <a:p>
            <a:endParaRPr kumimoji="1" lang="en-US" altLang="ja-JP" sz="1800" b="0" dirty="0" smtClean="0"/>
          </a:p>
          <a:p>
            <a:r>
              <a:rPr lang="ja-JP" altLang="en-US" sz="1800" b="0" dirty="0" smtClean="0"/>
              <a:t>・すべての便で入庫作業を基準時間内でやり切れていない。</a:t>
            </a:r>
            <a:endParaRPr lang="en-US" altLang="ja-JP" sz="1800" b="0" dirty="0" smtClean="0"/>
          </a:p>
          <a:p>
            <a:r>
              <a:rPr lang="ja-JP" altLang="ja-JP" sz="1800" b="0" dirty="0"/>
              <a:t>　</a:t>
            </a:r>
            <a:r>
              <a:rPr lang="ja-JP" altLang="en-US" sz="1800" b="0" dirty="0" smtClean="0"/>
              <a:t>特に、</a:t>
            </a:r>
            <a:r>
              <a:rPr lang="ja-JP" altLang="en-US" sz="1800" b="0" dirty="0" smtClean="0">
                <a:solidFill>
                  <a:srgbClr val="FF0000"/>
                </a:solidFill>
              </a:rPr>
              <a:t>納入（検収）されるかんばん数が多い時間帯ほど、</a:t>
            </a:r>
            <a:r>
              <a:rPr lang="ja-JP" altLang="en-US" sz="1800" b="0" dirty="0">
                <a:solidFill>
                  <a:srgbClr val="FF0000"/>
                </a:solidFill>
              </a:rPr>
              <a:t>入庫作業を基準時間内でやり切れていない</a:t>
            </a:r>
            <a:r>
              <a:rPr lang="ja-JP" altLang="en-US" sz="1800" b="0" dirty="0" smtClean="0"/>
              <a:t>。</a:t>
            </a:r>
            <a:endParaRPr lang="en-US" altLang="ja-JP" sz="1800" b="0" dirty="0" smtClean="0"/>
          </a:p>
          <a:p>
            <a:r>
              <a:rPr lang="ja-JP" altLang="ja-JP" sz="1800" b="0" dirty="0"/>
              <a:t>　</a:t>
            </a:r>
            <a:r>
              <a:rPr lang="en-US" altLang="ja-JP" sz="1800" b="0" dirty="0" smtClean="0"/>
              <a:t>→◇</a:t>
            </a:r>
            <a:r>
              <a:rPr lang="ja-JP" altLang="en-US" sz="1800" b="0" dirty="0" smtClean="0"/>
              <a:t>なぜ？</a:t>
            </a:r>
            <a:endParaRPr lang="en-US" altLang="ja-JP" sz="1800" b="0" dirty="0" smtClean="0"/>
          </a:p>
          <a:p>
            <a:r>
              <a:rPr lang="ja-JP" altLang="ja-JP" sz="1800" b="0" dirty="0"/>
              <a:t>　</a:t>
            </a:r>
            <a:r>
              <a:rPr lang="ja-JP" altLang="en-US" sz="1800" b="0" strike="sngStrike" dirty="0" smtClean="0"/>
              <a:t>a</a:t>
            </a:r>
            <a:r>
              <a:rPr lang="en-US" altLang="ja-JP" sz="1800" b="0" strike="sngStrike" dirty="0" smtClean="0"/>
              <a:t>.</a:t>
            </a:r>
            <a:r>
              <a:rPr lang="ja-JP" altLang="en-US" sz="1800" b="0" strike="sngStrike" dirty="0" smtClean="0"/>
              <a:t> かんばん数が多いため、複数の便に分かれて運ばれている　</a:t>
            </a:r>
            <a:r>
              <a:rPr lang="en-US" altLang="ja-JP" sz="1800" b="0" strike="sngStrike" dirty="0" smtClean="0"/>
              <a:t>→</a:t>
            </a:r>
            <a:r>
              <a:rPr lang="ja-JP" altLang="en-US" sz="1800" b="0" strike="sngStrike" dirty="0" smtClean="0"/>
              <a:t> データがないため分析不可</a:t>
            </a:r>
            <a:endParaRPr lang="en-US" altLang="ja-JP" sz="1800" b="0" strike="sngStrike" dirty="0" smtClean="0"/>
          </a:p>
          <a:p>
            <a:r>
              <a:rPr lang="ja-JP" altLang="ja-JP" sz="1800" b="0" dirty="0"/>
              <a:t>　</a:t>
            </a:r>
            <a:r>
              <a:rPr lang="ja-JP" altLang="en-US" sz="1800" b="0" dirty="0" smtClean="0"/>
              <a:t>b</a:t>
            </a:r>
            <a:r>
              <a:rPr lang="en-US" altLang="ja-JP" sz="1800" b="0" dirty="0" smtClean="0"/>
              <a:t>.</a:t>
            </a:r>
            <a:r>
              <a:rPr lang="ja-JP" altLang="en-US" sz="1800" b="0" dirty="0" smtClean="0"/>
              <a:t> かんばん数が多いため、入庫作業に時間がかかる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入庫されず</a:t>
            </a:r>
            <a:r>
              <a:rPr lang="ja-JP" altLang="en-US" sz="1800" b="0" dirty="0"/>
              <a:t>一時仮置場で留置</a:t>
            </a:r>
            <a:r>
              <a:rPr lang="ja-JP" altLang="en-US" sz="1800" b="0" dirty="0" smtClean="0"/>
              <a:t>　</a:t>
            </a:r>
            <a:r>
              <a:rPr lang="en-US" altLang="ja-JP" sz="1800" b="0" dirty="0" smtClean="0"/>
              <a:t>→</a:t>
            </a:r>
            <a:r>
              <a:rPr lang="ja-JP" altLang="en-US" sz="1800" b="0" dirty="0" smtClean="0"/>
              <a:t> 次ページ詳細分析</a:t>
            </a:r>
            <a:endParaRPr lang="en-US" altLang="ja-JP" sz="1800" b="0" dirty="0" smtClean="0"/>
          </a:p>
          <a:p>
            <a:endParaRPr lang="en-US" altLang="ja-JP" sz="1800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12889" y="51082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77" y="4346222"/>
            <a:ext cx="11318528" cy="1787877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67" y="853356"/>
            <a:ext cx="2455333" cy="1416163"/>
          </a:xfrm>
          <a:prstGeom prst="rect">
            <a:avLst/>
          </a:prstGeom>
        </p:spPr>
      </p:pic>
      <p:sp>
        <p:nvSpPr>
          <p:cNvPr id="19" name="テキスト ボックス 18"/>
          <p:cNvSpPr txBox="1"/>
          <p:nvPr/>
        </p:nvSpPr>
        <p:spPr>
          <a:xfrm>
            <a:off x="9059333" y="2257778"/>
            <a:ext cx="31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参考：４便直後（夜勤前）の</a:t>
            </a:r>
            <a:r>
              <a:rPr lang="ja-JP" altLang="en-US" sz="1400" dirty="0"/>
              <a:t>順立前</a:t>
            </a:r>
            <a:endParaRPr lang="en-US" altLang="ja-JP" sz="1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622" y="6149623"/>
            <a:ext cx="4603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※9</a:t>
            </a:r>
            <a:r>
              <a:rPr lang="ja-JP" altLang="en-US" sz="1400" dirty="0" smtClean="0"/>
              <a:t>月データより土日を含むデータを削除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137909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テーマ</a:t>
            </a:r>
            <a:endParaRPr lang="en-US" altLang="ja-JP" sz="1800" dirty="0"/>
          </a:p>
          <a:p>
            <a:r>
              <a:rPr lang="ja-JP" altLang="en-US" sz="1800" b="0" dirty="0" smtClean="0"/>
              <a:t>かん</a:t>
            </a:r>
            <a:r>
              <a:rPr lang="ja-JP" altLang="en-US" sz="1800" b="0" dirty="0"/>
              <a:t>ばん数が多いため、入庫作業に時間が</a:t>
            </a:r>
            <a:r>
              <a:rPr lang="ja-JP" altLang="en-US" sz="1800" b="0" dirty="0" smtClean="0"/>
              <a:t>かかる</a:t>
            </a:r>
            <a:r>
              <a:rPr lang="en-US" altLang="ja-JP" sz="1800" b="0" dirty="0"/>
              <a:t>/</a:t>
            </a:r>
            <a:r>
              <a:rPr lang="ja-JP" altLang="en-US" sz="1800" b="0" dirty="0"/>
              <a:t>入庫されず一時仮置場で</a:t>
            </a:r>
            <a:r>
              <a:rPr lang="ja-JP" altLang="en-US" sz="1800" b="0" dirty="0" smtClean="0"/>
              <a:t>留置（</a:t>
            </a:r>
            <a:r>
              <a:rPr lang="en-US" altLang="ja-JP" sz="1800" b="0" dirty="0" smtClean="0"/>
              <a:t>=</a:t>
            </a:r>
            <a:r>
              <a:rPr lang="ja-JP" altLang="en-US" sz="1800" b="0" dirty="0" smtClean="0"/>
              <a:t>設計値を超過する）</a:t>
            </a:r>
            <a:endParaRPr lang="en-US" altLang="ja-JP" sz="1800" b="0" dirty="0" smtClean="0"/>
          </a:p>
          <a:p>
            <a:endParaRPr lang="en-US" altLang="ja-JP" sz="1800" dirty="0"/>
          </a:p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結果</a:t>
            </a:r>
            <a:endParaRPr lang="en-US" altLang="ja-JP" sz="1800" dirty="0"/>
          </a:p>
          <a:p>
            <a:r>
              <a:rPr lang="ja-JP" altLang="en-US" sz="1800" b="0" dirty="0" smtClean="0"/>
              <a:t>ある日ある便の</a:t>
            </a:r>
            <a:r>
              <a:rPr lang="en-US" altLang="ja-JP" sz="1800" b="0" dirty="0" smtClean="0"/>
              <a:t>”</a:t>
            </a:r>
            <a:r>
              <a:rPr lang="ja-JP" altLang="en-US" sz="1800" b="0" dirty="0" smtClean="0"/>
              <a:t>荷量</a:t>
            </a:r>
            <a:r>
              <a:rPr kumimoji="1" lang="en-US" altLang="ja-JP" sz="1800" b="0" dirty="0" smtClean="0"/>
              <a:t>”</a:t>
            </a:r>
            <a:r>
              <a:rPr kumimoji="1" lang="ja-JP" altLang="en-US" sz="1800" b="0" dirty="0" smtClean="0"/>
              <a:t>と</a:t>
            </a:r>
            <a:r>
              <a:rPr kumimoji="1" lang="en-US" altLang="ja-JP" sz="1800" b="0" dirty="0" smtClean="0"/>
              <a:t>”</a:t>
            </a:r>
            <a:r>
              <a:rPr kumimoji="1" lang="ja-JP" altLang="en-US" sz="1800" b="0" dirty="0" smtClean="0"/>
              <a:t>検収入庫</a:t>
            </a:r>
            <a:r>
              <a:rPr kumimoji="1" lang="en-US" altLang="ja-JP" sz="1800" b="0" dirty="0" smtClean="0"/>
              <a:t>LT</a:t>
            </a:r>
            <a:r>
              <a:rPr kumimoji="1" lang="ja-JP" altLang="en-US" sz="1800" b="0" dirty="0" smtClean="0"/>
              <a:t>の設計値超過率</a:t>
            </a:r>
            <a:r>
              <a:rPr kumimoji="1" lang="en-US" altLang="ja-JP" sz="1800" b="0" dirty="0" smtClean="0"/>
              <a:t>”</a:t>
            </a:r>
            <a:r>
              <a:rPr kumimoji="1" lang="ja-JP" altLang="en-US" sz="1800" b="0" dirty="0" smtClean="0"/>
              <a:t>の関係（除外：</a:t>
            </a:r>
            <a:r>
              <a:rPr lang="ja-JP" altLang="ja-JP" sz="1800" b="0" dirty="0" smtClean="0"/>
              <a:t>3</a:t>
            </a:r>
            <a:r>
              <a:rPr lang="ja-JP" altLang="en-US" sz="1800" b="0" dirty="0" smtClean="0"/>
              <a:t>便と</a:t>
            </a:r>
            <a:r>
              <a:rPr lang="en-US" altLang="ja-JP" sz="1800" b="0" dirty="0" smtClean="0"/>
              <a:t>4</a:t>
            </a:r>
            <a:r>
              <a:rPr lang="ja-JP" altLang="en-US" sz="1800" b="0" dirty="0" smtClean="0"/>
              <a:t>便）</a:t>
            </a:r>
            <a:endParaRPr kumimoji="1" lang="ja-JP" altLang="en-US" sz="1800" b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詳細分析</a:t>
            </a:r>
            <a:endParaRPr kumimoji="1" lang="ja-JP" altLang="en-US" dirty="0"/>
          </a:p>
        </p:txBody>
      </p:sp>
      <p:pic>
        <p:nvPicPr>
          <p:cNvPr id="24" name="図 23" descr="スクリーンショット 2023-10-22 10.40.2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74" y="2154110"/>
            <a:ext cx="5927044" cy="3951362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332" y="2638642"/>
            <a:ext cx="461665" cy="2883737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ja-JP" altLang="en-US" dirty="0"/>
              <a:t>検収入庫</a:t>
            </a:r>
            <a:r>
              <a:rPr lang="en-US" altLang="ja-JP" dirty="0"/>
              <a:t>LT</a:t>
            </a:r>
            <a:r>
              <a:rPr lang="ja-JP" altLang="en-US" dirty="0"/>
              <a:t>の設計値超過率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1176631" y="6004942"/>
            <a:ext cx="5419122" cy="369332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r>
              <a:rPr lang="ja-JP" altLang="en-US" dirty="0" smtClean="0"/>
              <a:t>荷量</a:t>
            </a:r>
            <a:r>
              <a:rPr lang="ja-JP" altLang="en-US" sz="1400" dirty="0" smtClean="0"/>
              <a:t>（</a:t>
            </a:r>
            <a:r>
              <a:rPr lang="en-US" altLang="ja-JP" sz="1400" dirty="0" smtClean="0"/>
              <a:t>=</a:t>
            </a:r>
            <a:r>
              <a:rPr lang="ja-JP" altLang="en-US" sz="1400" dirty="0" smtClean="0"/>
              <a:t>検収日時範囲の検収かんばん数とする、荷量の推測値）</a:t>
            </a:r>
            <a:endParaRPr lang="ja-JP" altLang="en-US" sz="14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786420" y="5428332"/>
            <a:ext cx="1788095" cy="369332"/>
          </a:xfrm>
          <a:prstGeom prst="rect">
            <a:avLst/>
          </a:prstGeom>
          <a:solidFill>
            <a:srgbClr val="FFFF00"/>
          </a:solidFill>
        </p:spPr>
        <p:txBody>
          <a:bodyPr vert="horz" wrap="none">
            <a:spAutoFit/>
          </a:bodyPr>
          <a:lstStyle/>
          <a:p>
            <a:r>
              <a:rPr lang="ja-JP" altLang="en-US" dirty="0" smtClean="0"/>
              <a:t>相関係数：</a:t>
            </a:r>
            <a:r>
              <a:rPr lang="en-US" altLang="ja-JP" dirty="0" smtClean="0"/>
              <a:t>0.37</a:t>
            </a:r>
            <a:endParaRPr lang="ja-JP" altLang="en-US" dirty="0"/>
          </a:p>
        </p:txBody>
      </p:sp>
      <p:sp>
        <p:nvSpPr>
          <p:cNvPr id="21" name="角丸四角形吹き出し 20"/>
          <p:cNvSpPr/>
          <p:nvPr/>
        </p:nvSpPr>
        <p:spPr>
          <a:xfrm>
            <a:off x="2328446" y="2328132"/>
            <a:ext cx="2775319" cy="729013"/>
          </a:xfrm>
          <a:prstGeom prst="wedgeRoundRectCallout">
            <a:avLst>
              <a:gd name="adj1" fmla="val -59171"/>
              <a:gd name="adj2" fmla="val 17184"/>
              <a:gd name="adj3" fmla="val 16667"/>
            </a:avLst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en-US" altLang="ja-JP" sz="1600" dirty="0" smtClean="0">
                <a:solidFill>
                  <a:schemeClr val="tx1"/>
                </a:solidFill>
                <a:latin typeface="+mj-ea"/>
                <a:ea typeface="+mj-ea"/>
              </a:rPr>
              <a:t>9/12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の</a:t>
            </a:r>
            <a:r>
              <a:rPr kumimoji="1" lang="en-US" altLang="ja-JP" sz="1600" dirty="0" smtClean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kumimoji="1" lang="ja-JP" altLang="en-US" sz="1600" dirty="0" smtClean="0">
                <a:solidFill>
                  <a:schemeClr val="tx1"/>
                </a:solidFill>
                <a:latin typeface="+mj-ea"/>
                <a:ea typeface="+mj-ea"/>
              </a:rPr>
              <a:t>便：</a:t>
            </a:r>
            <a:r>
              <a:rPr lang="ja-JP" altLang="en-US" sz="1600" dirty="0" smtClean="0">
                <a:solidFill>
                  <a:schemeClr val="tx1"/>
                </a:solidFill>
                <a:latin typeface="+mj-ea"/>
                <a:ea typeface="+mj-ea"/>
                <a:cs typeface="ヒラギノ角ゴ ProN"/>
              </a:rPr>
              <a:t>ﾜｲﾔﾘﾝｸﾞﾊｰﾈｽｺﾈｸﾀなど部品が</a:t>
            </a:r>
            <a:r>
              <a:rPr lang="en-US" altLang="ja-JP" sz="1600" dirty="0" smtClean="0">
                <a:solidFill>
                  <a:schemeClr val="tx1"/>
                </a:solidFill>
                <a:latin typeface="+mj-ea"/>
                <a:ea typeface="+mj-ea"/>
                <a:cs typeface="ヒラギノ角ゴ ProN"/>
              </a:rPr>
              <a:t>2</a:t>
            </a:r>
            <a:r>
              <a:rPr lang="ja-JP" altLang="en-US" sz="1600" dirty="0" smtClean="0">
                <a:solidFill>
                  <a:schemeClr val="tx1"/>
                </a:solidFill>
                <a:latin typeface="+mj-ea"/>
                <a:ea typeface="+mj-ea"/>
                <a:cs typeface="ヒラギノ角ゴ ProN"/>
              </a:rPr>
              <a:t>日以上留置</a:t>
            </a:r>
            <a:endParaRPr kumimoji="1" lang="ja-JP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002" y="2251694"/>
            <a:ext cx="1436252" cy="1459232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6879498" y="2234262"/>
            <a:ext cx="5312502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</a:t>
            </a:r>
            <a:r>
              <a:rPr lang="ja-JP" altLang="en-US" dirty="0" smtClean="0">
                <a:solidFill>
                  <a:srgbClr val="FF0000"/>
                </a:solidFill>
              </a:rPr>
              <a:t>一度に</a:t>
            </a:r>
            <a:r>
              <a:rPr lang="en-US" altLang="ja-JP" dirty="0" smtClean="0">
                <a:solidFill>
                  <a:srgbClr val="FF0000"/>
                </a:solidFill>
              </a:rPr>
              <a:t>800</a:t>
            </a:r>
            <a:r>
              <a:rPr lang="ja-JP" altLang="en-US" dirty="0" smtClean="0">
                <a:solidFill>
                  <a:srgbClr val="FF0000"/>
                </a:solidFill>
              </a:rPr>
              <a:t>箱以上届くと、設計値内で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入庫までやりきれない</a:t>
            </a:r>
            <a:endParaRPr lang="en-US" altLang="ja-JP" dirty="0" smtClean="0"/>
          </a:p>
          <a:p>
            <a:r>
              <a:rPr lang="en-US" altLang="ja-JP" dirty="0" smtClean="0"/>
              <a:t>→</a:t>
            </a:r>
            <a:r>
              <a:rPr lang="ja-JP" altLang="en-US" dirty="0" smtClean="0"/>
              <a:t> </a:t>
            </a:r>
            <a:r>
              <a:rPr lang="en-US" altLang="ja-JP" b="1" dirty="0" smtClean="0"/>
              <a:t>◇</a:t>
            </a:r>
            <a:r>
              <a:rPr lang="ja-JP" altLang="en-US" b="1" dirty="0" smtClean="0"/>
              <a:t>対策</a:t>
            </a:r>
            <a:endParaRPr lang="en-US" altLang="ja-JP" b="1" dirty="0" smtClean="0"/>
          </a:p>
          <a:p>
            <a:r>
              <a:rPr lang="en-US" altLang="ja-JP" dirty="0" smtClean="0"/>
              <a:t>①</a:t>
            </a:r>
            <a:r>
              <a:rPr lang="ja-JP" altLang="en-US" dirty="0" smtClean="0"/>
              <a:t>箱数を減らす</a:t>
            </a:r>
            <a:endParaRPr lang="en-US" altLang="ja-JP" dirty="0" smtClean="0"/>
          </a:p>
          <a:p>
            <a:r>
              <a:rPr lang="en-US" altLang="ja-JP" dirty="0" smtClean="0"/>
              <a:t>②</a:t>
            </a:r>
            <a:r>
              <a:rPr lang="ja-JP" altLang="en-US" dirty="0" smtClean="0"/>
              <a:t>ロボットの処理能力向上</a:t>
            </a:r>
            <a:endParaRPr lang="en-US" altLang="ja-JP" dirty="0" smtClean="0"/>
          </a:p>
          <a:p>
            <a:r>
              <a:rPr lang="en-US" altLang="ja-JP" dirty="0" smtClean="0"/>
              <a:t>③</a:t>
            </a:r>
            <a:r>
              <a:rPr lang="ja-JP" altLang="en-US" dirty="0" smtClean="0"/>
              <a:t>仕入先のダイヤを見直す</a:t>
            </a:r>
            <a:endParaRPr lang="en-US" altLang="ja-JP" dirty="0" smtClean="0"/>
          </a:p>
          <a:p>
            <a:r>
              <a:rPr lang="en-US" altLang="ja-JP" dirty="0" smtClean="0"/>
              <a:t>④</a:t>
            </a:r>
            <a:r>
              <a:rPr lang="ja-JP" altLang="en-US" dirty="0" smtClean="0"/>
              <a:t>西尾東のダイヤを見直す</a:t>
            </a:r>
            <a:endParaRPr lang="en-US" altLang="ja-JP" dirty="0" smtClean="0"/>
          </a:p>
          <a:p>
            <a:r>
              <a:rPr lang="ja-JP" altLang="ja-JP" dirty="0"/>
              <a:t>　</a:t>
            </a:r>
            <a:endParaRPr lang="en-US" altLang="ja-JP" dirty="0" smtClean="0"/>
          </a:p>
          <a:p>
            <a:r>
              <a:rPr lang="en-US" altLang="ja-JP" b="1" dirty="0" smtClean="0"/>
              <a:t>◇</a:t>
            </a:r>
            <a:r>
              <a:rPr lang="ja-JP" altLang="en-US" b="1" dirty="0" smtClean="0"/>
              <a:t>相関が高くない理由</a:t>
            </a:r>
            <a:endParaRPr lang="en-US" altLang="ja-JP" b="1" dirty="0" smtClean="0"/>
          </a:p>
          <a:p>
            <a:r>
              <a:rPr lang="ja-JP" altLang="en-US" dirty="0" smtClean="0"/>
              <a:t>・別要因がある（投入の順番が決まっていない）</a:t>
            </a:r>
            <a:endParaRPr lang="en-US" altLang="ja-JP" dirty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注意）</a:t>
            </a:r>
            <a:endParaRPr lang="en-US" altLang="ja-JP" sz="1400" dirty="0" smtClean="0"/>
          </a:p>
          <a:p>
            <a:r>
              <a:rPr lang="ja-JP" altLang="en-US" sz="1400" dirty="0" smtClean="0"/>
              <a:t>左の結果は、便分かれの可能性もある</a:t>
            </a:r>
            <a:endParaRPr lang="en-US" altLang="ja-JP" sz="1400" dirty="0" smtClean="0"/>
          </a:p>
          <a:p>
            <a:r>
              <a:rPr lang="ja-JP" altLang="en-US" sz="1400" dirty="0" smtClean="0"/>
              <a:t>例：トラックのキャパの問題で</a:t>
            </a:r>
            <a:r>
              <a:rPr lang="ja-JP" altLang="ja-JP" sz="1400" dirty="0" smtClean="0"/>
              <a:t>1</a:t>
            </a:r>
            <a:r>
              <a:rPr lang="ja-JP" altLang="en-US" sz="1400" dirty="0" smtClean="0"/>
              <a:t>便で運ばれるものが</a:t>
            </a:r>
            <a:endParaRPr lang="en-US" altLang="ja-JP" sz="1400" dirty="0" smtClean="0"/>
          </a:p>
          <a:p>
            <a:r>
              <a:rPr lang="ja-JP" altLang="ja-JP" sz="1400" dirty="0"/>
              <a:t>　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便と</a:t>
            </a:r>
            <a:r>
              <a:rPr lang="en-US" altLang="ja-JP" sz="1400" dirty="0" smtClean="0"/>
              <a:t>2</a:t>
            </a:r>
            <a:r>
              <a:rPr lang="ja-JP" altLang="en-US" sz="1400" dirty="0" smtClean="0"/>
              <a:t>便で運ばれるなど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27600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400" b="0" dirty="0"/>
              <a:t>かんばん数が多いため、入庫作業に時間がかかる</a:t>
            </a:r>
            <a:r>
              <a:rPr lang="en-US" altLang="ja-JP" sz="2400" b="0" dirty="0"/>
              <a:t>/</a:t>
            </a:r>
            <a:r>
              <a:rPr lang="ja-JP" altLang="en-US" sz="2400" b="0" dirty="0"/>
              <a:t>入庫されず一時仮置場で留置（</a:t>
            </a:r>
            <a:r>
              <a:rPr lang="en-US" altLang="ja-JP" sz="2400" b="0" dirty="0"/>
              <a:t>=</a:t>
            </a:r>
            <a:r>
              <a:rPr lang="ja-JP" altLang="en-US" sz="2400" b="0" dirty="0"/>
              <a:t>設計値を超過する</a:t>
            </a:r>
            <a:r>
              <a:rPr lang="ja-JP" altLang="en-US" sz="2400" b="0" dirty="0" smtClean="0"/>
              <a:t>）</a:t>
            </a:r>
            <a:endParaRPr lang="en-US" altLang="ja-JP" sz="2400" b="0" dirty="0" smtClean="0"/>
          </a:p>
          <a:p>
            <a:r>
              <a:rPr lang="en-US" altLang="ja-JP" sz="2400" b="0" dirty="0" smtClean="0"/>
              <a:t>→</a:t>
            </a:r>
            <a:r>
              <a:rPr lang="ja-JP" altLang="en-US" sz="2400" b="0" dirty="0" smtClean="0"/>
              <a:t> 欠品が起こりやすい</a:t>
            </a:r>
            <a:endParaRPr lang="en-US" altLang="ja-JP" sz="2400" b="0" dirty="0" smtClean="0"/>
          </a:p>
          <a:p>
            <a:endParaRPr lang="en-US" altLang="ja-JP" sz="2400" b="0" dirty="0"/>
          </a:p>
          <a:p>
            <a:r>
              <a:rPr lang="ja-JP" altLang="en-US" sz="2400" b="0" dirty="0" smtClean="0"/>
              <a:t>投入の順番が決まっていない</a:t>
            </a:r>
            <a:endParaRPr lang="en-US" altLang="ja-JP" sz="2400" b="0" dirty="0" smtClean="0"/>
          </a:p>
          <a:p>
            <a:endParaRPr lang="en-US" altLang="ja-JP" sz="2400" b="0" dirty="0"/>
          </a:p>
          <a:p>
            <a:r>
              <a:rPr lang="en-US" altLang="ja-JP" sz="2400" b="0" dirty="0" smtClean="0"/>
              <a:t>→</a:t>
            </a:r>
            <a:r>
              <a:rPr lang="ja-JP" altLang="en-US" sz="2400" b="0" dirty="0" smtClean="0"/>
              <a:t> 優先すべき品番から投入できていない</a:t>
            </a:r>
            <a:endParaRPr lang="en-US" altLang="ja-JP" sz="2400" b="0" dirty="0" smtClean="0"/>
          </a:p>
          <a:p>
            <a:r>
              <a:rPr lang="ja-JP" altLang="en-US" sz="2400" b="0" dirty="0" smtClean="0"/>
              <a:t>いらない品番を入れて過多</a:t>
            </a:r>
            <a:endParaRPr lang="en-US" altLang="ja-JP" sz="2400" b="0" dirty="0" smtClean="0"/>
          </a:p>
          <a:p>
            <a:r>
              <a:rPr lang="ja-JP" altLang="en-US" sz="2400" b="0" dirty="0" smtClean="0"/>
              <a:t>いる品番を投入できずに欠品</a:t>
            </a:r>
            <a:endParaRPr lang="en-US" altLang="ja-JP" sz="24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影響分析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32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分析の粒度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9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仮説</a:t>
            </a:r>
            <a:endParaRPr lang="en-US" altLang="ja-JP" sz="1800" dirty="0"/>
          </a:p>
          <a:p>
            <a:r>
              <a:rPr lang="ja-JP" altLang="en-US" sz="1800" b="0" dirty="0" smtClean="0"/>
              <a:t>入庫</a:t>
            </a:r>
            <a:r>
              <a:rPr lang="ja-JP" altLang="en-US" sz="1800" b="0" dirty="0"/>
              <a:t>されずに、一時仮置場で留置されて</a:t>
            </a:r>
            <a:r>
              <a:rPr lang="ja-JP" altLang="en-US" sz="1800" b="0" dirty="0" smtClean="0"/>
              <a:t>いる</a:t>
            </a:r>
            <a:endParaRPr lang="en-US" altLang="ja-JP" sz="1800" b="0" dirty="0" smtClean="0"/>
          </a:p>
          <a:p>
            <a:endParaRPr kumimoji="1" lang="en-US" altLang="ja-JP" sz="1800" b="0" dirty="0"/>
          </a:p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検証</a:t>
            </a:r>
            <a:endParaRPr kumimoji="1" lang="ja-JP" altLang="en-US" sz="18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5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="" xmlns:a16="http://schemas.microsoft.com/office/drawing/2014/main" id="{F71A4386-82E5-4511-8E92-1109EC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27846"/>
              </p:ext>
            </p:extLst>
          </p:nvPr>
        </p:nvGraphicFramePr>
        <p:xfrm>
          <a:off x="443076" y="753332"/>
          <a:ext cx="11341556" cy="647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389">
                  <a:extLst>
                    <a:ext uri="{9D8B030D-6E8A-4147-A177-3AD203B41FA5}">
                      <a16:colId xmlns="" xmlns:a16="http://schemas.microsoft.com/office/drawing/2014/main" val="2685526686"/>
                    </a:ext>
                  </a:extLst>
                </a:gridCol>
                <a:gridCol w="2835389">
                  <a:extLst>
                    <a:ext uri="{9D8B030D-6E8A-4147-A177-3AD203B41FA5}">
                      <a16:colId xmlns="" xmlns:a16="http://schemas.microsoft.com/office/drawing/2014/main" val="331184560"/>
                    </a:ext>
                  </a:extLst>
                </a:gridCol>
                <a:gridCol w="2835389">
                  <a:extLst>
                    <a:ext uri="{9D8B030D-6E8A-4147-A177-3AD203B41FA5}">
                      <a16:colId xmlns="" xmlns:a16="http://schemas.microsoft.com/office/drawing/2014/main" val="2258722082"/>
                    </a:ext>
                  </a:extLst>
                </a:gridCol>
                <a:gridCol w="2835389">
                  <a:extLst>
                    <a:ext uri="{9D8B030D-6E8A-4147-A177-3AD203B41FA5}">
                      <a16:colId xmlns="" xmlns:a16="http://schemas.microsoft.com/office/drawing/2014/main" val="3853364073"/>
                    </a:ext>
                  </a:extLst>
                </a:gridCol>
              </a:tblGrid>
              <a:tr h="107859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傾向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理由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影響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7482742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増加パターン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納入数＜入庫数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？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6781088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増加パターン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日量数＜納入数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・計画よりも多い箱が納入されている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516912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増加パターン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日量数＞組立数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減少パターン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納入数＞入庫数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？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2400494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減少パターン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日量数＞納入数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 smtClean="0"/>
                        <a:t>・計画よりも少ない箱が納入されている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703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="" xmlns:a16="http://schemas.microsoft.com/office/drawing/2014/main" id="{F71A4386-82E5-4511-8E92-1109EC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932760"/>
              </p:ext>
            </p:extLst>
          </p:nvPr>
        </p:nvGraphicFramePr>
        <p:xfrm>
          <a:off x="443076" y="753332"/>
          <a:ext cx="11341556" cy="3235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389">
                  <a:extLst>
                    <a:ext uri="{9D8B030D-6E8A-4147-A177-3AD203B41FA5}">
                      <a16:colId xmlns="" xmlns:a16="http://schemas.microsoft.com/office/drawing/2014/main" val="2685526686"/>
                    </a:ext>
                  </a:extLst>
                </a:gridCol>
                <a:gridCol w="2835389">
                  <a:extLst>
                    <a:ext uri="{9D8B030D-6E8A-4147-A177-3AD203B41FA5}">
                      <a16:colId xmlns="" xmlns:a16="http://schemas.microsoft.com/office/drawing/2014/main" val="331184560"/>
                    </a:ext>
                  </a:extLst>
                </a:gridCol>
                <a:gridCol w="2835389">
                  <a:extLst>
                    <a:ext uri="{9D8B030D-6E8A-4147-A177-3AD203B41FA5}">
                      <a16:colId xmlns="" xmlns:a16="http://schemas.microsoft.com/office/drawing/2014/main" val="2258722082"/>
                    </a:ext>
                  </a:extLst>
                </a:gridCol>
                <a:gridCol w="2835389">
                  <a:extLst>
                    <a:ext uri="{9D8B030D-6E8A-4147-A177-3AD203B41FA5}">
                      <a16:colId xmlns="" xmlns:a16="http://schemas.microsoft.com/office/drawing/2014/main" val="3853364073"/>
                    </a:ext>
                  </a:extLst>
                </a:gridCol>
              </a:tblGrid>
              <a:tr h="1078595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傾向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理由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影響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7482742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納入数＜入庫数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？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6781088"/>
                  </a:ext>
                </a:extLst>
              </a:tr>
              <a:tr h="1078595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増加パターン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日量数＜納入数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・計画よりも多い箱が納入されている</a:t>
                      </a:r>
                      <a:endParaRPr kumimoji="1" lang="en-US" altLang="ja-JP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51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33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71BFDB1B-4AF6-4036-A925-A0B8A712A6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C863269F-ED69-4DE0-AF3D-EB9F9FF1CF2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E49621A-4858-4FDB-9208-B80FF56FDD0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="" xmlns:a16="http://schemas.microsoft.com/office/drawing/2014/main" id="{F71A4386-82E5-4511-8E92-1109EC72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065065"/>
              </p:ext>
            </p:extLst>
          </p:nvPr>
        </p:nvGraphicFramePr>
        <p:xfrm>
          <a:off x="443076" y="767396"/>
          <a:ext cx="11341556" cy="563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389">
                  <a:extLst>
                    <a:ext uri="{9D8B030D-6E8A-4147-A177-3AD203B41FA5}">
                      <a16:colId xmlns="" xmlns:a16="http://schemas.microsoft.com/office/drawing/2014/main" val="2685526686"/>
                    </a:ext>
                  </a:extLst>
                </a:gridCol>
                <a:gridCol w="2835389">
                  <a:extLst>
                    <a:ext uri="{9D8B030D-6E8A-4147-A177-3AD203B41FA5}">
                      <a16:colId xmlns="" xmlns:a16="http://schemas.microsoft.com/office/drawing/2014/main" val="331184560"/>
                    </a:ext>
                  </a:extLst>
                </a:gridCol>
                <a:gridCol w="2835389">
                  <a:extLst>
                    <a:ext uri="{9D8B030D-6E8A-4147-A177-3AD203B41FA5}">
                      <a16:colId xmlns="" xmlns:a16="http://schemas.microsoft.com/office/drawing/2014/main" val="2258722082"/>
                    </a:ext>
                  </a:extLst>
                </a:gridCol>
                <a:gridCol w="2835389">
                  <a:extLst>
                    <a:ext uri="{9D8B030D-6E8A-4147-A177-3AD203B41FA5}">
                      <a16:colId xmlns="" xmlns:a16="http://schemas.microsoft.com/office/drawing/2014/main" val="3853364073"/>
                    </a:ext>
                  </a:extLst>
                </a:gridCol>
              </a:tblGrid>
              <a:tr h="140940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77482742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検収～入庫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26781088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入庫～出庫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516912"/>
                  </a:ext>
                </a:extLst>
              </a:tr>
              <a:tr h="140940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出庫～回収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842400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492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2EB61B67-B8E7-40D4-8391-D25C185F76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①納入は朝昼に多い</a:t>
            </a:r>
            <a:endParaRPr kumimoji="1" lang="en-US" altLang="ja-JP" dirty="0"/>
          </a:p>
          <a:p>
            <a:r>
              <a:rPr lang="ja-JP" altLang="en-US" dirty="0"/>
              <a:t>➁朝昼に納入されたものは工場到着直後に入庫されていない</a:t>
            </a:r>
            <a:endParaRPr lang="en-US" altLang="ja-JP" dirty="0"/>
          </a:p>
          <a:p>
            <a:r>
              <a:rPr kumimoji="1" lang="ja-JP" altLang="en-US" dirty="0"/>
              <a:t>➂優先度が高いものから入庫されていない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C290D7F6-AAFF-43EE-A993-0FFC1AB10B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データから分かったこと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0A6D8F67-C51A-425D-AD57-43B1B71872F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18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kumimoji="1" lang="ja-JP" altLang="en-US" dirty="0"/>
              <a:t>年度内スケジュール</a:t>
            </a:r>
          </a:p>
        </p:txBody>
      </p:sp>
      <p:graphicFrame>
        <p:nvGraphicFramePr>
          <p:cNvPr id="13" name="表 12"/>
          <p:cNvGraphicFramePr>
            <a:graphicFrameLocks noGrp="1"/>
          </p:cNvGraphicFramePr>
          <p:nvPr/>
        </p:nvGraphicFramePr>
        <p:xfrm>
          <a:off x="1921395" y="1621705"/>
          <a:ext cx="8148705" cy="220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24">
                  <a:extLst>
                    <a:ext uri="{9D8B030D-6E8A-4147-A177-3AD203B41FA5}">
                      <a16:colId xmlns="" xmlns:a16="http://schemas.microsoft.com/office/drawing/2014/main" val="134497136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3281767373"/>
                    </a:ext>
                  </a:extLst>
                </a:gridCol>
                <a:gridCol w="829945">
                  <a:extLst>
                    <a:ext uri="{9D8B030D-6E8A-4147-A177-3AD203B41FA5}">
                      <a16:colId xmlns="" xmlns:a16="http://schemas.microsoft.com/office/drawing/2014/main" val="4097412760"/>
                    </a:ext>
                  </a:extLst>
                </a:gridCol>
                <a:gridCol w="782849">
                  <a:extLst>
                    <a:ext uri="{9D8B030D-6E8A-4147-A177-3AD203B41FA5}">
                      <a16:colId xmlns="" xmlns:a16="http://schemas.microsoft.com/office/drawing/2014/main" val="2552946902"/>
                    </a:ext>
                  </a:extLst>
                </a:gridCol>
                <a:gridCol w="782849">
                  <a:extLst>
                    <a:ext uri="{9D8B030D-6E8A-4147-A177-3AD203B41FA5}">
                      <a16:colId xmlns="" xmlns:a16="http://schemas.microsoft.com/office/drawing/2014/main" val="2954886776"/>
                    </a:ext>
                  </a:extLst>
                </a:gridCol>
                <a:gridCol w="646687">
                  <a:extLst>
                    <a:ext uri="{9D8B030D-6E8A-4147-A177-3AD203B41FA5}">
                      <a16:colId xmlns="" xmlns:a16="http://schemas.microsoft.com/office/drawing/2014/main" val="2407019558"/>
                    </a:ext>
                  </a:extLst>
                </a:gridCol>
                <a:gridCol w="782849">
                  <a:extLst>
                    <a:ext uri="{9D8B030D-6E8A-4147-A177-3AD203B41FA5}">
                      <a16:colId xmlns="" xmlns:a16="http://schemas.microsoft.com/office/drawing/2014/main" val="3738044874"/>
                    </a:ext>
                  </a:extLst>
                </a:gridCol>
                <a:gridCol w="782849">
                  <a:extLst>
                    <a:ext uri="{9D8B030D-6E8A-4147-A177-3AD203B41FA5}">
                      <a16:colId xmlns="" xmlns:a16="http://schemas.microsoft.com/office/drawing/2014/main" val="86332156"/>
                    </a:ext>
                  </a:extLst>
                </a:gridCol>
                <a:gridCol w="720565">
                  <a:extLst>
                    <a:ext uri="{9D8B030D-6E8A-4147-A177-3AD203B41FA5}">
                      <a16:colId xmlns="" xmlns:a16="http://schemas.microsoft.com/office/drawing/2014/main" val="1007288051"/>
                    </a:ext>
                  </a:extLst>
                </a:gridCol>
              </a:tblGrid>
              <a:tr h="36761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2/27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3/27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252513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データ確認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153999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ユニット分け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3592026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600" dirty="0"/>
                        <a:t>データ分析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0108071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消費量予測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1231155"/>
                  </a:ext>
                </a:extLst>
              </a:tr>
              <a:tr h="322160">
                <a:tc>
                  <a:txBody>
                    <a:bodyPr/>
                    <a:lstStyle/>
                    <a:p>
                      <a:r>
                        <a:rPr lang="ja-JP" altLang="en-US" dirty="0"/>
                        <a:t>課題確認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8049777"/>
                  </a:ext>
                </a:extLst>
              </a:tr>
            </a:tbl>
          </a:graphicData>
        </a:graphic>
      </p:graphicFrame>
      <p:sp>
        <p:nvSpPr>
          <p:cNvPr id="16" name="下矢印 15"/>
          <p:cNvSpPr/>
          <p:nvPr/>
        </p:nvSpPr>
        <p:spPr>
          <a:xfrm rot="16200000">
            <a:off x="5026570" y="2156601"/>
            <a:ext cx="311960" cy="8220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 rot="16200000">
            <a:off x="4615526" y="1366610"/>
            <a:ext cx="311960" cy="164417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下矢印 19"/>
          <p:cNvSpPr/>
          <p:nvPr/>
        </p:nvSpPr>
        <p:spPr>
          <a:xfrm rot="16200000">
            <a:off x="5803658" y="2563048"/>
            <a:ext cx="311960" cy="7320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下矢印 20"/>
          <p:cNvSpPr/>
          <p:nvPr/>
        </p:nvSpPr>
        <p:spPr>
          <a:xfrm rot="16200000">
            <a:off x="7278441" y="2213377"/>
            <a:ext cx="311960" cy="216024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下矢印 21"/>
          <p:cNvSpPr/>
          <p:nvPr/>
        </p:nvSpPr>
        <p:spPr>
          <a:xfrm rot="16200000">
            <a:off x="9169558" y="2944855"/>
            <a:ext cx="311960" cy="1440161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925332" y="790709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年度内目標</a:t>
            </a:r>
            <a:endParaRPr lang="en-US" altLang="ja-JP" sz="2400" u="sng" dirty="0"/>
          </a:p>
          <a:p>
            <a:r>
              <a:rPr lang="ja-JP" altLang="en-US" sz="2400" dirty="0"/>
              <a:t>現状のデータで予測可能か検討し、課題を抽出する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21394" y="4067574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u="sng" dirty="0"/>
              <a:t>来年度</a:t>
            </a:r>
            <a:endParaRPr lang="en-US" altLang="ja-JP" sz="2400" u="sng" dirty="0"/>
          </a:p>
          <a:p>
            <a:r>
              <a:rPr lang="ja-JP" altLang="en-US" sz="2400" dirty="0"/>
              <a:t>予測アルゴリズムを作成・実装する</a:t>
            </a:r>
          </a:p>
        </p:txBody>
      </p:sp>
      <p:graphicFrame>
        <p:nvGraphicFramePr>
          <p:cNvPr id="11" name="表 10"/>
          <p:cNvGraphicFramePr>
            <a:graphicFrameLocks noGrp="1"/>
          </p:cNvGraphicFramePr>
          <p:nvPr/>
        </p:nvGraphicFramePr>
        <p:xfrm>
          <a:off x="1921394" y="4898570"/>
          <a:ext cx="4432906" cy="1102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024">
                  <a:extLst>
                    <a:ext uri="{9D8B030D-6E8A-4147-A177-3AD203B41FA5}">
                      <a16:colId xmlns="" xmlns:a16="http://schemas.microsoft.com/office/drawing/2014/main" val="1344971363"/>
                    </a:ext>
                  </a:extLst>
                </a:gridCol>
                <a:gridCol w="792088">
                  <a:extLst>
                    <a:ext uri="{9D8B030D-6E8A-4147-A177-3AD203B41FA5}">
                      <a16:colId xmlns="" xmlns:a16="http://schemas.microsoft.com/office/drawing/2014/main" val="3281767373"/>
                    </a:ext>
                  </a:extLst>
                </a:gridCol>
                <a:gridCol w="829945">
                  <a:extLst>
                    <a:ext uri="{9D8B030D-6E8A-4147-A177-3AD203B41FA5}">
                      <a16:colId xmlns="" xmlns:a16="http://schemas.microsoft.com/office/drawing/2014/main" val="4097412760"/>
                    </a:ext>
                  </a:extLst>
                </a:gridCol>
                <a:gridCol w="782849">
                  <a:extLst>
                    <a:ext uri="{9D8B030D-6E8A-4147-A177-3AD203B41FA5}">
                      <a16:colId xmlns="" xmlns:a16="http://schemas.microsoft.com/office/drawing/2014/main" val="2552946902"/>
                    </a:ext>
                  </a:extLst>
                </a:gridCol>
              </a:tblGrid>
              <a:tr h="367616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５月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６月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9252513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システム検討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153999"/>
                  </a:ext>
                </a:extLst>
              </a:tr>
              <a:tr h="367616">
                <a:tc>
                  <a:txBody>
                    <a:bodyPr/>
                    <a:lstStyle/>
                    <a:p>
                      <a:r>
                        <a:rPr lang="ja-JP" altLang="en-US" dirty="0"/>
                        <a:t>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93592026"/>
                  </a:ext>
                </a:extLst>
              </a:tr>
            </a:tbl>
          </a:graphicData>
        </a:graphic>
      </p:graphicFrame>
      <p:sp>
        <p:nvSpPr>
          <p:cNvPr id="12" name="下矢印 11"/>
          <p:cNvSpPr/>
          <p:nvPr/>
        </p:nvSpPr>
        <p:spPr>
          <a:xfrm rot="16200000">
            <a:off x="4159482" y="5091144"/>
            <a:ext cx="311960" cy="73208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下矢印 13"/>
          <p:cNvSpPr/>
          <p:nvPr/>
        </p:nvSpPr>
        <p:spPr>
          <a:xfrm rot="16200000">
            <a:off x="5392614" y="5051539"/>
            <a:ext cx="311960" cy="15541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802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 smtClean="0"/>
              <a:t>今年度の</a:t>
            </a:r>
            <a:r>
              <a:rPr lang="en-US" altLang="ja-JP" dirty="0" smtClean="0"/>
              <a:t>〇〇</a:t>
            </a:r>
            <a:r>
              <a:rPr lang="ja-JP" altLang="en-US" dirty="0" smtClean="0"/>
              <a:t>が開催しました。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画像</a:t>
            </a:r>
            <a:endParaRPr lang="en-US" altLang="ja-JP" dirty="0" smtClean="0"/>
          </a:p>
          <a:p>
            <a:r>
              <a:rPr lang="ja-JP" altLang="en-US" smtClean="0"/>
              <a:t>テキスト</a:t>
            </a:r>
            <a:endParaRPr lang="en-US" altLang="ja-JP" dirty="0" smtClean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750140" y="811319"/>
            <a:ext cx="5044966" cy="5561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8486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CA6A5E49-3011-4E55-8536-53E185EF62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1BCE30FD-669F-4CE0-B759-E018F15221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E83D940E-A828-4B8B-BB38-A878BB4575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pic>
        <p:nvPicPr>
          <p:cNvPr id="14" name="図 13">
            <a:extLst>
              <a:ext uri="{FF2B5EF4-FFF2-40B4-BE49-F238E27FC236}">
                <a16:creationId xmlns="" xmlns:a16="http://schemas.microsoft.com/office/drawing/2014/main" id="{00000000-0008-0000-0700-000014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9746" r="40648"/>
          <a:stretch/>
        </p:blipFill>
        <p:spPr>
          <a:xfrm rot="16200000">
            <a:off x="-1038649" y="1130891"/>
            <a:ext cx="6444032" cy="4366733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="" xmlns:a16="http://schemas.microsoft.com/office/drawing/2014/main" id="{279E5705-3CD6-4A69-A3DA-685526A1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68" y="4247147"/>
            <a:ext cx="6436802" cy="11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97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0BE408F3-DF34-4450-8A1D-B364D843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49A015B0-B7DE-47A8-B7CE-54F6A19D86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ja-JP" altLang="en-US" dirty="0"/>
              <a:t>検収入庫</a:t>
            </a:r>
            <a:r>
              <a:rPr kumimoji="1" lang="en-US" altLang="ja-JP" dirty="0"/>
              <a:t>LT</a:t>
            </a:r>
            <a:r>
              <a:rPr kumimoji="1" lang="ja-JP" altLang="en-US" dirty="0"/>
              <a:t>の分析</a:t>
            </a:r>
          </a:p>
        </p:txBody>
      </p:sp>
      <p:pic>
        <p:nvPicPr>
          <p:cNvPr id="9" name="図 8">
            <a:extLst>
              <a:ext uri="{FF2B5EF4-FFF2-40B4-BE49-F238E27FC236}">
                <a16:creationId xmlns="" xmlns:a16="http://schemas.microsoft.com/office/drawing/2014/main" id="{47BB1083-00E4-4876-8B56-C5AF4D168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4" y="2723650"/>
            <a:ext cx="8071121" cy="3640240"/>
          </a:xfrm>
          <a:prstGeom prst="rect">
            <a:avLst/>
          </a:prstGeom>
        </p:spPr>
      </p:pic>
      <p:sp>
        <p:nvSpPr>
          <p:cNvPr id="6" name="角丸四角形吹き出し 8">
            <a:extLst>
              <a:ext uri="{FF2B5EF4-FFF2-40B4-BE49-F238E27FC236}">
                <a16:creationId xmlns="" xmlns:a16="http://schemas.microsoft.com/office/drawing/2014/main" id="{235ADA28-0AD7-4E22-A71B-1F8D374939DF}"/>
              </a:ext>
            </a:extLst>
          </p:cNvPr>
          <p:cNvSpPr/>
          <p:nvPr/>
        </p:nvSpPr>
        <p:spPr>
          <a:xfrm>
            <a:off x="1336204" y="1844190"/>
            <a:ext cx="2131232" cy="646983"/>
          </a:xfrm>
          <a:prstGeom prst="wedgeRoundRectCallout">
            <a:avLst>
              <a:gd name="adj1" fmla="val -15544"/>
              <a:gd name="adj2" fmla="val 10130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パターン①は</a:t>
            </a:r>
            <a:endParaRPr kumimoji="0" lang="en-US" altLang="ja-JP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kumimoji="0" lang="en-US" altLang="ja-JP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1</a:t>
            </a:r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便に間に合う時間帯</a:t>
            </a:r>
          </a:p>
        </p:txBody>
      </p:sp>
      <p:sp>
        <p:nvSpPr>
          <p:cNvPr id="7" name="角丸四角形吹き出し 8">
            <a:extLst>
              <a:ext uri="{FF2B5EF4-FFF2-40B4-BE49-F238E27FC236}">
                <a16:creationId xmlns="" xmlns:a16="http://schemas.microsoft.com/office/drawing/2014/main" id="{DAA92043-CDBC-41B5-91A5-3D8342908CCF}"/>
              </a:ext>
            </a:extLst>
          </p:cNvPr>
          <p:cNvSpPr/>
          <p:nvPr/>
        </p:nvSpPr>
        <p:spPr>
          <a:xfrm>
            <a:off x="3705845" y="1832338"/>
            <a:ext cx="2131232" cy="646983"/>
          </a:xfrm>
          <a:prstGeom prst="wedgeRoundRectCallout">
            <a:avLst>
              <a:gd name="adj1" fmla="val -17472"/>
              <a:gd name="adj2" fmla="val 713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入庫が</a:t>
            </a:r>
            <a:r>
              <a:rPr kumimoji="0" lang="en-US" altLang="ja-JP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1</a:t>
            </a:r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便～</a:t>
            </a:r>
            <a:r>
              <a:rPr kumimoji="0" lang="en-US" altLang="ja-JP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2</a:t>
            </a:r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便の後まで時間帯に入るか</a:t>
            </a:r>
          </a:p>
        </p:txBody>
      </p:sp>
      <p:sp>
        <p:nvSpPr>
          <p:cNvPr id="10" name="角丸四角形吹き出し 8">
            <a:extLst>
              <a:ext uri="{FF2B5EF4-FFF2-40B4-BE49-F238E27FC236}">
                <a16:creationId xmlns="" xmlns:a16="http://schemas.microsoft.com/office/drawing/2014/main" id="{98B8C2C4-5D49-444E-B5AC-C53226D8AF49}"/>
              </a:ext>
            </a:extLst>
          </p:cNvPr>
          <p:cNvSpPr/>
          <p:nvPr/>
        </p:nvSpPr>
        <p:spPr>
          <a:xfrm>
            <a:off x="3572425" y="449282"/>
            <a:ext cx="2790489" cy="1191813"/>
          </a:xfrm>
          <a:prstGeom prst="wedgeRoundRectCallout">
            <a:avLst>
              <a:gd name="adj1" fmla="val -19641"/>
              <a:gd name="adj2" fmla="val 69674"/>
              <a:gd name="adj3" fmla="val 16667"/>
            </a:avLst>
          </a:prstGeom>
          <a:solidFill>
            <a:srgbClr val="FFC0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sz="1600" dirty="0"/>
              <a:t>次の便で届く可能性はあるが、次の次の便で届く可能性は薄い。その場合、仮置き場にある（田中さん）</a:t>
            </a:r>
            <a:endParaRPr kumimoji="0" lang="ja-JP" altLang="en-US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="" xmlns:a16="http://schemas.microsoft.com/office/drawing/2014/main" id="{72C5A679-3E5D-47DA-943D-597846830D13}"/>
              </a:ext>
            </a:extLst>
          </p:cNvPr>
          <p:cNvSpPr/>
          <p:nvPr/>
        </p:nvSpPr>
        <p:spPr>
          <a:xfrm>
            <a:off x="4652777" y="3790477"/>
            <a:ext cx="2886446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3" name="角丸四角形吹き出し 8">
            <a:extLst>
              <a:ext uri="{FF2B5EF4-FFF2-40B4-BE49-F238E27FC236}">
                <a16:creationId xmlns="" xmlns:a16="http://schemas.microsoft.com/office/drawing/2014/main" id="{AC75C218-E5B2-49BB-BFE3-698266F6E461}"/>
              </a:ext>
            </a:extLst>
          </p:cNvPr>
          <p:cNvSpPr/>
          <p:nvPr/>
        </p:nvSpPr>
        <p:spPr>
          <a:xfrm>
            <a:off x="9313594" y="3055744"/>
            <a:ext cx="2131232" cy="919398"/>
          </a:xfrm>
          <a:prstGeom prst="wedgeRoundRectCallout">
            <a:avLst>
              <a:gd name="adj1" fmla="val -104246"/>
              <a:gd name="adj2" fmla="val 4043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納入が集中してかんばん数が多い時間帯と一致</a:t>
            </a:r>
          </a:p>
        </p:txBody>
      </p:sp>
      <p:sp>
        <p:nvSpPr>
          <p:cNvPr id="17" name="角丸四角形吹き出し 8">
            <a:extLst>
              <a:ext uri="{FF2B5EF4-FFF2-40B4-BE49-F238E27FC236}">
                <a16:creationId xmlns="" xmlns:a16="http://schemas.microsoft.com/office/drawing/2014/main" id="{67DE676F-C1BD-42ED-9909-A278B552C3FC}"/>
              </a:ext>
            </a:extLst>
          </p:cNvPr>
          <p:cNvSpPr/>
          <p:nvPr/>
        </p:nvSpPr>
        <p:spPr>
          <a:xfrm>
            <a:off x="6075486" y="1816772"/>
            <a:ext cx="2393488" cy="646983"/>
          </a:xfrm>
          <a:prstGeom prst="wedgeRoundRectCallout">
            <a:avLst>
              <a:gd name="adj1" fmla="val -17472"/>
              <a:gd name="adj2" fmla="val 713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仮置き場に置かれてから後で入庫する割合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="" xmlns:a16="http://schemas.microsoft.com/office/drawing/2014/main" id="{CA2A385B-DD01-4F5A-8D29-523EDE022FDF}"/>
              </a:ext>
            </a:extLst>
          </p:cNvPr>
          <p:cNvSpPr/>
          <p:nvPr/>
        </p:nvSpPr>
        <p:spPr>
          <a:xfrm>
            <a:off x="-2185692" y="800298"/>
            <a:ext cx="2088087" cy="2308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西尾東出発時刻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要望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条件の時間見直す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報告時</a:t>
            </a:r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条件を簡潔に説明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すると、次の話が</a:t>
            </a:r>
          </a:p>
        </p:txBody>
      </p:sp>
    </p:spTree>
    <p:extLst>
      <p:ext uri="{BB962C8B-B14F-4D97-AF65-F5344CB8AC3E}">
        <p14:creationId xmlns:p14="http://schemas.microsoft.com/office/powerpoint/2010/main" val="59159658"/>
      </p:ext>
    </p:extLst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845BD06B-5B60-4DA9-9C20-1FB10A8DA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920E1056-6290-460A-BD5A-B6C57684C06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="" xmlns:a16="http://schemas.microsoft.com/office/drawing/2014/main" id="{88C773B2-1987-4C2A-9E1A-56218CEDC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043" y="1835865"/>
            <a:ext cx="6590872" cy="456913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="" xmlns:a16="http://schemas.microsoft.com/office/drawing/2014/main" id="{3C795316-1BAB-4477-9217-B02176F08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808" y="1835865"/>
            <a:ext cx="2219635" cy="177189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="" xmlns:a16="http://schemas.microsoft.com/office/drawing/2014/main" id="{9680C1B4-2249-4566-835E-7EB93356E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1" y="11571"/>
            <a:ext cx="3846913" cy="1735036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1FC45B42-9E46-4245-90B8-969D120F3348}"/>
              </a:ext>
            </a:extLst>
          </p:cNvPr>
          <p:cNvSpPr/>
          <p:nvPr/>
        </p:nvSpPr>
        <p:spPr>
          <a:xfrm>
            <a:off x="3182920" y="432454"/>
            <a:ext cx="498296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="" xmlns:a16="http://schemas.microsoft.com/office/drawing/2014/main" id="{4287AFE4-DA22-4CC2-8C5A-A2F25EAD5B9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432068" y="801784"/>
            <a:ext cx="747444" cy="103408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テキスト ボックス 17">
            <a:extLst>
              <a:ext uri="{FF2B5EF4-FFF2-40B4-BE49-F238E27FC236}">
                <a16:creationId xmlns="" xmlns:a16="http://schemas.microsoft.com/office/drawing/2014/main" id="{B4931B01-EAAF-4133-8F6D-91790D250D0C}"/>
              </a:ext>
            </a:extLst>
          </p:cNvPr>
          <p:cNvSpPr txBox="1"/>
          <p:nvPr/>
        </p:nvSpPr>
        <p:spPr>
          <a:xfrm>
            <a:off x="548947" y="2626896"/>
            <a:ext cx="181120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ja-JP" altLang="en-US" sz="1400" dirty="0">
                <a:sym typeface="Segoe UI"/>
              </a:rPr>
              <a:t>検収入庫</a:t>
            </a:r>
            <a:r>
              <a:rPr kumimoji="0" lang="en-US" altLang="ja-JP" sz="1400" dirty="0">
                <a:sym typeface="Segoe UI"/>
              </a:rPr>
              <a:t>LT</a:t>
            </a:r>
            <a:r>
              <a:rPr kumimoji="0" lang="ja-JP" altLang="en-US" sz="1400" dirty="0">
                <a:sym typeface="Segoe UI"/>
              </a:rPr>
              <a:t>を</a:t>
            </a:r>
            <a:endParaRPr kumimoji="0" lang="en-US" altLang="ja-JP" sz="1400" dirty="0">
              <a:sym typeface="Segoe UI"/>
            </a:endParaRPr>
          </a:p>
          <a:p>
            <a:pPr hangingPunct="0"/>
            <a:r>
              <a:rPr kumimoji="0" lang="ja-JP" altLang="en-US" sz="1400" dirty="0">
                <a:sym typeface="Segoe UI"/>
              </a:rPr>
              <a:t>設計値で割ったもの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="" xmlns:a16="http://schemas.microsoft.com/office/drawing/2014/main" id="{1DA851F5-53B5-46C4-8448-80444227BB53}"/>
              </a:ext>
            </a:extLst>
          </p:cNvPr>
          <p:cNvSpPr txBox="1"/>
          <p:nvPr/>
        </p:nvSpPr>
        <p:spPr>
          <a:xfrm>
            <a:off x="527051" y="4680015"/>
            <a:ext cx="181120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ja-JP" altLang="en-US" sz="1400" dirty="0">
                <a:sym typeface="Segoe UI"/>
              </a:rPr>
              <a:t>検収入庫</a:t>
            </a:r>
            <a:r>
              <a:rPr kumimoji="0" lang="en-US" altLang="ja-JP" sz="1400" dirty="0">
                <a:sym typeface="Segoe UI"/>
              </a:rPr>
              <a:t>LT</a:t>
            </a:r>
            <a:r>
              <a:rPr kumimoji="0" lang="ja-JP" altLang="en-US" sz="1400" dirty="0">
                <a:sym typeface="Segoe UI"/>
              </a:rPr>
              <a:t>を</a:t>
            </a:r>
            <a:endParaRPr kumimoji="0" lang="en-US" altLang="ja-JP" sz="1400" dirty="0">
              <a:sym typeface="Segoe UI"/>
            </a:endParaRPr>
          </a:p>
          <a:p>
            <a:pPr hangingPunct="0"/>
            <a:r>
              <a:rPr kumimoji="0" lang="ja-JP" altLang="en-US" sz="1400" dirty="0">
                <a:sym typeface="Segoe UI"/>
              </a:rPr>
              <a:t>設計値で割ったもの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="" xmlns:a16="http://schemas.microsoft.com/office/drawing/2014/main" id="{EDB23463-95D2-48D1-BDBE-E1B197E67F1F}"/>
              </a:ext>
            </a:extLst>
          </p:cNvPr>
          <p:cNvSpPr/>
          <p:nvPr/>
        </p:nvSpPr>
        <p:spPr>
          <a:xfrm>
            <a:off x="2664789" y="3954061"/>
            <a:ext cx="1052387" cy="36933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1" name="角丸四角形吹き出し 8">
            <a:extLst>
              <a:ext uri="{FF2B5EF4-FFF2-40B4-BE49-F238E27FC236}">
                <a16:creationId xmlns="" xmlns:a16="http://schemas.microsoft.com/office/drawing/2014/main" id="{11B2CD52-3DED-4D88-A2C2-9FB9AA2FD914}"/>
              </a:ext>
            </a:extLst>
          </p:cNvPr>
          <p:cNvSpPr/>
          <p:nvPr/>
        </p:nvSpPr>
        <p:spPr>
          <a:xfrm>
            <a:off x="-200059" y="1915651"/>
            <a:ext cx="2131232" cy="1191813"/>
          </a:xfrm>
          <a:prstGeom prst="wedgeRoundRectCallout">
            <a:avLst>
              <a:gd name="adj1" fmla="val 63517"/>
              <a:gd name="adj2" fmla="val 41226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sz="1600" dirty="0"/>
              <a:t>収容数が小さく</a:t>
            </a:r>
            <a:endParaRPr lang="en-US" altLang="ja-JP" sz="1600" dirty="0"/>
          </a:p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日量数（箱）も小さい品番が設計値を超える度合が大きい</a:t>
            </a:r>
            <a:endParaRPr kumimoji="0" lang="en-US" altLang="ja-JP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8E7812B6-EB6A-4D63-A42D-A48D1C992C7C}"/>
              </a:ext>
            </a:extLst>
          </p:cNvPr>
          <p:cNvSpPr/>
          <p:nvPr/>
        </p:nvSpPr>
        <p:spPr>
          <a:xfrm>
            <a:off x="8103401" y="3954061"/>
            <a:ext cx="371427" cy="36933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3" name="角丸四角形吹き出し 8">
            <a:extLst>
              <a:ext uri="{FF2B5EF4-FFF2-40B4-BE49-F238E27FC236}">
                <a16:creationId xmlns="" xmlns:a16="http://schemas.microsoft.com/office/drawing/2014/main" id="{22D27471-2B07-45FC-8A73-5429B633B59D}"/>
              </a:ext>
            </a:extLst>
          </p:cNvPr>
          <p:cNvSpPr/>
          <p:nvPr/>
        </p:nvSpPr>
        <p:spPr>
          <a:xfrm>
            <a:off x="6347238" y="501615"/>
            <a:ext cx="2131232" cy="1191813"/>
          </a:xfrm>
          <a:prstGeom prst="wedgeRoundRectCallout">
            <a:avLst>
              <a:gd name="adj1" fmla="val 43752"/>
              <a:gd name="adj2" fmla="val 7096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sz="1600" dirty="0"/>
              <a:t>収容数が小さく</a:t>
            </a:r>
            <a:endParaRPr lang="en-US" altLang="ja-JP" sz="1600" dirty="0"/>
          </a:p>
          <a:p>
            <a:pPr hangingPunct="0"/>
            <a:r>
              <a:rPr kumimoji="0" lang="ja-JP" altLang="en-US" sz="16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日量数（箱）も小さい品番がこっちにも存在</a:t>
            </a:r>
            <a:endParaRPr kumimoji="0" lang="en-US" altLang="ja-JP" sz="16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="" xmlns:a16="http://schemas.microsoft.com/office/drawing/2014/main" id="{5C037C9C-A6B2-4DA8-B68B-CD6D6175CB32}"/>
              </a:ext>
            </a:extLst>
          </p:cNvPr>
          <p:cNvSpPr/>
          <p:nvPr/>
        </p:nvSpPr>
        <p:spPr>
          <a:xfrm>
            <a:off x="6177838" y="5940259"/>
            <a:ext cx="5148605" cy="1477325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優先的に入庫すべきものから入庫できていない現象を表している？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収容数が多くて日量数が小さいもの（今必要でないもの）を後まわしにできていない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→仮置き場でモノが多いから</a:t>
            </a:r>
            <a:endParaRPr kumimoji="0" lang="ja-JP" altLang="en-US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="" xmlns:a16="http://schemas.microsoft.com/office/drawing/2014/main" id="{5C6BB1E8-3BCB-4006-AC87-723C25FA85A8}"/>
              </a:ext>
            </a:extLst>
          </p:cNvPr>
          <p:cNvSpPr/>
          <p:nvPr/>
        </p:nvSpPr>
        <p:spPr>
          <a:xfrm>
            <a:off x="-1170578" y="3955071"/>
            <a:ext cx="1967501" cy="286232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１対１対で対応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順立装置の在庫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おおもとのなにとむすびついたのか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どこまで掘り下げてて完了とするのかここがわかるといい</a:t>
            </a:r>
            <a:endParaRPr kumimoji="0" lang="ja-JP" altLang="en-US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9230701"/>
      </p:ext>
    </p:extLst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C2E64880-F2E7-48E4-AB69-FD4089933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E35111BB-9765-4594-967D-3B3FD55F61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="" xmlns:a16="http://schemas.microsoft.com/office/drawing/2014/main" id="{55211117-8AB1-4D05-B1C9-F3B360A0CAE0}"/>
              </a:ext>
            </a:extLst>
          </p:cNvPr>
          <p:cNvSpPr/>
          <p:nvPr/>
        </p:nvSpPr>
        <p:spPr>
          <a:xfrm>
            <a:off x="3640890" y="3429001"/>
            <a:ext cx="4340061" cy="817243"/>
          </a:xfrm>
          <a:prstGeom prst="wedgeRoundRectCallout">
            <a:avLst>
              <a:gd name="adj1" fmla="val -38328"/>
              <a:gd name="adj2" fmla="val 90730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工場到着から実際に入庫するまで</a:t>
            </a:r>
            <a:r>
              <a:rPr kumimoji="0" lang="en-US" altLang="ja-JP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60</a:t>
            </a:r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分程度かかるかもしれないですが、早着などを考慮して、工場到着日時＝入庫開始時間にしてます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="" xmlns:a16="http://schemas.microsoft.com/office/drawing/2014/main" id="{6354EF9A-FEBC-47EC-A131-259C2726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10" y="767397"/>
            <a:ext cx="5903274" cy="2320711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="" xmlns:a16="http://schemas.microsoft.com/office/drawing/2014/main" id="{96F69F02-AD1D-4AE7-B565-D259D3118049}"/>
              </a:ext>
            </a:extLst>
          </p:cNvPr>
          <p:cNvSpPr/>
          <p:nvPr/>
        </p:nvSpPr>
        <p:spPr>
          <a:xfrm>
            <a:off x="3426548" y="4670525"/>
            <a:ext cx="722143" cy="369330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="" xmlns:a16="http://schemas.microsoft.com/office/drawing/2014/main" id="{BE1883D2-FDE7-4FF9-B39D-6B702F630EF9}"/>
              </a:ext>
            </a:extLst>
          </p:cNvPr>
          <p:cNvSpPr/>
          <p:nvPr/>
        </p:nvSpPr>
        <p:spPr>
          <a:xfrm>
            <a:off x="665752" y="3520912"/>
            <a:ext cx="2912724" cy="578880"/>
          </a:xfrm>
          <a:prstGeom prst="wedgeRoundRectCallout">
            <a:avLst>
              <a:gd name="adj1" fmla="val 26469"/>
              <a:gd name="adj2" fmla="val 1022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accent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kumimoji="0" lang="ja-JP" altLang="en-US" sz="1400" dirty="0">
                <a:sym typeface="Segoe UI"/>
              </a:rPr>
              <a:t>荷下ろし</a:t>
            </a:r>
            <a:r>
              <a:rPr kumimoji="0" lang="en-US" altLang="ja-JP" sz="1400" dirty="0">
                <a:sym typeface="Segoe UI"/>
              </a:rPr>
              <a:t>60</a:t>
            </a:r>
            <a:r>
              <a:rPr kumimoji="0" lang="ja-JP" altLang="en-US" sz="1400" dirty="0">
                <a:sym typeface="Segoe UI"/>
              </a:rPr>
              <a:t>分＋トラック輸送</a:t>
            </a:r>
            <a:r>
              <a:rPr kumimoji="0" lang="en-US" altLang="ja-JP" sz="1400" dirty="0">
                <a:sym typeface="Segoe UI"/>
              </a:rPr>
              <a:t>30</a:t>
            </a:r>
            <a:r>
              <a:rPr kumimoji="0" lang="ja-JP" altLang="en-US" sz="1400" dirty="0">
                <a:sym typeface="Segoe UI"/>
              </a:rPr>
              <a:t>分</a:t>
            </a:r>
            <a:r>
              <a:rPr kumimoji="0" lang="en-US" altLang="ja-JP" sz="1400" dirty="0">
                <a:sym typeface="Segoe UI"/>
              </a:rPr>
              <a:t>=90</a:t>
            </a:r>
            <a:r>
              <a:rPr kumimoji="0" lang="ja-JP" altLang="en-US" sz="1400" dirty="0">
                <a:sym typeface="Segoe UI"/>
              </a:rPr>
              <a:t>分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="" xmlns:a16="http://schemas.microsoft.com/office/drawing/2014/main" id="{C039280E-DB6F-48B3-8FCA-E7919AEA7B4A}"/>
              </a:ext>
            </a:extLst>
          </p:cNvPr>
          <p:cNvSpPr/>
          <p:nvPr/>
        </p:nvSpPr>
        <p:spPr>
          <a:xfrm>
            <a:off x="1554938" y="4670140"/>
            <a:ext cx="2203334" cy="369330"/>
          </a:xfrm>
          <a:prstGeom prst="rect">
            <a:avLst/>
          </a:prstGeom>
          <a:noFill/>
          <a:ln w="25400" cap="flat">
            <a:solidFill>
              <a:schemeClr val="accent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="" xmlns:a16="http://schemas.microsoft.com/office/drawing/2014/main" id="{0A80AE19-6F55-4283-81BE-150D3EBABAFD}"/>
              </a:ext>
            </a:extLst>
          </p:cNvPr>
          <p:cNvSpPr/>
          <p:nvPr/>
        </p:nvSpPr>
        <p:spPr>
          <a:xfrm>
            <a:off x="3805545" y="4656027"/>
            <a:ext cx="784935" cy="369330"/>
          </a:xfrm>
          <a:prstGeom prst="rect">
            <a:avLst/>
          </a:prstGeom>
          <a:noFill/>
          <a:ln w="25400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="" xmlns:a16="http://schemas.microsoft.com/office/drawing/2014/main" id="{B9F20DDF-194D-4936-B7D1-AC53C579BE24}"/>
              </a:ext>
            </a:extLst>
          </p:cNvPr>
          <p:cNvSpPr/>
          <p:nvPr/>
        </p:nvSpPr>
        <p:spPr>
          <a:xfrm>
            <a:off x="4099923" y="5221909"/>
            <a:ext cx="2279230" cy="1055606"/>
          </a:xfrm>
          <a:prstGeom prst="wedgeRoundRectCallout">
            <a:avLst>
              <a:gd name="adj1" fmla="val -39252"/>
              <a:gd name="adj2" fmla="val -63902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00B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ja-JP" altLang="en-US" sz="1400" dirty="0"/>
              <a:t>次の便で届く可能性も考慮して、終わりは</a:t>
            </a:r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次の便の到着時間＋</a:t>
            </a:r>
            <a:r>
              <a:rPr kumimoji="0" lang="en-US" altLang="ja-JP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2</a:t>
            </a:r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時間（決め打ち）</a:t>
            </a:r>
            <a:endParaRPr kumimoji="0" lang="en-US" altLang="ja-JP" sz="14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="" xmlns:a16="http://schemas.microsoft.com/office/drawing/2014/main" id="{DDB449A6-C818-4038-9C72-45004F91C0AD}"/>
              </a:ext>
            </a:extLst>
          </p:cNvPr>
          <p:cNvSpPr/>
          <p:nvPr/>
        </p:nvSpPr>
        <p:spPr>
          <a:xfrm>
            <a:off x="6720804" y="5246054"/>
            <a:ext cx="1342340" cy="369330"/>
          </a:xfrm>
          <a:prstGeom prst="rect">
            <a:avLst/>
          </a:prstGeom>
          <a:noFill/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="" xmlns:a16="http://schemas.microsoft.com/office/drawing/2014/main" id="{C9CEFD20-797A-463C-8206-16E0EB40B028}"/>
              </a:ext>
            </a:extLst>
          </p:cNvPr>
          <p:cNvSpPr/>
          <p:nvPr/>
        </p:nvSpPr>
        <p:spPr>
          <a:xfrm>
            <a:off x="8289866" y="3571989"/>
            <a:ext cx="2701697" cy="817243"/>
          </a:xfrm>
          <a:prstGeom prst="wedgeRoundRectCallout">
            <a:avLst>
              <a:gd name="adj1" fmla="val -58296"/>
              <a:gd name="adj2" fmla="val 43587"/>
              <a:gd name="adj3" fmla="val 16667"/>
            </a:avLst>
          </a:prstGeom>
          <a:solidFill>
            <a:srgbClr val="FFFFFF"/>
          </a:solidFill>
          <a:ln w="25400" cap="flat">
            <a:solidFill>
              <a:srgbClr val="FFC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ここの割合が大きい＝</a:t>
            </a:r>
            <a:endParaRPr kumimoji="0" lang="en-US" altLang="ja-JP" sz="14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r>
              <a:rPr kumimoji="0" lang="ja-JP" altLang="en-US" sz="1400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一度</a:t>
            </a:r>
            <a:r>
              <a:rPr lang="ja-JP" altLang="en-US" sz="1400" dirty="0"/>
              <a:t>仮置き場に置いてから入庫の割合が大きい</a:t>
            </a:r>
            <a:endParaRPr kumimoji="0" lang="en-US" altLang="ja-JP" sz="1400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="" xmlns:a16="http://schemas.microsoft.com/office/drawing/2014/main" id="{045B01B7-CD3D-40DE-8669-076DCC0C3744}"/>
              </a:ext>
            </a:extLst>
          </p:cNvPr>
          <p:cNvSpPr/>
          <p:nvPr/>
        </p:nvSpPr>
        <p:spPr>
          <a:xfrm>
            <a:off x="7157741" y="185644"/>
            <a:ext cx="4142738" cy="3139319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r>
              <a:rPr lang="ja-JP" altLang="en-US" dirty="0"/>
              <a:t>■前提</a:t>
            </a:r>
            <a:endParaRPr lang="en-US" altLang="ja-JP" dirty="0"/>
          </a:p>
          <a:p>
            <a:pPr hangingPunct="0"/>
            <a:r>
              <a:rPr lang="ja-JP" altLang="en-US" dirty="0"/>
              <a:t>検収から一定の時間（</a:t>
            </a:r>
            <a:r>
              <a:rPr lang="en-US" altLang="ja-JP" dirty="0"/>
              <a:t>7</a:t>
            </a:r>
            <a:r>
              <a:rPr lang="ja-JP" altLang="en-US" dirty="0"/>
              <a:t>時間～）経てから入庫したものは、一度仮置き場におかれてから入庫したもの</a:t>
            </a:r>
            <a:endParaRPr lang="en-US" altLang="ja-JP" dirty="0"/>
          </a:p>
          <a:p>
            <a:pPr hangingPunct="0"/>
            <a:endParaRPr lang="en-US" altLang="ja-JP" dirty="0"/>
          </a:p>
          <a:p>
            <a:pPr hangingPunct="0"/>
            <a:r>
              <a:rPr lang="ja-JP" altLang="en-US" dirty="0"/>
              <a:t>■この結果から見えること</a:t>
            </a:r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納入が多い時間帯に納入されたものは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仮置き場で滞留する割合が大きい</a:t>
            </a:r>
            <a:endParaRPr lang="en-US" altLang="ja-JP" dirty="0"/>
          </a:p>
          <a:p>
            <a:pPr hangingPunct="0"/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  <a:p>
            <a:pPr hangingPunct="0"/>
            <a:r>
              <a:rPr lang="ja-JP" altLang="en-US" dirty="0"/>
              <a:t>■提案？</a:t>
            </a:r>
            <a:endParaRPr lang="en-US" altLang="ja-JP" dirty="0"/>
          </a:p>
          <a:p>
            <a:pPr hangingPunct="0"/>
            <a:r>
              <a:rPr kumimoji="0" lang="ja-JP" altLang="en-US" dirty="0">
                <a:solidFill>
                  <a:srgbClr val="333333"/>
                </a:solidFill>
                <a:latin typeface="Segoe UI"/>
                <a:ea typeface="Segoe UI"/>
                <a:cs typeface="Segoe UI"/>
                <a:sym typeface="Segoe UI"/>
              </a:rPr>
              <a:t>納入の時間帯をずらす？</a:t>
            </a:r>
            <a:endParaRPr kumimoji="0" lang="en-US" altLang="ja-JP" dirty="0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160CA7B4-E95E-4105-A073-A355DB999E4B}"/>
              </a:ext>
            </a:extLst>
          </p:cNvPr>
          <p:cNvSpPr/>
          <p:nvPr/>
        </p:nvSpPr>
        <p:spPr>
          <a:xfrm>
            <a:off x="6720804" y="5081106"/>
            <a:ext cx="4579675" cy="369330"/>
          </a:xfrm>
          <a:prstGeom prst="rect">
            <a:avLst/>
          </a:prstGeom>
          <a:noFill/>
          <a:ln w="76200" cap="flat">
            <a:solidFill>
              <a:srgbClr val="7030A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hangingPunct="0"/>
            <a:endParaRPr kumimoji="0" lang="ja-JP" altLang="en-US">
              <a:solidFill>
                <a:srgbClr val="333333"/>
              </a:solidFill>
              <a:latin typeface="Segoe UI"/>
              <a:ea typeface="Segoe UI"/>
              <a:cs typeface="Segoe UI"/>
              <a:sym typeface="Segoe UI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="" xmlns:a16="http://schemas.microsoft.com/office/drawing/2014/main" id="{3B359110-7FA3-4FEE-B676-59430ADC1B7D}"/>
              </a:ext>
            </a:extLst>
          </p:cNvPr>
          <p:cNvSpPr txBox="1"/>
          <p:nvPr/>
        </p:nvSpPr>
        <p:spPr>
          <a:xfrm>
            <a:off x="6720803" y="5886512"/>
            <a:ext cx="4701990" cy="92332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kumimoji="0" lang="ja-JP" altLang="en-US" dirty="0">
                <a:solidFill>
                  <a:srgbClr val="7030A0"/>
                </a:solidFill>
                <a:sym typeface="Segoe UI"/>
              </a:rPr>
              <a:t>★かんばんが多いと、</a:t>
            </a:r>
            <a:r>
              <a:rPr kumimoji="0" lang="en-US" altLang="ja-JP" dirty="0">
                <a:solidFill>
                  <a:srgbClr val="7030A0"/>
                </a:solidFill>
                <a:sym typeface="Segoe UI"/>
              </a:rPr>
              <a:t>LT</a:t>
            </a:r>
            <a:r>
              <a:rPr kumimoji="0" lang="ja-JP" altLang="en-US" dirty="0">
                <a:solidFill>
                  <a:srgbClr val="7030A0"/>
                </a:solidFill>
                <a:sym typeface="Segoe UI"/>
              </a:rPr>
              <a:t>が長い</a:t>
            </a:r>
            <a:endParaRPr kumimoji="0" lang="en-US" altLang="ja-JP" dirty="0">
              <a:solidFill>
                <a:srgbClr val="7030A0"/>
              </a:solidFill>
              <a:sym typeface="Segoe UI"/>
            </a:endParaRPr>
          </a:p>
          <a:p>
            <a:pPr hangingPunct="0"/>
            <a:r>
              <a:rPr lang="ja-JP" altLang="en-US" dirty="0">
                <a:solidFill>
                  <a:srgbClr val="7030A0"/>
                </a:solidFill>
              </a:rPr>
              <a:t>→かんばんが多くて、</a:t>
            </a:r>
            <a:endParaRPr lang="en-US" altLang="ja-JP" dirty="0">
              <a:solidFill>
                <a:srgbClr val="7030A0"/>
              </a:solidFill>
            </a:endParaRPr>
          </a:p>
          <a:p>
            <a:pPr hangingPunct="0"/>
            <a:r>
              <a:rPr lang="ja-JP" altLang="en-US" dirty="0">
                <a:solidFill>
                  <a:srgbClr val="7030A0"/>
                </a:solidFill>
              </a:rPr>
              <a:t>　優先すべき品番から入庫できていない</a:t>
            </a:r>
            <a:endParaRPr kumimoji="0" lang="ja-JP" altLang="en-US" dirty="0">
              <a:solidFill>
                <a:srgbClr val="7030A0"/>
              </a:solidFill>
              <a:sym typeface="Segoe UI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A51EE964-BA83-48F3-ABFA-65C76DFE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06" y="1132866"/>
            <a:ext cx="10401706" cy="190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55021"/>
      </p:ext>
    </p:extLst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順立装置の在庫数だけを見ていていいの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3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A6C330A7-7E32-42D7-B7C0-72409D9E50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AB8ECFAE-7717-46A1-9C7F-B687078B0F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AC7372D8-CFB5-49C5-900E-1D49A9BCCC1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="" xmlns:a16="http://schemas.microsoft.com/office/drawing/2014/main" id="{E7550269-631D-45BE-A568-1CD0CC3E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9274"/>
            <a:ext cx="12192000" cy="521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uk-UA" smtClean="0"/>
              <a:t>5</a:t>
            </a:fld>
            <a:endParaRPr lang="uk-UA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800" dirty="0" smtClean="0"/>
              <a:t>＜ありたい姿＞</a:t>
            </a:r>
            <a:endParaRPr lang="en-US" altLang="ja-JP" sz="1800" dirty="0" smtClean="0"/>
          </a:p>
          <a:p>
            <a:r>
              <a:rPr lang="ja-JP" altLang="en-US" sz="1800" dirty="0" smtClean="0"/>
              <a:t>工程スルーで通過情報を一元化し、モノの流れをリアルタイムで把握。リーンで安心な生産</a:t>
            </a:r>
            <a:endParaRPr lang="en-US" altLang="ja-JP" sz="1800" dirty="0"/>
          </a:p>
          <a:p>
            <a:r>
              <a:rPr lang="ja-JP" altLang="ja-JP" sz="1800" b="0" dirty="0" smtClean="0"/>
              <a:t>1</a:t>
            </a:r>
            <a:r>
              <a:rPr lang="en-US" altLang="ja-JP" sz="1800" b="0" dirty="0" smtClean="0"/>
              <a:t>.</a:t>
            </a:r>
            <a:r>
              <a:rPr lang="ja-JP" altLang="en-US" sz="1800" b="0" dirty="0" smtClean="0"/>
              <a:t>見える化</a:t>
            </a:r>
            <a:r>
              <a:rPr lang="en-US" altLang="ja-JP" sz="1800" b="0" dirty="0"/>
              <a:t> </a:t>
            </a:r>
            <a:r>
              <a:rPr lang="en-US" altLang="ja-JP" sz="1800" b="0" dirty="0" smtClean="0"/>
              <a:t>…</a:t>
            </a:r>
            <a:r>
              <a:rPr lang="ja-JP" altLang="en-US" sz="1800" b="0" dirty="0" smtClean="0"/>
              <a:t> 在庫状態の正常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異常がすぐに分かり、在庫量が調整できる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2.</a:t>
            </a:r>
            <a:r>
              <a:rPr lang="ja-JP" altLang="en-US" sz="1800" b="0" dirty="0" smtClean="0"/>
              <a:t>分析する</a:t>
            </a:r>
            <a:r>
              <a:rPr lang="en-US" altLang="ja-JP" sz="1800" b="0" dirty="0" smtClean="0"/>
              <a:t> … </a:t>
            </a:r>
            <a:r>
              <a:rPr lang="ja-JP" altLang="en-US" sz="1800" b="0" dirty="0" smtClean="0"/>
              <a:t>在庫量増減の原因が分かり、アクションが取れる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3.</a:t>
            </a:r>
            <a:r>
              <a:rPr lang="ja-JP" altLang="en-US" sz="1800" b="0" dirty="0" smtClean="0"/>
              <a:t>予兆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予測</a:t>
            </a:r>
            <a:r>
              <a:rPr lang="en-US" altLang="ja-JP" sz="1800" b="0" dirty="0" smtClean="0"/>
              <a:t> … 1</a:t>
            </a:r>
            <a:r>
              <a:rPr lang="ja-JP" altLang="en-US" sz="1800" b="0" dirty="0" smtClean="0"/>
              <a:t>歩先の状況を予測し、最適な生産計画</a:t>
            </a:r>
            <a:r>
              <a:rPr lang="en-US" altLang="ja-JP" sz="1800" b="0" dirty="0" smtClean="0"/>
              <a:t>/</a:t>
            </a:r>
            <a:r>
              <a:rPr lang="ja-JP" altLang="en-US" sz="1800" b="0" dirty="0" smtClean="0"/>
              <a:t>指示が出せる</a:t>
            </a:r>
            <a:endParaRPr lang="en-US" altLang="ja-JP" sz="1800" b="0" dirty="0" smtClean="0"/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endParaRPr lang="en-US" altLang="ja-JP" sz="1800" dirty="0" smtClean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 smtClean="0"/>
          </a:p>
          <a:p>
            <a:r>
              <a:rPr lang="ja-JP" altLang="en-US" sz="1800" dirty="0" smtClean="0"/>
              <a:t>＜現状＞</a:t>
            </a:r>
            <a:endParaRPr lang="en-US" altLang="ja-JP" sz="1800" dirty="0" smtClean="0"/>
          </a:p>
          <a:p>
            <a:r>
              <a:rPr lang="ja-JP" altLang="en-US" sz="1800" dirty="0" smtClean="0"/>
              <a:t>順立装置を導入した結果、以下のような問題が発生しているが、原因がよく分かっていない</a:t>
            </a:r>
            <a:endParaRPr lang="en-US" altLang="ja-JP" sz="1800" dirty="0" smtClean="0"/>
          </a:p>
          <a:p>
            <a:r>
              <a:rPr lang="en-US" altLang="ja-JP" sz="1800" b="0" dirty="0" smtClean="0"/>
              <a:t>◇</a:t>
            </a:r>
            <a:r>
              <a:rPr lang="ja-JP" altLang="en-US" sz="1800" b="0" dirty="0" smtClean="0"/>
              <a:t>順</a:t>
            </a:r>
            <a:r>
              <a:rPr lang="ja-JP" altLang="en-US" sz="1800" b="0" dirty="0"/>
              <a:t>立装置の在庫数</a:t>
            </a:r>
            <a:r>
              <a:rPr lang="ja-JP" altLang="en-US" sz="1800" b="0" dirty="0" smtClean="0"/>
              <a:t>が設計値に対して多かったり少なかったりする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→</a:t>
            </a:r>
            <a:r>
              <a:rPr lang="ja-JP" altLang="en-US" sz="1800" b="0" dirty="0" smtClean="0"/>
              <a:t> 想定していない箱が順立装置内に存在する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→</a:t>
            </a:r>
            <a:r>
              <a:rPr lang="ja-JP" altLang="en-US" sz="1800" b="0" dirty="0" smtClean="0"/>
              <a:t> 必要な箱が順立装置内に存在しない、欠品が起こる</a:t>
            </a:r>
            <a:endParaRPr lang="en-US" altLang="ja-JP" sz="1800" b="0" dirty="0"/>
          </a:p>
          <a:p>
            <a:r>
              <a:rPr lang="ja-JP" altLang="ja-JP" sz="1800" b="0" dirty="0" smtClean="0"/>
              <a:t>　</a:t>
            </a:r>
            <a:r>
              <a:rPr lang="ja-JP" altLang="en-US" sz="1800" b="0" dirty="0" smtClean="0"/>
              <a:t>（西尾東物流センターまで箱を取りに行くこともある）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◇</a:t>
            </a:r>
            <a:r>
              <a:rPr lang="ja-JP" altLang="en-US" sz="1800" b="0" dirty="0" smtClean="0"/>
              <a:t>順立装置前の一時仮置場から箱が溢れる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→</a:t>
            </a:r>
            <a:r>
              <a:rPr lang="ja-JP" altLang="en-US" sz="1800" b="0" dirty="0" smtClean="0"/>
              <a:t> スペースの圧迫（ここは設計値変更に伴う、かんばん数の低減で解消されている？）</a:t>
            </a:r>
            <a:endParaRPr lang="en-US" altLang="ja-JP" b="0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1"/>
          </p:nvPr>
        </p:nvSpPr>
        <p:spPr/>
        <p:txBody>
          <a:bodyPr>
            <a:noAutofit/>
          </a:bodyPr>
          <a:lstStyle/>
          <a:p>
            <a:r>
              <a:rPr lang="ja-JP" altLang="en-US" sz="2400" dirty="0" smtClean="0"/>
              <a:t>課題</a:t>
            </a:r>
            <a:endParaRPr kumimoji="1" lang="en-US" altLang="ja-JP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708611" y="2708214"/>
            <a:ext cx="732252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 smtClean="0"/>
              <a:t>＜課題＞</a:t>
            </a:r>
            <a:endParaRPr lang="en-US" altLang="ja-JP" b="1" dirty="0" smtClean="0"/>
          </a:p>
          <a:p>
            <a:r>
              <a:rPr lang="en-US" altLang="ja-JP" dirty="0" smtClean="0">
                <a:solidFill>
                  <a:srgbClr val="FF0000"/>
                </a:solidFill>
              </a:rPr>
              <a:t>①</a:t>
            </a:r>
            <a:r>
              <a:rPr lang="ja-JP" altLang="en-US" dirty="0" smtClean="0">
                <a:solidFill>
                  <a:srgbClr val="FF0000"/>
                </a:solidFill>
              </a:rPr>
              <a:t>順立装置の</a:t>
            </a:r>
            <a:r>
              <a:rPr kumimoji="1" lang="ja-JP" altLang="en-US" dirty="0" smtClean="0">
                <a:solidFill>
                  <a:srgbClr val="FF0000"/>
                </a:solidFill>
              </a:rPr>
              <a:t>在庫数の増減</a:t>
            </a:r>
            <a:r>
              <a:rPr kumimoji="1" lang="en-US" altLang="ja-JP" dirty="0" smtClean="0">
                <a:solidFill>
                  <a:srgbClr val="FF0000"/>
                </a:solidFill>
              </a:rPr>
              <a:t>/</a:t>
            </a:r>
            <a:r>
              <a:rPr kumimoji="1" lang="ja-JP" altLang="en-US" dirty="0" smtClean="0">
                <a:solidFill>
                  <a:srgbClr val="FF0000"/>
                </a:solidFill>
              </a:rPr>
              <a:t>異常の原因特定</a:t>
            </a:r>
            <a:endParaRPr kumimoji="1" lang="en-US" altLang="ja-JP" dirty="0" smtClean="0">
              <a:solidFill>
                <a:srgbClr val="FF0000"/>
              </a:solidFill>
            </a:endParaRPr>
          </a:p>
          <a:p>
            <a:r>
              <a:rPr lang="en-US" altLang="ja-JP" dirty="0" smtClean="0"/>
              <a:t>②</a:t>
            </a:r>
            <a:r>
              <a:rPr kumimoji="1" lang="ja-JP" altLang="en-US" dirty="0" smtClean="0"/>
              <a:t>在庫量の予測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440635" y="764520"/>
            <a:ext cx="9603265" cy="1490165"/>
          </a:xfrm>
          <a:prstGeom prst="rect">
            <a:avLst/>
          </a:prstGeom>
          <a:noFill/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437516" y="4055842"/>
            <a:ext cx="9593616" cy="2329338"/>
          </a:xfrm>
          <a:prstGeom prst="rect">
            <a:avLst/>
          </a:prstGeom>
          <a:noFill/>
          <a:ln>
            <a:solidFill>
              <a:srgbClr val="3333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/>
          <p:cNvCxnSpPr/>
          <p:nvPr/>
        </p:nvCxnSpPr>
        <p:spPr>
          <a:xfrm>
            <a:off x="1516302" y="2241727"/>
            <a:ext cx="0" cy="1788198"/>
          </a:xfrm>
          <a:prstGeom prst="line">
            <a:avLst/>
          </a:prstGeom>
          <a:ln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H="1" flipV="1">
            <a:off x="1526144" y="3145688"/>
            <a:ext cx="1182469" cy="3096"/>
          </a:xfrm>
          <a:prstGeom prst="line">
            <a:avLst/>
          </a:prstGeom>
          <a:ln>
            <a:solidFill>
              <a:srgbClr val="3333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角丸四角形吹き出し 62"/>
          <p:cNvSpPr/>
          <p:nvPr/>
        </p:nvSpPr>
        <p:spPr>
          <a:xfrm>
            <a:off x="7808525" y="2398682"/>
            <a:ext cx="4257057" cy="1810772"/>
          </a:xfrm>
          <a:prstGeom prst="wedgeRoundRectCallout">
            <a:avLst>
              <a:gd name="adj1" fmla="val -62637"/>
              <a:gd name="adj2" fmla="val -9332"/>
              <a:gd name="adj3" fmla="val 16667"/>
            </a:avLst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1600" dirty="0" smtClean="0"/>
              <a:t>まず</a:t>
            </a:r>
            <a:r>
              <a:rPr lang="en-US" altLang="ja-JP" sz="1600" dirty="0" smtClean="0"/>
              <a:t>①</a:t>
            </a:r>
            <a:r>
              <a:rPr lang="ja-JP" altLang="en-US" sz="1600" dirty="0" smtClean="0"/>
              <a:t>を実施。</a:t>
            </a:r>
            <a:endParaRPr lang="en-US" altLang="ja-JP" sz="1600" dirty="0" smtClean="0"/>
          </a:p>
          <a:p>
            <a:r>
              <a:rPr lang="en-US" altLang="ja-JP" sz="1600" dirty="0" smtClean="0"/>
              <a:t>◇</a:t>
            </a:r>
            <a:r>
              <a:rPr lang="ja-JP" altLang="en-US" sz="1600" dirty="0" smtClean="0"/>
              <a:t>理由</a:t>
            </a:r>
            <a:endParaRPr lang="en-US" altLang="ja-JP" sz="1600" dirty="0"/>
          </a:p>
          <a:p>
            <a:r>
              <a:rPr kumimoji="1" lang="ja-JP" altLang="en-US" sz="1600" dirty="0" smtClean="0"/>
              <a:t>・順立装置を導入して本当にリーンで</a:t>
            </a:r>
            <a:endParaRPr kumimoji="1" lang="en-US" altLang="ja-JP" sz="1600" dirty="0" smtClean="0"/>
          </a:p>
          <a:p>
            <a:r>
              <a:rPr lang="ja-JP" altLang="ja-JP" sz="1600" dirty="0"/>
              <a:t>　</a:t>
            </a:r>
            <a:r>
              <a:rPr kumimoji="1" lang="ja-JP" altLang="en-US" sz="1600" dirty="0" smtClean="0"/>
              <a:t>安心な生産を実現できるか分からない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　異常の原因特定が必要</a:t>
            </a:r>
            <a:endParaRPr kumimoji="1" lang="en-US" altLang="ja-JP" sz="1600" dirty="0" smtClean="0"/>
          </a:p>
          <a:p>
            <a:r>
              <a:rPr kumimoji="1" lang="ja-JP" altLang="en-US" sz="1600" dirty="0" smtClean="0"/>
              <a:t>・モデルの要件の検討や精度向上に必要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68351504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>
          <a:xfrm>
            <a:off x="7326371" y="767396"/>
            <a:ext cx="4458259" cy="56376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分析の設計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0724" y="768104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順立装置の在庫数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3247" y="767644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入庫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06908" y="778945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出</a:t>
            </a:r>
            <a:r>
              <a:rPr kumimoji="1" lang="ja-JP" altLang="en-US" dirty="0" smtClean="0"/>
              <a:t>庫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37096" y="778945"/>
            <a:ext cx="3701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dirty="0"/>
              <a:t>=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00758" y="766730"/>
            <a:ext cx="3194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×</a:t>
            </a:r>
            <a:endParaRPr kumimoji="1" lang="ja-JP" altLang="en-US" dirty="0"/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01782"/>
              </p:ext>
            </p:extLst>
          </p:nvPr>
        </p:nvGraphicFramePr>
        <p:xfrm>
          <a:off x="420901" y="1328682"/>
          <a:ext cx="11350685" cy="3487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668"/>
                <a:gridCol w="4586332"/>
                <a:gridCol w="5009685"/>
              </a:tblGrid>
              <a:tr h="37325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入庫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出庫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いつ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モノが届いたタイミング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指令があったタイミング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誰が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作業者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ロボット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作業者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順立装置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どのように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①</a:t>
                      </a:r>
                      <a:r>
                        <a:rPr kumimoji="1" lang="ja-JP" altLang="en-US" dirty="0" smtClean="0"/>
                        <a:t>トラックピッド荷下ろし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②</a:t>
                      </a:r>
                      <a:r>
                        <a:rPr kumimoji="1" lang="ja-JP" altLang="en-US" dirty="0" smtClean="0"/>
                        <a:t>順立装置前に一時仮置場き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③</a:t>
                      </a:r>
                      <a:r>
                        <a:rPr kumimoji="1" lang="ja-JP" altLang="en-US" dirty="0" smtClean="0"/>
                        <a:t>入庫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①</a:t>
                      </a:r>
                      <a:r>
                        <a:rPr kumimoji="1" lang="ja-JP" altLang="en-US" dirty="0" smtClean="0"/>
                        <a:t>指令のあった箱の中で早く出庫できる箱を出庫する（先入れ先出しにはならない）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②</a:t>
                      </a:r>
                      <a:r>
                        <a:rPr kumimoji="1" lang="ja-JP" altLang="en-US" dirty="0" smtClean="0"/>
                        <a:t>コンベアから流れてきた箱を台車に載せる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その他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・トラックは定刻通りではない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・運ばれてきたモノをすべて入庫できていないため（毎便で入庫作業をやり切れていない）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・後工程引き取りのため、生産が止まらなければ一定の間隔で出庫される。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テキスト ボックス 17"/>
          <p:cNvSpPr txBox="1"/>
          <p:nvPr/>
        </p:nvSpPr>
        <p:spPr>
          <a:xfrm>
            <a:off x="2154944" y="5223564"/>
            <a:ext cx="6463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入庫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613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8798B26D-4E59-42A3-A757-3504491391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b="0" dirty="0"/>
          </a:p>
          <a:p>
            <a:pPr marL="457200" indent="-457200">
              <a:buAutoNum type="arabicPeriod"/>
            </a:pPr>
            <a:r>
              <a:rPr kumimoji="1" lang="ja-JP" altLang="en-US" b="0" dirty="0" smtClean="0"/>
              <a:t>データ可視化</a:t>
            </a:r>
            <a:r>
              <a:rPr lang="ja-JP" altLang="en-US" b="0" dirty="0" smtClean="0"/>
              <a:t>：数</a:t>
            </a:r>
            <a:r>
              <a:rPr lang="ja-JP" altLang="en-US" b="0" dirty="0"/>
              <a:t>値上異常に見える（設計と実績に差がある）</a:t>
            </a:r>
            <a:r>
              <a:rPr lang="ja-JP" altLang="en-US" b="0" dirty="0" smtClean="0"/>
              <a:t>ところの</a:t>
            </a:r>
            <a:r>
              <a:rPr kumimoji="1" lang="ja-JP" altLang="en-US" b="0" dirty="0" smtClean="0"/>
              <a:t>確認</a:t>
            </a:r>
            <a:endParaRPr lang="en-US" altLang="ja-JP" b="0" dirty="0"/>
          </a:p>
          <a:p>
            <a:pPr marL="457200" indent="-457200">
              <a:buAutoNum type="arabicPeriod"/>
            </a:pPr>
            <a:r>
              <a:rPr lang="ja-JP" altLang="en-US" b="0" dirty="0" smtClean="0"/>
              <a:t>要因分析：数値上異常に見えるところの原因を調べる</a:t>
            </a:r>
            <a:endParaRPr lang="en-US" altLang="ja-JP" b="0" dirty="0"/>
          </a:p>
          <a:p>
            <a:pPr marL="457200" indent="-457200">
              <a:buAutoNum type="arabicPeriod"/>
            </a:pPr>
            <a:endParaRPr lang="en-US" altLang="ja-JP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FEA3B6B7-A3F3-49B3-8859-C25116CD69D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 smtClean="0"/>
              <a:t>データ解析</a:t>
            </a:r>
            <a:r>
              <a:rPr lang="ja-JP" altLang="en-US" dirty="0"/>
              <a:t>のフロー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45387001-292E-4080-BFB3-7F0B21CB0BE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1011345" y="1998903"/>
            <a:ext cx="4021861" cy="45857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①</a:t>
            </a:r>
            <a:r>
              <a:rPr kumimoji="1" lang="ja-JP" altLang="en-US" dirty="0" smtClean="0"/>
              <a:t>定常的な在庫異常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291445" y="1998445"/>
            <a:ext cx="4021861" cy="458571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②</a:t>
            </a:r>
            <a:r>
              <a:rPr kumimoji="1" lang="ja-JP" altLang="en-US" dirty="0" smtClean="0"/>
              <a:t>過渡的な在庫異常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15196" y="2578873"/>
            <a:ext cx="4006250" cy="18158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特定の時間帯における在庫増減の傾向がないか調べる</a:t>
            </a:r>
            <a:endParaRPr lang="en-US" altLang="ja-JP" sz="1600" dirty="0" smtClean="0"/>
          </a:p>
          <a:p>
            <a:endParaRPr kumimoji="1" lang="en-US" altLang="ja-JP" sz="1600" dirty="0" smtClean="0"/>
          </a:p>
          <a:p>
            <a:r>
              <a:rPr lang="ja-JP" altLang="en-US" sz="1600" dirty="0" smtClean="0"/>
              <a:t>ポイント</a:t>
            </a:r>
            <a:endParaRPr kumimoji="1" lang="en-US" altLang="ja-JP" sz="1600" dirty="0"/>
          </a:p>
          <a:p>
            <a:r>
              <a:rPr lang="ja-JP" altLang="en-US" sz="1600" dirty="0" smtClean="0"/>
              <a:t>納入回数が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回なら、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日に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回だけ入庫があるはず。</a:t>
            </a:r>
            <a:r>
              <a:rPr lang="en-US" altLang="ja-JP" sz="1600" dirty="0" smtClean="0"/>
              <a:t>1</a:t>
            </a:r>
            <a:r>
              <a:rPr lang="ja-JP" altLang="en-US" sz="1600" dirty="0" smtClean="0"/>
              <a:t>日</a:t>
            </a:r>
            <a:r>
              <a:rPr lang="en-US" altLang="ja-JP" sz="1600" dirty="0" smtClean="0"/>
              <a:t>2</a:t>
            </a:r>
            <a:r>
              <a:rPr lang="ja-JP" altLang="en-US" sz="1600" dirty="0" smtClean="0"/>
              <a:t>回以上入庫があるのはおかしい</a:t>
            </a:r>
            <a:endParaRPr kumimoji="1"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330576" y="2578417"/>
            <a:ext cx="4006250" cy="3385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日毎に変動する異常がないか調べる</a:t>
            </a:r>
            <a:endParaRPr kumimoji="1" lang="ja-JP" altLang="en-US" sz="16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10390" y="2468318"/>
            <a:ext cx="4021861" cy="379883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5290489" y="2456102"/>
            <a:ext cx="4021861" cy="379883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9136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各</a:t>
            </a:r>
            <a:r>
              <a:rPr kumimoji="1" lang="en-US" altLang="ja-JP" dirty="0" smtClean="0"/>
              <a:t>LT</a:t>
            </a:r>
            <a:r>
              <a:rPr kumimoji="1" lang="ja-JP" altLang="en-US" dirty="0" smtClean="0"/>
              <a:t>を</a:t>
            </a:r>
            <a:endParaRPr kumimoji="1" lang="en-US" altLang="ja-JP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データ可視化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552712" y="2657365"/>
            <a:ext cx="3563227" cy="25868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お昼長い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ここを手掛かりに分析を進める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24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仮説</a:t>
            </a:r>
            <a:endParaRPr lang="en-US" altLang="ja-JP" sz="1800" dirty="0" smtClean="0"/>
          </a:p>
          <a:p>
            <a:r>
              <a:rPr lang="ja-JP" altLang="en-US" sz="1800" b="0" dirty="0" smtClean="0"/>
              <a:t>・お昼過ぎに納入されたものは、次の便が到着するまでに入庫作業をやり切れていないため、</a:t>
            </a:r>
            <a:r>
              <a:rPr lang="en-US" altLang="ja-JP" sz="1800" b="0" dirty="0" smtClean="0"/>
              <a:t>LT</a:t>
            </a:r>
            <a:r>
              <a:rPr lang="ja-JP" altLang="en-US" sz="1800" b="0" dirty="0" smtClean="0"/>
              <a:t>が伸びる</a:t>
            </a:r>
            <a:endParaRPr lang="en-US" altLang="ja-JP" sz="1800" b="0" dirty="0"/>
          </a:p>
          <a:p>
            <a:endParaRPr kumimoji="1" lang="en-US" altLang="ja-JP" sz="1800" dirty="0" smtClean="0"/>
          </a:p>
          <a:p>
            <a:r>
              <a:rPr lang="en-US" altLang="ja-JP" sz="1800" dirty="0" smtClean="0"/>
              <a:t>◇</a:t>
            </a:r>
            <a:r>
              <a:rPr lang="ja-JP" altLang="en-US" sz="1800" dirty="0" smtClean="0"/>
              <a:t>検証方法</a:t>
            </a:r>
            <a:endParaRPr lang="en-US" altLang="ja-JP" sz="1800" dirty="0" smtClean="0"/>
          </a:p>
          <a:p>
            <a:r>
              <a:rPr lang="en-US" altLang="ja-JP" sz="1800" b="0" dirty="0" smtClean="0"/>
              <a:t>①</a:t>
            </a:r>
            <a:r>
              <a:rPr lang="ja-JP" altLang="en-US" sz="1800" b="0" dirty="0" smtClean="0"/>
              <a:t>入庫基準滞留時間を定義：</a:t>
            </a:r>
            <a:r>
              <a:rPr lang="en-US" altLang="ja-JP" sz="1800" b="0" dirty="0" smtClean="0"/>
              <a:t>4.3H</a:t>
            </a:r>
          </a:p>
          <a:p>
            <a:r>
              <a:rPr lang="en-US" altLang="ja-JP" sz="1800" b="0" dirty="0"/>
              <a:t> </a:t>
            </a:r>
            <a:r>
              <a:rPr lang="en-US" altLang="ja-JP" sz="1800" b="0" dirty="0" smtClean="0"/>
              <a:t>  </a:t>
            </a:r>
            <a:r>
              <a:rPr lang="ja-JP" altLang="en-US" sz="1800" b="0" dirty="0" smtClean="0"/>
              <a:t>荷下ろし</a:t>
            </a:r>
            <a:r>
              <a:rPr lang="en-US" altLang="ja-JP" sz="1800" b="0" dirty="0" smtClean="0"/>
              <a:t>60</a:t>
            </a:r>
            <a:r>
              <a:rPr lang="ja-JP" altLang="en-US" sz="1800" b="0" dirty="0" smtClean="0"/>
              <a:t>分</a:t>
            </a:r>
            <a:r>
              <a:rPr lang="en-US" altLang="ja-JP" sz="1800" b="0" dirty="0" smtClean="0"/>
              <a:t>+</a:t>
            </a:r>
            <a:r>
              <a:rPr lang="ja-JP" altLang="en-US" sz="1800" b="0" dirty="0" smtClean="0"/>
              <a:t>一時仮置きから入庫</a:t>
            </a:r>
            <a:r>
              <a:rPr lang="en-US" altLang="ja-JP" sz="1800" b="0" dirty="0" smtClean="0"/>
              <a:t>200</a:t>
            </a:r>
            <a:r>
              <a:rPr lang="ja-JP" altLang="en-US" sz="1800" b="0" dirty="0" smtClean="0"/>
              <a:t>分</a:t>
            </a:r>
            <a:r>
              <a:rPr lang="en-US" altLang="ja-JP" sz="1800" b="0" dirty="0" smtClean="0"/>
              <a:t>=4.3H</a:t>
            </a:r>
            <a:r>
              <a:rPr lang="ja-JP" altLang="en-US" sz="1800" b="0" dirty="0" smtClean="0"/>
              <a:t>　（参考：生革部さんの入庫変動原因調査より）</a:t>
            </a:r>
            <a:endParaRPr lang="en-US" altLang="ja-JP" sz="1800" b="0" dirty="0" smtClean="0"/>
          </a:p>
          <a:p>
            <a:r>
              <a:rPr lang="en-US" altLang="ja-JP" sz="1800" b="0" dirty="0" smtClean="0"/>
              <a:t>②</a:t>
            </a:r>
            <a:r>
              <a:rPr lang="ja-JP" altLang="en-US" sz="1800" b="0" dirty="0" smtClean="0"/>
              <a:t>入庫基準滞留時間に入る割合と入らない割合を計算</a:t>
            </a:r>
            <a:endParaRPr lang="en-US" altLang="ja-JP" sz="1800" b="0" dirty="0" smtClean="0"/>
          </a:p>
          <a:p>
            <a:endParaRPr lang="en-US" altLang="ja-JP" sz="1800" b="0" dirty="0"/>
          </a:p>
          <a:p>
            <a:pPr marL="342900" indent="-342900">
              <a:buAutoNum type="arabicPeriod"/>
            </a:pPr>
            <a:endParaRPr lang="en-US" altLang="ja-JP" sz="1800" b="0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23日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54464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</TotalTime>
  <Words>1355</Words>
  <Application>Microsoft Macintosh PowerPoint</Application>
  <PresentationFormat>ユーザー設定</PresentationFormat>
  <Paragraphs>268</Paragraphs>
  <Slides>24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24</vt:i4>
      </vt:variant>
    </vt:vector>
  </HeadingPairs>
  <TitlesOfParts>
    <vt:vector size="28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245</cp:revision>
  <dcterms:created xsi:type="dcterms:W3CDTF">2022-01-19T01:36:44Z</dcterms:created>
  <dcterms:modified xsi:type="dcterms:W3CDTF">2023-10-22T15:42:33Z</dcterms:modified>
</cp:coreProperties>
</file>