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9"/>
  </p:notesMasterIdLst>
  <p:sldIdLst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Kawaguchi Masanori／川口　雅典／AI" initials="KM" lastIdx="1" clrIdx="0">
    <p:extLst>
      <p:ext uri="{19B8F6BF-5375-455C-9EA6-DF929625EA0E}">
        <p15:presenceInfo xmlns:p15="http://schemas.microsoft.com/office/powerpoint/2012/main" xmlns="" userId="S-1-5-21-2342985740-1014416105-2952744176-1071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>
        <p:scale>
          <a:sx n="99" d="100"/>
          <a:sy n="99" d="100"/>
        </p:scale>
        <p:origin x="-1144" y="-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23/10/31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xmlns="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xmlns="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xmlns="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xmlns="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xmlns="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xmlns="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23/10/31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23/10/31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23/10/31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xmlns="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23/10/31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xmlns="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xmlns="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xmlns="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xmlns="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xmlns="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xmlns="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xmlns="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xmlns="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xmlns="" id="{B05C86E4-656C-4AA7-BF55-2FC1C65EC4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振り返り）在庫適正</a:t>
            </a:r>
            <a:r>
              <a:rPr kumimoji="1" lang="ja-JP" altLang="en-US" dirty="0"/>
              <a:t>テーマ</a:t>
            </a:r>
            <a:r>
              <a:rPr kumimoji="1" lang="ja-JP" altLang="en-US" dirty="0" smtClean="0"/>
              <a:t>の</a:t>
            </a:r>
            <a:r>
              <a:rPr lang="ja-JP" altLang="en-US" dirty="0" smtClean="0"/>
              <a:t>課題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49385" y="1387231"/>
            <a:ext cx="1367692" cy="125046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2809632" y="1383323"/>
            <a:ext cx="1367692" cy="125046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93322" y="1383324"/>
            <a:ext cx="6510216" cy="1250462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25231" y="2696308"/>
            <a:ext cx="97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仕入先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653322" y="2692401"/>
            <a:ext cx="174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物流センター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976338" y="2668955"/>
            <a:ext cx="174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安城第一工場</a:t>
            </a:r>
            <a:endParaRPr kumimoji="1" lang="ja-JP" altLang="en-US" dirty="0"/>
          </a:p>
        </p:txBody>
      </p:sp>
      <p:pic>
        <p:nvPicPr>
          <p:cNvPr id="11" name="図 10" descr="スクリーンショット 2023-10-31 8.5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73" y="1778000"/>
            <a:ext cx="857163" cy="486020"/>
          </a:xfrm>
          <a:prstGeom prst="rect">
            <a:avLst/>
          </a:prstGeom>
        </p:spPr>
      </p:pic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34EF102E-A3E3-49E0-953F-F9945E26BB0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  <p:pic>
        <p:nvPicPr>
          <p:cNvPr id="16" name="図 15" descr="スクリーンショット 2023-10-31 8.57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758" y="1774091"/>
            <a:ext cx="857163" cy="486020"/>
          </a:xfrm>
          <a:prstGeom prst="rect">
            <a:avLst/>
          </a:prstGeom>
        </p:spPr>
      </p:pic>
      <p:pic>
        <p:nvPicPr>
          <p:cNvPr id="17" name="図 16" descr="スクリーンショット 2023-10-31 8.59.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292" y="1675912"/>
            <a:ext cx="914400" cy="673100"/>
          </a:xfrm>
          <a:prstGeom prst="rect">
            <a:avLst/>
          </a:prstGeom>
        </p:spPr>
      </p:pic>
      <p:pic>
        <p:nvPicPr>
          <p:cNvPr id="18" name="図 17" descr="スクリーンショット 2023-10-31 9.00.3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893" y="1485900"/>
            <a:ext cx="1117600" cy="1092200"/>
          </a:xfrm>
          <a:prstGeom prst="rect">
            <a:avLst/>
          </a:prstGeom>
        </p:spPr>
      </p:pic>
      <p:pic>
        <p:nvPicPr>
          <p:cNvPr id="19" name="図 18" descr="スクリーンショット 2023-10-31 9.00.08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596" y="1484923"/>
            <a:ext cx="1206500" cy="1016000"/>
          </a:xfrm>
          <a:prstGeom prst="rect">
            <a:avLst/>
          </a:prstGeom>
        </p:spPr>
      </p:pic>
      <p:pic>
        <p:nvPicPr>
          <p:cNvPr id="22" name="図 21" descr="スクリーンショット 2023-10-31 9.02.37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746" y="1471247"/>
            <a:ext cx="1092200" cy="965200"/>
          </a:xfrm>
          <a:prstGeom prst="rect">
            <a:avLst/>
          </a:prstGeom>
        </p:spPr>
      </p:pic>
      <p:sp>
        <p:nvSpPr>
          <p:cNvPr id="23" name="正方形/長方形 22"/>
          <p:cNvSpPr/>
          <p:nvPr/>
        </p:nvSpPr>
        <p:spPr>
          <a:xfrm>
            <a:off x="10152186" y="1602153"/>
            <a:ext cx="1367692" cy="851877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組付け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22029" y="949570"/>
            <a:ext cx="325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T403</a:t>
            </a:r>
            <a:r>
              <a:rPr lang="ja-JP" altLang="en-US" dirty="0" smtClean="0"/>
              <a:t>のモノの流れ（簡易版）</a:t>
            </a:r>
            <a:endParaRPr kumimoji="1" lang="ja-JP" altLang="en-US" dirty="0"/>
          </a:p>
        </p:txBody>
      </p:sp>
      <p:sp>
        <p:nvSpPr>
          <p:cNvPr id="29" name="角丸四角形吹き出し 28"/>
          <p:cNvSpPr/>
          <p:nvPr/>
        </p:nvSpPr>
        <p:spPr>
          <a:xfrm>
            <a:off x="328246" y="3395783"/>
            <a:ext cx="11355753" cy="1391139"/>
          </a:xfrm>
          <a:prstGeom prst="wedgeRoundRectCallout">
            <a:avLst>
              <a:gd name="adj1" fmla="val 16676"/>
              <a:gd name="adj2" fmla="val -115750"/>
              <a:gd name="adj3" fmla="val 16667"/>
            </a:avLst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37660" y="3466124"/>
            <a:ext cx="11344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solidFill>
                  <a:srgbClr val="FF0000"/>
                </a:solidFill>
              </a:rPr>
              <a:t>（リーンで安心な生産を実現するために）自動順立装置の導入（</a:t>
            </a:r>
            <a:r>
              <a:rPr lang="en-US" altLang="ja-JP" dirty="0" smtClean="0">
                <a:solidFill>
                  <a:srgbClr val="FF0000"/>
                </a:solidFill>
              </a:rPr>
              <a:t>T403</a:t>
            </a:r>
            <a:r>
              <a:rPr lang="ja-JP" altLang="en-US" dirty="0" smtClean="0">
                <a:solidFill>
                  <a:srgbClr val="FF0000"/>
                </a:solidFill>
              </a:rPr>
              <a:t>）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kumimoji="1" lang="en-US" altLang="ja-JP" dirty="0" smtClean="0"/>
              <a:t>①</a:t>
            </a:r>
            <a:r>
              <a:rPr kumimoji="1" lang="ja-JP" altLang="en-US" dirty="0" smtClean="0"/>
              <a:t>自動でクレーンがピッキングを行うため、人の手が届かないところまでラックが高層化できる</a:t>
            </a:r>
            <a:endParaRPr kumimoji="1" lang="en-US" altLang="ja-JP" dirty="0" smtClean="0"/>
          </a:p>
          <a:p>
            <a:r>
              <a:rPr lang="en-US" altLang="ja-JP" dirty="0" smtClean="0"/>
              <a:t>②</a:t>
            </a:r>
            <a:r>
              <a:rPr lang="ja-JP" altLang="en-US" dirty="0" smtClean="0"/>
              <a:t>人が通る隙間を考慮しなくて済むので、ラックとラックの間の隙間を狭めることができる</a:t>
            </a:r>
            <a:endParaRPr lang="en-US" altLang="ja-JP" dirty="0" smtClean="0"/>
          </a:p>
          <a:p>
            <a:r>
              <a:rPr lang="en-US" altLang="ja-JP" dirty="0" smtClean="0"/>
              <a:t>→</a:t>
            </a:r>
            <a:r>
              <a:rPr lang="ja-JP" altLang="en-US" dirty="0" smtClean="0"/>
              <a:t> ピッキング（入庫出庫）の自動化、スペースの圧縮（生革部の</a:t>
            </a:r>
            <a:r>
              <a:rPr lang="en-US" altLang="ja-JP" dirty="0" smtClean="0"/>
              <a:t>KPI</a:t>
            </a:r>
            <a:r>
              <a:rPr lang="ja-JP" altLang="en-US" dirty="0" smtClean="0"/>
              <a:t>で物流原価とスペースの削減がある）</a:t>
            </a:r>
            <a:endParaRPr kumimoji="1" lang="en-US" altLang="ja-JP" dirty="0" smtClean="0"/>
          </a:p>
        </p:txBody>
      </p:sp>
      <p:sp>
        <p:nvSpPr>
          <p:cNvPr id="32" name="右矢印 31"/>
          <p:cNvSpPr/>
          <p:nvPr/>
        </p:nvSpPr>
        <p:spPr>
          <a:xfrm>
            <a:off x="371230" y="5294923"/>
            <a:ext cx="625231" cy="70338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771662" y="1074615"/>
            <a:ext cx="161387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一時仮置場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369908" y="1070708"/>
            <a:ext cx="161387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FF0000"/>
                </a:solidFill>
              </a:rPr>
              <a:t>自動順立装置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39118" y="4982983"/>
            <a:ext cx="111528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①</a:t>
            </a:r>
            <a:r>
              <a:rPr lang="ja-JP" altLang="en-US" dirty="0" smtClean="0"/>
              <a:t>順</a:t>
            </a:r>
            <a:r>
              <a:rPr lang="ja-JP" altLang="en-US" dirty="0"/>
              <a:t>立装置の在庫数が設計値に対して多かったり少なかったり</a:t>
            </a:r>
            <a:r>
              <a:rPr lang="ja-JP" altLang="en-US" dirty="0" smtClean="0"/>
              <a:t>する</a:t>
            </a:r>
            <a:r>
              <a:rPr lang="ja-JP" altLang="en-US" dirty="0" smtClean="0"/>
              <a:t>（設計値を見直す前のため後回し</a:t>
            </a:r>
            <a:endParaRPr lang="en-US" altLang="ja-JP" dirty="0" smtClean="0"/>
          </a:p>
          <a:p>
            <a:r>
              <a:rPr lang="en-US" altLang="ja-JP" dirty="0" smtClean="0"/>
              <a:t>→</a:t>
            </a:r>
            <a:r>
              <a:rPr lang="ja-JP" altLang="en-US" dirty="0" smtClean="0"/>
              <a:t> </a:t>
            </a:r>
            <a:r>
              <a:rPr lang="ja-JP" altLang="en-US" dirty="0"/>
              <a:t>想定していない箱が順立装置内に存在する、過多が</a:t>
            </a:r>
            <a:r>
              <a:rPr lang="ja-JP" altLang="en-US" dirty="0" smtClean="0"/>
              <a:t>起こる</a:t>
            </a:r>
            <a:r>
              <a:rPr lang="en-US" altLang="ja-JP" dirty="0" smtClean="0"/>
              <a:t>    </a:t>
            </a:r>
            <a:r>
              <a:rPr lang="ja-JP" altLang="en-US" dirty="0" smtClean="0"/>
              <a:t>➡</a:t>
            </a:r>
            <a:r>
              <a:rPr lang="ja-JP" altLang="en-US" dirty="0"/>
              <a:t>　必要な箱が入らない</a:t>
            </a:r>
            <a:endParaRPr lang="en-US" altLang="ja-JP" dirty="0"/>
          </a:p>
          <a:p>
            <a:r>
              <a:rPr lang="en-US" altLang="ja-JP" dirty="0"/>
              <a:t>→</a:t>
            </a:r>
            <a:r>
              <a:rPr lang="ja-JP" altLang="en-US" dirty="0"/>
              <a:t> 必要な箱が順立装置内に存在しない、欠品が起こる　</a:t>
            </a:r>
            <a:r>
              <a:rPr lang="en-US" altLang="ja-JP" dirty="0" smtClean="0"/>
              <a:t>          </a:t>
            </a:r>
            <a:r>
              <a:rPr lang="ja-JP" altLang="en-US" dirty="0" smtClean="0"/>
              <a:t>➡</a:t>
            </a:r>
            <a:r>
              <a:rPr lang="ja-JP" altLang="en-US" dirty="0"/>
              <a:t>　生産停止</a:t>
            </a:r>
            <a:endParaRPr lang="en-US" altLang="ja-JP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②</a:t>
            </a:r>
            <a:r>
              <a:rPr lang="ja-JP" altLang="en-US" dirty="0" smtClean="0">
                <a:solidFill>
                  <a:srgbClr val="FF0000"/>
                </a:solidFill>
              </a:rPr>
              <a:t>順</a:t>
            </a:r>
            <a:r>
              <a:rPr lang="ja-JP" altLang="en-US" dirty="0">
                <a:solidFill>
                  <a:srgbClr val="FF0000"/>
                </a:solidFill>
              </a:rPr>
              <a:t>立装置前の一時仮置場から箱が</a:t>
            </a:r>
            <a:r>
              <a:rPr lang="ja-JP" altLang="en-US" dirty="0" smtClean="0">
                <a:solidFill>
                  <a:srgbClr val="FF0000"/>
                </a:solidFill>
              </a:rPr>
              <a:t>溢れる</a:t>
            </a:r>
            <a:r>
              <a:rPr lang="ja-JP" altLang="en-US" dirty="0" smtClean="0">
                <a:solidFill>
                  <a:srgbClr val="FF0000"/>
                </a:solidFill>
              </a:rPr>
              <a:t>（設計値を見直した後も発生しているため優先して着手、</a:t>
            </a:r>
            <a:r>
              <a:rPr lang="en-US" altLang="ja-JP" dirty="0" smtClean="0">
                <a:solidFill>
                  <a:srgbClr val="FF0000"/>
                </a:solidFill>
              </a:rPr>
              <a:t>★</a:t>
            </a:r>
            <a:r>
              <a:rPr lang="ja-JP" altLang="en-US" dirty="0" smtClean="0">
                <a:solidFill>
                  <a:srgbClr val="FF0000"/>
                </a:solidFill>
              </a:rPr>
              <a:t>本日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/>
              <a:t>→</a:t>
            </a:r>
            <a:r>
              <a:rPr lang="ja-JP" altLang="en-US" dirty="0"/>
              <a:t> スペースの</a:t>
            </a:r>
            <a:r>
              <a:rPr lang="ja-JP" altLang="en-US" dirty="0" smtClean="0"/>
              <a:t>圧迫</a:t>
            </a:r>
            <a:endParaRPr lang="en-US" altLang="ja-JP" dirty="0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8972063" y="1074615"/>
            <a:ext cx="112932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AGV</a:t>
            </a:r>
            <a:endParaRPr kumimoji="1" lang="ja-JP" altLang="en-US" dirty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0" y="6024568"/>
            <a:ext cx="112932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問題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82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xmlns="" id="{7F3BD267-5CA8-440F-82AD-C2911DA0D3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18CBDBC5-5188-4D5B-81AE-7A895E8F310B}"/>
              </a:ext>
            </a:extLst>
          </p:cNvPr>
          <p:cNvSpPr/>
          <p:nvPr/>
        </p:nvSpPr>
        <p:spPr>
          <a:xfrm>
            <a:off x="2133598" y="243702"/>
            <a:ext cx="9906001" cy="5432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内容</a:t>
            </a:r>
            <a:endParaRPr kumimoji="1" lang="ja-JP" altLang="en-US" dirty="0"/>
          </a:p>
        </p:txBody>
      </p:sp>
      <p:sp>
        <p:nvSpPr>
          <p:cNvPr id="6" name="矢印: 五方向 5">
            <a:extLst>
              <a:ext uri="{FF2B5EF4-FFF2-40B4-BE49-F238E27FC236}">
                <a16:creationId xmlns:a16="http://schemas.microsoft.com/office/drawing/2014/main" xmlns="" id="{CEB67F15-4124-4FE6-BB2A-57C4897FC3D1}"/>
              </a:ext>
            </a:extLst>
          </p:cNvPr>
          <p:cNvSpPr/>
          <p:nvPr/>
        </p:nvSpPr>
        <p:spPr>
          <a:xfrm rot="5400000">
            <a:off x="472852" y="771825"/>
            <a:ext cx="1630965" cy="1690524"/>
          </a:xfrm>
          <a:prstGeom prst="homePlate">
            <a:avLst>
              <a:gd name="adj" fmla="val 22429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xmlns="" id="{C4BE0933-3F8E-4BEF-9A8D-BF888CA07756}"/>
              </a:ext>
            </a:extLst>
          </p:cNvPr>
          <p:cNvSpPr/>
          <p:nvPr/>
        </p:nvSpPr>
        <p:spPr>
          <a:xfrm rot="5400000">
            <a:off x="472853" y="2173388"/>
            <a:ext cx="1630967" cy="1690523"/>
          </a:xfrm>
          <a:prstGeom prst="chevron">
            <a:avLst>
              <a:gd name="adj" fmla="val 2336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xmlns="" id="{80C35C46-6E70-4387-BEE0-1847599A5EFE}"/>
              </a:ext>
            </a:extLst>
          </p:cNvPr>
          <p:cNvSpPr/>
          <p:nvPr/>
        </p:nvSpPr>
        <p:spPr>
          <a:xfrm rot="5400000">
            <a:off x="472851" y="3580169"/>
            <a:ext cx="1630967" cy="1690523"/>
          </a:xfrm>
          <a:prstGeom prst="chevron">
            <a:avLst>
              <a:gd name="adj" fmla="val 2336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AECC5A1D-B5E6-47BD-8744-20260339774B}"/>
              </a:ext>
            </a:extLst>
          </p:cNvPr>
          <p:cNvSpPr txBox="1"/>
          <p:nvPr/>
        </p:nvSpPr>
        <p:spPr>
          <a:xfrm>
            <a:off x="605633" y="2854901"/>
            <a:ext cx="1527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要因分析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矢印: 山形 10">
            <a:extLst>
              <a:ext uri="{FF2B5EF4-FFF2-40B4-BE49-F238E27FC236}">
                <a16:creationId xmlns:a16="http://schemas.microsoft.com/office/drawing/2014/main" xmlns="" id="{826F17ED-5FCB-41D9-853D-CF64422C7669}"/>
              </a:ext>
            </a:extLst>
          </p:cNvPr>
          <p:cNvSpPr/>
          <p:nvPr/>
        </p:nvSpPr>
        <p:spPr>
          <a:xfrm rot="5400000">
            <a:off x="472851" y="4944208"/>
            <a:ext cx="1630967" cy="1690523"/>
          </a:xfrm>
          <a:prstGeom prst="chevron">
            <a:avLst>
              <a:gd name="adj" fmla="val 23361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C29B4252-AD86-4FEB-BCBC-A76D797FFD5B}"/>
              </a:ext>
            </a:extLst>
          </p:cNvPr>
          <p:cNvSpPr txBox="1"/>
          <p:nvPr/>
        </p:nvSpPr>
        <p:spPr>
          <a:xfrm>
            <a:off x="524354" y="1268968"/>
            <a:ext cx="160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solidFill>
                  <a:schemeClr val="bg1"/>
                </a:solidFill>
              </a:rPr>
              <a:t>問題把握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xmlns="" id="{1EA18894-0CD2-4C74-A373-E7699C6148B7}"/>
              </a:ext>
            </a:extLst>
          </p:cNvPr>
          <p:cNvSpPr/>
          <p:nvPr/>
        </p:nvSpPr>
        <p:spPr>
          <a:xfrm>
            <a:off x="2133598" y="809821"/>
            <a:ext cx="9906001" cy="125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xmlns="" id="{7084F40A-6C91-4DA7-AF48-2A284B5E8DD4}"/>
              </a:ext>
            </a:extLst>
          </p:cNvPr>
          <p:cNvSpPr/>
          <p:nvPr/>
        </p:nvSpPr>
        <p:spPr>
          <a:xfrm>
            <a:off x="2133598" y="2201497"/>
            <a:ext cx="9906001" cy="125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xmlns="" id="{AFB61D3E-5B7E-4446-B2BB-8968C043039A}"/>
              </a:ext>
            </a:extLst>
          </p:cNvPr>
          <p:cNvSpPr txBox="1"/>
          <p:nvPr/>
        </p:nvSpPr>
        <p:spPr>
          <a:xfrm>
            <a:off x="2214878" y="970756"/>
            <a:ext cx="98247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実績と設計の差を確認</a:t>
            </a:r>
            <a:r>
              <a:rPr lang="ja-JP" altLang="en-US" sz="1400" dirty="0"/>
              <a:t>（仮置場でモノが溢れる時間帯の把握）</a:t>
            </a:r>
            <a:endParaRPr lang="en-US" altLang="ja-JP" sz="1400" dirty="0"/>
          </a:p>
          <a:p>
            <a:r>
              <a:rPr kumimoji="1" lang="ja-JP" altLang="en-US" sz="1400" dirty="0">
                <a:solidFill>
                  <a:srgbClr val="FF0000"/>
                </a:solidFill>
              </a:rPr>
              <a:t>→　分かったこと</a:t>
            </a:r>
            <a:endParaRPr kumimoji="1"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朝</a:t>
            </a:r>
            <a:r>
              <a:rPr lang="ja-JP" altLang="en-US" sz="1400" dirty="0" smtClean="0">
                <a:solidFill>
                  <a:srgbClr val="FF0000"/>
                </a:solidFill>
              </a:rPr>
              <a:t>昼</a:t>
            </a:r>
            <a:r>
              <a:rPr kumimoji="1" lang="ja-JP" altLang="en-US" sz="1400" dirty="0" smtClean="0">
                <a:solidFill>
                  <a:srgbClr val="FF0000"/>
                </a:solidFill>
              </a:rPr>
              <a:t>に</a:t>
            </a:r>
            <a:r>
              <a:rPr kumimoji="1" lang="ja-JP" altLang="en-US" sz="1400" dirty="0">
                <a:solidFill>
                  <a:srgbClr val="FF0000"/>
                </a:solidFill>
              </a:rPr>
              <a:t>納入があったモノは、仮置き場で溜まりやすい（納入から入庫までの</a:t>
            </a:r>
            <a:r>
              <a:rPr kumimoji="1" lang="en-US" altLang="ja-JP" sz="1400" dirty="0">
                <a:solidFill>
                  <a:srgbClr val="FF0000"/>
                </a:solidFill>
              </a:rPr>
              <a:t>LT</a:t>
            </a:r>
            <a:r>
              <a:rPr kumimoji="1" lang="ja-JP" altLang="en-US" sz="1400" dirty="0">
                <a:solidFill>
                  <a:srgbClr val="FF0000"/>
                </a:solidFill>
              </a:rPr>
              <a:t>が設計よりも長い）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xmlns="" id="{0A15A026-F3F3-4132-AA1C-D9EE00583C3D}"/>
              </a:ext>
            </a:extLst>
          </p:cNvPr>
          <p:cNvSpPr txBox="1"/>
          <p:nvPr/>
        </p:nvSpPr>
        <p:spPr>
          <a:xfrm>
            <a:off x="2214879" y="2273876"/>
            <a:ext cx="97000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なぜ</a:t>
            </a:r>
            <a:r>
              <a:rPr kumimoji="1" lang="ja-JP" altLang="en-US" sz="1400" dirty="0" smtClean="0"/>
              <a:t>朝</a:t>
            </a:r>
            <a:r>
              <a:rPr kumimoji="1" lang="ja-JP" altLang="en-US" sz="1400" dirty="0" smtClean="0"/>
              <a:t>昼</a:t>
            </a:r>
            <a:r>
              <a:rPr kumimoji="1" lang="ja-JP" altLang="en-US" sz="1400" dirty="0" smtClean="0"/>
              <a:t>に</a:t>
            </a:r>
            <a:r>
              <a:rPr kumimoji="1" lang="ja-JP" altLang="en-US" sz="1400" dirty="0"/>
              <a:t>納入があったモノが仮置き場で溜まりやすいのか？</a:t>
            </a:r>
            <a:endParaRPr kumimoji="1" lang="en-US" altLang="ja-JP" sz="1400" dirty="0"/>
          </a:p>
          <a:p>
            <a:r>
              <a:rPr lang="ja-JP" altLang="en-US" sz="1400" dirty="0">
                <a:solidFill>
                  <a:srgbClr val="FF0000"/>
                </a:solidFill>
              </a:rPr>
              <a:t>→　分かったこと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>
                <a:solidFill>
                  <a:srgbClr val="FF0000"/>
                </a:solidFill>
              </a:rPr>
              <a:t>・朝は納入数が</a:t>
            </a:r>
            <a:r>
              <a:rPr lang="ja-JP" altLang="en-US" sz="1400" dirty="0" smtClean="0">
                <a:solidFill>
                  <a:srgbClr val="FF0000"/>
                </a:solidFill>
              </a:rPr>
              <a:t>多い</a:t>
            </a:r>
            <a:r>
              <a:rPr lang="ja-JP" altLang="en-US" sz="1400" dirty="0" smtClean="0">
                <a:solidFill>
                  <a:srgbClr val="FF0000"/>
                </a:solidFill>
              </a:rPr>
              <a:t>（仕入先のダイヤが集中）</a:t>
            </a:r>
            <a:r>
              <a:rPr lang="ja-JP" altLang="en-US" sz="1400" dirty="0" smtClean="0">
                <a:solidFill>
                  <a:srgbClr val="FF0000"/>
                </a:solidFill>
              </a:rPr>
              <a:t>。</a:t>
            </a:r>
            <a:r>
              <a:rPr lang="ja-JP" altLang="en-US" sz="1400" dirty="0">
                <a:solidFill>
                  <a:srgbClr val="FF0000"/>
                </a:solidFill>
              </a:rPr>
              <a:t>納入数が多いと、次の便が到着するまでに入庫できないので溜まる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ja-JP" altLang="en-US" sz="1400" dirty="0" smtClean="0">
                <a:solidFill>
                  <a:srgbClr val="FF0000"/>
                </a:solidFill>
              </a:rPr>
              <a:t>・</a:t>
            </a:r>
            <a:r>
              <a:rPr lang="ja-JP" altLang="en-US" sz="1400" dirty="0" smtClean="0">
                <a:solidFill>
                  <a:srgbClr val="FF0000"/>
                </a:solidFill>
              </a:rPr>
              <a:t>昼に納入があったものは、</a:t>
            </a:r>
            <a:r>
              <a:rPr lang="ja-JP" altLang="en-US" sz="1400" dirty="0" smtClean="0">
                <a:solidFill>
                  <a:srgbClr val="FF0000"/>
                </a:solidFill>
              </a:rPr>
              <a:t>昼</a:t>
            </a:r>
            <a:r>
              <a:rPr lang="ja-JP" altLang="en-US" sz="1400" dirty="0">
                <a:solidFill>
                  <a:srgbClr val="FF0000"/>
                </a:solidFill>
              </a:rPr>
              <a:t>勤終了時にモノが工場に</a:t>
            </a:r>
            <a:r>
              <a:rPr lang="ja-JP" altLang="en-US" sz="1400" dirty="0" smtClean="0">
                <a:solidFill>
                  <a:srgbClr val="FF0000"/>
                </a:solidFill>
              </a:rPr>
              <a:t>届く</a:t>
            </a:r>
            <a:r>
              <a:rPr lang="ja-JP" altLang="en-US" sz="1400" dirty="0" smtClean="0">
                <a:solidFill>
                  <a:srgbClr val="FF0000"/>
                </a:solidFill>
              </a:rPr>
              <a:t>。夜勤開始まで</a:t>
            </a:r>
            <a:r>
              <a:rPr lang="ja-JP" altLang="en-US" sz="1400" dirty="0" smtClean="0">
                <a:solidFill>
                  <a:srgbClr val="FF0000"/>
                </a:solidFill>
              </a:rPr>
              <a:t>入庫</a:t>
            </a:r>
            <a:r>
              <a:rPr lang="ja-JP" altLang="en-US" sz="1400" dirty="0">
                <a:solidFill>
                  <a:srgbClr val="FF0000"/>
                </a:solidFill>
              </a:rPr>
              <a:t>作業ができないため溜まる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xmlns="" id="{717BDA21-E3FA-4B09-B546-2E157856E25A}"/>
              </a:ext>
            </a:extLst>
          </p:cNvPr>
          <p:cNvSpPr/>
          <p:nvPr/>
        </p:nvSpPr>
        <p:spPr>
          <a:xfrm>
            <a:off x="2133596" y="3604487"/>
            <a:ext cx="9906001" cy="125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xmlns="" id="{021B12E6-52DC-43A5-8232-C01F0FBEB93D}"/>
              </a:ext>
            </a:extLst>
          </p:cNvPr>
          <p:cNvSpPr txBox="1"/>
          <p:nvPr/>
        </p:nvSpPr>
        <p:spPr>
          <a:xfrm>
            <a:off x="865815" y="4256464"/>
            <a:ext cx="100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1"/>
                </a:solidFill>
              </a:rPr>
              <a:t>提案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xmlns="" id="{52262A08-49A5-4F92-8C4D-E6599484E1B6}"/>
              </a:ext>
            </a:extLst>
          </p:cNvPr>
          <p:cNvSpPr txBox="1"/>
          <p:nvPr/>
        </p:nvSpPr>
        <p:spPr>
          <a:xfrm>
            <a:off x="865815" y="5713392"/>
            <a:ext cx="1007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chemeClr val="bg1"/>
                </a:solidFill>
              </a:rPr>
              <a:t>反応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xmlns="" id="{ED074467-8430-4778-80B3-5B138B5C4CFA}"/>
              </a:ext>
            </a:extLst>
          </p:cNvPr>
          <p:cNvSpPr/>
          <p:nvPr/>
        </p:nvSpPr>
        <p:spPr>
          <a:xfrm>
            <a:off x="2133598" y="4973986"/>
            <a:ext cx="9906001" cy="12533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xmlns="" id="{1C72EFC3-A954-4740-8F2E-308128B3D51D}"/>
              </a:ext>
            </a:extLst>
          </p:cNvPr>
          <p:cNvSpPr txBox="1"/>
          <p:nvPr/>
        </p:nvSpPr>
        <p:spPr>
          <a:xfrm>
            <a:off x="2214878" y="512361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1400" dirty="0">
              <a:solidFill>
                <a:srgbClr val="FF0000"/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="" xmlns:a16="http://schemas.microsoft.com/office/drawing/2014/main" id="{0A845D32-663D-4B78-A0E8-CFEC7BA84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307" y="881582"/>
            <a:ext cx="1925476" cy="1110557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="" xmlns:a16="http://schemas.microsoft.com/office/drawing/2014/main" id="{33C01725-9E21-416C-9167-495F93E7A972}"/>
              </a:ext>
            </a:extLst>
          </p:cNvPr>
          <p:cNvSpPr txBox="1"/>
          <p:nvPr/>
        </p:nvSpPr>
        <p:spPr>
          <a:xfrm>
            <a:off x="10082070" y="1654771"/>
            <a:ext cx="1887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 smtClean="0">
                <a:solidFill>
                  <a:schemeClr val="bg1"/>
                </a:solidFill>
              </a:rPr>
              <a:t>順立前</a:t>
            </a:r>
            <a:r>
              <a:rPr lang="ja-JP" altLang="en-US" sz="1200" b="1" dirty="0" smtClean="0">
                <a:solidFill>
                  <a:schemeClr val="bg1"/>
                </a:solidFill>
              </a:rPr>
              <a:t>の一時仮置場</a:t>
            </a:r>
            <a:endParaRPr lang="en-US" altLang="ja-JP" sz="12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="" xmlns:a16="http://schemas.microsoft.com/office/drawing/2014/main" id="{F48463B2-F151-4A18-96CD-D805DDCF5B49}"/>
              </a:ext>
            </a:extLst>
          </p:cNvPr>
          <p:cNvSpPr txBox="1"/>
          <p:nvPr/>
        </p:nvSpPr>
        <p:spPr>
          <a:xfrm>
            <a:off x="2231983" y="3681438"/>
            <a:ext cx="28657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計画の情報</a:t>
            </a:r>
            <a:endParaRPr lang="en-US" altLang="ja-JP" sz="1400" dirty="0" smtClean="0"/>
          </a:p>
          <a:p>
            <a:r>
              <a:rPr lang="ja-JP" altLang="en-US" sz="1400" dirty="0" smtClean="0"/>
              <a:t>（労働時間、納入数など</a:t>
            </a:r>
            <a:r>
              <a:rPr lang="ja-JP" altLang="en-US" sz="1600" dirty="0" smtClean="0"/>
              <a:t>）</a:t>
            </a:r>
            <a:endParaRPr lang="en-US" altLang="ja-JP" sz="1600" dirty="0"/>
          </a:p>
        </p:txBody>
      </p:sp>
      <p:sp>
        <p:nvSpPr>
          <p:cNvPr id="31" name="正方形/長方形 30"/>
          <p:cNvSpPr/>
          <p:nvPr/>
        </p:nvSpPr>
        <p:spPr>
          <a:xfrm>
            <a:off x="5323878" y="3655891"/>
            <a:ext cx="2337948" cy="525934"/>
          </a:xfrm>
          <a:prstGeom prst="rect">
            <a:avLst/>
          </a:prstGeom>
          <a:solidFill>
            <a:srgbClr val="001A72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="" xmlns:a16="http://schemas.microsoft.com/office/drawing/2014/main" id="{F48463B2-F151-4A18-96CD-D805DDCF5B49}"/>
              </a:ext>
            </a:extLst>
          </p:cNvPr>
          <p:cNvSpPr txBox="1"/>
          <p:nvPr/>
        </p:nvSpPr>
        <p:spPr>
          <a:xfrm>
            <a:off x="5449339" y="3701990"/>
            <a:ext cx="2158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solidFill>
                  <a:schemeClr val="bg1"/>
                </a:solidFill>
              </a:rPr>
              <a:t>シミュレーションモデル</a:t>
            </a:r>
            <a:r>
              <a:rPr lang="en-US" altLang="ja-JP" sz="1200" dirty="0" smtClean="0">
                <a:solidFill>
                  <a:schemeClr val="bg1"/>
                </a:solidFill>
              </a:rPr>
              <a:t>or</a:t>
            </a:r>
          </a:p>
          <a:p>
            <a:r>
              <a:rPr lang="ja-JP" altLang="en-US" sz="1200" dirty="0" smtClean="0">
                <a:solidFill>
                  <a:schemeClr val="bg1"/>
                </a:solidFill>
              </a:rPr>
              <a:t>機械学習</a:t>
            </a:r>
            <a:r>
              <a:rPr lang="en-US" altLang="ja-JP" sz="1200" dirty="0" smtClean="0">
                <a:solidFill>
                  <a:schemeClr val="bg1"/>
                </a:solidFill>
              </a:rPr>
              <a:t>or</a:t>
            </a:r>
            <a:r>
              <a:rPr lang="ja-JP" altLang="en-US" sz="1200" dirty="0" smtClean="0">
                <a:solidFill>
                  <a:schemeClr val="bg1"/>
                </a:solidFill>
              </a:rPr>
              <a:t>ルールベース</a:t>
            </a:r>
            <a:endParaRPr lang="en-US" altLang="ja-JP" sz="1200" dirty="0">
              <a:solidFill>
                <a:schemeClr val="bg1"/>
              </a:solidFill>
            </a:endParaRPr>
          </a:p>
        </p:txBody>
      </p:sp>
      <p:sp>
        <p:nvSpPr>
          <p:cNvPr id="33" name="右矢印 32"/>
          <p:cNvSpPr/>
          <p:nvPr/>
        </p:nvSpPr>
        <p:spPr>
          <a:xfrm>
            <a:off x="4637053" y="3737085"/>
            <a:ext cx="481567" cy="36777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5" name="右矢印 34"/>
          <p:cNvSpPr/>
          <p:nvPr/>
        </p:nvSpPr>
        <p:spPr>
          <a:xfrm rot="16200000">
            <a:off x="6388124" y="4245409"/>
            <a:ext cx="289538" cy="301642"/>
          </a:xfrm>
          <a:prstGeom prst="rightArrow">
            <a:avLst/>
          </a:prstGeom>
          <a:solidFill>
            <a:srgbClr val="008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="" xmlns:a16="http://schemas.microsoft.com/office/drawing/2014/main" id="{F48463B2-F151-4A18-96CD-D805DDCF5B49}"/>
              </a:ext>
            </a:extLst>
          </p:cNvPr>
          <p:cNvSpPr txBox="1"/>
          <p:nvPr/>
        </p:nvSpPr>
        <p:spPr>
          <a:xfrm>
            <a:off x="4622679" y="4306553"/>
            <a:ext cx="4117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設計の情報</a:t>
            </a:r>
            <a:endParaRPr lang="en-US" altLang="ja-JP" sz="1400" dirty="0" smtClean="0"/>
          </a:p>
          <a:p>
            <a:r>
              <a:rPr lang="ja-JP" altLang="en-US" sz="1400" dirty="0" smtClean="0"/>
              <a:t>（</a:t>
            </a:r>
            <a:r>
              <a:rPr lang="en-US" altLang="ja-JP" sz="1400" dirty="0" smtClean="0"/>
              <a:t>LT</a:t>
            </a:r>
            <a:r>
              <a:rPr lang="ja-JP" altLang="en-US" sz="1400" dirty="0" smtClean="0"/>
              <a:t>、ダイヤ、人ロボットの能力など）</a:t>
            </a:r>
            <a:endParaRPr lang="en-US" altLang="ja-JP" sz="1400" dirty="0"/>
          </a:p>
        </p:txBody>
      </p:sp>
      <p:sp>
        <p:nvSpPr>
          <p:cNvPr id="37" name="右矢印 36"/>
          <p:cNvSpPr/>
          <p:nvPr/>
        </p:nvSpPr>
        <p:spPr>
          <a:xfrm>
            <a:off x="7932465" y="3735553"/>
            <a:ext cx="481567" cy="367774"/>
          </a:xfrm>
          <a:prstGeom prst="right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9249435" y="3989409"/>
            <a:ext cx="21094" cy="6981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9262265" y="4694933"/>
            <a:ext cx="1962778" cy="1282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フリーフォーム 39"/>
          <p:cNvSpPr/>
          <p:nvPr/>
        </p:nvSpPr>
        <p:spPr>
          <a:xfrm>
            <a:off x="9300750" y="4053548"/>
            <a:ext cx="1680549" cy="519625"/>
          </a:xfrm>
          <a:custGeom>
            <a:avLst/>
            <a:gdLst>
              <a:gd name="connsiteX0" fmla="*/ 0 w 2435412"/>
              <a:gd name="connsiteY0" fmla="*/ 747059 h 1045883"/>
              <a:gd name="connsiteX1" fmla="*/ 224117 w 2435412"/>
              <a:gd name="connsiteY1" fmla="*/ 149412 h 1045883"/>
              <a:gd name="connsiteX2" fmla="*/ 597647 w 2435412"/>
              <a:gd name="connsiteY2" fmla="*/ 0 h 1045883"/>
              <a:gd name="connsiteX3" fmla="*/ 926353 w 2435412"/>
              <a:gd name="connsiteY3" fmla="*/ 283883 h 1045883"/>
              <a:gd name="connsiteX4" fmla="*/ 1075764 w 2435412"/>
              <a:gd name="connsiteY4" fmla="*/ 866589 h 1045883"/>
              <a:gd name="connsiteX5" fmla="*/ 1389529 w 2435412"/>
              <a:gd name="connsiteY5" fmla="*/ 1045883 h 1045883"/>
              <a:gd name="connsiteX6" fmla="*/ 1792941 w 2435412"/>
              <a:gd name="connsiteY6" fmla="*/ 776942 h 1045883"/>
              <a:gd name="connsiteX7" fmla="*/ 2226235 w 2435412"/>
              <a:gd name="connsiteY7" fmla="*/ 627530 h 1045883"/>
              <a:gd name="connsiteX8" fmla="*/ 2435412 w 2435412"/>
              <a:gd name="connsiteY8" fmla="*/ 791883 h 104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5412" h="1045883">
                <a:moveTo>
                  <a:pt x="0" y="747059"/>
                </a:moveTo>
                <a:lnTo>
                  <a:pt x="224117" y="149412"/>
                </a:lnTo>
                <a:lnTo>
                  <a:pt x="597647" y="0"/>
                </a:lnTo>
                <a:lnTo>
                  <a:pt x="926353" y="283883"/>
                </a:lnTo>
                <a:lnTo>
                  <a:pt x="1075764" y="866589"/>
                </a:lnTo>
                <a:lnTo>
                  <a:pt x="1389529" y="1045883"/>
                </a:lnTo>
                <a:lnTo>
                  <a:pt x="1792941" y="776942"/>
                </a:lnTo>
                <a:lnTo>
                  <a:pt x="2226235" y="627530"/>
                </a:lnTo>
                <a:lnTo>
                  <a:pt x="2435412" y="791883"/>
                </a:lnTo>
              </a:path>
            </a:pathLst>
          </a:cu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="" xmlns:a16="http://schemas.microsoft.com/office/drawing/2014/main" id="{F48463B2-F151-4A18-96CD-D805DDCF5B49}"/>
              </a:ext>
            </a:extLst>
          </p:cNvPr>
          <p:cNvSpPr txBox="1"/>
          <p:nvPr/>
        </p:nvSpPr>
        <p:spPr>
          <a:xfrm>
            <a:off x="11300724" y="4486576"/>
            <a:ext cx="73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時間</a:t>
            </a:r>
            <a:endParaRPr lang="en-US" altLang="ja-JP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="" xmlns:a16="http://schemas.microsoft.com/office/drawing/2014/main" id="{F48463B2-F151-4A18-96CD-D805DDCF5B49}"/>
              </a:ext>
            </a:extLst>
          </p:cNvPr>
          <p:cNvSpPr txBox="1"/>
          <p:nvPr/>
        </p:nvSpPr>
        <p:spPr>
          <a:xfrm>
            <a:off x="7847818" y="4078434"/>
            <a:ext cx="80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 smtClean="0"/>
              <a:t>ouput</a:t>
            </a:r>
            <a:endParaRPr lang="en-US" altLang="ja-JP" sz="16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="" xmlns:a16="http://schemas.microsoft.com/office/drawing/2014/main" id="{F48463B2-F151-4A18-96CD-D805DDCF5B49}"/>
              </a:ext>
            </a:extLst>
          </p:cNvPr>
          <p:cNvSpPr txBox="1"/>
          <p:nvPr/>
        </p:nvSpPr>
        <p:spPr>
          <a:xfrm>
            <a:off x="8569819" y="3650832"/>
            <a:ext cx="2736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/>
              <a:t>一時仮置場</a:t>
            </a:r>
            <a:r>
              <a:rPr lang="ja-JP" altLang="en-US" sz="1600" dirty="0" smtClean="0"/>
              <a:t>の</a:t>
            </a:r>
            <a:r>
              <a:rPr lang="ja-JP" altLang="en-US" sz="1600" dirty="0" smtClean="0"/>
              <a:t>混雑度</a:t>
            </a:r>
            <a:endParaRPr lang="en-US" altLang="ja-JP" sz="1600" dirty="0"/>
          </a:p>
        </p:txBody>
      </p:sp>
      <p:sp>
        <p:nvSpPr>
          <p:cNvPr id="19" name="角丸四角形吹き出し 18"/>
          <p:cNvSpPr/>
          <p:nvPr/>
        </p:nvSpPr>
        <p:spPr>
          <a:xfrm>
            <a:off x="11606512" y="2988849"/>
            <a:ext cx="1927681" cy="1103181"/>
          </a:xfrm>
          <a:prstGeom prst="wedgeRoundRectCallout">
            <a:avLst>
              <a:gd name="adj1" fmla="val -73407"/>
              <a:gd name="adj2" fmla="val 4157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どういう効果を出すのかまでは言ってない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="" xmlns:a16="http://schemas.microsoft.com/office/drawing/2014/main" id="{F48463B2-F151-4A18-96CD-D805DDCF5B49}"/>
              </a:ext>
            </a:extLst>
          </p:cNvPr>
          <p:cNvSpPr txBox="1"/>
          <p:nvPr/>
        </p:nvSpPr>
        <p:spPr>
          <a:xfrm>
            <a:off x="4527003" y="4017794"/>
            <a:ext cx="800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/>
              <a:t>input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323247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 smtClean="0"/>
              <a:t>DS</a:t>
            </a:r>
            <a:r>
              <a:rPr kumimoji="1" lang="ja-JP" altLang="en-US" dirty="0" smtClean="0"/>
              <a:t>部に求めていること（笹岡の理解）：</a:t>
            </a:r>
            <a:r>
              <a:rPr kumimoji="1" lang="ja-JP" altLang="en-US" b="0" dirty="0" smtClean="0"/>
              <a:t>過去の膨大なデータに対して、データサイエンス的な手法を駆使して、潜在的な問題（現状問題として認識していない問題）を発見したい。例えば、実績の</a:t>
            </a:r>
            <a:r>
              <a:rPr kumimoji="1" lang="en-US" altLang="ja-JP" b="0" dirty="0" smtClean="0"/>
              <a:t>LT</a:t>
            </a:r>
            <a:r>
              <a:rPr kumimoji="1" lang="ja-JP" altLang="en-US" b="0" dirty="0" smtClean="0"/>
              <a:t>が設計の</a:t>
            </a:r>
            <a:r>
              <a:rPr kumimoji="1" lang="en-US" altLang="ja-JP" b="0" dirty="0" smtClean="0"/>
              <a:t>LT</a:t>
            </a:r>
            <a:r>
              <a:rPr kumimoji="1" lang="ja-JP" altLang="en-US" b="0" dirty="0" smtClean="0"/>
              <a:t>を超過している原因を調べたい。原因変数の特定まで行かなくても、現状のデータでは、どの変数が影響しているか知りたい。どの変数が影響しているか分かれば、生革部のドメイン知識で結果の解釈ができる</a:t>
            </a:r>
            <a:r>
              <a:rPr kumimoji="1" lang="en-US" altLang="ja-JP" b="0" dirty="0" smtClean="0"/>
              <a:t>or</a:t>
            </a:r>
            <a:r>
              <a:rPr kumimoji="1" lang="ja-JP" altLang="en-US" b="0" dirty="0" smtClean="0"/>
              <a:t>分析の攻め所が分かる。</a:t>
            </a:r>
            <a:r>
              <a:rPr lang="ja-JP" altLang="en-US" b="0" dirty="0" smtClean="0"/>
              <a:t>現状、影響する変数が多すぎるため、人の手で整理することが難しい。単純に、納入回数や収容数など少ない変数で異常を切り分けることが</a:t>
            </a:r>
            <a:r>
              <a:rPr lang="ja-JP" altLang="en-US" b="0" dirty="0" smtClean="0"/>
              <a:t>でき</a:t>
            </a:r>
            <a:r>
              <a:rPr lang="ja-JP" altLang="en-US" b="0" dirty="0" smtClean="0"/>
              <a:t>ない。正常と異常を切り分ける条件をデータサイエンス的な手法で明らかにしてほしい。現実世界の事象は考えなくていい。データで分かるをことを示して欲しい。足りないデータがあれば教えて欲しい。</a:t>
            </a:r>
            <a:endParaRPr kumimoji="1" lang="en-US" altLang="ja-JP" b="0" dirty="0" smtClean="0"/>
          </a:p>
          <a:p>
            <a:r>
              <a:rPr lang="ja-JP" altLang="en-US" dirty="0" smtClean="0"/>
              <a:t>求めている理由：</a:t>
            </a:r>
            <a:r>
              <a:rPr lang="ja-JP" altLang="en-US" b="0" dirty="0" smtClean="0"/>
              <a:t>泥臭い分析</a:t>
            </a:r>
            <a:r>
              <a:rPr lang="ja-JP" altLang="en-US" dirty="0" smtClean="0"/>
              <a:t>（</a:t>
            </a:r>
            <a:r>
              <a:rPr lang="ja-JP" altLang="en-US" b="0" dirty="0" smtClean="0"/>
              <a:t>今まで</a:t>
            </a:r>
            <a:r>
              <a:rPr lang="en-US" altLang="ja-JP" b="0" dirty="0" smtClean="0"/>
              <a:t>DS</a:t>
            </a:r>
            <a:r>
              <a:rPr lang="ja-JP" altLang="en-US" b="0" dirty="0" smtClean="0"/>
              <a:t>部がやってきたような分析）は生革部でもできる。</a:t>
            </a:r>
            <a:r>
              <a:rPr lang="en-US" altLang="ja-JP" b="0" dirty="0" smtClean="0"/>
              <a:t>DS</a:t>
            </a:r>
            <a:r>
              <a:rPr lang="ja-JP" altLang="en-US" b="0" dirty="0" smtClean="0"/>
              <a:t>部には生革部ができない難易度の高いところを担当して欲しい。</a:t>
            </a:r>
            <a:endParaRPr lang="en-US" altLang="ja-JP" b="0" dirty="0" smtClean="0"/>
          </a:p>
          <a:p>
            <a:endParaRPr lang="en-US" altLang="ja-JP" b="0" dirty="0"/>
          </a:p>
          <a:p>
            <a:endParaRPr lang="en-US" altLang="ja-JP" b="0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9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="" xmlns:a16="http://schemas.microsoft.com/office/drawing/2014/main" id="{E94ABB36-175F-4E82-A926-104A6781AF0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3384" y="788569"/>
            <a:ext cx="11341555" cy="5637600"/>
          </a:xfrm>
        </p:spPr>
        <p:txBody>
          <a:bodyPr/>
          <a:lstStyle/>
          <a:p>
            <a:r>
              <a:rPr lang="ja-JP" altLang="en-US" dirty="0"/>
              <a:t>分析開発を、次の２ステップで進めます。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="" xmlns:a16="http://schemas.microsoft.com/office/drawing/2014/main" id="{7404DB31-D5BA-42BC-B49B-7DD5515F33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sz="2000" dirty="0" smtClean="0"/>
              <a:t>2. </a:t>
            </a:r>
            <a:r>
              <a:rPr kumimoji="1" lang="ja-JP" altLang="en-US" sz="2000" dirty="0" smtClean="0"/>
              <a:t>分析</a:t>
            </a:r>
            <a:r>
              <a:rPr kumimoji="1" lang="ja-JP" altLang="en-US" sz="2000" dirty="0"/>
              <a:t>開発の</a:t>
            </a:r>
            <a:r>
              <a:rPr kumimoji="1" lang="ja-JP" altLang="en-US" sz="2000" dirty="0" smtClean="0"/>
              <a:t>進め</a:t>
            </a:r>
            <a:r>
              <a:rPr lang="ja-JP" altLang="en-US" sz="2000" dirty="0" smtClean="0"/>
              <a:t>方</a:t>
            </a:r>
            <a:endParaRPr kumimoji="1" lang="en-US" altLang="ja-JP" sz="2000" dirty="0"/>
          </a:p>
          <a:p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="" xmlns:a16="http://schemas.microsoft.com/office/drawing/2014/main" id="{15AC0DB6-B6CD-47AE-A978-AAC019BAE44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31日 </a:t>
            </a:fld>
            <a:endParaRPr lang="en-US" dirty="0"/>
          </a:p>
        </p:txBody>
      </p:sp>
      <p:sp>
        <p:nvSpPr>
          <p:cNvPr id="14" name="矢印: 山形 13">
            <a:extLst>
              <a:ext uri="{FF2B5EF4-FFF2-40B4-BE49-F238E27FC236}">
                <a16:creationId xmlns="" xmlns:a16="http://schemas.microsoft.com/office/drawing/2014/main" id="{ED1C73ED-6232-41C8-9DB4-7A95E4F63F7C}"/>
              </a:ext>
            </a:extLst>
          </p:cNvPr>
          <p:cNvSpPr/>
          <p:nvPr/>
        </p:nvSpPr>
        <p:spPr>
          <a:xfrm>
            <a:off x="6130037" y="1460919"/>
            <a:ext cx="5459563" cy="484632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STEP2</a:t>
            </a:r>
            <a:r>
              <a:rPr lang="ja-JP" altLang="en-US" dirty="0">
                <a:solidFill>
                  <a:schemeClr val="bg1"/>
                </a:solidFill>
              </a:rPr>
              <a:t>：</a:t>
            </a:r>
            <a:r>
              <a:rPr lang="en-US" altLang="ja-JP" dirty="0">
                <a:solidFill>
                  <a:schemeClr val="bg1"/>
                </a:solidFill>
              </a:rPr>
              <a:t>AI</a:t>
            </a:r>
            <a:r>
              <a:rPr lang="ja-JP" altLang="en-US" dirty="0">
                <a:solidFill>
                  <a:schemeClr val="bg1"/>
                </a:solidFill>
              </a:rPr>
              <a:t>モデルの開発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矢印: 五方向 14">
            <a:extLst>
              <a:ext uri="{FF2B5EF4-FFF2-40B4-BE49-F238E27FC236}">
                <a16:creationId xmlns="" xmlns:a16="http://schemas.microsoft.com/office/drawing/2014/main" id="{7FD6CE9A-7A4F-43AD-B20E-59FBD5BDC13C}"/>
              </a:ext>
            </a:extLst>
          </p:cNvPr>
          <p:cNvSpPr/>
          <p:nvPr/>
        </p:nvSpPr>
        <p:spPr>
          <a:xfrm>
            <a:off x="694598" y="1460919"/>
            <a:ext cx="5459564" cy="484632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STEP1</a:t>
            </a:r>
            <a:r>
              <a:rPr kumimoji="1" lang="ja-JP" altLang="en-US" dirty="0"/>
              <a:t>（</a:t>
            </a:r>
            <a:r>
              <a:rPr kumimoji="1" lang="en-US" altLang="ja-JP" dirty="0"/>
              <a:t>AI</a:t>
            </a:r>
            <a:r>
              <a:rPr kumimoji="1" lang="ja-JP" altLang="en-US" dirty="0"/>
              <a:t>モデル開発のための）データ分析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="" xmlns:a16="http://schemas.microsoft.com/office/drawing/2014/main" id="{A914807A-52B7-46F3-9D2E-85AF99C0CCC5}"/>
              </a:ext>
            </a:extLst>
          </p:cNvPr>
          <p:cNvSpPr/>
          <p:nvPr/>
        </p:nvSpPr>
        <p:spPr>
          <a:xfrm>
            <a:off x="874358" y="2441753"/>
            <a:ext cx="572711" cy="15803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目的設定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="" xmlns:a16="http://schemas.microsoft.com/office/drawing/2014/main" id="{39A95F4B-DB55-449B-81C2-B9381DBF9559}"/>
              </a:ext>
            </a:extLst>
          </p:cNvPr>
          <p:cNvSpPr/>
          <p:nvPr/>
        </p:nvSpPr>
        <p:spPr>
          <a:xfrm>
            <a:off x="2529148" y="2441753"/>
            <a:ext cx="572711" cy="15803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仮説立て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="" xmlns:a16="http://schemas.microsoft.com/office/drawing/2014/main" id="{85AAC1F9-F78F-44D6-8270-F36919A98959}"/>
              </a:ext>
            </a:extLst>
          </p:cNvPr>
          <p:cNvSpPr/>
          <p:nvPr/>
        </p:nvSpPr>
        <p:spPr>
          <a:xfrm>
            <a:off x="4183938" y="2421309"/>
            <a:ext cx="572711" cy="16211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データ分析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="" xmlns:a16="http://schemas.microsoft.com/office/drawing/2014/main" id="{C16973F9-F8D7-4FE8-BF52-AD1D496943AC}"/>
              </a:ext>
            </a:extLst>
          </p:cNvPr>
          <p:cNvSpPr/>
          <p:nvPr/>
        </p:nvSpPr>
        <p:spPr>
          <a:xfrm>
            <a:off x="5838728" y="2421309"/>
            <a:ext cx="572710" cy="16211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目標設定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="" xmlns:a16="http://schemas.microsoft.com/office/drawing/2014/main" id="{E6255547-47AB-44E9-949A-60708820C191}"/>
              </a:ext>
            </a:extLst>
          </p:cNvPr>
          <p:cNvSpPr/>
          <p:nvPr/>
        </p:nvSpPr>
        <p:spPr>
          <a:xfrm>
            <a:off x="7493518" y="2421309"/>
            <a:ext cx="572710" cy="16211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モデル設計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="" xmlns:a16="http://schemas.microsoft.com/office/drawing/2014/main" id="{CDF250B1-0C38-40F7-8522-A5AE9340C551}"/>
              </a:ext>
            </a:extLst>
          </p:cNvPr>
          <p:cNvSpPr/>
          <p:nvPr/>
        </p:nvSpPr>
        <p:spPr>
          <a:xfrm>
            <a:off x="9148307" y="2441753"/>
            <a:ext cx="572710" cy="15803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モデル評価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CE106B07-4ECE-49E0-9207-773FEE744E00}"/>
              </a:ext>
            </a:extLst>
          </p:cNvPr>
          <p:cNvSpPr/>
          <p:nvPr/>
        </p:nvSpPr>
        <p:spPr>
          <a:xfrm>
            <a:off x="10792599" y="2384739"/>
            <a:ext cx="572710" cy="16943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システム開発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="" xmlns:a16="http://schemas.microsoft.com/office/drawing/2014/main" id="{D5BF5B5A-2701-4B90-9488-79A8312F7B76}"/>
              </a:ext>
            </a:extLst>
          </p:cNvPr>
          <p:cNvSpPr/>
          <p:nvPr/>
        </p:nvSpPr>
        <p:spPr>
          <a:xfrm>
            <a:off x="1722698" y="2984107"/>
            <a:ext cx="530821" cy="495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="" xmlns:a16="http://schemas.microsoft.com/office/drawing/2014/main" id="{B637BFBB-A475-42F0-9966-97DD0EB6BB7D}"/>
              </a:ext>
            </a:extLst>
          </p:cNvPr>
          <p:cNvSpPr/>
          <p:nvPr/>
        </p:nvSpPr>
        <p:spPr>
          <a:xfrm>
            <a:off x="5032278" y="2984107"/>
            <a:ext cx="530821" cy="495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="" xmlns:a16="http://schemas.microsoft.com/office/drawing/2014/main" id="{63E6CC85-3BD9-45C8-AAE2-7D65BFFD0400}"/>
              </a:ext>
            </a:extLst>
          </p:cNvPr>
          <p:cNvSpPr/>
          <p:nvPr/>
        </p:nvSpPr>
        <p:spPr>
          <a:xfrm>
            <a:off x="6687068" y="2984107"/>
            <a:ext cx="530821" cy="495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矢印: 環状 101">
            <a:extLst>
              <a:ext uri="{FF2B5EF4-FFF2-40B4-BE49-F238E27FC236}">
                <a16:creationId xmlns="" xmlns:a16="http://schemas.microsoft.com/office/drawing/2014/main" id="{C5BE3FB2-FD10-46F1-805E-AC92891A924C}"/>
              </a:ext>
            </a:extLst>
          </p:cNvPr>
          <p:cNvSpPr/>
          <p:nvPr/>
        </p:nvSpPr>
        <p:spPr>
          <a:xfrm>
            <a:off x="3356543" y="2773508"/>
            <a:ext cx="572711" cy="7509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矢印: 環状 102">
            <a:extLst>
              <a:ext uri="{FF2B5EF4-FFF2-40B4-BE49-F238E27FC236}">
                <a16:creationId xmlns="" xmlns:a16="http://schemas.microsoft.com/office/drawing/2014/main" id="{45D23B46-847A-460B-A893-E4C085999B4D}"/>
              </a:ext>
            </a:extLst>
          </p:cNvPr>
          <p:cNvSpPr/>
          <p:nvPr/>
        </p:nvSpPr>
        <p:spPr>
          <a:xfrm rot="10800000">
            <a:off x="3368565" y="2856443"/>
            <a:ext cx="572711" cy="7509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矢印: 環状 103">
            <a:extLst>
              <a:ext uri="{FF2B5EF4-FFF2-40B4-BE49-F238E27FC236}">
                <a16:creationId xmlns="" xmlns:a16="http://schemas.microsoft.com/office/drawing/2014/main" id="{6A484021-0B55-4431-82E5-01A7EA154B21}"/>
              </a:ext>
            </a:extLst>
          </p:cNvPr>
          <p:cNvSpPr/>
          <p:nvPr/>
        </p:nvSpPr>
        <p:spPr>
          <a:xfrm>
            <a:off x="8320150" y="2773509"/>
            <a:ext cx="572711" cy="7509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5" name="矢印: 環状 104">
            <a:extLst>
              <a:ext uri="{FF2B5EF4-FFF2-40B4-BE49-F238E27FC236}">
                <a16:creationId xmlns="" xmlns:a16="http://schemas.microsoft.com/office/drawing/2014/main" id="{B99784AD-16DB-4ED5-BD03-2598D9A7C84B}"/>
              </a:ext>
            </a:extLst>
          </p:cNvPr>
          <p:cNvSpPr/>
          <p:nvPr/>
        </p:nvSpPr>
        <p:spPr>
          <a:xfrm rot="10800000">
            <a:off x="8332172" y="2856444"/>
            <a:ext cx="572711" cy="750926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9" name="吹き出し: 角を丸めた四角形 108">
            <a:extLst>
              <a:ext uri="{FF2B5EF4-FFF2-40B4-BE49-F238E27FC236}">
                <a16:creationId xmlns="" xmlns:a16="http://schemas.microsoft.com/office/drawing/2014/main" id="{60B00F9F-E6C8-41BD-A636-162BA13EA359}"/>
              </a:ext>
            </a:extLst>
          </p:cNvPr>
          <p:cNvSpPr/>
          <p:nvPr/>
        </p:nvSpPr>
        <p:spPr>
          <a:xfrm>
            <a:off x="5712339" y="4359039"/>
            <a:ext cx="2371277" cy="1183058"/>
          </a:xfrm>
          <a:prstGeom prst="wedgeRoundRectCallout">
            <a:avLst>
              <a:gd name="adj1" fmla="val -29581"/>
              <a:gd name="adj2" fmla="val -828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accent1"/>
                </a:solidFill>
              </a:rPr>
              <a:t>その“要因”に対する改善</a:t>
            </a:r>
            <a:r>
              <a:rPr lang="ja-JP" altLang="en-US" sz="1600" dirty="0">
                <a:solidFill>
                  <a:schemeClr val="accent1"/>
                </a:solidFill>
              </a:rPr>
              <a:t>施策</a:t>
            </a:r>
            <a:r>
              <a:rPr kumimoji="1" lang="ja-JP" altLang="en-US" sz="1600" dirty="0">
                <a:solidFill>
                  <a:schemeClr val="accent1"/>
                </a:solidFill>
              </a:rPr>
              <a:t>を実施したい</a:t>
            </a:r>
            <a:endParaRPr kumimoji="1" lang="en-US" altLang="ja-JP" sz="1000" u="sng" dirty="0">
              <a:solidFill>
                <a:schemeClr val="accent1"/>
              </a:solidFill>
            </a:endParaRPr>
          </a:p>
        </p:txBody>
      </p:sp>
      <p:sp>
        <p:nvSpPr>
          <p:cNvPr id="110" name="吹き出し: 角を丸めた四角形 109">
            <a:extLst>
              <a:ext uri="{FF2B5EF4-FFF2-40B4-BE49-F238E27FC236}">
                <a16:creationId xmlns="" xmlns:a16="http://schemas.microsoft.com/office/drawing/2014/main" id="{FA958CA9-1460-4CE9-858B-5F8F2AF3092F}"/>
              </a:ext>
            </a:extLst>
          </p:cNvPr>
          <p:cNvSpPr/>
          <p:nvPr/>
        </p:nvSpPr>
        <p:spPr>
          <a:xfrm>
            <a:off x="8152759" y="4359039"/>
            <a:ext cx="3347986" cy="1752966"/>
          </a:xfrm>
          <a:prstGeom prst="wedgeRoundRectCallout">
            <a:avLst>
              <a:gd name="adj1" fmla="val -29479"/>
              <a:gd name="adj2" fmla="val -7079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accent1"/>
                </a:solidFill>
              </a:rPr>
              <a:t>施策を実施するために　　　　　必要な</a:t>
            </a:r>
            <a:r>
              <a:rPr lang="en-US" altLang="ja-JP" sz="1600" dirty="0">
                <a:solidFill>
                  <a:schemeClr val="accent1"/>
                </a:solidFill>
              </a:rPr>
              <a:t>AI</a:t>
            </a:r>
            <a:r>
              <a:rPr kumimoji="1" lang="ja-JP" altLang="en-US" sz="1600" dirty="0">
                <a:solidFill>
                  <a:schemeClr val="accent1"/>
                </a:solidFill>
              </a:rPr>
              <a:t>モデルを開発</a:t>
            </a:r>
            <a:r>
              <a:rPr lang="ja-JP" altLang="en-US" sz="1600" dirty="0">
                <a:solidFill>
                  <a:schemeClr val="accent1"/>
                </a:solidFill>
              </a:rPr>
              <a:t>する</a:t>
            </a:r>
            <a:endParaRPr kumimoji="1" lang="en-US" altLang="ja-JP" sz="1600" dirty="0">
              <a:solidFill>
                <a:schemeClr val="accent1"/>
              </a:solidFill>
            </a:endParaRPr>
          </a:p>
          <a:p>
            <a:endParaRPr lang="en-US" altLang="ja-JP" sz="800" dirty="0">
              <a:solidFill>
                <a:schemeClr val="accent1"/>
              </a:solidFill>
            </a:endParaRPr>
          </a:p>
          <a:p>
            <a:r>
              <a:rPr lang="ja-JP" altLang="en-US" sz="1200" u="sng" dirty="0">
                <a:solidFill>
                  <a:schemeClr val="tx1"/>
                </a:solidFill>
              </a:rPr>
              <a:t>取り組み概要</a:t>
            </a:r>
            <a:endParaRPr lang="en-US" altLang="ja-JP" sz="1200" u="sng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・モデルや手法の選定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・○○の異常を検知するモデル開発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108" name="吹き出し: 角を丸めた四角形 107">
            <a:extLst>
              <a:ext uri="{FF2B5EF4-FFF2-40B4-BE49-F238E27FC236}">
                <a16:creationId xmlns="" xmlns:a16="http://schemas.microsoft.com/office/drawing/2014/main" id="{EBD08228-C96B-4791-BAFC-2460B432A778}"/>
              </a:ext>
            </a:extLst>
          </p:cNvPr>
          <p:cNvSpPr/>
          <p:nvPr/>
        </p:nvSpPr>
        <p:spPr>
          <a:xfrm>
            <a:off x="3225418" y="4338603"/>
            <a:ext cx="2385221" cy="1793839"/>
          </a:xfrm>
          <a:prstGeom prst="wedgeRoundRectCallout">
            <a:avLst>
              <a:gd name="adj1" fmla="val -32345"/>
              <a:gd name="adj2" fmla="val -8594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accent1"/>
                </a:solidFill>
              </a:rPr>
              <a:t>在庫の異常に関わる　“要因”を推定する</a:t>
            </a:r>
            <a:endParaRPr kumimoji="1" lang="en-US" altLang="ja-JP" sz="1600" dirty="0">
              <a:solidFill>
                <a:schemeClr val="accent1"/>
              </a:solidFill>
            </a:endParaRPr>
          </a:p>
          <a:p>
            <a:endParaRPr kumimoji="1" lang="en-US" altLang="ja-JP" sz="800" u="sng" dirty="0">
              <a:solidFill>
                <a:schemeClr val="accent1"/>
              </a:solidFill>
            </a:endParaRPr>
          </a:p>
          <a:p>
            <a:r>
              <a:rPr lang="ja-JP" altLang="en-US" sz="1200" u="sng" dirty="0">
                <a:solidFill>
                  <a:schemeClr val="tx1"/>
                </a:solidFill>
              </a:rPr>
              <a:t>取り組み概要</a:t>
            </a:r>
            <a:endParaRPr lang="en-US" altLang="ja-JP" sz="1200" u="sng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・仮説を設定し検証する</a:t>
            </a:r>
            <a:endParaRPr lang="en-US" altLang="ja-JP" sz="1200" dirty="0">
              <a:solidFill>
                <a:schemeClr val="tx1"/>
              </a:solidFill>
            </a:endParaRPr>
          </a:p>
          <a:p>
            <a:r>
              <a:rPr lang="ja-JP" altLang="en-US" sz="1200" dirty="0">
                <a:solidFill>
                  <a:schemeClr val="tx1"/>
                </a:solidFill>
              </a:rPr>
              <a:t>・データを網羅的に分析する</a:t>
            </a:r>
            <a:endParaRPr lang="en-US" altLang="ja-JP" sz="1200" dirty="0">
              <a:solidFill>
                <a:schemeClr val="tx1"/>
              </a:solidFill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="" xmlns:a16="http://schemas.microsoft.com/office/drawing/2014/main" id="{0682A2F0-7A4E-4ED2-B11B-00D9FD2E2730}"/>
              </a:ext>
            </a:extLst>
          </p:cNvPr>
          <p:cNvSpPr/>
          <p:nvPr/>
        </p:nvSpPr>
        <p:spPr>
          <a:xfrm>
            <a:off x="701424" y="4367363"/>
            <a:ext cx="2410604" cy="1084019"/>
          </a:xfrm>
          <a:prstGeom prst="wedgeRoundRectCallout">
            <a:avLst>
              <a:gd name="adj1" fmla="val -29593"/>
              <a:gd name="adj2" fmla="val -7893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accent1"/>
                </a:solidFill>
              </a:rPr>
              <a:t>在庫が異常になっている要因を推定したい</a:t>
            </a:r>
            <a:endParaRPr lang="en-US" altLang="ja-JP" sz="1600" dirty="0">
              <a:solidFill>
                <a:schemeClr val="accent1"/>
              </a:solidFill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="" xmlns:a16="http://schemas.microsoft.com/office/drawing/2014/main" id="{F8B1FBEC-FC9F-4772-A013-B7530398FC91}"/>
              </a:ext>
            </a:extLst>
          </p:cNvPr>
          <p:cNvSpPr/>
          <p:nvPr/>
        </p:nvSpPr>
        <p:spPr>
          <a:xfrm>
            <a:off x="9986962" y="2949549"/>
            <a:ext cx="530821" cy="495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吹き出し: 角を丸めた四角形 33">
            <a:extLst>
              <a:ext uri="{FF2B5EF4-FFF2-40B4-BE49-F238E27FC236}">
                <a16:creationId xmlns="" xmlns:a16="http://schemas.microsoft.com/office/drawing/2014/main" id="{75B6C610-2C7D-4D63-A156-80F2F6B87DE8}"/>
              </a:ext>
            </a:extLst>
          </p:cNvPr>
          <p:cNvSpPr/>
          <p:nvPr/>
        </p:nvSpPr>
        <p:spPr>
          <a:xfrm>
            <a:off x="142423" y="4985478"/>
            <a:ext cx="4272689" cy="1441074"/>
          </a:xfrm>
          <a:prstGeom prst="wedgeRoundRectCallout">
            <a:avLst>
              <a:gd name="adj1" fmla="val 23010"/>
              <a:gd name="adj2" fmla="val -129781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 smtClean="0">
                <a:solidFill>
                  <a:srgbClr val="FF0000"/>
                </a:solidFill>
              </a:rPr>
              <a:t>「一時仮置場でモノが溢れる」に関わる変数（説明変数）の探索</a:t>
            </a:r>
            <a:endParaRPr kumimoji="1"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chemeClr val="accent1"/>
                </a:solidFill>
              </a:rPr>
              <a:t>（要因を絞りこむことで、モデルで何を当てるのか、限られたデータからどうモデルを開発することができるのか検討します）</a:t>
            </a:r>
            <a:endParaRPr kumimoji="1" lang="en-US" altLang="ja-JP" sz="1600" dirty="0">
              <a:solidFill>
                <a:schemeClr val="accent1"/>
              </a:solidFill>
            </a:endParaRPr>
          </a:p>
        </p:txBody>
      </p:sp>
      <p:sp>
        <p:nvSpPr>
          <p:cNvPr id="35" name="吹き出し: 角を丸めた四角形 33">
            <a:extLst>
              <a:ext uri="{FF2B5EF4-FFF2-40B4-BE49-F238E27FC236}">
                <a16:creationId xmlns="" xmlns:a16="http://schemas.microsoft.com/office/drawing/2014/main" id="{75B6C610-2C7D-4D63-A156-80F2F6B87DE8}"/>
              </a:ext>
            </a:extLst>
          </p:cNvPr>
          <p:cNvSpPr/>
          <p:nvPr/>
        </p:nvSpPr>
        <p:spPr>
          <a:xfrm>
            <a:off x="6112319" y="161142"/>
            <a:ext cx="6079681" cy="1183058"/>
          </a:xfrm>
          <a:prstGeom prst="wedgeRoundRectCallout">
            <a:avLst>
              <a:gd name="adj1" fmla="val -36139"/>
              <a:gd name="adj2" fmla="val 72054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rgbClr val="333333"/>
                </a:solidFill>
              </a:rPr>
              <a:t>◇</a:t>
            </a:r>
            <a:r>
              <a:rPr lang="ja-JP" altLang="en-US" sz="1600" dirty="0" smtClean="0">
                <a:solidFill>
                  <a:srgbClr val="333333"/>
                </a:solidFill>
              </a:rPr>
              <a:t>今までの分析を通してのモデルのイメージ（仮）</a:t>
            </a:r>
            <a:endParaRPr kumimoji="1" lang="en-US" altLang="ja-JP" sz="1600" dirty="0">
              <a:solidFill>
                <a:srgbClr val="333333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簡単なインプット（計画の情報など）によって、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ja-JP" altLang="en-US" sz="1600" dirty="0" smtClean="0">
                <a:solidFill>
                  <a:srgbClr val="FF0000"/>
                </a:solidFill>
              </a:rPr>
              <a:t>問題（一時仮置場の状況</a:t>
            </a:r>
            <a:r>
              <a:rPr lang="en-US" altLang="ja-JP" sz="1600" dirty="0" smtClean="0">
                <a:solidFill>
                  <a:srgbClr val="FF0000"/>
                </a:solidFill>
              </a:rPr>
              <a:t>/</a:t>
            </a:r>
            <a:r>
              <a:rPr lang="ja-JP" altLang="en-US" sz="1600" dirty="0" smtClean="0">
                <a:solidFill>
                  <a:srgbClr val="FF0000"/>
                </a:solidFill>
              </a:rPr>
              <a:t>過多リスク）を予測定量化するモデル　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lang="en-US" altLang="ja-JP" sz="1600" dirty="0" smtClean="0">
                <a:solidFill>
                  <a:schemeClr val="tx1"/>
                </a:solidFill>
              </a:rPr>
              <a:t>※</a:t>
            </a:r>
            <a:r>
              <a:rPr lang="ja-JP" altLang="en-US" sz="1600" dirty="0" smtClean="0">
                <a:solidFill>
                  <a:schemeClr val="tx1"/>
                </a:solidFill>
              </a:rPr>
              <a:t>機械学習よりシミュレーションが近いかもしれないです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  <p:sp>
        <p:nvSpPr>
          <p:cNvPr id="36" name="吹き出し: 角を丸めた四角形 33">
            <a:extLst>
              <a:ext uri="{FF2B5EF4-FFF2-40B4-BE49-F238E27FC236}">
                <a16:creationId xmlns="" xmlns:a16="http://schemas.microsoft.com/office/drawing/2014/main" id="{75B6C610-2C7D-4D63-A156-80F2F6B87DE8}"/>
              </a:ext>
            </a:extLst>
          </p:cNvPr>
          <p:cNvSpPr/>
          <p:nvPr/>
        </p:nvSpPr>
        <p:spPr>
          <a:xfrm>
            <a:off x="5080265" y="4932957"/>
            <a:ext cx="6859528" cy="1453204"/>
          </a:xfrm>
          <a:prstGeom prst="wedgeRoundRectCallout">
            <a:avLst>
              <a:gd name="adj1" fmla="val -36697"/>
              <a:gd name="adj2" fmla="val -127535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600" dirty="0" smtClean="0">
                <a:solidFill>
                  <a:schemeClr val="accent1"/>
                </a:solidFill>
              </a:rPr>
              <a:t>①</a:t>
            </a:r>
            <a:r>
              <a:rPr kumimoji="1" lang="ja-JP" altLang="en-US" sz="1600" dirty="0" smtClean="0">
                <a:solidFill>
                  <a:schemeClr val="accent1"/>
                </a:solidFill>
              </a:rPr>
              <a:t>主要因を特定できる、影響度の高い要因が分かるケース</a:t>
            </a:r>
            <a:endParaRPr kumimoji="1" lang="en-US" altLang="ja-JP" sz="1600" dirty="0" smtClean="0">
              <a:solidFill>
                <a:schemeClr val="accent1"/>
              </a:solidFill>
            </a:endParaRPr>
          </a:p>
          <a:p>
            <a:r>
              <a:rPr lang="ja-JP" altLang="ja-JP" sz="1600" dirty="0">
                <a:solidFill>
                  <a:schemeClr val="accent1"/>
                </a:solidFill>
              </a:rPr>
              <a:t>　</a:t>
            </a:r>
            <a:r>
              <a:rPr lang="ja-JP" altLang="en-US" sz="1600" dirty="0" smtClean="0">
                <a:solidFill>
                  <a:schemeClr val="accent1"/>
                </a:solidFill>
              </a:rPr>
              <a:t>例：特定した主要因を直接当てるモデル（特化した方が精度がいい）</a:t>
            </a:r>
            <a:endParaRPr kumimoji="1" lang="en-US" altLang="ja-JP" sz="1600" dirty="0" smtClean="0">
              <a:solidFill>
                <a:schemeClr val="accent1"/>
              </a:solidFill>
            </a:endParaRPr>
          </a:p>
          <a:p>
            <a:r>
              <a:rPr lang="en-US" altLang="ja-JP" sz="1600" dirty="0" smtClean="0">
                <a:solidFill>
                  <a:srgbClr val="FF0000"/>
                </a:solidFill>
              </a:rPr>
              <a:t>②</a:t>
            </a:r>
            <a:r>
              <a:rPr lang="ja-JP" altLang="en-US" sz="1600" dirty="0" smtClean="0">
                <a:solidFill>
                  <a:srgbClr val="FF0000"/>
                </a:solidFill>
              </a:rPr>
              <a:t>主要因を特定できない、色々な要因が絡んでいるケース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r>
              <a:rPr kumimoji="1" lang="ja-JP" altLang="ja-JP" sz="1600" dirty="0">
                <a:solidFill>
                  <a:srgbClr val="FF0000"/>
                </a:solidFill>
              </a:rPr>
              <a:t>　</a:t>
            </a:r>
            <a:r>
              <a:rPr kumimoji="1" lang="ja-JP" altLang="en-US" sz="1600" dirty="0" smtClean="0">
                <a:solidFill>
                  <a:srgbClr val="FF0000"/>
                </a:solidFill>
              </a:rPr>
              <a:t>例：問題自体を予測定量化するモデル（今回はこちらが該当）</a:t>
            </a:r>
            <a:endParaRPr kumimoji="1" lang="en-US" altLang="ja-JP" sz="1600" dirty="0">
              <a:solidFill>
                <a:srgbClr val="FF0000"/>
              </a:solidFill>
            </a:endParaRPr>
          </a:p>
        </p:txBody>
      </p:sp>
      <p:sp>
        <p:nvSpPr>
          <p:cNvPr id="7" name="右矢印 6"/>
          <p:cNvSpPr/>
          <p:nvPr/>
        </p:nvSpPr>
        <p:spPr>
          <a:xfrm>
            <a:off x="4343902" y="5305974"/>
            <a:ext cx="830799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37" name="吹き出し: 角を丸めた四角形 33">
            <a:extLst>
              <a:ext uri="{FF2B5EF4-FFF2-40B4-BE49-F238E27FC236}">
                <a16:creationId xmlns="" xmlns:a16="http://schemas.microsoft.com/office/drawing/2014/main" id="{75B6C610-2C7D-4D63-A156-80F2F6B87DE8}"/>
              </a:ext>
            </a:extLst>
          </p:cNvPr>
          <p:cNvSpPr/>
          <p:nvPr/>
        </p:nvSpPr>
        <p:spPr>
          <a:xfrm>
            <a:off x="5435809" y="1982321"/>
            <a:ext cx="3714867" cy="582596"/>
          </a:xfrm>
          <a:prstGeom prst="wedgeRoundRectCallout">
            <a:avLst>
              <a:gd name="adj1" fmla="val -30161"/>
              <a:gd name="adj2" fmla="val 78166"/>
              <a:gd name="adj3" fmla="val 16667"/>
            </a:avLst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dirty="0" smtClean="0">
                <a:solidFill>
                  <a:schemeClr val="tx1"/>
                </a:solidFill>
              </a:rPr>
              <a:t>使うシーンの設定やモデルの定式化</a:t>
            </a:r>
            <a:endParaRPr lang="en-US" altLang="ja-JP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654060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2837</TotalTime>
  <Words>678</Words>
  <Application>Microsoft Macintosh PowerPoint</Application>
  <PresentationFormat>ユーザー設定</PresentationFormat>
  <Paragraphs>83</Paragraphs>
  <Slides>4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189</cp:revision>
  <dcterms:created xsi:type="dcterms:W3CDTF">2022-01-19T01:36:44Z</dcterms:created>
  <dcterms:modified xsi:type="dcterms:W3CDTF">2023-10-31T01:49:50Z</dcterms:modified>
</cp:coreProperties>
</file>