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6"/>
  </p:notesMasterIdLst>
  <p:sldIdLst>
    <p:sldId id="285" r:id="rId5"/>
    <p:sldId id="283" r:id="rId6"/>
    <p:sldId id="287" r:id="rId7"/>
    <p:sldId id="289" r:id="rId8"/>
    <p:sldId id="288" r:id="rId9"/>
    <p:sldId id="291" r:id="rId10"/>
    <p:sldId id="292" r:id="rId11"/>
    <p:sldId id="293" r:id="rId12"/>
    <p:sldId id="290" r:id="rId13"/>
    <p:sldId id="286" r:id="rId14"/>
    <p:sldId id="28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FD"/>
    <a:srgbClr val="15DAFF"/>
    <a:srgbClr val="20FFFF"/>
    <a:srgbClr val="FFB65D"/>
    <a:srgbClr val="F8A956"/>
    <a:srgbClr val="F99E7B"/>
    <a:srgbClr val="798BF1"/>
    <a:srgbClr val="99FF99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130" d="100"/>
          <a:sy n="130" d="100"/>
        </p:scale>
        <p:origin x="-1936" y="-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24/03/22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xmlns="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xmlns="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xmlns="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24/03/22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3月 22日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xmlns="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soco-st.com/1249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在庫変動要因表を基に、できること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3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計画や平均に対するズレの観点から、在庫変動要因を以下</a:t>
            </a:r>
            <a:r>
              <a:rPr lang="ja-JP" altLang="ja-JP" dirty="0" smtClean="0"/>
              <a:t>1</a:t>
            </a:r>
            <a:r>
              <a:rPr lang="en-US" altLang="ja-JP" dirty="0" smtClean="0"/>
              <a:t>2</a:t>
            </a:r>
            <a:r>
              <a:rPr lang="ja-JP" altLang="en-US" dirty="0" smtClean="0"/>
              <a:t>要素</a:t>
            </a:r>
            <a:r>
              <a:rPr kumimoji="1" lang="ja-JP" altLang="en-US" dirty="0" smtClean="0"/>
              <a:t>に分解し、</a:t>
            </a:r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が解析</a:t>
            </a:r>
            <a:r>
              <a:rPr lang="ja-JP" altLang="en-US" dirty="0" smtClean="0"/>
              <a:t>を行う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案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：過去の</a:t>
            </a:r>
            <a:r>
              <a:rPr kumimoji="1" lang="ja-JP" altLang="en-US" dirty="0" smtClean="0"/>
              <a:t>在庫変動要因の見える化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922989" y="1357923"/>
            <a:ext cx="5536317" cy="2686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37308" y="6043779"/>
            <a:ext cx="100430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00" dirty="0" smtClean="0"/>
              <a:t>※</a:t>
            </a:r>
            <a:r>
              <a:rPr lang="ja-JP" altLang="en-US" sz="1000" dirty="0" smtClean="0"/>
              <a:t>その他の要因も</a:t>
            </a:r>
            <a:r>
              <a:rPr lang="en-US" altLang="ja-JP" sz="1000" dirty="0" smtClean="0"/>
              <a:t>”</a:t>
            </a:r>
            <a:r>
              <a:rPr lang="ja-JP" altLang="en-US" sz="1000" dirty="0" smtClean="0"/>
              <a:t>計画</a:t>
            </a:r>
            <a:r>
              <a:rPr lang="en-US" altLang="ja-JP" sz="1000" dirty="0" smtClean="0"/>
              <a:t>”</a:t>
            </a:r>
            <a:r>
              <a:rPr lang="ja-JP" altLang="en-US" sz="1000" dirty="0" smtClean="0"/>
              <a:t>が存在すれば導入可能。計画に対するズレの観点で</a:t>
            </a:r>
            <a:r>
              <a:rPr lang="en-US" altLang="ja-JP" sz="1000" dirty="0" smtClean="0"/>
              <a:t>AI</a:t>
            </a:r>
            <a:r>
              <a:rPr lang="ja-JP" altLang="en-US" sz="1000" dirty="0" smtClean="0"/>
              <a:t>が在庫との関係性を分析しているため、</a:t>
            </a:r>
            <a:endParaRPr lang="en-US" altLang="ja-JP" sz="1000" dirty="0" smtClean="0"/>
          </a:p>
          <a:p>
            <a:r>
              <a:rPr lang="ja-JP" altLang="ja-JP" sz="1000" dirty="0" smtClean="0"/>
              <a:t>　</a:t>
            </a:r>
            <a:r>
              <a:rPr lang="ja-JP" altLang="en-US" sz="1000" dirty="0" smtClean="0"/>
              <a:t>計画そのものに問題がある（ダイヤが変更されたなど）という事象は検知できない</a:t>
            </a:r>
            <a:endParaRPr lang="ja-JP" altLang="en-US" sz="1000" dirty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0152"/>
              </p:ext>
            </p:extLst>
          </p:nvPr>
        </p:nvGraphicFramePr>
        <p:xfrm>
          <a:off x="535819" y="1606329"/>
          <a:ext cx="2160332" cy="437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332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要因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①</a:t>
                      </a:r>
                      <a:r>
                        <a:rPr kumimoji="1" lang="ja-JP" altLang="en-US" sz="1200" dirty="0" smtClean="0"/>
                        <a:t>発注</a:t>
                      </a:r>
                      <a:r>
                        <a:rPr kumimoji="1" lang="ja-JP" altLang="en-US" sz="1200" dirty="0" smtClean="0"/>
                        <a:t>かん</a:t>
                      </a:r>
                      <a:r>
                        <a:rPr kumimoji="1" lang="ja-JP" altLang="en-US" sz="1200" dirty="0" smtClean="0"/>
                        <a:t>ばん</a:t>
                      </a:r>
                      <a:r>
                        <a:rPr kumimoji="1" lang="ja-JP" altLang="en-US" sz="1200" dirty="0" smtClean="0"/>
                        <a:t>数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②</a:t>
                      </a:r>
                      <a:r>
                        <a:rPr kumimoji="1" lang="ja-JP" altLang="en-US" sz="1200" dirty="0" smtClean="0"/>
                        <a:t>発送処理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③</a:t>
                      </a:r>
                      <a:r>
                        <a:rPr kumimoji="1" lang="ja-JP" altLang="en-US" sz="1200" dirty="0" smtClean="0"/>
                        <a:t>仕入先便ダイヤ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④</a:t>
                      </a:r>
                      <a:r>
                        <a:rPr kumimoji="1" lang="ja-JP" altLang="en-US" sz="1200" dirty="0" smtClean="0"/>
                        <a:t>仕入先便早着遅れ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⑤</a:t>
                      </a:r>
                      <a:r>
                        <a:rPr kumimoji="1" lang="ja-JP" altLang="en-US" sz="1200" dirty="0" smtClean="0"/>
                        <a:t>定期便ダイヤ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⑥</a:t>
                      </a:r>
                      <a:r>
                        <a:rPr kumimoji="1" lang="ja-JP" altLang="en-US" sz="1200" dirty="0" smtClean="0"/>
                        <a:t>定期便早着遅れ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⑦</a:t>
                      </a:r>
                      <a:r>
                        <a:rPr kumimoji="1" lang="ja-JP" altLang="en-US" sz="1200" dirty="0" smtClean="0"/>
                        <a:t>入庫作業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➇</a:t>
                      </a:r>
                      <a:r>
                        <a:rPr kumimoji="1" lang="ja-JP" altLang="en-US" sz="1200" dirty="0" smtClean="0"/>
                        <a:t>段バラシロボット可動率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⑨</a:t>
                      </a:r>
                      <a:r>
                        <a:rPr kumimoji="1" lang="ja-JP" altLang="en-US" sz="1200" dirty="0" smtClean="0"/>
                        <a:t>間口別充足率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⑩</a:t>
                      </a:r>
                      <a:r>
                        <a:rPr kumimoji="1" lang="ja-JP" altLang="en-US" sz="1200" dirty="0" smtClean="0"/>
                        <a:t>組立可動率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⑪</a:t>
                      </a:r>
                      <a:r>
                        <a:rPr kumimoji="1" lang="ja-JP" altLang="en-US" sz="1200" dirty="0" smtClean="0"/>
                        <a:t>組立生産台数（流動機種）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⑫</a:t>
                      </a:r>
                      <a:r>
                        <a:rPr kumimoji="1" lang="ja-JP" altLang="en-US" sz="1200" dirty="0" smtClean="0"/>
                        <a:t>選択品使用比率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⑬</a:t>
                      </a:r>
                      <a:r>
                        <a:rPr kumimoji="1" lang="ja-JP" altLang="en-US" sz="1200" dirty="0" smtClean="0"/>
                        <a:t>不良廃却数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⑭</a:t>
                      </a:r>
                      <a:r>
                        <a:rPr kumimoji="1" lang="ja-JP" altLang="en-US" sz="1200" dirty="0" smtClean="0"/>
                        <a:t>紛失滞留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日付プレースホルダー 3">
            <a:extLst>
              <a:ext uri="{FF2B5EF4-FFF2-40B4-BE49-F238E27FC236}">
                <a16:creationId xmlns:a16="http://schemas.microsoft.com/office/drawing/2014/main" xmlns="" id="{73F41472-6601-4A29-81FB-6ADE2A8EAB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23日 </a:t>
            </a:fld>
            <a:endParaRPr lang="en-US" dirty="0"/>
          </a:p>
        </p:txBody>
      </p:sp>
      <p:sp>
        <p:nvSpPr>
          <p:cNvPr id="38" name="右矢印 37"/>
          <p:cNvSpPr/>
          <p:nvPr/>
        </p:nvSpPr>
        <p:spPr>
          <a:xfrm>
            <a:off x="3380154" y="3302000"/>
            <a:ext cx="978408" cy="4846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A426AAE1-8D55-4914-9AA2-08144BBCA6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#798BF1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4DC84FE2-A662-40F7-8B62-CDAD614FA7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>
                <a:hlinkClick r:id="rId2"/>
              </a:rPr>
              <a:t>トラックのイラスト｜商用可・フリーイラスト素材｜ソコスト </a:t>
            </a:r>
            <a:r>
              <a:rPr lang="en-US" altLang="ja-JP" dirty="0">
                <a:hlinkClick r:id="rId2"/>
              </a:rPr>
              <a:t>(soco-st.com)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BC8051A-98CD-43AE-BFB7-EFF0A92495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8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テキスト プレースホルダー 1">
            <a:extLst>
              <a:ext uri="{FF2B5EF4-FFF2-40B4-BE49-F238E27FC236}">
                <a16:creationId xmlns:a16="http://schemas.microsoft.com/office/drawing/2014/main" xmlns="" id="{E76CE6DE-A3E2-47E1-ABB9-8F68A7A1B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41555" cy="5637600"/>
          </a:xfrm>
        </p:spPr>
        <p:txBody>
          <a:bodyPr/>
          <a:lstStyle/>
          <a:p>
            <a:r>
              <a:rPr lang="ja-JP" altLang="en-US" sz="1800" dirty="0" smtClean="0"/>
              <a:t>以下の</a:t>
            </a:r>
            <a:r>
              <a:rPr lang="en-US" altLang="ja-JP" sz="1800" dirty="0" smtClean="0"/>
              <a:t>14</a:t>
            </a:r>
            <a:r>
              <a:rPr lang="ja-JP" altLang="en-US" sz="1800" dirty="0" smtClean="0"/>
              <a:t>要因が自動ラックの在庫変動に影響する（参考：在庫の変動の要因表</a:t>
            </a:r>
            <a:r>
              <a:rPr lang="en-US" altLang="ja-JP" sz="1800" dirty="0" smtClean="0"/>
              <a:t>.</a:t>
            </a:r>
            <a:r>
              <a:rPr lang="en-US" altLang="ja-JP" sz="1800" dirty="0" err="1" smtClean="0"/>
              <a:t>xlsx</a:t>
            </a:r>
            <a:r>
              <a:rPr lang="ja-JP" altLang="en-US" sz="1800" dirty="0" smtClean="0"/>
              <a:t>）</a:t>
            </a:r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AA4AF135-FB47-48A2-8188-631844E2FA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在庫分析ツール（仮）の検討準備</a:t>
            </a:r>
            <a:endParaRPr kumimoji="1" lang="ja-JP" altLang="en-US" dirty="0"/>
          </a:p>
        </p:txBody>
      </p:sp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xmlns="" id="{F2957068-B9C5-4EB9-B4FC-AE672B0D2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24615" y="2613209"/>
            <a:ext cx="783358" cy="422629"/>
          </a:xfrm>
          <a:prstGeom prst="rect">
            <a:avLst/>
          </a:prstGeom>
        </p:spPr>
      </p:pic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xmlns="" id="{C552E1AF-4399-42A2-8F9D-8734B86B7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2" y="2488669"/>
            <a:ext cx="1148694" cy="559256"/>
          </a:xfrm>
          <a:prstGeom prst="rect">
            <a:avLst/>
          </a:prstGeom>
        </p:spPr>
      </p:pic>
      <p:pic>
        <p:nvPicPr>
          <p:cNvPr id="7" name="図 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xmlns="" id="{9AE0A2FF-14D9-4F86-B6CE-11F8918899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91" y="2488669"/>
            <a:ext cx="856326" cy="572506"/>
          </a:xfrm>
          <a:prstGeom prst="rect">
            <a:avLst/>
          </a:prstGeom>
        </p:spPr>
      </p:pic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xmlns="" id="{B397339C-756C-45D5-BFE7-B50A1D920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22935" y="2613209"/>
            <a:ext cx="783358" cy="42262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1F44FBE-FE51-41A5-AA08-672F6238B236}"/>
              </a:ext>
            </a:extLst>
          </p:cNvPr>
          <p:cNvSpPr/>
          <p:nvPr/>
        </p:nvSpPr>
        <p:spPr>
          <a:xfrm>
            <a:off x="6902370" y="2378552"/>
            <a:ext cx="4846093" cy="1050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建物, ウィンドウ, 挿絵 が含まれている画像&#10;&#10;自動的に生成された説明">
            <a:extLst>
              <a:ext uri="{FF2B5EF4-FFF2-40B4-BE49-F238E27FC236}">
                <a16:creationId xmlns:a16="http://schemas.microsoft.com/office/drawing/2014/main" xmlns="" id="{5C7669D6-198B-4339-A16E-6FB743694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45" y="2586005"/>
            <a:ext cx="303180" cy="441422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xmlns="" id="{A88AE2F6-4C21-4B19-9BE7-2D2650F822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145" y="2561343"/>
            <a:ext cx="543814" cy="55829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E6D5789B-9B66-4EFB-A41B-1667552CBFF3}"/>
              </a:ext>
            </a:extLst>
          </p:cNvPr>
          <p:cNvSpPr txBox="1"/>
          <p:nvPr/>
        </p:nvSpPr>
        <p:spPr>
          <a:xfrm>
            <a:off x="8233081" y="31290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</a:rPr>
              <a:t>自動ラック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597C0872-E019-48F8-AEB2-9814FE7993B0}"/>
              </a:ext>
            </a:extLst>
          </p:cNvPr>
          <p:cNvSpPr txBox="1"/>
          <p:nvPr/>
        </p:nvSpPr>
        <p:spPr>
          <a:xfrm>
            <a:off x="9794557" y="31290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組立工程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xmlns="" id="{A159EE93-8607-44F1-BE1E-AE2623FE1378}"/>
              </a:ext>
            </a:extLst>
          </p:cNvPr>
          <p:cNvSpPr txBox="1"/>
          <p:nvPr/>
        </p:nvSpPr>
        <p:spPr>
          <a:xfrm>
            <a:off x="1056060" y="31520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仕入先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A4CA0DB2-E29D-486C-822A-91B5429AAC2D}"/>
              </a:ext>
            </a:extLst>
          </p:cNvPr>
          <p:cNvSpPr txBox="1"/>
          <p:nvPr/>
        </p:nvSpPr>
        <p:spPr>
          <a:xfrm>
            <a:off x="2470625" y="31431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仕入先便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xmlns="" id="{38180016-8494-448C-A5E6-FC8B24530F0C}"/>
              </a:ext>
            </a:extLst>
          </p:cNvPr>
          <p:cNvSpPr txBox="1"/>
          <p:nvPr/>
        </p:nvSpPr>
        <p:spPr>
          <a:xfrm>
            <a:off x="3987291" y="315520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西尾東</a:t>
            </a:r>
            <a:r>
              <a:rPr lang="en-US" altLang="ja-JP" sz="1200" b="1" dirty="0"/>
              <a:t>DC</a:t>
            </a:r>
            <a:endParaRPr kumimoji="1" lang="ja-JP" altLang="en-US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xmlns="" id="{1B6FE468-8D5B-4983-8000-3D0E46742A29}"/>
              </a:ext>
            </a:extLst>
          </p:cNvPr>
          <p:cNvSpPr txBox="1"/>
          <p:nvPr/>
        </p:nvSpPr>
        <p:spPr>
          <a:xfrm>
            <a:off x="5591448" y="3138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dirty="0"/>
              <a:t>定期便</a:t>
            </a:r>
            <a:endParaRPr kumimoji="1" lang="ja-JP" altLang="en-US" sz="1200" b="1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xmlns="" id="{7FCBE31E-9738-402B-9F0C-0EAE5A50F589}"/>
              </a:ext>
            </a:extLst>
          </p:cNvPr>
          <p:cNvSpPr/>
          <p:nvPr/>
        </p:nvSpPr>
        <p:spPr>
          <a:xfrm>
            <a:off x="2051788" y="2710989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98BF1"/>
              </a:solidFill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xmlns="" id="{48EAB3B4-1E53-4784-80C0-C5EB8FFBBC31}"/>
              </a:ext>
            </a:extLst>
          </p:cNvPr>
          <p:cNvSpPr/>
          <p:nvPr/>
        </p:nvSpPr>
        <p:spPr>
          <a:xfrm>
            <a:off x="3492071" y="2701593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98BF1"/>
              </a:solidFill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xmlns="" id="{E57C3FEF-7553-46F4-BF8E-E91F9B4312B3}"/>
              </a:ext>
            </a:extLst>
          </p:cNvPr>
          <p:cNvSpPr/>
          <p:nvPr/>
        </p:nvSpPr>
        <p:spPr>
          <a:xfrm>
            <a:off x="5050541" y="2710988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98BF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xmlns="" id="{44B4CD09-A090-4EA0-9A88-C10734B9EFAA}"/>
              </a:ext>
            </a:extLst>
          </p:cNvPr>
          <p:cNvSpPr txBox="1"/>
          <p:nvPr/>
        </p:nvSpPr>
        <p:spPr>
          <a:xfrm>
            <a:off x="1698664" y="2023908"/>
            <a:ext cx="954107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dirty="0">
                <a:solidFill>
                  <a:srgbClr val="FFFFFF"/>
                </a:solidFill>
              </a:rPr>
              <a:t>➁発送</a:t>
            </a:r>
            <a:r>
              <a:rPr kumimoji="1" lang="ja-JP" altLang="en-US" sz="1200" dirty="0">
                <a:solidFill>
                  <a:srgbClr val="FFFFFF"/>
                </a:solidFill>
              </a:rPr>
              <a:t>処理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xmlns="" id="{28F8F294-35B5-4A5C-9E0C-2282F791BEEC}"/>
              </a:ext>
            </a:extLst>
          </p:cNvPr>
          <p:cNvSpPr txBox="1"/>
          <p:nvPr/>
        </p:nvSpPr>
        <p:spPr>
          <a:xfrm>
            <a:off x="2741379" y="2018524"/>
            <a:ext cx="1415772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FFFF"/>
                </a:solidFill>
              </a:rPr>
              <a:t>➂仕入先便ダイヤ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xmlns="" id="{91512297-6C52-485D-9F22-4C5AB3093390}"/>
              </a:ext>
            </a:extLst>
          </p:cNvPr>
          <p:cNvSpPr txBox="1"/>
          <p:nvPr/>
        </p:nvSpPr>
        <p:spPr>
          <a:xfrm>
            <a:off x="5533143" y="1673419"/>
            <a:ext cx="1415772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FFFF"/>
                </a:solidFill>
              </a:rPr>
              <a:t>⑥定期便早着遅れ</a:t>
            </a:r>
          </a:p>
        </p:txBody>
      </p:sp>
      <p:pic>
        <p:nvPicPr>
          <p:cNvPr id="35" name="Picture 4" descr="ロボットアームのイラスト">
            <a:extLst>
              <a:ext uri="{FF2B5EF4-FFF2-40B4-BE49-F238E27FC236}">
                <a16:creationId xmlns:a16="http://schemas.microsoft.com/office/drawing/2014/main" xmlns="" id="{1C0BB190-7B01-43CB-B6D7-6C00C04F4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317" y="2558998"/>
            <a:ext cx="502006" cy="55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xmlns="" id="{FFFF9B68-7D90-4CE0-9F6F-A396DC661BA0}"/>
              </a:ext>
            </a:extLst>
          </p:cNvPr>
          <p:cNvSpPr txBox="1"/>
          <p:nvPr/>
        </p:nvSpPr>
        <p:spPr>
          <a:xfrm>
            <a:off x="7539854" y="1674646"/>
            <a:ext cx="2031325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FFFF"/>
                </a:solidFill>
              </a:rPr>
              <a:t>⑧</a:t>
            </a:r>
            <a:r>
              <a:rPr lang="ja-JP" altLang="en-US" sz="1200" dirty="0" smtClean="0">
                <a:solidFill>
                  <a:srgbClr val="FFFFFF"/>
                </a:solidFill>
              </a:rPr>
              <a:t>段バラシ</a:t>
            </a:r>
            <a:r>
              <a:rPr lang="ja-JP" altLang="en-US" sz="1200" dirty="0" smtClean="0">
                <a:solidFill>
                  <a:srgbClr val="FFFFFF"/>
                </a:solidFill>
              </a:rPr>
              <a:t>ロボット</a:t>
            </a:r>
            <a:r>
              <a:rPr lang="ja-JP" altLang="en-US" sz="1200" dirty="0">
                <a:solidFill>
                  <a:srgbClr val="FFFFFF"/>
                </a:solidFill>
              </a:rPr>
              <a:t>可動率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xmlns="" id="{B06755BB-7344-4168-AE79-037D388085C7}"/>
              </a:ext>
            </a:extLst>
          </p:cNvPr>
          <p:cNvSpPr txBox="1"/>
          <p:nvPr/>
        </p:nvSpPr>
        <p:spPr>
          <a:xfrm>
            <a:off x="8550890" y="2027574"/>
            <a:ext cx="1261884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FFFF"/>
                </a:solidFill>
              </a:rPr>
              <a:t>⑨間口別</a:t>
            </a:r>
            <a:r>
              <a:rPr kumimoji="1" lang="ja-JP" altLang="en-US" sz="1200" dirty="0">
                <a:solidFill>
                  <a:srgbClr val="FFFFFF"/>
                </a:solidFill>
              </a:rPr>
              <a:t>充足率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8BB210E6-9B58-46D7-904B-845532ABED28}"/>
              </a:ext>
            </a:extLst>
          </p:cNvPr>
          <p:cNvSpPr txBox="1"/>
          <p:nvPr/>
        </p:nvSpPr>
        <p:spPr>
          <a:xfrm>
            <a:off x="9976724" y="2021715"/>
            <a:ext cx="1107996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FFFF"/>
                </a:solidFill>
              </a:rPr>
              <a:t>⑩組立可動率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FEA40FFA-F699-42CC-8C68-E13C82F6C260}"/>
              </a:ext>
            </a:extLst>
          </p:cNvPr>
          <p:cNvSpPr txBox="1"/>
          <p:nvPr/>
        </p:nvSpPr>
        <p:spPr>
          <a:xfrm>
            <a:off x="9977366" y="1677993"/>
            <a:ext cx="2066400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FFFF"/>
                </a:solidFill>
              </a:rPr>
              <a:t>⑪組立生産台数</a:t>
            </a:r>
            <a:r>
              <a:rPr kumimoji="1" lang="ja-JP" altLang="en-US" sz="1000" dirty="0">
                <a:solidFill>
                  <a:srgbClr val="FFFFFF"/>
                </a:solidFill>
              </a:rPr>
              <a:t>（流動</a:t>
            </a:r>
            <a:r>
              <a:rPr kumimoji="1" lang="ja-JP" altLang="en-US" sz="1000" dirty="0" smtClean="0">
                <a:solidFill>
                  <a:srgbClr val="FFFFFF"/>
                </a:solidFill>
              </a:rPr>
              <a:t>機種）</a:t>
            </a:r>
            <a:endParaRPr kumimoji="1" lang="ja-JP" altLang="en-US" sz="1000" dirty="0">
              <a:solidFill>
                <a:srgbClr val="FFFFFF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xmlns="" id="{62B96FE4-E906-451A-B645-229C87D7F49D}"/>
              </a:ext>
            </a:extLst>
          </p:cNvPr>
          <p:cNvSpPr txBox="1"/>
          <p:nvPr/>
        </p:nvSpPr>
        <p:spPr>
          <a:xfrm>
            <a:off x="2739706" y="1673419"/>
            <a:ext cx="1569660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FFFF"/>
                </a:solidFill>
              </a:rPr>
              <a:t>➃</a:t>
            </a:r>
            <a:r>
              <a:rPr lang="ja-JP" altLang="en-US" sz="1200" dirty="0" smtClean="0">
                <a:solidFill>
                  <a:srgbClr val="FFFFFF"/>
                </a:solidFill>
              </a:rPr>
              <a:t>仕入先</a:t>
            </a:r>
            <a:r>
              <a:rPr lang="ja-JP" altLang="en-US" sz="1200" dirty="0" smtClean="0">
                <a:solidFill>
                  <a:srgbClr val="FFFFFF"/>
                </a:solidFill>
              </a:rPr>
              <a:t>便</a:t>
            </a:r>
            <a:r>
              <a:rPr lang="ja-JP" altLang="en-US" sz="1200" dirty="0">
                <a:solidFill>
                  <a:srgbClr val="FFFFFF"/>
                </a:solidFill>
              </a:rPr>
              <a:t>早着遅れ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xmlns="" id="{602A5012-3D32-43A1-B5CA-5F1FE7D3595F}"/>
              </a:ext>
            </a:extLst>
          </p:cNvPr>
          <p:cNvSpPr txBox="1"/>
          <p:nvPr/>
        </p:nvSpPr>
        <p:spPr>
          <a:xfrm>
            <a:off x="5533828" y="2021716"/>
            <a:ext cx="1261884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FFFF"/>
                </a:solidFill>
              </a:rPr>
              <a:t>⑤定期便ダイヤ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xmlns="" id="{DC4141C8-4CB1-45A4-ABDA-BD0D054C9FBD}"/>
              </a:ext>
            </a:extLst>
          </p:cNvPr>
          <p:cNvSpPr txBox="1"/>
          <p:nvPr/>
        </p:nvSpPr>
        <p:spPr>
          <a:xfrm>
            <a:off x="6962119" y="2015051"/>
            <a:ext cx="954107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FFFF"/>
                </a:solidFill>
              </a:rPr>
              <a:t>⑦入庫作業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xmlns="" id="{5F844DC8-0AA4-429F-ABA6-F1329D5F9260}"/>
              </a:ext>
            </a:extLst>
          </p:cNvPr>
          <p:cNvSpPr txBox="1"/>
          <p:nvPr/>
        </p:nvSpPr>
        <p:spPr>
          <a:xfrm>
            <a:off x="531889" y="4865149"/>
            <a:ext cx="182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発注かんばん数</a:t>
            </a:r>
            <a:endParaRPr kumimoji="1" lang="en-US" altLang="ja-JP" sz="1200" b="1" dirty="0"/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回収かんばん数</a:t>
            </a:r>
            <a:endParaRPr lang="en-US" altLang="ja-JP" sz="1200" b="0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かんばん増減枚数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└ </a:t>
            </a:r>
            <a:r>
              <a:rPr lang="ja-JP" altLang="en-US" sz="1200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臨時かんばん発行数</a:t>
            </a:r>
            <a:endParaRPr kumimoji="1" lang="ja-JP" altLang="en-US" sz="1200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xmlns="" id="{032AF9C9-4AC0-4510-B5AE-11EE843301EA}"/>
              </a:ext>
            </a:extLst>
          </p:cNvPr>
          <p:cNvSpPr txBox="1"/>
          <p:nvPr/>
        </p:nvSpPr>
        <p:spPr>
          <a:xfrm>
            <a:off x="540905" y="5812887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発送処理</a:t>
            </a:r>
            <a:endParaRPr lang="en-US" altLang="ja-JP" sz="12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├ 未納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└ </a:t>
            </a:r>
            <a:r>
              <a:rPr lang="ja-JP" altLang="en-US" sz="1200" b="0" i="0" dirty="0">
                <a:solidFill>
                  <a:srgbClr val="212529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挽回</a:t>
            </a:r>
            <a:endParaRPr kumimoji="1" lang="ja-JP" altLang="en-US" sz="12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xmlns="" id="{1BB7DF70-C78F-4823-AC46-4F3AAD840116}"/>
              </a:ext>
            </a:extLst>
          </p:cNvPr>
          <p:cNvSpPr txBox="1"/>
          <p:nvPr/>
        </p:nvSpPr>
        <p:spPr>
          <a:xfrm>
            <a:off x="7534433" y="1330630"/>
            <a:ext cx="1107996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⑬</a:t>
            </a:r>
            <a:r>
              <a:rPr lang="ja-JP" altLang="en-US" sz="1200" dirty="0" smtClean="0">
                <a:solidFill>
                  <a:srgbClr val="FFFFFF"/>
                </a:solidFill>
              </a:rPr>
              <a:t>不良</a:t>
            </a:r>
            <a:r>
              <a:rPr lang="ja-JP" altLang="en-US" sz="1200" dirty="0">
                <a:solidFill>
                  <a:srgbClr val="FFFFFF"/>
                </a:solidFill>
              </a:rPr>
              <a:t>廃却数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1A02DE0D-A5FB-4C59-8F0D-BD1EE20D14EB}"/>
              </a:ext>
            </a:extLst>
          </p:cNvPr>
          <p:cNvSpPr txBox="1"/>
          <p:nvPr/>
        </p:nvSpPr>
        <p:spPr>
          <a:xfrm>
            <a:off x="8703488" y="1332390"/>
            <a:ext cx="954107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FFFFFF"/>
                </a:solidFill>
              </a:rPr>
              <a:t>⑭</a:t>
            </a:r>
            <a:r>
              <a:rPr kumimoji="1" lang="ja-JP" altLang="en-US" sz="1200" dirty="0" smtClean="0">
                <a:solidFill>
                  <a:srgbClr val="FFFFFF"/>
                </a:solidFill>
              </a:rPr>
              <a:t>紛失</a:t>
            </a:r>
            <a:r>
              <a:rPr kumimoji="1" lang="ja-JP" altLang="en-US" sz="1200" dirty="0">
                <a:solidFill>
                  <a:srgbClr val="FFFFFF"/>
                </a:solidFill>
              </a:rPr>
              <a:t>滞留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xmlns="" id="{1B2C1C4E-3AFF-4829-85D4-07B247945312}"/>
              </a:ext>
            </a:extLst>
          </p:cNvPr>
          <p:cNvSpPr txBox="1"/>
          <p:nvPr/>
        </p:nvSpPr>
        <p:spPr>
          <a:xfrm>
            <a:off x="9981875" y="1344570"/>
            <a:ext cx="1261884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FFFFF"/>
                </a:solidFill>
              </a:rPr>
              <a:t>⑫</a:t>
            </a:r>
            <a:r>
              <a:rPr lang="ja-JP" altLang="en-US" sz="1200" dirty="0" smtClean="0">
                <a:solidFill>
                  <a:srgbClr val="FFFFFF"/>
                </a:solidFill>
              </a:rPr>
              <a:t>選択品</a:t>
            </a:r>
            <a:r>
              <a:rPr lang="ja-JP" altLang="en-US" sz="1200" dirty="0">
                <a:solidFill>
                  <a:srgbClr val="FFFFFF"/>
                </a:solidFill>
              </a:rPr>
              <a:t>使用率</a:t>
            </a:r>
            <a:endParaRPr kumimoji="1" lang="ja-JP" altLang="en-US" sz="1200" dirty="0">
              <a:solidFill>
                <a:srgbClr val="FFFFFF"/>
              </a:solidFill>
            </a:endParaRPr>
          </a:p>
        </p:txBody>
      </p:sp>
      <p:cxnSp>
        <p:nvCxnSpPr>
          <p:cNvPr id="47" name="直線コネクタ 46"/>
          <p:cNvCxnSpPr>
            <a:endCxn id="54" idx="2"/>
          </p:cNvCxnSpPr>
          <p:nvPr/>
        </p:nvCxnSpPr>
        <p:spPr>
          <a:xfrm flipH="1" flipV="1">
            <a:off x="947966" y="2295557"/>
            <a:ext cx="86522" cy="387506"/>
          </a:xfrm>
          <a:prstGeom prst="line">
            <a:avLst/>
          </a:prstGeom>
          <a:ln>
            <a:solidFill>
              <a:srgbClr val="798BF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xmlns="" id="{D449F9F4-202E-49BB-96DE-F6800D8B7712}"/>
              </a:ext>
            </a:extLst>
          </p:cNvPr>
          <p:cNvSpPr txBox="1"/>
          <p:nvPr/>
        </p:nvSpPr>
        <p:spPr>
          <a:xfrm>
            <a:off x="243903" y="2018558"/>
            <a:ext cx="1408126" cy="276999"/>
          </a:xfrm>
          <a:prstGeom prst="rect">
            <a:avLst/>
          </a:prstGeom>
          <a:solidFill>
            <a:srgbClr val="798BF1"/>
          </a:solidFill>
          <a:ln w="19050" cmpd="sng">
            <a:solidFill>
              <a:srgbClr val="798BF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rgbClr val="FFFFFF"/>
                </a:solidFill>
              </a:rPr>
              <a:t>➀発注かんばん数</a:t>
            </a:r>
          </a:p>
        </p:txBody>
      </p:sp>
      <p:cxnSp>
        <p:nvCxnSpPr>
          <p:cNvPr id="55" name="直線コネクタ 54"/>
          <p:cNvCxnSpPr>
            <a:endCxn id="32" idx="2"/>
          </p:cNvCxnSpPr>
          <p:nvPr/>
        </p:nvCxnSpPr>
        <p:spPr>
          <a:xfrm flipV="1">
            <a:off x="1590589" y="2300907"/>
            <a:ext cx="585129" cy="374750"/>
          </a:xfrm>
          <a:prstGeom prst="line">
            <a:avLst/>
          </a:prstGeom>
          <a:ln>
            <a:solidFill>
              <a:srgbClr val="798BF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endCxn id="33" idx="2"/>
          </p:cNvCxnSpPr>
          <p:nvPr/>
        </p:nvCxnSpPr>
        <p:spPr>
          <a:xfrm flipV="1">
            <a:off x="2834322" y="2295523"/>
            <a:ext cx="614943" cy="496880"/>
          </a:xfrm>
          <a:prstGeom prst="line">
            <a:avLst/>
          </a:prstGeom>
          <a:ln>
            <a:solidFill>
              <a:srgbClr val="798BF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endCxn id="41" idx="2"/>
          </p:cNvCxnSpPr>
          <p:nvPr/>
        </p:nvCxnSpPr>
        <p:spPr>
          <a:xfrm flipV="1">
            <a:off x="5836853" y="2298715"/>
            <a:ext cx="327917" cy="493688"/>
          </a:xfrm>
          <a:prstGeom prst="line">
            <a:avLst/>
          </a:prstGeom>
          <a:ln>
            <a:solidFill>
              <a:srgbClr val="798BF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図 67" descr="forklift_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47" y="2590543"/>
            <a:ext cx="633968" cy="633968"/>
          </a:xfrm>
          <a:prstGeom prst="rect">
            <a:avLst/>
          </a:prstGeom>
        </p:spPr>
      </p:pic>
      <p:cxnSp>
        <p:nvCxnSpPr>
          <p:cNvPr id="69" name="直線コネクタ 68"/>
          <p:cNvCxnSpPr>
            <a:endCxn id="43" idx="2"/>
          </p:cNvCxnSpPr>
          <p:nvPr/>
        </p:nvCxnSpPr>
        <p:spPr>
          <a:xfrm flipV="1">
            <a:off x="7359145" y="2292050"/>
            <a:ext cx="80028" cy="290082"/>
          </a:xfrm>
          <a:prstGeom prst="line">
            <a:avLst/>
          </a:prstGeom>
          <a:ln>
            <a:solidFill>
              <a:srgbClr val="798BF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endCxn id="36" idx="2"/>
          </p:cNvCxnSpPr>
          <p:nvPr/>
        </p:nvCxnSpPr>
        <p:spPr>
          <a:xfrm flipV="1">
            <a:off x="8158137" y="1951645"/>
            <a:ext cx="397380" cy="571611"/>
          </a:xfrm>
          <a:prstGeom prst="line">
            <a:avLst/>
          </a:prstGeom>
          <a:ln>
            <a:solidFill>
              <a:srgbClr val="798BF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endCxn id="37" idx="2"/>
          </p:cNvCxnSpPr>
          <p:nvPr/>
        </p:nvCxnSpPr>
        <p:spPr>
          <a:xfrm flipV="1">
            <a:off x="8704817" y="2304573"/>
            <a:ext cx="477015" cy="462598"/>
          </a:xfrm>
          <a:prstGeom prst="line">
            <a:avLst/>
          </a:prstGeom>
          <a:ln>
            <a:solidFill>
              <a:srgbClr val="798BF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endCxn id="38" idx="2"/>
          </p:cNvCxnSpPr>
          <p:nvPr/>
        </p:nvCxnSpPr>
        <p:spPr>
          <a:xfrm flipV="1">
            <a:off x="10201877" y="2298714"/>
            <a:ext cx="328845" cy="249775"/>
          </a:xfrm>
          <a:prstGeom prst="line">
            <a:avLst/>
          </a:prstGeom>
          <a:ln>
            <a:solidFill>
              <a:srgbClr val="798BF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3F41472-6601-4A29-81FB-6ADE2A8EABB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22日 </a:t>
            </a:fld>
            <a:endParaRPr lang="en-US" dirty="0"/>
          </a:p>
        </p:txBody>
      </p:sp>
      <p:pic>
        <p:nvPicPr>
          <p:cNvPr id="85" name="図 84" descr="1692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99" y="2653414"/>
            <a:ext cx="874687" cy="672027"/>
          </a:xfrm>
          <a:prstGeom prst="rect">
            <a:avLst/>
          </a:prstGeom>
        </p:spPr>
      </p:pic>
      <p:sp>
        <p:nvSpPr>
          <p:cNvPr id="88" name="上矢印 87"/>
          <p:cNvSpPr/>
          <p:nvPr/>
        </p:nvSpPr>
        <p:spPr>
          <a:xfrm>
            <a:off x="8603892" y="3389574"/>
            <a:ext cx="260724" cy="353256"/>
          </a:xfrm>
          <a:prstGeom prst="up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右 19">
            <a:extLst>
              <a:ext uri="{FF2B5EF4-FFF2-40B4-BE49-F238E27FC236}">
                <a16:creationId xmlns:a16="http://schemas.microsoft.com/office/drawing/2014/main" xmlns="" id="{E57C3FEF-7553-46F4-BF8E-E91F9B4312B3}"/>
              </a:ext>
            </a:extLst>
          </p:cNvPr>
          <p:cNvSpPr/>
          <p:nvPr/>
        </p:nvSpPr>
        <p:spPr>
          <a:xfrm>
            <a:off x="6472920" y="2711992"/>
            <a:ext cx="311121" cy="2270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798BF1"/>
              </a:solidFill>
            </a:endParaRPr>
          </a:p>
        </p:txBody>
      </p:sp>
      <p:sp>
        <p:nvSpPr>
          <p:cNvPr id="90" name="フローチャート: 磁気ディスク 89"/>
          <p:cNvSpPr/>
          <p:nvPr/>
        </p:nvSpPr>
        <p:spPr>
          <a:xfrm>
            <a:off x="470985" y="3700776"/>
            <a:ext cx="914400" cy="61264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Active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フローチャート: 磁気ディスク 90"/>
          <p:cNvSpPr/>
          <p:nvPr/>
        </p:nvSpPr>
        <p:spPr>
          <a:xfrm>
            <a:off x="1523303" y="3693370"/>
            <a:ext cx="914400" cy="61264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Links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フローチャート: 磁気ディスク 91"/>
          <p:cNvSpPr/>
          <p:nvPr/>
        </p:nvSpPr>
        <p:spPr>
          <a:xfrm>
            <a:off x="2600852" y="3694374"/>
            <a:ext cx="914400" cy="61264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便マスタ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フローチャート: 磁気ディスク 92"/>
          <p:cNvSpPr/>
          <p:nvPr/>
        </p:nvSpPr>
        <p:spPr>
          <a:xfrm>
            <a:off x="5503469" y="3762665"/>
            <a:ext cx="914400" cy="612648"/>
          </a:xfrm>
          <a:prstGeom prst="flowChartMagneticDisk">
            <a:avLst/>
          </a:prstGeom>
          <a:solidFill>
            <a:srgbClr val="E6E8F1"/>
          </a:solidFill>
          <a:ln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ドラレコ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フローチャート: 磁気ディスク 93"/>
          <p:cNvSpPr/>
          <p:nvPr/>
        </p:nvSpPr>
        <p:spPr>
          <a:xfrm>
            <a:off x="8279929" y="3830957"/>
            <a:ext cx="1392090" cy="61264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自動ラック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QR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フローチャート: 磁気ディスク 94"/>
          <p:cNvSpPr/>
          <p:nvPr/>
        </p:nvSpPr>
        <p:spPr>
          <a:xfrm>
            <a:off x="9920979" y="3815140"/>
            <a:ext cx="1392090" cy="61264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IT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生産管理版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xmlns="" id="{A4CA0DB2-E29D-486C-822A-91B5429AAC2D}"/>
              </a:ext>
            </a:extLst>
          </p:cNvPr>
          <p:cNvSpPr txBox="1"/>
          <p:nvPr/>
        </p:nvSpPr>
        <p:spPr>
          <a:xfrm>
            <a:off x="570875" y="36403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798BF1"/>
                </a:solidFill>
              </a:rPr>
              <a:t>①</a:t>
            </a:r>
            <a:endParaRPr kumimoji="1" lang="ja-JP" altLang="en-US" sz="1200" b="1" dirty="0">
              <a:solidFill>
                <a:srgbClr val="798BF1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xmlns="" id="{A4CA0DB2-E29D-486C-822A-91B5429AAC2D}"/>
              </a:ext>
            </a:extLst>
          </p:cNvPr>
          <p:cNvSpPr txBox="1"/>
          <p:nvPr/>
        </p:nvSpPr>
        <p:spPr>
          <a:xfrm>
            <a:off x="1623193" y="3658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 smtClean="0">
                <a:solidFill>
                  <a:srgbClr val="798BF1"/>
                </a:solidFill>
              </a:rPr>
              <a:t>②④</a:t>
            </a:r>
            <a:endParaRPr kumimoji="1" lang="ja-JP" altLang="en-US" sz="1200" b="1" dirty="0">
              <a:solidFill>
                <a:srgbClr val="798BF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xmlns="" id="{A4CA0DB2-E29D-486C-822A-91B5429AAC2D}"/>
              </a:ext>
            </a:extLst>
          </p:cNvPr>
          <p:cNvSpPr txBox="1"/>
          <p:nvPr/>
        </p:nvSpPr>
        <p:spPr>
          <a:xfrm>
            <a:off x="2691321" y="364977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>
                <a:solidFill>
                  <a:srgbClr val="798BF1"/>
                </a:solidFill>
              </a:rPr>
              <a:t>③④</a:t>
            </a:r>
            <a:endParaRPr kumimoji="1" lang="ja-JP" altLang="en-US" sz="1200" b="1" dirty="0">
              <a:solidFill>
                <a:srgbClr val="798B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2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 smtClean="0"/>
              <a:t>在庫変動の要因表をもとに</a:t>
            </a:r>
            <a:r>
              <a:rPr kumimoji="1" lang="ja-JP" altLang="en-US" dirty="0" smtClean="0"/>
              <a:t>、</a:t>
            </a:r>
            <a:r>
              <a:rPr lang="ja-JP" altLang="en-US" dirty="0" smtClean="0"/>
              <a:t>在庫の予測や要因分析を行う方法を検討</a:t>
            </a:r>
            <a:endParaRPr lang="en-US" altLang="ja-JP" dirty="0"/>
          </a:p>
          <a:p>
            <a:r>
              <a:rPr lang="en-US" altLang="ja-JP" dirty="0" smtClean="0"/>
              <a:t>→</a:t>
            </a:r>
            <a:r>
              <a:rPr lang="ja-JP" altLang="en-US" dirty="0" smtClean="0"/>
              <a:t>どの案で進めていくかご相談</a:t>
            </a:r>
            <a:endParaRPr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23日 </a:t>
            </a:fld>
            <a:endParaRPr lang="en-US" dirty="0"/>
          </a:p>
        </p:txBody>
      </p:sp>
      <p:sp>
        <p:nvSpPr>
          <p:cNvPr id="6" name="メモ 5"/>
          <p:cNvSpPr/>
          <p:nvPr/>
        </p:nvSpPr>
        <p:spPr>
          <a:xfrm>
            <a:off x="6535616" y="2813539"/>
            <a:ext cx="5246077" cy="3409461"/>
          </a:xfrm>
          <a:prstGeom prst="foldedCorner">
            <a:avLst/>
          </a:prstGeom>
          <a:solidFill>
            <a:srgbClr val="F2F2F2"/>
          </a:solidFill>
          <a:ln>
            <a:solidFill>
              <a:srgbClr val="47474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前回のヒヤリングより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◆</a:t>
            </a:r>
            <a:r>
              <a:rPr lang="ja-JP" altLang="en-US" dirty="0">
                <a:solidFill>
                  <a:schemeClr val="tx1"/>
                </a:solidFill>
              </a:rPr>
              <a:t>欲しいアウトプット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・</a:t>
            </a:r>
            <a:r>
              <a:rPr lang="ja-JP" altLang="ja-JP" dirty="0" smtClean="0">
                <a:solidFill>
                  <a:schemeClr val="tx1"/>
                </a:solidFill>
              </a:rPr>
              <a:t>X</a:t>
            </a:r>
            <a:r>
              <a:rPr lang="ja-JP" altLang="en-US" dirty="0" smtClean="0">
                <a:solidFill>
                  <a:schemeClr val="tx1"/>
                </a:solidFill>
              </a:rPr>
              <a:t>時間先</a:t>
            </a:r>
            <a:r>
              <a:rPr lang="ja-JP" altLang="en-US" dirty="0">
                <a:solidFill>
                  <a:schemeClr val="tx1"/>
                </a:solidFill>
              </a:rPr>
              <a:t>の未来</a:t>
            </a:r>
            <a:r>
              <a:rPr lang="ja-JP" altLang="en-US" dirty="0" smtClean="0">
                <a:solidFill>
                  <a:schemeClr val="tx1"/>
                </a:solidFill>
              </a:rPr>
              <a:t>在庫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・在庫変動の</a:t>
            </a:r>
            <a:r>
              <a:rPr lang="ja-JP" altLang="en-US" dirty="0" smtClean="0">
                <a:solidFill>
                  <a:schemeClr val="tx1"/>
                </a:solidFill>
              </a:rPr>
              <a:t>原因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※</a:t>
            </a:r>
            <a:r>
              <a:rPr lang="ja-JP" altLang="en-US" dirty="0">
                <a:solidFill>
                  <a:schemeClr val="tx1"/>
                </a:solidFill>
              </a:rPr>
              <a:t>品番単位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◆</a:t>
            </a:r>
            <a:r>
              <a:rPr lang="ja-JP" altLang="en-US" dirty="0">
                <a:solidFill>
                  <a:schemeClr val="tx1"/>
                </a:solidFill>
              </a:rPr>
              <a:t>想定している運用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・早期に改善アクション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・適正化に向けた課題出し</a:t>
            </a:r>
            <a:r>
              <a:rPr lang="ja-JP" altLang="en-US" dirty="0" smtClean="0">
                <a:solidFill>
                  <a:schemeClr val="tx1"/>
                </a:solidFill>
              </a:rPr>
              <a:t>？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参考：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4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以下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点を提案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X</a:t>
            </a:r>
            <a:r>
              <a:rPr lang="ja-JP" altLang="en-US" dirty="0" smtClean="0"/>
              <a:t>時間先の在庫予測＋予測根拠の見える化</a:t>
            </a:r>
            <a:endParaRPr lang="en-US" altLang="ja-JP" dirty="0" smtClean="0"/>
          </a:p>
          <a:p>
            <a:r>
              <a:rPr lang="ja-JP" altLang="en-US" dirty="0" smtClean="0"/>
              <a:t>・過去の</a:t>
            </a:r>
            <a:r>
              <a:rPr lang="ja-JP" altLang="en-US" dirty="0" smtClean="0"/>
              <a:t>在庫変動要因の見える化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8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 smtClean="0"/>
              <a:t>在庫変動要因表をもとに、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による予測モデルを作成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以下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つを提案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AI</a:t>
            </a:r>
            <a:r>
              <a:rPr lang="ja-JP" altLang="en-US" dirty="0" smtClean="0"/>
              <a:t>モデルと在庫モデル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ja-JP" altLang="en-US" dirty="0" smtClean="0"/>
              <a:t>過去の</a:t>
            </a:r>
            <a:r>
              <a:rPr lang="ja-JP" altLang="en-US" dirty="0" smtClean="0"/>
              <a:t>在庫変動要因の見える化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2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>
          <a:xfrm>
            <a:off x="443077" y="767396"/>
            <a:ext cx="11338615" cy="5637600"/>
          </a:xfrm>
        </p:spPr>
        <p:txBody>
          <a:bodyPr/>
          <a:lstStyle/>
          <a:p>
            <a:r>
              <a:rPr kumimoji="1" lang="ja-JP" altLang="en-US" sz="1600" dirty="0" smtClean="0"/>
              <a:t>在庫予測により、初動対応の迅速化とロス波及の未然防止を目指す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予測は、</a:t>
            </a:r>
            <a:r>
              <a:rPr lang="en-US" altLang="ja-JP" sz="1600" dirty="0" smtClean="0"/>
              <a:t>①</a:t>
            </a:r>
            <a:r>
              <a:rPr lang="ja-JP" altLang="en-US" sz="1600" dirty="0" smtClean="0"/>
              <a:t>計画レベル</a:t>
            </a:r>
            <a:r>
              <a:rPr lang="ja-JP" altLang="en-US" sz="1200" dirty="0" smtClean="0"/>
              <a:t>（ベースライン）</a:t>
            </a:r>
            <a:r>
              <a:rPr lang="en-US" altLang="ja-JP" sz="1600" dirty="0" smtClean="0"/>
              <a:t>②</a:t>
            </a:r>
            <a:r>
              <a:rPr lang="ja-JP" altLang="en-US" sz="1600" dirty="0" smtClean="0"/>
              <a:t>現場レベル</a:t>
            </a:r>
            <a:r>
              <a:rPr lang="ja-JP" altLang="en-US" sz="1200" dirty="0" smtClean="0"/>
              <a:t>（予実差反映）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段階で実現することで現場の変化に対応できるようにする</a:t>
            </a:r>
            <a:endParaRPr kumimoji="1" lang="ja-JP" altLang="en-US" sz="16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案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：在庫予測＋予測根拠見える化</a:t>
            </a:r>
            <a:endParaRPr kumimoji="1" lang="en-US" altLang="ja-JP" dirty="0" smtClean="0"/>
          </a:p>
        </p:txBody>
      </p:sp>
      <p:sp>
        <p:nvSpPr>
          <p:cNvPr id="118" name="正方形/長方形 117"/>
          <p:cNvSpPr/>
          <p:nvPr/>
        </p:nvSpPr>
        <p:spPr>
          <a:xfrm>
            <a:off x="556846" y="1924538"/>
            <a:ext cx="4757615" cy="4474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 descr="1479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8" y="2167722"/>
            <a:ext cx="600073" cy="596972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887522" y="2882872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accent1"/>
                </a:solidFill>
              </a:rPr>
              <a:t>リアルタイムデータ</a:t>
            </a:r>
            <a:endParaRPr lang="ja-JP" altLang="en-US" sz="1600" dirty="0">
              <a:solidFill>
                <a:schemeClr val="accent1"/>
              </a:solidFill>
            </a:endParaRPr>
          </a:p>
        </p:txBody>
      </p:sp>
      <p:pic>
        <p:nvPicPr>
          <p:cNvPr id="9" name="図 8" descr="1623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23" b="65323"/>
          <a:stretch/>
        </p:blipFill>
        <p:spPr>
          <a:xfrm>
            <a:off x="3170580" y="2139463"/>
            <a:ext cx="724759" cy="58615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616769" y="2882873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rgbClr val="001356"/>
                </a:solidFill>
              </a:rPr>
              <a:t>計画データ</a:t>
            </a:r>
            <a:endParaRPr lang="ja-JP" altLang="en-US" sz="1600" dirty="0">
              <a:solidFill>
                <a:srgbClr val="001356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48322" y="4347306"/>
            <a:ext cx="4331678" cy="42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333333"/>
                </a:solidFill>
              </a:rPr>
              <a:t>データ作成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370385" y="3581398"/>
            <a:ext cx="1709615" cy="42593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rgbClr val="333333"/>
                </a:solidFill>
              </a:rPr>
              <a:t>予測在庫を計算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cxnSp>
        <p:nvCxnSpPr>
          <p:cNvPr id="14" name="直線矢印コネクタ 13"/>
          <p:cNvCxnSpPr>
            <a:stCxn id="10" idx="2"/>
            <a:endCxn id="12" idx="0"/>
          </p:cNvCxnSpPr>
          <p:nvPr/>
        </p:nvCxnSpPr>
        <p:spPr>
          <a:xfrm>
            <a:off x="4222063" y="3221427"/>
            <a:ext cx="3130" cy="359971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74" idx="2"/>
          </p:cNvCxnSpPr>
          <p:nvPr/>
        </p:nvCxnSpPr>
        <p:spPr>
          <a:xfrm>
            <a:off x="1907930" y="4013197"/>
            <a:ext cx="0" cy="324341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2"/>
          </p:cNvCxnSpPr>
          <p:nvPr/>
        </p:nvCxnSpPr>
        <p:spPr>
          <a:xfrm>
            <a:off x="4225193" y="4007335"/>
            <a:ext cx="0" cy="330203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744413" y="5095630"/>
            <a:ext cx="4335587" cy="42593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333333"/>
                </a:solidFill>
              </a:rPr>
              <a:t>AI</a:t>
            </a:r>
            <a:r>
              <a:rPr kumimoji="1" lang="ja-JP" altLang="en-US" sz="1600" dirty="0" smtClean="0">
                <a:solidFill>
                  <a:srgbClr val="333333"/>
                </a:solidFill>
              </a:rPr>
              <a:t>による補正予測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cxnSp>
        <p:nvCxnSpPr>
          <p:cNvPr id="25" name="直線矢印コネクタ 24"/>
          <p:cNvCxnSpPr>
            <a:stCxn id="11" idx="2"/>
            <a:endCxn id="24" idx="0"/>
          </p:cNvCxnSpPr>
          <p:nvPr/>
        </p:nvCxnSpPr>
        <p:spPr>
          <a:xfrm flipH="1">
            <a:off x="2912207" y="4773243"/>
            <a:ext cx="1954" cy="322387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752232" y="5841999"/>
            <a:ext cx="4327768" cy="420078"/>
          </a:xfrm>
          <a:prstGeom prst="roundRect">
            <a:avLst>
              <a:gd name="adj" fmla="val 39923"/>
            </a:avLst>
          </a:prstGeom>
          <a:solidFill>
            <a:srgbClr val="FFFFFF"/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333333"/>
                </a:solidFill>
              </a:rPr>
              <a:t>予測在庫を補正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cxnSp>
        <p:nvCxnSpPr>
          <p:cNvPr id="29" name="直線矢印コネクタ 28"/>
          <p:cNvCxnSpPr>
            <a:stCxn id="24" idx="2"/>
            <a:endCxn id="28" idx="0"/>
          </p:cNvCxnSpPr>
          <p:nvPr/>
        </p:nvCxnSpPr>
        <p:spPr>
          <a:xfrm>
            <a:off x="2912207" y="5521567"/>
            <a:ext cx="3909" cy="320432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右矢印 31"/>
          <p:cNvSpPr/>
          <p:nvPr/>
        </p:nvSpPr>
        <p:spPr>
          <a:xfrm rot="5400000">
            <a:off x="7997073" y="4372692"/>
            <a:ext cx="515854" cy="4846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474782" y="1418491"/>
            <a:ext cx="11287371" cy="4259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システム全体像（案）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68924" y="1426308"/>
            <a:ext cx="11293230" cy="504092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4" name="直線矢印コネクタ 63"/>
          <p:cNvCxnSpPr>
            <a:stCxn id="12" idx="3"/>
            <a:endCxn id="124" idx="1"/>
          </p:cNvCxnSpPr>
          <p:nvPr/>
        </p:nvCxnSpPr>
        <p:spPr>
          <a:xfrm>
            <a:off x="5080000" y="3794367"/>
            <a:ext cx="592011" cy="5131"/>
          </a:xfrm>
          <a:prstGeom prst="straightConnector1">
            <a:avLst/>
          </a:prstGeom>
          <a:ln>
            <a:solidFill>
              <a:srgbClr val="798BF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28" idx="3"/>
            <a:endCxn id="147" idx="1"/>
          </p:cNvCxnSpPr>
          <p:nvPr/>
        </p:nvCxnSpPr>
        <p:spPr>
          <a:xfrm>
            <a:off x="5080000" y="6052038"/>
            <a:ext cx="558796" cy="243"/>
          </a:xfrm>
          <a:prstGeom prst="straightConnector1">
            <a:avLst/>
          </a:prstGeom>
          <a:ln>
            <a:solidFill>
              <a:srgbClr val="798BF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/>
          <p:cNvSpPr/>
          <p:nvPr/>
        </p:nvSpPr>
        <p:spPr>
          <a:xfrm>
            <a:off x="6691924" y="2842846"/>
            <a:ext cx="2383692" cy="116058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6" name="正方形/長方形 115"/>
          <p:cNvSpPr/>
          <p:nvPr/>
        </p:nvSpPr>
        <p:spPr>
          <a:xfrm>
            <a:off x="5739619" y="2068119"/>
            <a:ext cx="22365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計画をもとに在庫数を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シミュレーションする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25日 </a:t>
            </a:fld>
            <a:endParaRPr lang="en-US" dirty="0"/>
          </a:p>
        </p:txBody>
      </p:sp>
      <p:pic>
        <p:nvPicPr>
          <p:cNvPr id="124" name="図 123" descr="14991_pa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11" y="3497385"/>
            <a:ext cx="818423" cy="604226"/>
          </a:xfrm>
          <a:prstGeom prst="rect">
            <a:avLst/>
          </a:prstGeom>
        </p:spPr>
      </p:pic>
      <p:sp>
        <p:nvSpPr>
          <p:cNvPr id="130" name="正方形/長方形 129"/>
          <p:cNvSpPr/>
          <p:nvPr/>
        </p:nvSpPr>
        <p:spPr>
          <a:xfrm>
            <a:off x="4062248" y="2097427"/>
            <a:ext cx="1244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・ダイヤ</a:t>
            </a:r>
            <a:endParaRPr lang="en-US" altLang="ja-JP" sz="1200" dirty="0" smtClean="0"/>
          </a:p>
          <a:p>
            <a:r>
              <a:rPr lang="ja-JP" altLang="en-US" sz="1200" dirty="0" smtClean="0"/>
              <a:t>・日量数</a:t>
            </a:r>
            <a:endParaRPr lang="en-US" altLang="ja-JP" sz="1200" dirty="0" smtClean="0"/>
          </a:p>
          <a:p>
            <a:r>
              <a:rPr lang="ja-JP" altLang="en-US" sz="1200" dirty="0" smtClean="0"/>
              <a:t>・生産計画</a:t>
            </a:r>
            <a:r>
              <a:rPr lang="en-US" altLang="ja-JP" sz="1200" dirty="0" smtClean="0"/>
              <a:t> etc</a:t>
            </a:r>
            <a:r>
              <a:rPr lang="en-US" altLang="ja-JP" sz="1200" dirty="0"/>
              <a:t>.</a:t>
            </a:r>
            <a:endParaRPr lang="ja-JP" altLang="en-US" sz="1200" dirty="0"/>
          </a:p>
        </p:txBody>
      </p:sp>
      <p:sp>
        <p:nvSpPr>
          <p:cNvPr id="131" name="左中かっこ 130"/>
          <p:cNvSpPr/>
          <p:nvPr/>
        </p:nvSpPr>
        <p:spPr>
          <a:xfrm>
            <a:off x="4024925" y="2149229"/>
            <a:ext cx="127001" cy="547078"/>
          </a:xfrm>
          <a:prstGeom prst="lef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2" name="正方形/長方形 131"/>
          <p:cNvSpPr/>
          <p:nvPr/>
        </p:nvSpPr>
        <p:spPr>
          <a:xfrm>
            <a:off x="1543542" y="2113057"/>
            <a:ext cx="1602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/>
              <a:t>・モノの到着時間</a:t>
            </a:r>
            <a:endParaRPr lang="en-US" altLang="ja-JP" sz="1200" dirty="0" smtClean="0"/>
          </a:p>
          <a:p>
            <a:r>
              <a:rPr lang="ja-JP" altLang="en-US" sz="1200" dirty="0" smtClean="0"/>
              <a:t>・かんばん数</a:t>
            </a:r>
            <a:endParaRPr lang="en-US" altLang="ja-JP" sz="1200" dirty="0" smtClean="0"/>
          </a:p>
          <a:p>
            <a:r>
              <a:rPr lang="ja-JP" altLang="en-US" sz="1200" dirty="0" smtClean="0"/>
              <a:t>・実績生産台数</a:t>
            </a:r>
            <a:r>
              <a:rPr lang="en-US" altLang="ja-JP" sz="1200" dirty="0" smtClean="0"/>
              <a:t> etc.</a:t>
            </a:r>
            <a:endParaRPr lang="ja-JP" altLang="en-US" sz="1200" dirty="0"/>
          </a:p>
        </p:txBody>
      </p:sp>
      <p:sp>
        <p:nvSpPr>
          <p:cNvPr id="138" name="左中かっこ 137"/>
          <p:cNvSpPr/>
          <p:nvPr/>
        </p:nvSpPr>
        <p:spPr>
          <a:xfrm>
            <a:off x="1481017" y="2164860"/>
            <a:ext cx="127001" cy="547078"/>
          </a:xfrm>
          <a:prstGeom prst="lef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7" name="図 146" descr="14991_pa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6" y="5750168"/>
            <a:ext cx="818423" cy="604226"/>
          </a:xfrm>
          <a:prstGeom prst="rect">
            <a:avLst/>
          </a:prstGeom>
        </p:spPr>
      </p:pic>
      <p:sp>
        <p:nvSpPr>
          <p:cNvPr id="150" name="正方形/長方形 149"/>
          <p:cNvSpPr/>
          <p:nvPr/>
        </p:nvSpPr>
        <p:spPr>
          <a:xfrm>
            <a:off x="6688016" y="5203093"/>
            <a:ext cx="2383692" cy="1160585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>
            <a:off x="5739621" y="4354118"/>
            <a:ext cx="203132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直前の予実差から</a:t>
            </a:r>
            <a:endParaRPr lang="en-US" altLang="ja-JP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予測在庫を修正する</a:t>
            </a:r>
            <a:endParaRPr lang="ja-JP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738553" y="3587260"/>
            <a:ext cx="2338753" cy="42593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333333"/>
                </a:solidFill>
              </a:rPr>
              <a:t>計画と実績のズレ計算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cxnSp>
        <p:nvCxnSpPr>
          <p:cNvPr id="190" name="直線矢印コネクタ 189"/>
          <p:cNvCxnSpPr>
            <a:stCxn id="8" idx="2"/>
            <a:endCxn id="174" idx="0"/>
          </p:cNvCxnSpPr>
          <p:nvPr/>
        </p:nvCxnSpPr>
        <p:spPr>
          <a:xfrm>
            <a:off x="1903185" y="3221426"/>
            <a:ext cx="4745" cy="365834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 flipH="1">
            <a:off x="1885463" y="3360615"/>
            <a:ext cx="2354383" cy="5515"/>
          </a:xfrm>
          <a:prstGeom prst="straightConnector1">
            <a:avLst/>
          </a:prstGeom>
          <a:ln>
            <a:solidFill>
              <a:srgbClr val="33333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角丸四角形吹き出し 210"/>
          <p:cNvSpPr/>
          <p:nvPr/>
        </p:nvSpPr>
        <p:spPr>
          <a:xfrm>
            <a:off x="8577401" y="5255847"/>
            <a:ext cx="2969846" cy="1091342"/>
          </a:xfrm>
          <a:prstGeom prst="wedgeRoundRectCallout">
            <a:avLst>
              <a:gd name="adj1" fmla="val -64007"/>
              <a:gd name="adj2" fmla="val 29527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7" name="角丸四角形吹き出し 216"/>
          <p:cNvSpPr/>
          <p:nvPr/>
        </p:nvSpPr>
        <p:spPr>
          <a:xfrm>
            <a:off x="4616939" y="3243385"/>
            <a:ext cx="1449754" cy="234462"/>
          </a:xfrm>
          <a:prstGeom prst="wedgeRoundRectCallout">
            <a:avLst>
              <a:gd name="adj1" fmla="val -43977"/>
              <a:gd name="adj2" fmla="val 97263"/>
              <a:gd name="adj3" fmla="val 16667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ベースライン計算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18" name="角丸四角形吹き出し 217"/>
          <p:cNvSpPr/>
          <p:nvPr/>
        </p:nvSpPr>
        <p:spPr>
          <a:xfrm>
            <a:off x="4622800" y="4978401"/>
            <a:ext cx="1449754" cy="234462"/>
          </a:xfrm>
          <a:prstGeom prst="wedgeRoundRectCallout">
            <a:avLst>
              <a:gd name="adj1" fmla="val -43977"/>
              <a:gd name="adj2" fmla="val 97263"/>
              <a:gd name="adj3" fmla="val 16667"/>
            </a:avLst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</a:rPr>
              <a:t>予測変動計算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8684861" y="5556181"/>
            <a:ext cx="17584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/>
              <a:t>品番</a:t>
            </a:r>
            <a:r>
              <a:rPr lang="en-US" altLang="ja-JP" sz="1400" dirty="0"/>
              <a:t>A</a:t>
            </a:r>
            <a:r>
              <a:rPr lang="ja-JP" altLang="en-US" sz="1400" dirty="0"/>
              <a:t>における</a:t>
            </a:r>
            <a:endParaRPr lang="en-US" altLang="ja-JP" sz="1400" dirty="0"/>
          </a:p>
          <a:p>
            <a:r>
              <a:rPr lang="en-US" altLang="ja-JP" sz="1400" dirty="0"/>
              <a:t>X</a:t>
            </a:r>
            <a:r>
              <a:rPr lang="ja-JP" altLang="en-US" sz="1400" dirty="0"/>
              <a:t>時間後の在庫は</a:t>
            </a:r>
            <a:endParaRPr lang="en-US" altLang="ja-JP" sz="1400" dirty="0"/>
          </a:p>
          <a:p>
            <a:r>
              <a:rPr lang="en-US" altLang="ja-JP" sz="1400" dirty="0"/>
              <a:t>8</a:t>
            </a:r>
            <a:r>
              <a:rPr lang="ja-JP" altLang="en-US" sz="1400" dirty="0"/>
              <a:t>（</a:t>
            </a:r>
            <a:r>
              <a:rPr lang="en-US" altLang="ja-JP" sz="1400" dirty="0"/>
              <a:t>±2</a:t>
            </a:r>
            <a:r>
              <a:rPr lang="ja-JP" altLang="en-US" sz="1400" dirty="0"/>
              <a:t>）個でしょう</a:t>
            </a:r>
            <a:endParaRPr lang="ja-JP" altLang="en-US" sz="1400" dirty="0"/>
          </a:p>
        </p:txBody>
      </p:sp>
      <p:sp>
        <p:nvSpPr>
          <p:cNvPr id="220" name="正方形/長方形 219"/>
          <p:cNvSpPr/>
          <p:nvPr/>
        </p:nvSpPr>
        <p:spPr>
          <a:xfrm>
            <a:off x="8686814" y="5324232"/>
            <a:ext cx="1707663" cy="2149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bg1"/>
                </a:solidFill>
              </a:rPr>
              <a:t>予測結果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222" name="正方形/長方形 221"/>
          <p:cNvSpPr/>
          <p:nvPr/>
        </p:nvSpPr>
        <p:spPr>
          <a:xfrm>
            <a:off x="10460907" y="5320324"/>
            <a:ext cx="986400" cy="2149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bg1"/>
                </a:solidFill>
              </a:rPr>
              <a:t>予測根拠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24" name="図 223" descr="14991_pa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026" y="4089400"/>
            <a:ext cx="818423" cy="604226"/>
          </a:xfrm>
          <a:prstGeom prst="rect">
            <a:avLst/>
          </a:prstGeom>
        </p:spPr>
      </p:pic>
      <p:pic>
        <p:nvPicPr>
          <p:cNvPr id="225" name="図 224" descr="iconDownload.cgi-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785" y="4247662"/>
            <a:ext cx="460762" cy="528026"/>
          </a:xfrm>
          <a:prstGeom prst="rect">
            <a:avLst/>
          </a:prstGeom>
        </p:spPr>
      </p:pic>
      <p:sp>
        <p:nvSpPr>
          <p:cNvPr id="227" name="正方形/長方形 226"/>
          <p:cNvSpPr/>
          <p:nvPr/>
        </p:nvSpPr>
        <p:spPr>
          <a:xfrm>
            <a:off x="9868098" y="2777364"/>
            <a:ext cx="367280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計画通り進めば将来どうなるか分かる</a:t>
            </a:r>
            <a:endParaRPr lang="en-US" altLang="ja-JP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上振れ、下振れ</a:t>
            </a:r>
            <a:endParaRPr lang="en-US" altLang="ja-JP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根拠がわかれば対応策が決まる</a:t>
            </a:r>
            <a:endParaRPr lang="en-US" altLang="ja-JP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★</a:t>
            </a:r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活用プロセス</a:t>
            </a:r>
            <a:endParaRPr lang="en-US" altLang="ja-JP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ja-JP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8" name="正方形/長方形 227"/>
          <p:cNvSpPr/>
          <p:nvPr/>
        </p:nvSpPr>
        <p:spPr>
          <a:xfrm>
            <a:off x="9933830" y="24518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★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活用プロセス</a:t>
            </a:r>
            <a:endParaRPr lang="en-US" altLang="ja-JP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6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600" dirty="0" smtClean="0"/>
              <a:t>多要因を同時に検討することにより、原因究明と対応策</a:t>
            </a:r>
            <a:r>
              <a:rPr lang="ja-JP" altLang="en-US" sz="1200" dirty="0" smtClean="0"/>
              <a:t>（在庫適正化アクション）</a:t>
            </a:r>
            <a:r>
              <a:rPr lang="ja-JP" altLang="en-US" sz="1600" dirty="0" smtClean="0"/>
              <a:t>立案を目指す</a:t>
            </a:r>
            <a:endParaRPr lang="en-US" altLang="ja-JP" sz="1600" dirty="0" smtClean="0"/>
          </a:p>
          <a:p>
            <a:r>
              <a:rPr lang="ja-JP" altLang="en-US" sz="1600" dirty="0" smtClean="0"/>
              <a:t>要因分析は、各要因の影響度を定量化し、優先順位をつけることで的を絞った対策を行えるようにする</a:t>
            </a:r>
            <a:endParaRPr kumimoji="1" lang="ja-JP" altLang="en-US" sz="16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案２：在庫変動の要因見える化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25日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4782" y="1418491"/>
            <a:ext cx="11287371" cy="4259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システム全体像（案）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357406" y="2992287"/>
            <a:ext cx="52346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現状把握可能化</a:t>
            </a:r>
            <a:endParaRPr lang="en-US" altLang="ja-JP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課題抽出</a:t>
            </a:r>
            <a:r>
              <a:rPr lang="en-US" altLang="ja-JP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ja-JP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ja-JP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KPI</a:t>
            </a:r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ツリー化することで詳細をドリルダウンし、迅速な</a:t>
            </a:r>
            <a:endParaRPr lang="en-US" altLang="ja-JP" sz="1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連携して分析するツールが存在しバイ</a:t>
            </a:r>
            <a:endParaRPr lang="ja-JP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8924" y="1426308"/>
            <a:ext cx="11293230" cy="504092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56846" y="1924538"/>
            <a:ext cx="4757615" cy="4474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752232" y="5841999"/>
            <a:ext cx="4327768" cy="420078"/>
          </a:xfrm>
          <a:prstGeom prst="roundRect">
            <a:avLst>
              <a:gd name="adj" fmla="val 39923"/>
            </a:avLst>
          </a:prstGeom>
          <a:solidFill>
            <a:srgbClr val="FFFFFF"/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333333"/>
                </a:solidFill>
              </a:rPr>
              <a:t>要因別を影響度を計算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4413" y="5095630"/>
            <a:ext cx="3163279" cy="42593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rgbClr val="333333"/>
                </a:solidFill>
              </a:rPr>
              <a:t>AI</a:t>
            </a:r>
            <a:r>
              <a:rPr kumimoji="1" lang="ja-JP" altLang="en-US" sz="1600" dirty="0" smtClean="0">
                <a:solidFill>
                  <a:srgbClr val="333333"/>
                </a:solidFill>
              </a:rPr>
              <a:t>による要因分析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7305"/>
              </p:ext>
            </p:extLst>
          </p:nvPr>
        </p:nvGraphicFramePr>
        <p:xfrm>
          <a:off x="4257895" y="2002693"/>
          <a:ext cx="2160332" cy="366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332"/>
              </a:tblGrid>
              <a:tr h="25399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在庫変動</a:t>
                      </a:r>
                      <a:r>
                        <a:rPr kumimoji="1" lang="ja-JP" altLang="en-US" sz="1000" dirty="0" smtClean="0"/>
                        <a:t>要因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①</a:t>
                      </a:r>
                      <a:r>
                        <a:rPr kumimoji="1" lang="ja-JP" altLang="en-US" sz="1000" dirty="0" smtClean="0"/>
                        <a:t>発注</a:t>
                      </a:r>
                      <a:r>
                        <a:rPr kumimoji="1" lang="ja-JP" altLang="en-US" sz="1000" dirty="0" smtClean="0"/>
                        <a:t>かん</a:t>
                      </a:r>
                      <a:r>
                        <a:rPr kumimoji="1" lang="ja-JP" altLang="en-US" sz="1000" dirty="0" smtClean="0"/>
                        <a:t>ばん</a:t>
                      </a:r>
                      <a:r>
                        <a:rPr kumimoji="1" lang="ja-JP" altLang="en-US" sz="1000" dirty="0" smtClean="0"/>
                        <a:t>数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②</a:t>
                      </a:r>
                      <a:r>
                        <a:rPr kumimoji="1" lang="ja-JP" altLang="en-US" sz="1000" dirty="0" smtClean="0"/>
                        <a:t>発送処理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③</a:t>
                      </a:r>
                      <a:r>
                        <a:rPr kumimoji="1" lang="ja-JP" altLang="en-US" sz="1000" dirty="0" smtClean="0"/>
                        <a:t>仕入先便ダイヤ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④</a:t>
                      </a:r>
                      <a:r>
                        <a:rPr kumimoji="1" lang="ja-JP" altLang="en-US" sz="1000" dirty="0" smtClean="0"/>
                        <a:t>仕入先便早着遅れ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⑤</a:t>
                      </a:r>
                      <a:r>
                        <a:rPr kumimoji="1" lang="ja-JP" altLang="en-US" sz="1000" dirty="0" smtClean="0"/>
                        <a:t>定期便ダイヤ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⑥</a:t>
                      </a:r>
                      <a:r>
                        <a:rPr kumimoji="1" lang="ja-JP" altLang="en-US" sz="1000" dirty="0" smtClean="0"/>
                        <a:t>定期便早着遅れ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⑦</a:t>
                      </a:r>
                      <a:r>
                        <a:rPr kumimoji="1" lang="ja-JP" altLang="en-US" sz="1000" dirty="0" smtClean="0"/>
                        <a:t>入庫作業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➇</a:t>
                      </a:r>
                      <a:r>
                        <a:rPr kumimoji="1" lang="ja-JP" altLang="en-US" sz="1000" dirty="0" smtClean="0"/>
                        <a:t>段バラシロボット可動率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⑨</a:t>
                      </a:r>
                      <a:r>
                        <a:rPr kumimoji="1" lang="ja-JP" altLang="en-US" sz="1000" dirty="0" smtClean="0"/>
                        <a:t>間口別充足率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⑩</a:t>
                      </a:r>
                      <a:r>
                        <a:rPr kumimoji="1" lang="ja-JP" altLang="en-US" sz="1000" dirty="0" smtClean="0"/>
                        <a:t>組立可動率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⑪</a:t>
                      </a:r>
                      <a:r>
                        <a:rPr kumimoji="1" lang="ja-JP" altLang="en-US" sz="1000" dirty="0" smtClean="0"/>
                        <a:t>組立生産台数（流動機種）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⑫</a:t>
                      </a:r>
                      <a:r>
                        <a:rPr kumimoji="1" lang="ja-JP" altLang="en-US" sz="1000" dirty="0" smtClean="0"/>
                        <a:t>選択品使用比率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⑬</a:t>
                      </a:r>
                      <a:r>
                        <a:rPr kumimoji="1" lang="ja-JP" altLang="en-US" sz="1000" dirty="0" smtClean="0"/>
                        <a:t>不良廃却数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5209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⑭</a:t>
                      </a:r>
                      <a:r>
                        <a:rPr kumimoji="1" lang="ja-JP" altLang="en-US" sz="1000" dirty="0" smtClean="0"/>
                        <a:t>紛失滞留</a:t>
                      </a:r>
                      <a:endParaRPr kumimoji="1" lang="ja-JP" altLang="en-US" sz="10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738553" y="3587260"/>
            <a:ext cx="3169139" cy="42593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333333"/>
                </a:solidFill>
              </a:rPr>
              <a:t>要因選択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48322" y="4347306"/>
            <a:ext cx="3159370" cy="42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rgbClr val="333333"/>
                </a:solidFill>
              </a:rPr>
              <a:t>データ作成</a:t>
            </a:r>
            <a:endParaRPr kumimoji="1" lang="ja-JP" altLang="en-US" sz="1600" dirty="0">
              <a:solidFill>
                <a:srgbClr val="333333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080000" y="6052038"/>
            <a:ext cx="558796" cy="243"/>
          </a:xfrm>
          <a:prstGeom prst="straightConnector1">
            <a:avLst/>
          </a:prstGeom>
          <a:ln>
            <a:solidFill>
              <a:srgbClr val="798BF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14991_pa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6" y="5750168"/>
            <a:ext cx="818423" cy="604226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>
            <a:off x="6688015" y="4445001"/>
            <a:ext cx="3149599" cy="1918678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87522" y="2882872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 smtClean="0">
                <a:solidFill>
                  <a:schemeClr val="accent1"/>
                </a:solidFill>
              </a:rPr>
              <a:t>リアルタイムデータ</a:t>
            </a:r>
            <a:endParaRPr lang="ja-JP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0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案１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24日 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04723"/>
              </p:ext>
            </p:extLst>
          </p:nvPr>
        </p:nvGraphicFramePr>
        <p:xfrm>
          <a:off x="535819" y="1606329"/>
          <a:ext cx="2160332" cy="437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332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要因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①</a:t>
                      </a:r>
                      <a:r>
                        <a:rPr kumimoji="1" lang="ja-JP" altLang="en-US" sz="1200" dirty="0" smtClean="0"/>
                        <a:t>発注</a:t>
                      </a:r>
                      <a:r>
                        <a:rPr kumimoji="1" lang="ja-JP" altLang="en-US" sz="1200" dirty="0" smtClean="0"/>
                        <a:t>かん</a:t>
                      </a:r>
                      <a:r>
                        <a:rPr kumimoji="1" lang="ja-JP" altLang="en-US" sz="1200" dirty="0" smtClean="0"/>
                        <a:t>ばん</a:t>
                      </a:r>
                      <a:r>
                        <a:rPr kumimoji="1" lang="ja-JP" altLang="en-US" sz="1200" dirty="0" smtClean="0"/>
                        <a:t>数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②</a:t>
                      </a:r>
                      <a:r>
                        <a:rPr kumimoji="1" lang="ja-JP" altLang="en-US" sz="1200" dirty="0" smtClean="0"/>
                        <a:t>発送処理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③</a:t>
                      </a:r>
                      <a:r>
                        <a:rPr kumimoji="1" lang="ja-JP" altLang="en-US" sz="1200" dirty="0" smtClean="0"/>
                        <a:t>仕入先便ダイヤ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④</a:t>
                      </a:r>
                      <a:r>
                        <a:rPr kumimoji="1" lang="ja-JP" altLang="en-US" sz="1200" dirty="0" smtClean="0"/>
                        <a:t>仕入先便早着遅れ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⑤</a:t>
                      </a:r>
                      <a:r>
                        <a:rPr kumimoji="1" lang="ja-JP" altLang="en-US" sz="1200" dirty="0" smtClean="0"/>
                        <a:t>定期便ダイヤ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⑥</a:t>
                      </a:r>
                      <a:r>
                        <a:rPr kumimoji="1" lang="ja-JP" altLang="en-US" sz="1200" dirty="0" smtClean="0"/>
                        <a:t>定期便早着遅れ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⑦</a:t>
                      </a:r>
                      <a:r>
                        <a:rPr kumimoji="1" lang="ja-JP" altLang="en-US" sz="1200" dirty="0" smtClean="0"/>
                        <a:t>入庫作業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➇</a:t>
                      </a:r>
                      <a:r>
                        <a:rPr kumimoji="1" lang="ja-JP" altLang="en-US" sz="1200" dirty="0" smtClean="0"/>
                        <a:t>段バラシロボット可動率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⑨</a:t>
                      </a:r>
                      <a:r>
                        <a:rPr kumimoji="1" lang="ja-JP" altLang="en-US" sz="1200" dirty="0" smtClean="0"/>
                        <a:t>間口別充足率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⑩</a:t>
                      </a:r>
                      <a:r>
                        <a:rPr kumimoji="1" lang="ja-JP" altLang="en-US" sz="1200" dirty="0" smtClean="0"/>
                        <a:t>組立可動率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⑪</a:t>
                      </a:r>
                      <a:r>
                        <a:rPr kumimoji="1" lang="ja-JP" altLang="en-US" sz="1200" dirty="0" smtClean="0"/>
                        <a:t>組立生産台数（流動機種）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⑫</a:t>
                      </a:r>
                      <a:r>
                        <a:rPr kumimoji="1" lang="ja-JP" altLang="en-US" sz="1200" dirty="0" smtClean="0"/>
                        <a:t>選択品使用比率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38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⑬</a:t>
                      </a:r>
                      <a:r>
                        <a:rPr kumimoji="1" lang="ja-JP" altLang="en-US" sz="1200" dirty="0" smtClean="0"/>
                        <a:t>不良廃却数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⑭</a:t>
                      </a:r>
                      <a:r>
                        <a:rPr kumimoji="1" lang="ja-JP" altLang="en-US" sz="1200" dirty="0" smtClean="0"/>
                        <a:t>紛失滞留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図 6" descr="14991_pa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11" y="3497385"/>
            <a:ext cx="818423" cy="604226"/>
          </a:xfrm>
          <a:prstGeom prst="rect">
            <a:avLst/>
          </a:prstGeom>
        </p:spPr>
      </p:pic>
      <p:pic>
        <p:nvPicPr>
          <p:cNvPr id="8" name="図 7" descr="iconDownload.cgi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00" y="3684954"/>
            <a:ext cx="460762" cy="5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410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789</Words>
  <Application>Microsoft Macintosh PowerPoint</Application>
  <PresentationFormat>ユーザー設定</PresentationFormat>
  <Paragraphs>171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176</cp:revision>
  <dcterms:created xsi:type="dcterms:W3CDTF">2022-01-19T01:36:44Z</dcterms:created>
  <dcterms:modified xsi:type="dcterms:W3CDTF">2024-03-25T01:24:20Z</dcterms:modified>
</cp:coreProperties>
</file>