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2"/>
  </p:notesMasterIdLst>
  <p:sldIdLst>
    <p:sldId id="282" r:id="rId5"/>
    <p:sldId id="305" r:id="rId6"/>
    <p:sldId id="308" r:id="rId7"/>
    <p:sldId id="311" r:id="rId8"/>
    <p:sldId id="306" r:id="rId9"/>
    <p:sldId id="281" r:id="rId10"/>
    <p:sldId id="307"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CC"/>
    <a:srgbClr val="FFFF66"/>
    <a:srgbClr val="FFFF99"/>
    <a:srgbClr val="0596AE"/>
    <a:srgbClr val="064885"/>
    <a:srgbClr val="0595AE"/>
    <a:srgbClr val="E6E6E6"/>
    <a:srgbClr val="001A72"/>
    <a:srgbClr val="057CA1"/>
    <a:srgbClr val="0556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p:scale>
          <a:sx n="120" d="100"/>
          <a:sy n="120" d="100"/>
        </p:scale>
        <p:origin x="-448" y="-30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2" Type="http://schemas.openxmlformats.org/officeDocument/2006/relationships/notesMaster" Target="notesMasters/notesMaster1.xml"/><Relationship Id="rId13" Type="http://schemas.openxmlformats.org/officeDocument/2006/relationships/printerSettings" Target="printerSettings/printerSettings1.bin"/><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23/11/23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23/11/23</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a16="http://schemas.microsoft.com/office/drawing/2014/main" xmlns=""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23日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a16="http://schemas.microsoft.com/office/drawing/2014/main" xmlns=""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a16="http://schemas.microsoft.com/office/drawing/2014/main" xmlns=""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a16="http://schemas.microsoft.com/office/drawing/2014/main" xmlns=""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a16="http://schemas.microsoft.com/office/drawing/2014/main" xmlns=""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a16="http://schemas.microsoft.com/office/drawing/2014/main" xmlns=""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a16="http://schemas.microsoft.com/office/drawing/2014/main" xmlns=""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a16="http://schemas.microsoft.com/office/drawing/2014/main" xmlns=""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23/11/23</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23/11/23</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23/11/23</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23/11/23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a16="http://schemas.microsoft.com/office/drawing/2014/main" xmlns=""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2023年 11月 23日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2023年 11月 23日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23/11/23</a:t>
            </a:fld>
            <a:endParaRPr kumimoji="1" lang="ja-JP" altLang="en-US"/>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2023年 11月 23日 </a:t>
            </a:fld>
            <a:endParaRPr lang="en-US" dirty="0"/>
          </a:p>
        </p:txBody>
      </p:sp>
      <p:sp>
        <p:nvSpPr>
          <p:cNvPr id="24" name="コンテンツ プレースホルダー 6">
            <a:extLst>
              <a:ext uri="{FF2B5EF4-FFF2-40B4-BE49-F238E27FC236}">
                <a16:creationId xmlns:a16="http://schemas.microsoft.com/office/drawing/2014/main" xmlns=""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a16="http://schemas.microsoft.com/office/drawing/2014/main" xmlns=""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a16="http://schemas.microsoft.com/office/drawing/2014/main" xmlns=""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a16="http://schemas.microsoft.com/office/drawing/2014/main" xmlns=""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a16="http://schemas.microsoft.com/office/drawing/2014/main" xmlns=""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a16="http://schemas.microsoft.com/office/drawing/2014/main" xmlns=""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a16="http://schemas.microsoft.com/office/drawing/2014/main" xmlns=""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a16="http://schemas.microsoft.com/office/drawing/2014/main" xmlns=""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a16="http://schemas.microsoft.com/office/drawing/2014/main" xmlns=""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a16="http://schemas.microsoft.com/office/drawing/2014/main" xmlns=""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a16="http://schemas.microsoft.com/office/drawing/2014/main" xmlns=""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a16="http://schemas.microsoft.com/office/drawing/2014/main" xmlns=""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a16="http://schemas.microsoft.com/office/drawing/2014/main" xmlns=""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a16="http://schemas.microsoft.com/office/drawing/2014/main" xmlns=""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a16="http://schemas.microsoft.com/office/drawing/2014/main" xmlns=""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a16="http://schemas.microsoft.com/office/drawing/2014/main" xmlns=""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a16="http://schemas.microsoft.com/office/drawing/2014/main" xmlns=""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a16="http://schemas.microsoft.com/office/drawing/2014/main" xmlns=""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a16="http://schemas.microsoft.com/office/drawing/2014/main" xmlns=""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a16="http://schemas.microsoft.com/office/drawing/2014/main" xmlns=""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a16="http://schemas.microsoft.com/office/drawing/2014/main" xmlns=""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a16="http://schemas.microsoft.com/office/drawing/2014/main" xmlns=""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a16="http://schemas.microsoft.com/office/drawing/2014/main" xmlns=""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a16="http://schemas.microsoft.com/office/drawing/2014/main" xmlns=""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a16="http://schemas.microsoft.com/office/drawing/2014/main" xmlns=""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a16="http://schemas.microsoft.com/office/drawing/2014/main" xmlns=""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a16="http://schemas.microsoft.com/office/drawing/2014/main" xmlns=""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a16="http://schemas.microsoft.com/office/drawing/2014/main" xmlns=""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a16="http://schemas.microsoft.com/office/drawing/2014/main" xmlns=""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a16="http://schemas.microsoft.com/office/drawing/2014/main" xmlns=""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a16="http://schemas.microsoft.com/office/drawing/2014/main" xmlns=""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a16="http://schemas.microsoft.com/office/drawing/2014/main" xmlns=""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a16="http://schemas.microsoft.com/office/drawing/2014/main" xmlns=""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a16="http://schemas.microsoft.com/office/drawing/2014/main" xmlns=""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a16="http://schemas.microsoft.com/office/drawing/2014/main" xmlns=""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a16="http://schemas.microsoft.com/office/drawing/2014/main" xmlns=""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a16="http://schemas.microsoft.com/office/drawing/2014/main" xmlns=""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a16="http://schemas.microsoft.com/office/drawing/2014/main" xmlns=""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a16="http://schemas.microsoft.com/office/drawing/2014/main" xmlns=""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a16="http://schemas.microsoft.com/office/drawing/2014/main" xmlns=""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a16="http://schemas.microsoft.com/office/drawing/2014/main" xmlns=""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a16="http://schemas.microsoft.com/office/drawing/2014/main" xmlns=""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a16="http://schemas.microsoft.com/office/drawing/2014/main" xmlns=""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a16="http://schemas.microsoft.com/office/drawing/2014/main" xmlns=""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a16="http://schemas.microsoft.com/office/drawing/2014/main" xmlns=""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a16="http://schemas.microsoft.com/office/drawing/2014/main" xmlns=""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4" Type="http://schemas.openxmlformats.org/officeDocument/2006/relationships/image" Target="../media/image12.jpeg"/><Relationship Id="rId5" Type="http://schemas.openxmlformats.org/officeDocument/2006/relationships/image" Target="../media/image13.jpeg"/><Relationship Id="rId6" Type="http://schemas.openxmlformats.org/officeDocument/2006/relationships/image" Target="../media/image14.png"/><Relationship Id="rId1" Type="http://schemas.openxmlformats.org/officeDocument/2006/relationships/slideLayout" Target="../slideLayouts/slideLayout9.xml"/><Relationship Id="rId2"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15.png"/><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image" Target="../media/image17.png"/><Relationship Id="rId1" Type="http://schemas.openxmlformats.org/officeDocument/2006/relationships/slideLayout" Target="../slideLayouts/slideLayout9.xml"/><Relationship Id="rId2"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36DF430E-F10E-44CC-A1AB-64A17024AB25}"/>
              </a:ext>
            </a:extLst>
          </p:cNvPr>
          <p:cNvSpPr>
            <a:spLocks noGrp="1"/>
          </p:cNvSpPr>
          <p:nvPr>
            <p:ph type="body" sz="quarter" idx="18"/>
          </p:nvPr>
        </p:nvSpPr>
        <p:spPr/>
        <p:txBody>
          <a:bodyPr/>
          <a:lstStyle/>
          <a:p>
            <a:r>
              <a:rPr lang="ja-JP" altLang="en-US" sz="1800" b="0" dirty="0"/>
              <a:t>・まずは簡易的なトライとして、個々の「発見する要素」に対して</a:t>
            </a:r>
            <a:r>
              <a:rPr lang="en-US" altLang="ja-JP" sz="1800" b="0" dirty="0"/>
              <a:t>AI</a:t>
            </a:r>
            <a:r>
              <a:rPr lang="ja-JP" altLang="en-US" sz="1800" b="0" dirty="0"/>
              <a:t>在庫適正化画面を作成しました</a:t>
            </a:r>
            <a:endParaRPr lang="en-US" altLang="en-US" sz="1800" b="0" dirty="0"/>
          </a:p>
          <a:p>
            <a:r>
              <a:rPr lang="ja-JP" altLang="en-US" sz="1800" b="0" dirty="0" smtClean="0"/>
              <a:t>・</a:t>
            </a:r>
            <a:r>
              <a:rPr lang="ja-JP" altLang="en-US" sz="1800" b="0" dirty="0" smtClean="0"/>
              <a:t>実際に</a:t>
            </a:r>
            <a:r>
              <a:rPr lang="ja-JP" altLang="en-US" sz="1800" b="0" dirty="0" smtClean="0"/>
              <a:t>アイデア</a:t>
            </a:r>
            <a:r>
              <a:rPr lang="ja-JP" altLang="en-US" sz="1800" b="0" dirty="0"/>
              <a:t>を形にする中で、</a:t>
            </a:r>
            <a:r>
              <a:rPr lang="ja-JP" altLang="en-US" sz="1800" b="0" dirty="0" smtClean="0"/>
              <a:t>課題も</a:t>
            </a:r>
            <a:r>
              <a:rPr lang="ja-JP" altLang="en-US" sz="1800" b="0" dirty="0"/>
              <a:t>見つかりましたので改めて今後の方向性</a:t>
            </a:r>
            <a:r>
              <a:rPr lang="ja-JP" altLang="en-US" sz="1800" b="0" dirty="0" smtClean="0"/>
              <a:t>を</a:t>
            </a:r>
            <a:r>
              <a:rPr lang="ja-JP" altLang="en-US" sz="1800" b="0" dirty="0" smtClean="0"/>
              <a:t>相談</a:t>
            </a:r>
            <a:r>
              <a:rPr lang="ja-JP" altLang="en-US" sz="1800" b="0" dirty="0" smtClean="0"/>
              <a:t>できれば</a:t>
            </a:r>
            <a:r>
              <a:rPr lang="ja-JP" altLang="en-US" sz="1800" b="0" dirty="0"/>
              <a:t>と考えております。</a:t>
            </a:r>
            <a:endParaRPr lang="en-US" altLang="en-US" sz="1800" b="0" dirty="0"/>
          </a:p>
        </p:txBody>
      </p:sp>
      <p:sp>
        <p:nvSpPr>
          <p:cNvPr id="3" name="テキスト プレースホルダー 2">
            <a:extLst>
              <a:ext uri="{FF2B5EF4-FFF2-40B4-BE49-F238E27FC236}">
                <a16:creationId xmlns:a16="http://schemas.microsoft.com/office/drawing/2014/main" xmlns="" id="{7E0537AA-7C24-4F6A-9986-7BAFBB9DC0B1}"/>
              </a:ext>
            </a:extLst>
          </p:cNvPr>
          <p:cNvSpPr>
            <a:spLocks noGrp="1"/>
          </p:cNvSpPr>
          <p:nvPr>
            <p:ph type="body" sz="quarter" idx="20"/>
          </p:nvPr>
        </p:nvSpPr>
        <p:spPr/>
        <p:txBody>
          <a:bodyPr/>
          <a:lstStyle/>
          <a:p>
            <a:r>
              <a:rPr lang="ja-JP" altLang="en-US" dirty="0"/>
              <a:t>打合せの目的</a:t>
            </a:r>
            <a:endParaRPr kumimoji="1" lang="ja-JP" altLang="en-US" dirty="0"/>
          </a:p>
        </p:txBody>
      </p:sp>
      <p:sp>
        <p:nvSpPr>
          <p:cNvPr id="4" name="日付プレースホルダー 3">
            <a:extLst>
              <a:ext uri="{FF2B5EF4-FFF2-40B4-BE49-F238E27FC236}">
                <a16:creationId xmlns:a16="http://schemas.microsoft.com/office/drawing/2014/main" xmlns="" id="{CF107845-7522-49B9-ACF1-34930384D555}"/>
              </a:ext>
            </a:extLst>
          </p:cNvPr>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pic>
        <p:nvPicPr>
          <p:cNvPr id="5" name="図 4">
            <a:extLst>
              <a:ext uri="{FF2B5EF4-FFF2-40B4-BE49-F238E27FC236}">
                <a16:creationId xmlns:a16="http://schemas.microsoft.com/office/drawing/2014/main" xmlns="" id="{9CA4F103-CE30-4826-952A-AF4A2EADAB07}"/>
              </a:ext>
            </a:extLst>
          </p:cNvPr>
          <p:cNvPicPr>
            <a:picLocks noChangeAspect="1"/>
          </p:cNvPicPr>
          <p:nvPr/>
        </p:nvPicPr>
        <p:blipFill>
          <a:blip r:embed="rId2"/>
          <a:stretch>
            <a:fillRect/>
          </a:stretch>
        </p:blipFill>
        <p:spPr>
          <a:xfrm>
            <a:off x="443077" y="2423469"/>
            <a:ext cx="5303039" cy="2978480"/>
          </a:xfrm>
          <a:prstGeom prst="rect">
            <a:avLst/>
          </a:prstGeom>
          <a:ln>
            <a:solidFill>
              <a:schemeClr val="tx1"/>
            </a:solidFill>
          </a:ln>
        </p:spPr>
      </p:pic>
      <p:sp>
        <p:nvSpPr>
          <p:cNvPr id="9" name="テキスト ボックス 8">
            <a:extLst>
              <a:ext uri="{FF2B5EF4-FFF2-40B4-BE49-F238E27FC236}">
                <a16:creationId xmlns:a16="http://schemas.microsoft.com/office/drawing/2014/main" xmlns="" id="{9F244D5D-D022-49BD-A68E-0AB7370639F6}"/>
              </a:ext>
            </a:extLst>
          </p:cNvPr>
          <p:cNvSpPr txBox="1"/>
          <p:nvPr/>
        </p:nvSpPr>
        <p:spPr>
          <a:xfrm>
            <a:off x="591522" y="5509241"/>
            <a:ext cx="5006148" cy="307777"/>
          </a:xfrm>
          <a:prstGeom prst="rect">
            <a:avLst/>
          </a:prstGeom>
          <a:noFill/>
        </p:spPr>
        <p:txBody>
          <a:bodyPr wrap="square">
            <a:spAutoFit/>
          </a:bodyPr>
          <a:lstStyle/>
          <a:p>
            <a:r>
              <a:rPr lang="ja-JP" altLang="en-US" sz="1400" u="sng" dirty="0"/>
              <a:t>「発見する要素」の組み合わせ</a:t>
            </a:r>
            <a:r>
              <a:rPr lang="ja-JP" altLang="en-US" sz="1400" dirty="0"/>
              <a:t>に対して、影響度を定量化</a:t>
            </a:r>
          </a:p>
        </p:txBody>
      </p:sp>
      <p:sp>
        <p:nvSpPr>
          <p:cNvPr id="13" name="テキスト ボックス 12">
            <a:extLst>
              <a:ext uri="{FF2B5EF4-FFF2-40B4-BE49-F238E27FC236}">
                <a16:creationId xmlns:a16="http://schemas.microsoft.com/office/drawing/2014/main" xmlns="" id="{A702DD2B-0C7E-4C6E-9D5F-B4ADA4395866}"/>
              </a:ext>
            </a:extLst>
          </p:cNvPr>
          <p:cNvSpPr txBox="1"/>
          <p:nvPr/>
        </p:nvSpPr>
        <p:spPr>
          <a:xfrm>
            <a:off x="2148932" y="2100910"/>
            <a:ext cx="2148748" cy="307777"/>
          </a:xfrm>
          <a:prstGeom prst="rect">
            <a:avLst/>
          </a:prstGeom>
          <a:noFill/>
          <a:ln>
            <a:noFill/>
          </a:ln>
        </p:spPr>
        <p:txBody>
          <a:bodyPr wrap="square" anchor="ctr">
            <a:spAutoFit/>
          </a:bodyPr>
          <a:lstStyle/>
          <a:p>
            <a:r>
              <a:rPr lang="ja-JP" altLang="en-US" sz="1400" b="1" u="sng" dirty="0"/>
              <a:t>生革部さんの元アイデア</a:t>
            </a:r>
          </a:p>
        </p:txBody>
      </p:sp>
      <p:sp>
        <p:nvSpPr>
          <p:cNvPr id="14" name="フローチャート: 抜出し 13">
            <a:extLst>
              <a:ext uri="{FF2B5EF4-FFF2-40B4-BE49-F238E27FC236}">
                <a16:creationId xmlns:a16="http://schemas.microsoft.com/office/drawing/2014/main" xmlns="" id="{83BDB73C-3BFD-44A2-80CA-F1EDEC8A3E7C}"/>
              </a:ext>
            </a:extLst>
          </p:cNvPr>
          <p:cNvSpPr/>
          <p:nvPr/>
        </p:nvSpPr>
        <p:spPr>
          <a:xfrm rot="5400000">
            <a:off x="5785164" y="3797069"/>
            <a:ext cx="673612" cy="231280"/>
          </a:xfrm>
          <a:prstGeom prst="flowChartExtra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5" name="表 14">
            <a:extLst>
              <a:ext uri="{FF2B5EF4-FFF2-40B4-BE49-F238E27FC236}">
                <a16:creationId xmlns:a16="http://schemas.microsoft.com/office/drawing/2014/main" xmlns="" id="{66F4BFC2-CC33-4816-AB1A-119CA1A4E427}"/>
              </a:ext>
            </a:extLst>
          </p:cNvPr>
          <p:cNvGraphicFramePr>
            <a:graphicFrameLocks noGrp="1"/>
          </p:cNvGraphicFramePr>
          <p:nvPr>
            <p:extLst>
              <p:ext uri="{D42A27DB-BD31-4B8C-83A1-F6EECF244321}">
                <p14:modId xmlns:p14="http://schemas.microsoft.com/office/powerpoint/2010/main" val="680548848"/>
              </p:ext>
            </p:extLst>
          </p:nvPr>
        </p:nvGraphicFramePr>
        <p:xfrm>
          <a:off x="6446882" y="2428775"/>
          <a:ext cx="5159112" cy="2978480"/>
        </p:xfrm>
        <a:graphic>
          <a:graphicData uri="http://schemas.openxmlformats.org/drawingml/2006/table">
            <a:tbl>
              <a:tblPr>
                <a:tableStyleId>{5C22544A-7EE6-4342-B048-85BDC9FD1C3A}</a:tableStyleId>
              </a:tblPr>
              <a:tblGrid>
                <a:gridCol w="497424">
                  <a:extLst>
                    <a:ext uri="{9D8B030D-6E8A-4147-A177-3AD203B41FA5}">
                      <a16:colId xmlns:a16="http://schemas.microsoft.com/office/drawing/2014/main" xmlns="" val="3630634080"/>
                    </a:ext>
                  </a:extLst>
                </a:gridCol>
                <a:gridCol w="979958">
                  <a:extLst>
                    <a:ext uri="{9D8B030D-6E8A-4147-A177-3AD203B41FA5}">
                      <a16:colId xmlns:a16="http://schemas.microsoft.com/office/drawing/2014/main" xmlns="" val="4088709655"/>
                    </a:ext>
                  </a:extLst>
                </a:gridCol>
                <a:gridCol w="1086831">
                  <a:extLst>
                    <a:ext uri="{9D8B030D-6E8A-4147-A177-3AD203B41FA5}">
                      <a16:colId xmlns:a16="http://schemas.microsoft.com/office/drawing/2014/main" xmlns="" val="1356466523"/>
                    </a:ext>
                  </a:extLst>
                </a:gridCol>
                <a:gridCol w="1093244">
                  <a:extLst>
                    <a:ext uri="{9D8B030D-6E8A-4147-A177-3AD203B41FA5}">
                      <a16:colId xmlns:a16="http://schemas.microsoft.com/office/drawing/2014/main" xmlns="" val="1403354933"/>
                    </a:ext>
                  </a:extLst>
                </a:gridCol>
                <a:gridCol w="311215">
                  <a:extLst>
                    <a:ext uri="{9D8B030D-6E8A-4147-A177-3AD203B41FA5}">
                      <a16:colId xmlns:a16="http://schemas.microsoft.com/office/drawing/2014/main" xmlns="" val="2950733116"/>
                    </a:ext>
                  </a:extLst>
                </a:gridCol>
                <a:gridCol w="1190440">
                  <a:extLst>
                    <a:ext uri="{9D8B030D-6E8A-4147-A177-3AD203B41FA5}">
                      <a16:colId xmlns:a16="http://schemas.microsoft.com/office/drawing/2014/main" xmlns="" val="3782345778"/>
                    </a:ext>
                  </a:extLst>
                </a:gridCol>
              </a:tblGrid>
              <a:tr h="304820">
                <a:tc>
                  <a:txBody>
                    <a:bodyPr/>
                    <a:lstStyle/>
                    <a:p>
                      <a:pPr algn="ctr" fontAlgn="ctr"/>
                      <a:r>
                        <a:rPr lang="ja-JP" altLang="en-US" sz="1100" u="none" strike="noStrike" dirty="0">
                          <a:effectLst/>
                        </a:rPr>
                        <a:t>品番</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ctr"/>
                      <a:r>
                        <a:rPr lang="ja-JP" altLang="en-US" sz="1100" u="none" strike="noStrike" dirty="0">
                          <a:effectLst/>
                        </a:rPr>
                        <a:t>発見する要素</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20000"/>
                        <a:lumOff val="80000"/>
                      </a:schemeClr>
                    </a:solidFill>
                  </a:tcPr>
                </a:tc>
                <a:tc>
                  <a:txBody>
                    <a:bodyPr/>
                    <a:lstStyle/>
                    <a:p>
                      <a:pPr algn="ctr" fontAlgn="ctr"/>
                      <a:r>
                        <a:rPr lang="ja-JP" altLang="en-US" sz="1100" u="none" strike="noStrike" dirty="0">
                          <a:effectLst/>
                        </a:rPr>
                        <a:t>影響する因子１</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2</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en-US" altLang="ja-JP" sz="1100" u="none" strike="noStrike" dirty="0">
                          <a:effectLst/>
                        </a:rPr>
                        <a:t>…</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fontAlgn="ctr"/>
                      <a:r>
                        <a:rPr lang="ja-JP" altLang="en-US" sz="1100" u="none" strike="noStrike" dirty="0">
                          <a:effectLst/>
                        </a:rPr>
                        <a:t>影響する因子</a:t>
                      </a:r>
                      <a:r>
                        <a:rPr lang="en-US" altLang="ja-JP" sz="1100" u="none" strike="noStrike" dirty="0">
                          <a:effectLst/>
                        </a:rPr>
                        <a:t>n</a:t>
                      </a:r>
                      <a:endParaRPr lang="en-US" altLang="ja-JP"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xmlns="" val="90113660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xmlns="" val="1294340372"/>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xmlns="" val="100449234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extLst>
                  <a:ext uri="{0D108BD9-81ED-4DB2-BD59-A6C34878D82A}">
                    <a16:rowId xmlns:a16="http://schemas.microsoft.com/office/drawing/2014/main" xmlns="" val="2576819155"/>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5429985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759835970"/>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55176188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658469108"/>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66"/>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3152375341"/>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2557400251"/>
                  </a:ext>
                </a:extLst>
              </a:tr>
              <a:tr h="243060">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99"/>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CC"/>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722797747"/>
                  </a:ext>
                </a:extLst>
              </a:tr>
              <a:tr h="243060">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a:effectLst/>
                        </a:rPr>
                        <a:t>　</a:t>
                      </a:r>
                      <a:endParaRPr lang="ja-JP" altLang="en-US" sz="1100" b="0" i="0" u="none" strike="noStrike">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l" fontAlgn="ctr"/>
                      <a:r>
                        <a:rPr lang="ja-JP" altLang="en-US" sz="1100" u="none" strike="noStrike" dirty="0">
                          <a:effectLst/>
                        </a:rPr>
                        <a:t>　</a:t>
                      </a:r>
                      <a:endParaRPr lang="ja-JP" altLang="en-US" sz="11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xmlns="" val="1479868226"/>
                  </a:ext>
                </a:extLst>
              </a:tr>
            </a:tbl>
          </a:graphicData>
        </a:graphic>
      </p:graphicFrame>
      <p:sp>
        <p:nvSpPr>
          <p:cNvPr id="19" name="テキスト ボックス 18">
            <a:extLst>
              <a:ext uri="{FF2B5EF4-FFF2-40B4-BE49-F238E27FC236}">
                <a16:creationId xmlns:a16="http://schemas.microsoft.com/office/drawing/2014/main" xmlns="" id="{17ABCEE8-4B93-4D59-B635-3C9EAD31CF33}"/>
              </a:ext>
            </a:extLst>
          </p:cNvPr>
          <p:cNvSpPr txBox="1"/>
          <p:nvPr/>
        </p:nvSpPr>
        <p:spPr>
          <a:xfrm>
            <a:off x="1307454" y="5782827"/>
            <a:ext cx="1981313" cy="307777"/>
          </a:xfrm>
          <a:prstGeom prst="rect">
            <a:avLst/>
          </a:prstGeom>
          <a:noFill/>
        </p:spPr>
        <p:txBody>
          <a:bodyPr wrap="square">
            <a:spAutoFit/>
          </a:bodyPr>
          <a:lstStyle/>
          <a:p>
            <a:r>
              <a:rPr lang="ja-JP" altLang="en-US" sz="1400" dirty="0"/>
              <a:t>在庫数、</a:t>
            </a:r>
            <a:r>
              <a:rPr lang="en-US" altLang="ja-JP" sz="1400" dirty="0"/>
              <a:t>LT</a:t>
            </a:r>
            <a:r>
              <a:rPr lang="ja-JP" altLang="en-US" sz="1400" dirty="0"/>
              <a:t>などの変数</a:t>
            </a:r>
          </a:p>
        </p:txBody>
      </p:sp>
      <p:cxnSp>
        <p:nvCxnSpPr>
          <p:cNvPr id="20" name="コネクタ: カギ線 19">
            <a:extLst>
              <a:ext uri="{FF2B5EF4-FFF2-40B4-BE49-F238E27FC236}">
                <a16:creationId xmlns:a16="http://schemas.microsoft.com/office/drawing/2014/main" xmlns="" id="{3D2E2E83-3026-4839-88FD-08200B50A70C}"/>
              </a:ext>
            </a:extLst>
          </p:cNvPr>
          <p:cNvCxnSpPr>
            <a:cxnSpLocks/>
            <a:stCxn id="19" idx="1"/>
          </p:cNvCxnSpPr>
          <p:nvPr/>
        </p:nvCxnSpPr>
        <p:spPr>
          <a:xfrm rot="10800000">
            <a:off x="1238276" y="5779676"/>
            <a:ext cx="69179" cy="157040"/>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xmlns="" id="{96448E04-2326-428C-9C4E-2D399F777968}"/>
              </a:ext>
            </a:extLst>
          </p:cNvPr>
          <p:cNvCxnSpPr>
            <a:cxnSpLocks/>
            <a:stCxn id="28" idx="1"/>
          </p:cNvCxnSpPr>
          <p:nvPr/>
        </p:nvCxnSpPr>
        <p:spPr>
          <a:xfrm rot="10800000">
            <a:off x="7176831" y="5778108"/>
            <a:ext cx="145940" cy="158608"/>
          </a:xfrm>
          <a:prstGeom prst="bent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xmlns="" id="{8DD95EF6-8439-4A20-AB00-F9E3EC3E4AC0}"/>
              </a:ext>
            </a:extLst>
          </p:cNvPr>
          <p:cNvSpPr txBox="1"/>
          <p:nvPr/>
        </p:nvSpPr>
        <p:spPr>
          <a:xfrm>
            <a:off x="7322771" y="5782827"/>
            <a:ext cx="3404140" cy="307777"/>
          </a:xfrm>
          <a:prstGeom prst="rect">
            <a:avLst/>
          </a:prstGeom>
          <a:noFill/>
        </p:spPr>
        <p:txBody>
          <a:bodyPr wrap="square">
            <a:spAutoFit/>
          </a:bodyPr>
          <a:lstStyle/>
          <a:p>
            <a:r>
              <a:rPr lang="ja-JP" altLang="en-US" sz="1400" dirty="0"/>
              <a:t>在庫数もしくは</a:t>
            </a:r>
            <a:r>
              <a:rPr lang="en-US" altLang="ja-JP" sz="1400" dirty="0"/>
              <a:t>LT</a:t>
            </a:r>
            <a:r>
              <a:rPr lang="ja-JP" altLang="en-US" sz="1400" dirty="0"/>
              <a:t>など一つの変数を想定</a:t>
            </a:r>
          </a:p>
        </p:txBody>
      </p:sp>
      <p:sp>
        <p:nvSpPr>
          <p:cNvPr id="32" name="テキスト ボックス 31">
            <a:extLst>
              <a:ext uri="{FF2B5EF4-FFF2-40B4-BE49-F238E27FC236}">
                <a16:creationId xmlns:a16="http://schemas.microsoft.com/office/drawing/2014/main" xmlns="" id="{F5FC5002-E1B0-4058-AD5C-AFF9D7611E98}"/>
              </a:ext>
            </a:extLst>
          </p:cNvPr>
          <p:cNvSpPr txBox="1"/>
          <p:nvPr/>
        </p:nvSpPr>
        <p:spPr>
          <a:xfrm>
            <a:off x="6523364" y="5509241"/>
            <a:ext cx="5006148" cy="307777"/>
          </a:xfrm>
          <a:prstGeom prst="rect">
            <a:avLst/>
          </a:prstGeom>
          <a:noFill/>
        </p:spPr>
        <p:txBody>
          <a:bodyPr wrap="square">
            <a:spAutoFit/>
          </a:bodyPr>
          <a:lstStyle/>
          <a:p>
            <a:r>
              <a:rPr lang="ja-JP" altLang="en-US" sz="1400" b="1" u="sng" dirty="0">
                <a:solidFill>
                  <a:srgbClr val="FF0000"/>
                </a:solidFill>
              </a:rPr>
              <a:t>一つの「発見する要素」</a:t>
            </a:r>
            <a:r>
              <a:rPr lang="ja-JP" altLang="en-US" sz="1400" b="1" dirty="0">
                <a:solidFill>
                  <a:srgbClr val="FF0000"/>
                </a:solidFill>
              </a:rPr>
              <a:t>に対して、影響度を定量化</a:t>
            </a:r>
          </a:p>
        </p:txBody>
      </p:sp>
      <p:sp>
        <p:nvSpPr>
          <p:cNvPr id="34" name="テキスト ボックス 33">
            <a:extLst>
              <a:ext uri="{FF2B5EF4-FFF2-40B4-BE49-F238E27FC236}">
                <a16:creationId xmlns:a16="http://schemas.microsoft.com/office/drawing/2014/main" xmlns="" id="{CF435D9E-5D99-43D3-A2B9-8E1B0F78A23D}"/>
              </a:ext>
            </a:extLst>
          </p:cNvPr>
          <p:cNvSpPr txBox="1"/>
          <p:nvPr/>
        </p:nvSpPr>
        <p:spPr>
          <a:xfrm>
            <a:off x="1014293" y="3143940"/>
            <a:ext cx="1191025" cy="215444"/>
          </a:xfrm>
          <a:prstGeom prst="rect">
            <a:avLst/>
          </a:prstGeom>
          <a:solidFill>
            <a:schemeClr val="accent6">
              <a:lumMod val="20000"/>
              <a:lumOff val="80000"/>
            </a:schemeClr>
          </a:solidFill>
          <a:ln>
            <a:solidFill>
              <a:schemeClr val="tx1"/>
            </a:solidFill>
          </a:ln>
        </p:spPr>
        <p:txBody>
          <a:bodyPr wrap="square" anchor="ctr">
            <a:spAutoFit/>
          </a:bodyPr>
          <a:lstStyle/>
          <a:p>
            <a:pPr algn="ctr"/>
            <a:r>
              <a:rPr lang="ja-JP" altLang="en-US" sz="800" dirty="0"/>
              <a:t>発見する要素</a:t>
            </a:r>
          </a:p>
        </p:txBody>
      </p:sp>
      <p:sp>
        <p:nvSpPr>
          <p:cNvPr id="35" name="テキスト ボックス 34">
            <a:extLst>
              <a:ext uri="{FF2B5EF4-FFF2-40B4-BE49-F238E27FC236}">
                <a16:creationId xmlns:a16="http://schemas.microsoft.com/office/drawing/2014/main" xmlns="" id="{14C2652C-C4D1-4D60-9609-6C041235F9DB}"/>
              </a:ext>
            </a:extLst>
          </p:cNvPr>
          <p:cNvSpPr txBox="1"/>
          <p:nvPr/>
        </p:nvSpPr>
        <p:spPr>
          <a:xfrm>
            <a:off x="2205318" y="3143940"/>
            <a:ext cx="3465499" cy="215444"/>
          </a:xfrm>
          <a:prstGeom prst="rect">
            <a:avLst/>
          </a:prstGeom>
          <a:solidFill>
            <a:schemeClr val="accent5">
              <a:lumMod val="20000"/>
              <a:lumOff val="80000"/>
            </a:schemeClr>
          </a:solidFill>
          <a:ln>
            <a:solidFill>
              <a:schemeClr val="tx1"/>
            </a:solidFill>
          </a:ln>
        </p:spPr>
        <p:txBody>
          <a:bodyPr wrap="square" anchor="ctr">
            <a:spAutoFit/>
          </a:bodyPr>
          <a:lstStyle/>
          <a:p>
            <a:pPr algn="ctr"/>
            <a:r>
              <a:rPr lang="ja-JP" altLang="en-US" sz="800" dirty="0"/>
              <a:t>影響する因子</a:t>
            </a:r>
          </a:p>
        </p:txBody>
      </p:sp>
      <p:sp>
        <p:nvSpPr>
          <p:cNvPr id="37" name="テキスト ボックス 36">
            <a:extLst>
              <a:ext uri="{FF2B5EF4-FFF2-40B4-BE49-F238E27FC236}">
                <a16:creationId xmlns:a16="http://schemas.microsoft.com/office/drawing/2014/main" xmlns="" id="{6A98077E-6873-4A36-A8D2-088AB3643D8C}"/>
              </a:ext>
            </a:extLst>
          </p:cNvPr>
          <p:cNvSpPr txBox="1"/>
          <p:nvPr/>
        </p:nvSpPr>
        <p:spPr>
          <a:xfrm>
            <a:off x="8272104" y="2100910"/>
            <a:ext cx="1870820" cy="307777"/>
          </a:xfrm>
          <a:prstGeom prst="rect">
            <a:avLst/>
          </a:prstGeom>
          <a:noFill/>
          <a:ln>
            <a:noFill/>
          </a:ln>
        </p:spPr>
        <p:txBody>
          <a:bodyPr wrap="square" anchor="ctr">
            <a:spAutoFit/>
          </a:bodyPr>
          <a:lstStyle/>
          <a:p>
            <a:pPr algn="ctr"/>
            <a:r>
              <a:rPr lang="ja-JP" altLang="en-US" sz="1400" b="1" u="sng" dirty="0"/>
              <a:t>今回作成したもの</a:t>
            </a:r>
          </a:p>
        </p:txBody>
      </p:sp>
    </p:spTree>
    <p:extLst>
      <p:ext uri="{BB962C8B-B14F-4D97-AF65-F5344CB8AC3E}">
        <p14:creationId xmlns:p14="http://schemas.microsoft.com/office/powerpoint/2010/main" val="3476075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テキスト プレースホルダー 17">
            <a:extLst>
              <a:ext uri="{FF2B5EF4-FFF2-40B4-BE49-F238E27FC236}">
                <a16:creationId xmlns:a16="http://schemas.microsoft.com/office/drawing/2014/main" xmlns="" id="{66689535-E93F-4D1E-B320-3A1F03D5965C}"/>
              </a:ext>
            </a:extLst>
          </p:cNvPr>
          <p:cNvSpPr>
            <a:spLocks noGrp="1"/>
          </p:cNvSpPr>
          <p:nvPr>
            <p:ph type="body" sz="quarter" idx="18"/>
          </p:nvPr>
        </p:nvSpPr>
        <p:spPr/>
        <p:txBody>
          <a:bodyPr/>
          <a:lstStyle/>
          <a:p>
            <a:r>
              <a:rPr kumimoji="1" lang="ja-JP" altLang="en-US" sz="1800" b="0" dirty="0"/>
              <a:t>「発見する要素」に対する「影響する因子」の影響度</a:t>
            </a:r>
            <a:r>
              <a:rPr kumimoji="1" lang="ja-JP" altLang="en-US" sz="1800" b="0" dirty="0" smtClean="0"/>
              <a:t>を</a:t>
            </a:r>
            <a:r>
              <a:rPr lang="ja-JP" altLang="en-US" sz="1800" b="0" dirty="0" smtClean="0"/>
              <a:t>計算</a:t>
            </a:r>
            <a:r>
              <a:rPr kumimoji="1" lang="ja-JP" altLang="en-US" sz="1800" b="0" dirty="0" smtClean="0"/>
              <a:t>する</a:t>
            </a:r>
            <a:r>
              <a:rPr kumimoji="1" lang="ja-JP" altLang="en-US" sz="1800" b="0" dirty="0"/>
              <a:t>方法以下の通りです</a:t>
            </a:r>
          </a:p>
          <a:p>
            <a:endParaRPr kumimoji="1" lang="ja-JP" altLang="en-US" dirty="0"/>
          </a:p>
        </p:txBody>
      </p:sp>
      <p:sp>
        <p:nvSpPr>
          <p:cNvPr id="3" name="テキスト プレースホルダー 2"/>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sp>
        <p:nvSpPr>
          <p:cNvPr id="20" name="角丸四角形 19"/>
          <p:cNvSpPr/>
          <p:nvPr/>
        </p:nvSpPr>
        <p:spPr>
          <a:xfrm>
            <a:off x="643952" y="3899046"/>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1</a:t>
            </a:r>
            <a:endParaRPr kumimoji="1" lang="ja-JP" altLang="en-US" sz="1000" dirty="0"/>
          </a:p>
        </p:txBody>
      </p:sp>
      <p:sp>
        <p:nvSpPr>
          <p:cNvPr id="22" name="ホームベース 21"/>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23" name="山形 22"/>
          <p:cNvSpPr/>
          <p:nvPr/>
        </p:nvSpPr>
        <p:spPr>
          <a:xfrm>
            <a:off x="4133850" y="12573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rgbClr val="FFFFFF"/>
                </a:solidFill>
              </a:rPr>
              <a:t>②</a:t>
            </a:r>
            <a:r>
              <a:rPr kumimoji="1" lang="ja-JP" altLang="en-US" dirty="0">
                <a:solidFill>
                  <a:srgbClr val="FFFFFF"/>
                </a:solidFill>
              </a:rPr>
              <a:t>影響度の計算</a:t>
            </a:r>
          </a:p>
        </p:txBody>
      </p:sp>
      <p:sp>
        <p:nvSpPr>
          <p:cNvPr id="25" name="山形 24"/>
          <p:cNvSpPr/>
          <p:nvPr/>
        </p:nvSpPr>
        <p:spPr>
          <a:xfrm>
            <a:off x="7943850" y="1244600"/>
            <a:ext cx="3924300"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a:solidFill>
                  <a:schemeClr val="bg1"/>
                </a:solidFill>
              </a:rPr>
              <a:t>③</a:t>
            </a:r>
            <a:r>
              <a:rPr lang="ja-JP" altLang="en-US" dirty="0">
                <a:solidFill>
                  <a:schemeClr val="bg1"/>
                </a:solidFill>
              </a:rPr>
              <a:t>ヒートマップの作成</a:t>
            </a:r>
            <a:endParaRPr kumimoji="1" lang="ja-JP" altLang="en-US" dirty="0">
              <a:solidFill>
                <a:schemeClr val="bg1"/>
              </a:solidFill>
            </a:endParaRPr>
          </a:p>
        </p:txBody>
      </p:sp>
      <p:sp>
        <p:nvSpPr>
          <p:cNvPr id="32" name="テキスト ボックス 31"/>
          <p:cNvSpPr txBox="1"/>
          <p:nvPr/>
        </p:nvSpPr>
        <p:spPr>
          <a:xfrm>
            <a:off x="513279" y="1970139"/>
            <a:ext cx="3678462" cy="954107"/>
          </a:xfrm>
          <a:prstGeom prst="rect">
            <a:avLst/>
          </a:prstGeom>
          <a:noFill/>
        </p:spPr>
        <p:txBody>
          <a:bodyPr wrap="square" rtlCol="0">
            <a:spAutoFit/>
          </a:bodyPr>
          <a:lstStyle/>
          <a:p>
            <a:r>
              <a:rPr lang="ja-JP" altLang="en-US" sz="1400" b="1" dirty="0"/>
              <a:t>実施事項）</a:t>
            </a:r>
            <a:r>
              <a:rPr lang="ja-JP" altLang="en-US" sz="1400" dirty="0"/>
              <a:t>複数の</a:t>
            </a:r>
            <a:r>
              <a:rPr lang="ja-JP" altLang="en-US" sz="1400" dirty="0">
                <a:solidFill>
                  <a:schemeClr val="accent5"/>
                </a:solidFill>
              </a:rPr>
              <a:t>「影響する因子（異常の要因の候補」</a:t>
            </a:r>
            <a:r>
              <a:rPr lang="ja-JP" altLang="en-US" sz="1400" dirty="0"/>
              <a:t>から個々の</a:t>
            </a:r>
            <a:r>
              <a:rPr lang="ja-JP" altLang="en-US" sz="1400" dirty="0">
                <a:solidFill>
                  <a:schemeClr val="accent6"/>
                </a:solidFill>
              </a:rPr>
              <a:t>「発見する要素（在庫数</a:t>
            </a:r>
            <a:r>
              <a:rPr lang="en-US" altLang="ja-JP" sz="1400" dirty="0">
                <a:solidFill>
                  <a:schemeClr val="accent6"/>
                </a:solidFill>
              </a:rPr>
              <a:t>/</a:t>
            </a:r>
            <a:r>
              <a:rPr lang="ja-JP" altLang="en-US" sz="1400" dirty="0">
                <a:solidFill>
                  <a:schemeClr val="accent6"/>
                </a:solidFill>
              </a:rPr>
              <a:t>かんばんの状態）」</a:t>
            </a:r>
            <a:r>
              <a:rPr lang="ja-JP" altLang="en-US" sz="1400" dirty="0"/>
              <a:t>を精度良く予測するモデルを開発する</a:t>
            </a:r>
            <a:endParaRPr lang="en-US" altLang="ja-JP" sz="1400" dirty="0"/>
          </a:p>
        </p:txBody>
      </p:sp>
      <p:sp>
        <p:nvSpPr>
          <p:cNvPr id="37" name="テキスト ボックス 36"/>
          <p:cNvSpPr txBox="1"/>
          <p:nvPr/>
        </p:nvSpPr>
        <p:spPr>
          <a:xfrm>
            <a:off x="4260850" y="1970139"/>
            <a:ext cx="3429000" cy="738664"/>
          </a:xfrm>
          <a:prstGeom prst="rect">
            <a:avLst/>
          </a:prstGeom>
          <a:noFill/>
        </p:spPr>
        <p:txBody>
          <a:bodyPr wrap="square" rtlCol="0">
            <a:spAutoFit/>
          </a:bodyPr>
          <a:lstStyle/>
          <a:p>
            <a:r>
              <a:rPr kumimoji="1" lang="ja-JP" altLang="en-US" sz="1400" b="1" dirty="0"/>
              <a:t>実施事項）</a:t>
            </a:r>
            <a:r>
              <a:rPr kumimoji="1" lang="ja-JP" altLang="en-US" sz="1400" dirty="0"/>
              <a:t>開発した</a:t>
            </a:r>
            <a:r>
              <a:rPr kumimoji="1" lang="en-US" altLang="ja-JP" sz="1400" dirty="0"/>
              <a:t>AI</a:t>
            </a:r>
            <a:r>
              <a:rPr kumimoji="1" lang="ja-JP" altLang="en-US" sz="1400" dirty="0"/>
              <a:t>モデル</a:t>
            </a:r>
            <a:r>
              <a:rPr lang="ja-JP" altLang="en-US" sz="1400" dirty="0"/>
              <a:t>の中身を解読し</a:t>
            </a:r>
            <a:r>
              <a:rPr kumimoji="1" lang="ja-JP" altLang="en-US" sz="1400" dirty="0"/>
              <a:t>「影響する因子」の影響度</a:t>
            </a:r>
            <a:r>
              <a:rPr lang="ja-JP" altLang="en-US" sz="1400" dirty="0"/>
              <a:t>を定量化する</a:t>
            </a:r>
            <a:endParaRPr kumimoji="1" lang="ja-JP" altLang="en-US" sz="1400" dirty="0"/>
          </a:p>
        </p:txBody>
      </p:sp>
      <p:sp>
        <p:nvSpPr>
          <p:cNvPr id="44" name="角丸四角形 19">
            <a:extLst>
              <a:ext uri="{FF2B5EF4-FFF2-40B4-BE49-F238E27FC236}">
                <a16:creationId xmlns:a16="http://schemas.microsoft.com/office/drawing/2014/main" xmlns="" id="{7EE9B35A-DEC8-4562-B5E4-3DEC341BF0FB}"/>
              </a:ext>
            </a:extLst>
          </p:cNvPr>
          <p:cNvSpPr/>
          <p:nvPr/>
        </p:nvSpPr>
        <p:spPr>
          <a:xfrm>
            <a:off x="640807" y="4420441"/>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2</a:t>
            </a:r>
            <a:endParaRPr kumimoji="1" lang="ja-JP" altLang="en-US" sz="1000" dirty="0"/>
          </a:p>
        </p:txBody>
      </p:sp>
      <p:sp>
        <p:nvSpPr>
          <p:cNvPr id="48" name="角丸四角形 19">
            <a:extLst>
              <a:ext uri="{FF2B5EF4-FFF2-40B4-BE49-F238E27FC236}">
                <a16:creationId xmlns:a16="http://schemas.microsoft.com/office/drawing/2014/main" xmlns="" id="{0299DF94-F41B-4636-A372-F64011DCF34E}"/>
              </a:ext>
            </a:extLst>
          </p:cNvPr>
          <p:cNvSpPr/>
          <p:nvPr/>
        </p:nvSpPr>
        <p:spPr>
          <a:xfrm>
            <a:off x="650935" y="5170839"/>
            <a:ext cx="440578" cy="406400"/>
          </a:xfrm>
          <a:prstGeom prst="roundRect">
            <a:avLst/>
          </a:prstGeom>
          <a:solidFill>
            <a:schemeClr val="accent5"/>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1000" dirty="0"/>
              <a:t>n</a:t>
            </a:r>
            <a:endParaRPr kumimoji="1" lang="ja-JP" altLang="en-US" sz="1000" dirty="0"/>
          </a:p>
        </p:txBody>
      </p:sp>
      <p:sp>
        <p:nvSpPr>
          <p:cNvPr id="13" name="テキスト ボックス 12">
            <a:extLst>
              <a:ext uri="{FF2B5EF4-FFF2-40B4-BE49-F238E27FC236}">
                <a16:creationId xmlns:a16="http://schemas.microsoft.com/office/drawing/2014/main" xmlns="" id="{E68918E8-3A29-4B72-B800-75FF69BAEC4E}"/>
              </a:ext>
            </a:extLst>
          </p:cNvPr>
          <p:cNvSpPr txBox="1"/>
          <p:nvPr/>
        </p:nvSpPr>
        <p:spPr>
          <a:xfrm>
            <a:off x="707368" y="4890381"/>
            <a:ext cx="461665" cy="262251"/>
          </a:xfrm>
          <a:prstGeom prst="rect">
            <a:avLst/>
          </a:prstGeom>
          <a:noFill/>
        </p:spPr>
        <p:txBody>
          <a:bodyPr vert="eaVert" wrap="none" rtlCol="0">
            <a:spAutoFit/>
          </a:bodyPr>
          <a:lstStyle/>
          <a:p>
            <a:r>
              <a:rPr lang="en-US" altLang="ja-JP" dirty="0"/>
              <a:t>…</a:t>
            </a:r>
            <a:endParaRPr kumimoji="1" lang="ja-JP" altLang="en-US" dirty="0"/>
          </a:p>
        </p:txBody>
      </p:sp>
      <p:sp>
        <p:nvSpPr>
          <p:cNvPr id="52" name="正方形/長方形 51">
            <a:extLst>
              <a:ext uri="{FF2B5EF4-FFF2-40B4-BE49-F238E27FC236}">
                <a16:creationId xmlns:a16="http://schemas.microsoft.com/office/drawing/2014/main" xmlns="" id="{70271395-5BCA-4E4F-ABC7-B3BDB0DC1D63}"/>
              </a:ext>
            </a:extLst>
          </p:cNvPr>
          <p:cNvSpPr/>
          <p:nvPr/>
        </p:nvSpPr>
        <p:spPr>
          <a:xfrm>
            <a:off x="1686207" y="4385498"/>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53" name="右中かっこ 52">
            <a:extLst>
              <a:ext uri="{FF2B5EF4-FFF2-40B4-BE49-F238E27FC236}">
                <a16:creationId xmlns:a16="http://schemas.microsoft.com/office/drawing/2014/main" xmlns="" id="{9A13D7EF-81D0-4D34-BF5F-C6454BB9CF41}"/>
              </a:ext>
            </a:extLst>
          </p:cNvPr>
          <p:cNvSpPr/>
          <p:nvPr/>
        </p:nvSpPr>
        <p:spPr>
          <a:xfrm>
            <a:off x="1192955" y="3945820"/>
            <a:ext cx="300587" cy="1631420"/>
          </a:xfrm>
          <a:prstGeom prst="rightBrace">
            <a:avLst>
              <a:gd name="adj1" fmla="val 8333"/>
              <a:gd name="adj2" fmla="val 50181"/>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56" name="右矢印 44">
            <a:extLst>
              <a:ext uri="{FF2B5EF4-FFF2-40B4-BE49-F238E27FC236}">
                <a16:creationId xmlns:a16="http://schemas.microsoft.com/office/drawing/2014/main" xmlns="" id="{40F63C73-A1BE-495A-9140-A889E7FB974C}"/>
              </a:ext>
            </a:extLst>
          </p:cNvPr>
          <p:cNvSpPr/>
          <p:nvPr/>
        </p:nvSpPr>
        <p:spPr>
          <a:xfrm>
            <a:off x="1257406" y="4613027"/>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7" name="右矢印 44">
            <a:extLst>
              <a:ext uri="{FF2B5EF4-FFF2-40B4-BE49-F238E27FC236}">
                <a16:creationId xmlns:a16="http://schemas.microsoft.com/office/drawing/2014/main" xmlns="" id="{11664FE8-986D-453A-AAB1-600EB1350229}"/>
              </a:ext>
            </a:extLst>
          </p:cNvPr>
          <p:cNvSpPr/>
          <p:nvPr/>
        </p:nvSpPr>
        <p:spPr>
          <a:xfrm>
            <a:off x="2741974" y="4594193"/>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58" name="テキスト ボックス 57">
            <a:extLst>
              <a:ext uri="{FF2B5EF4-FFF2-40B4-BE49-F238E27FC236}">
                <a16:creationId xmlns:a16="http://schemas.microsoft.com/office/drawing/2014/main" xmlns="" id="{D5C3887D-8571-48D5-BDC0-AFD6B47438F3}"/>
              </a:ext>
            </a:extLst>
          </p:cNvPr>
          <p:cNvSpPr txBox="1"/>
          <p:nvPr/>
        </p:nvSpPr>
        <p:spPr>
          <a:xfrm>
            <a:off x="359559" y="5678146"/>
            <a:ext cx="1238326" cy="276999"/>
          </a:xfrm>
          <a:prstGeom prst="rect">
            <a:avLst/>
          </a:prstGeom>
          <a:noFill/>
        </p:spPr>
        <p:txBody>
          <a:bodyPr wrap="square">
            <a:spAutoFit/>
          </a:bodyPr>
          <a:lstStyle/>
          <a:p>
            <a:pPr algn="ctr"/>
            <a:r>
              <a:rPr lang="ja-JP" altLang="en-US" sz="1200" dirty="0">
                <a:solidFill>
                  <a:schemeClr val="accent5"/>
                </a:solidFill>
              </a:rPr>
              <a:t>影響する因子</a:t>
            </a:r>
            <a:endParaRPr kumimoji="1" lang="ja-JP" altLang="en-US" sz="1200" dirty="0">
              <a:solidFill>
                <a:schemeClr val="accent5"/>
              </a:solidFill>
            </a:endParaRPr>
          </a:p>
        </p:txBody>
      </p:sp>
      <p:sp>
        <p:nvSpPr>
          <p:cNvPr id="59" name="テキスト ボックス 58">
            <a:extLst>
              <a:ext uri="{FF2B5EF4-FFF2-40B4-BE49-F238E27FC236}">
                <a16:creationId xmlns:a16="http://schemas.microsoft.com/office/drawing/2014/main" xmlns="" id="{0778B63B-040A-408A-9A68-244941725B08}"/>
              </a:ext>
            </a:extLst>
          </p:cNvPr>
          <p:cNvSpPr txBox="1"/>
          <p:nvPr/>
        </p:nvSpPr>
        <p:spPr>
          <a:xfrm>
            <a:off x="2771579" y="5010115"/>
            <a:ext cx="1266442" cy="276999"/>
          </a:xfrm>
          <a:prstGeom prst="rect">
            <a:avLst/>
          </a:prstGeom>
          <a:noFill/>
        </p:spPr>
        <p:txBody>
          <a:bodyPr wrap="square">
            <a:spAutoFit/>
          </a:bodyPr>
          <a:lstStyle/>
          <a:p>
            <a:pPr algn="ctr"/>
            <a:r>
              <a:rPr kumimoji="1" lang="ja-JP" altLang="en-US" sz="1200" dirty="0">
                <a:solidFill>
                  <a:schemeClr val="accent6"/>
                </a:solidFill>
              </a:rPr>
              <a:t>発見する要素</a:t>
            </a:r>
            <a:endParaRPr kumimoji="1" lang="en-US" altLang="ja-JP" sz="1200" dirty="0">
              <a:solidFill>
                <a:schemeClr val="accent6"/>
              </a:solidFill>
            </a:endParaRPr>
          </a:p>
        </p:txBody>
      </p:sp>
      <p:sp>
        <p:nvSpPr>
          <p:cNvPr id="60" name="角丸四角形 19">
            <a:extLst>
              <a:ext uri="{FF2B5EF4-FFF2-40B4-BE49-F238E27FC236}">
                <a16:creationId xmlns:a16="http://schemas.microsoft.com/office/drawing/2014/main" xmlns="" id="{10443469-7B47-42B1-9364-C67D4F15DAA3}"/>
              </a:ext>
            </a:extLst>
          </p:cNvPr>
          <p:cNvSpPr/>
          <p:nvPr/>
        </p:nvSpPr>
        <p:spPr>
          <a:xfrm>
            <a:off x="3184511" y="4539087"/>
            <a:ext cx="440578" cy="406400"/>
          </a:xfrm>
          <a:prstGeom prst="roundRect">
            <a:avLst/>
          </a:prstGeom>
          <a:solidFill>
            <a:schemeClr val="accent6"/>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800" dirty="0"/>
          </a:p>
        </p:txBody>
      </p:sp>
      <p:sp>
        <p:nvSpPr>
          <p:cNvPr id="24" name="テキスト ボックス 23">
            <a:extLst>
              <a:ext uri="{FF2B5EF4-FFF2-40B4-BE49-F238E27FC236}">
                <a16:creationId xmlns:a16="http://schemas.microsoft.com/office/drawing/2014/main" xmlns="" id="{3B72593B-404C-4AC3-AC73-4C0C3FA0C457}"/>
              </a:ext>
            </a:extLst>
          </p:cNvPr>
          <p:cNvSpPr txBox="1"/>
          <p:nvPr/>
        </p:nvSpPr>
        <p:spPr>
          <a:xfrm>
            <a:off x="501887" y="3003074"/>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が「影響する因子」と「発見する要素」の関係性を学習することでデータに潜む規則や構造を理解します</a:t>
            </a:r>
            <a:endParaRPr lang="en-US" altLang="ja-JP" sz="1400" dirty="0"/>
          </a:p>
        </p:txBody>
      </p:sp>
      <p:sp>
        <p:nvSpPr>
          <p:cNvPr id="26" name="テキスト ボックス 25">
            <a:extLst>
              <a:ext uri="{FF2B5EF4-FFF2-40B4-BE49-F238E27FC236}">
                <a16:creationId xmlns:a16="http://schemas.microsoft.com/office/drawing/2014/main" xmlns="" id="{03615A1C-8F6E-48D6-A5CE-23705D921D6E}"/>
              </a:ext>
            </a:extLst>
          </p:cNvPr>
          <p:cNvSpPr txBox="1"/>
          <p:nvPr/>
        </p:nvSpPr>
        <p:spPr>
          <a:xfrm>
            <a:off x="1380061" y="6147672"/>
            <a:ext cx="2415690" cy="307777"/>
          </a:xfrm>
          <a:prstGeom prst="rect">
            <a:avLst/>
          </a:prstGeom>
          <a:noFill/>
        </p:spPr>
        <p:txBody>
          <a:bodyPr wrap="square">
            <a:spAutoFit/>
          </a:bodyPr>
          <a:lstStyle/>
          <a:p>
            <a:pPr algn="ctr"/>
            <a:r>
              <a:rPr kumimoji="1" lang="en-US" altLang="ja-JP" sz="1400" dirty="0"/>
              <a:t>AI</a:t>
            </a:r>
            <a:r>
              <a:rPr kumimoji="1" lang="ja-JP" altLang="en-US" sz="1400" dirty="0"/>
              <a:t>（機械学習）</a:t>
            </a:r>
          </a:p>
        </p:txBody>
      </p:sp>
      <p:sp>
        <p:nvSpPr>
          <p:cNvPr id="27" name="テキスト ボックス 26">
            <a:extLst>
              <a:ext uri="{FF2B5EF4-FFF2-40B4-BE49-F238E27FC236}">
                <a16:creationId xmlns:a16="http://schemas.microsoft.com/office/drawing/2014/main" xmlns="" id="{5CC37E2B-C9DB-45F8-8BD0-A963EC5FCCA5}"/>
              </a:ext>
            </a:extLst>
          </p:cNvPr>
          <p:cNvSpPr txBox="1"/>
          <p:nvPr/>
        </p:nvSpPr>
        <p:spPr>
          <a:xfrm>
            <a:off x="4274623" y="2983942"/>
            <a:ext cx="3678462" cy="738664"/>
          </a:xfrm>
          <a:prstGeom prst="rect">
            <a:avLst/>
          </a:prstGeom>
          <a:noFill/>
        </p:spPr>
        <p:txBody>
          <a:bodyPr wrap="square" rtlCol="0">
            <a:spAutoFit/>
          </a:bodyPr>
          <a:lstStyle/>
          <a:p>
            <a:r>
              <a:rPr lang="ja-JP" altLang="en-US" sz="1400" b="1" dirty="0"/>
              <a:t>ポイント）</a:t>
            </a:r>
            <a:r>
              <a:rPr lang="en-US" altLang="ja-JP" sz="1400" dirty="0"/>
              <a:t>AI</a:t>
            </a:r>
            <a:r>
              <a:rPr lang="ja-JP" altLang="en-US" sz="1400" dirty="0"/>
              <a:t>が見つけた規則や構造はヒトが理解できないほど複雑なため、ヒトが理解できる形（影響度）に変換します</a:t>
            </a:r>
            <a:endParaRPr lang="en-US" altLang="ja-JP" sz="1400" dirty="0"/>
          </a:p>
        </p:txBody>
      </p:sp>
      <p:cxnSp>
        <p:nvCxnSpPr>
          <p:cNvPr id="7" name="コネクタ: カギ線 6">
            <a:extLst>
              <a:ext uri="{FF2B5EF4-FFF2-40B4-BE49-F238E27FC236}">
                <a16:creationId xmlns:a16="http://schemas.microsoft.com/office/drawing/2014/main" xmlns="" id="{8F0A1822-6E96-4BB2-BE52-6327B224D3FC}"/>
              </a:ext>
            </a:extLst>
          </p:cNvPr>
          <p:cNvCxnSpPr>
            <a:cxnSpLocks/>
          </p:cNvCxnSpPr>
          <p:nvPr/>
        </p:nvCxnSpPr>
        <p:spPr>
          <a:xfrm rot="10800000">
            <a:off x="1885620" y="5170840"/>
            <a:ext cx="292232" cy="507307"/>
          </a:xfrm>
          <a:prstGeom prst="bentConnector2">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xmlns="" id="{556A1772-307E-43A4-A421-9C7438A06C07}"/>
              </a:ext>
            </a:extLst>
          </p:cNvPr>
          <p:cNvSpPr txBox="1"/>
          <p:nvPr/>
        </p:nvSpPr>
        <p:spPr>
          <a:xfrm>
            <a:off x="1731069" y="5717751"/>
            <a:ext cx="573828" cy="307777"/>
          </a:xfrm>
          <a:prstGeom prst="rect">
            <a:avLst/>
          </a:prstGeom>
          <a:noFill/>
        </p:spPr>
        <p:txBody>
          <a:bodyPr wrap="square">
            <a:spAutoFit/>
          </a:bodyPr>
          <a:lstStyle/>
          <a:p>
            <a:pPr algn="ctr"/>
            <a:r>
              <a:rPr kumimoji="1" lang="ja-JP" altLang="en-US" sz="1400" dirty="0"/>
              <a:t>学習</a:t>
            </a:r>
          </a:p>
        </p:txBody>
      </p:sp>
      <p:sp>
        <p:nvSpPr>
          <p:cNvPr id="14" name="吹き出し: 角を丸めた四角形 13">
            <a:extLst>
              <a:ext uri="{FF2B5EF4-FFF2-40B4-BE49-F238E27FC236}">
                <a16:creationId xmlns:a16="http://schemas.microsoft.com/office/drawing/2014/main" xmlns="" id="{C550D8E3-4C58-4033-953F-A632DF6AE1C0}"/>
              </a:ext>
            </a:extLst>
          </p:cNvPr>
          <p:cNvSpPr/>
          <p:nvPr/>
        </p:nvSpPr>
        <p:spPr>
          <a:xfrm>
            <a:off x="3040428" y="5420245"/>
            <a:ext cx="1616239" cy="670359"/>
          </a:xfrm>
          <a:prstGeom prst="wedgeRoundRectCallout">
            <a:avLst>
              <a:gd name="adj1" fmla="val -29627"/>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AI</a:t>
            </a:r>
            <a:r>
              <a:rPr kumimoji="1" lang="ja-JP" altLang="en-US" sz="1200" dirty="0">
                <a:solidFill>
                  <a:schemeClr val="tx1"/>
                </a:solidFill>
              </a:rPr>
              <a:t>が理解できたかの指標として予測精度を</a:t>
            </a:r>
            <a:r>
              <a:rPr kumimoji="1" lang="ja-JP" altLang="en-US" sz="1200" dirty="0" smtClean="0">
                <a:solidFill>
                  <a:schemeClr val="tx1"/>
                </a:solidFill>
              </a:rPr>
              <a:t>見る</a:t>
            </a:r>
            <a:endParaRPr kumimoji="1" lang="ja-JP" altLang="en-US" sz="1200" dirty="0">
              <a:solidFill>
                <a:schemeClr val="tx1"/>
              </a:solidFill>
            </a:endParaRPr>
          </a:p>
        </p:txBody>
      </p:sp>
      <p:pic>
        <p:nvPicPr>
          <p:cNvPr id="36" name="Picture 2" descr="検索する人工知能のイラスト">
            <a:extLst>
              <a:ext uri="{FF2B5EF4-FFF2-40B4-BE49-F238E27FC236}">
                <a16:creationId xmlns:a16="http://schemas.microsoft.com/office/drawing/2014/main" xmlns="" id="{EDC9AF6B-E2A9-47A5-8EA3-834085AD3C54}"/>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164721" y="5303441"/>
            <a:ext cx="846371" cy="84637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ノイローゼの人のイラスト（男性）">
            <a:extLst>
              <a:ext uri="{FF2B5EF4-FFF2-40B4-BE49-F238E27FC236}">
                <a16:creationId xmlns:a16="http://schemas.microsoft.com/office/drawing/2014/main" xmlns="" id="{2AF848D3-48E7-47E7-8580-8C31F7F563B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232243" y="3845096"/>
            <a:ext cx="981745" cy="981745"/>
          </a:xfrm>
          <a:prstGeom prst="rect">
            <a:avLst/>
          </a:prstGeom>
          <a:noFill/>
          <a:extLst>
            <a:ext uri="{909E8E84-426E-40dd-AFC4-6F175D3DCCD1}">
              <a14:hiddenFill xmlns:a14="http://schemas.microsoft.com/office/drawing/2010/main">
                <a:solidFill>
                  <a:srgbClr val="FFFFFF"/>
                </a:solidFill>
              </a14:hiddenFill>
            </a:ext>
          </a:extLst>
        </p:spPr>
      </p:pic>
      <p:sp>
        <p:nvSpPr>
          <p:cNvPr id="16" name="AutoShape 8" descr="学ぶ人工知能のイラスト">
            <a:extLst>
              <a:ext uri="{FF2B5EF4-FFF2-40B4-BE49-F238E27FC236}">
                <a16:creationId xmlns:a16="http://schemas.microsoft.com/office/drawing/2014/main" xmlns="" id="{1FE5D89A-AF32-4CBA-8F5B-05129CD553E9}"/>
              </a:ext>
            </a:extLst>
          </p:cNvPr>
          <p:cNvSpPr>
            <a:spLocks noChangeAspect="1" noChangeArrowheads="1"/>
          </p:cNvSpPr>
          <p:nvPr/>
        </p:nvSpPr>
        <p:spPr bwMode="auto">
          <a:xfrm>
            <a:off x="5935684" y="3268684"/>
            <a:ext cx="312716" cy="3127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a:p>
        </p:txBody>
      </p:sp>
      <p:pic>
        <p:nvPicPr>
          <p:cNvPr id="1038" name="Picture 14" descr="[B!] 体脂肪率30%超えから始めるダイエット74日目 - HamUsa’s diary">
            <a:extLst>
              <a:ext uri="{FF2B5EF4-FFF2-40B4-BE49-F238E27FC236}">
                <a16:creationId xmlns:a16="http://schemas.microsoft.com/office/drawing/2014/main" xmlns="" id="{083347D6-F964-40D2-9784-6F1815377F36}"/>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309185" y="3888503"/>
            <a:ext cx="646093" cy="952783"/>
          </a:xfrm>
          <a:prstGeom prst="rect">
            <a:avLst/>
          </a:prstGeom>
          <a:noFill/>
          <a:extLst>
            <a:ext uri="{909E8E84-426E-40dd-AFC4-6F175D3DCCD1}">
              <a14:hiddenFill xmlns:a14="http://schemas.microsoft.com/office/drawing/2010/main">
                <a:solidFill>
                  <a:srgbClr val="FFFFFF"/>
                </a:solidFill>
              </a14:hiddenFill>
            </a:ext>
          </a:extLst>
        </p:spPr>
      </p:pic>
      <p:sp>
        <p:nvSpPr>
          <p:cNvPr id="45" name="吹き出し: 角を丸めた四角形 44">
            <a:extLst>
              <a:ext uri="{FF2B5EF4-FFF2-40B4-BE49-F238E27FC236}">
                <a16:creationId xmlns:a16="http://schemas.microsoft.com/office/drawing/2014/main" xmlns="" id="{86886AF1-5C35-42C0-9DB7-2E36CEE8A604}"/>
              </a:ext>
            </a:extLst>
          </p:cNvPr>
          <p:cNvSpPr/>
          <p:nvPr/>
        </p:nvSpPr>
        <p:spPr>
          <a:xfrm>
            <a:off x="5156461" y="4050318"/>
            <a:ext cx="935443"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&amp;%132’813#$</a:t>
            </a:r>
            <a:r>
              <a:rPr kumimoji="1" lang="en-US" altLang="ja-JP" sz="1200" dirty="0" err="1">
                <a:solidFill>
                  <a:schemeClr val="tx1"/>
                </a:solidFill>
              </a:rPr>
              <a:t>sda</a:t>
            </a:r>
            <a:r>
              <a:rPr kumimoji="1" lang="en-US" altLang="ja-JP" sz="1200" dirty="0">
                <a:solidFill>
                  <a:schemeClr val="tx1"/>
                </a:solidFill>
              </a:rPr>
              <a:t>&lt;.+P..1</a:t>
            </a:r>
            <a:endParaRPr kumimoji="1" lang="ja-JP" altLang="en-US" sz="1200" dirty="0">
              <a:solidFill>
                <a:schemeClr val="tx1"/>
              </a:solidFill>
            </a:endParaRPr>
          </a:p>
        </p:txBody>
      </p:sp>
      <p:sp>
        <p:nvSpPr>
          <p:cNvPr id="46" name="吹き出し: 角を丸めた四角形 45">
            <a:extLst>
              <a:ext uri="{FF2B5EF4-FFF2-40B4-BE49-F238E27FC236}">
                <a16:creationId xmlns:a16="http://schemas.microsoft.com/office/drawing/2014/main" xmlns="" id="{453491CC-9677-4FF3-86A4-E70C32B4893E}"/>
              </a:ext>
            </a:extLst>
          </p:cNvPr>
          <p:cNvSpPr/>
          <p:nvPr/>
        </p:nvSpPr>
        <p:spPr>
          <a:xfrm>
            <a:off x="7297506" y="4048155"/>
            <a:ext cx="1040378"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分からない</a:t>
            </a:r>
            <a:r>
              <a:rPr kumimoji="1" lang="en-US" altLang="ja-JP" sz="1200" dirty="0">
                <a:solidFill>
                  <a:schemeClr val="tx1"/>
                </a:solidFill>
              </a:rPr>
              <a:t>…</a:t>
            </a:r>
            <a:endParaRPr kumimoji="1" lang="ja-JP" altLang="en-US" sz="1200" dirty="0">
              <a:solidFill>
                <a:schemeClr val="tx1"/>
              </a:solidFill>
            </a:endParaRPr>
          </a:p>
        </p:txBody>
      </p:sp>
      <p:sp>
        <p:nvSpPr>
          <p:cNvPr id="47" name="右矢印 44">
            <a:extLst>
              <a:ext uri="{FF2B5EF4-FFF2-40B4-BE49-F238E27FC236}">
                <a16:creationId xmlns:a16="http://schemas.microsoft.com/office/drawing/2014/main" xmlns="" id="{56FD98E9-51C4-4192-B985-4C08EBF4209A}"/>
              </a:ext>
            </a:extLst>
          </p:cNvPr>
          <p:cNvSpPr/>
          <p:nvPr/>
        </p:nvSpPr>
        <p:spPr>
          <a:xfrm rot="5400000">
            <a:off x="5450511" y="5010841"/>
            <a:ext cx="337578"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9" name="吹き出し: 角を丸めた四角形 48">
            <a:extLst>
              <a:ext uri="{FF2B5EF4-FFF2-40B4-BE49-F238E27FC236}">
                <a16:creationId xmlns:a16="http://schemas.microsoft.com/office/drawing/2014/main" xmlns="" id="{CBFAC6B9-CEB4-47A9-AB1E-E9B8B8F60DD1}"/>
              </a:ext>
            </a:extLst>
          </p:cNvPr>
          <p:cNvSpPr/>
          <p:nvPr/>
        </p:nvSpPr>
        <p:spPr>
          <a:xfrm>
            <a:off x="5151579" y="5563314"/>
            <a:ext cx="935443" cy="670359"/>
          </a:xfrm>
          <a:prstGeom prst="wedgeRoundRectCallout">
            <a:avLst>
              <a:gd name="adj1" fmla="val -71100"/>
              <a:gd name="adj2" fmla="val -4357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ja-JP" sz="1200" dirty="0">
                <a:solidFill>
                  <a:schemeClr val="tx1"/>
                </a:solidFill>
              </a:rPr>
              <a:t>11/15</a:t>
            </a:r>
            <a:r>
              <a:rPr lang="ja-JP" altLang="en-US" sz="1200" dirty="0">
                <a:solidFill>
                  <a:schemeClr val="tx1"/>
                </a:solidFill>
              </a:rPr>
              <a:t>日は○○が影響大</a:t>
            </a:r>
            <a:endParaRPr kumimoji="1" lang="ja-JP" altLang="en-US" sz="1200" dirty="0">
              <a:solidFill>
                <a:schemeClr val="tx1"/>
              </a:solidFill>
            </a:endParaRPr>
          </a:p>
        </p:txBody>
      </p:sp>
      <p:pic>
        <p:nvPicPr>
          <p:cNvPr id="1040" name="Picture 16" descr="ひらめいた人のイラスト（男性） | かわいいフリー素材集 いらすとや">
            <a:extLst>
              <a:ext uri="{FF2B5EF4-FFF2-40B4-BE49-F238E27FC236}">
                <a16:creationId xmlns:a16="http://schemas.microsoft.com/office/drawing/2014/main" xmlns="" id="{383AC498-1814-4E4C-92E2-7B9753E05B60}"/>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265482" y="5304866"/>
            <a:ext cx="823623" cy="973056"/>
          </a:xfrm>
          <a:prstGeom prst="rect">
            <a:avLst/>
          </a:prstGeom>
          <a:noFill/>
          <a:extLst>
            <a:ext uri="{909E8E84-426E-40dd-AFC4-6F175D3DCCD1}">
              <a14:hiddenFill xmlns:a14="http://schemas.microsoft.com/office/drawing/2010/main">
                <a:solidFill>
                  <a:srgbClr val="FFFFFF"/>
                </a:solidFill>
              </a14:hiddenFill>
            </a:ext>
          </a:extLst>
        </p:spPr>
      </p:pic>
      <p:sp>
        <p:nvSpPr>
          <p:cNvPr id="50" name="吹き出し: 角を丸めた四角形 49">
            <a:extLst>
              <a:ext uri="{FF2B5EF4-FFF2-40B4-BE49-F238E27FC236}">
                <a16:creationId xmlns:a16="http://schemas.microsoft.com/office/drawing/2014/main" xmlns="" id="{52433833-370B-4A30-AE62-CD4C0FF4EAA8}"/>
              </a:ext>
            </a:extLst>
          </p:cNvPr>
          <p:cNvSpPr/>
          <p:nvPr/>
        </p:nvSpPr>
        <p:spPr>
          <a:xfrm>
            <a:off x="7322470" y="5536459"/>
            <a:ext cx="1015414" cy="670359"/>
          </a:xfrm>
          <a:prstGeom prst="wedgeRoundRectCallout">
            <a:avLst>
              <a:gd name="adj1" fmla="val -70243"/>
              <a:gd name="adj2" fmla="val 1445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1200" dirty="0">
                <a:solidFill>
                  <a:schemeClr val="tx1"/>
                </a:solidFill>
              </a:rPr>
              <a:t>なるほど！</a:t>
            </a:r>
          </a:p>
        </p:txBody>
      </p:sp>
      <p:sp>
        <p:nvSpPr>
          <p:cNvPr id="51" name="正方形/長方形 50">
            <a:extLst>
              <a:ext uri="{FF2B5EF4-FFF2-40B4-BE49-F238E27FC236}">
                <a16:creationId xmlns:a16="http://schemas.microsoft.com/office/drawing/2014/main" xmlns="" id="{E98D7D2B-0E9E-4D75-9BAD-ADAF4A5E1E35}"/>
              </a:ext>
            </a:extLst>
          </p:cNvPr>
          <p:cNvSpPr/>
          <p:nvPr/>
        </p:nvSpPr>
        <p:spPr>
          <a:xfrm>
            <a:off x="4338761" y="4473648"/>
            <a:ext cx="586940" cy="214688"/>
          </a:xfrm>
          <a:prstGeom prst="rect">
            <a:avLst/>
          </a:prstGeom>
          <a:solidFill>
            <a:schemeClr val="tx2"/>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000" dirty="0">
                <a:solidFill>
                  <a:schemeClr val="bg1"/>
                </a:solidFill>
              </a:rPr>
              <a:t>学習済</a:t>
            </a:r>
          </a:p>
        </p:txBody>
      </p:sp>
      <p:sp>
        <p:nvSpPr>
          <p:cNvPr id="54" name="テキスト ボックス 53">
            <a:extLst>
              <a:ext uri="{FF2B5EF4-FFF2-40B4-BE49-F238E27FC236}">
                <a16:creationId xmlns:a16="http://schemas.microsoft.com/office/drawing/2014/main" xmlns="" id="{E21AF6B0-E830-4181-81D2-BCCF48077F98}"/>
              </a:ext>
            </a:extLst>
          </p:cNvPr>
          <p:cNvSpPr txBox="1"/>
          <p:nvPr/>
        </p:nvSpPr>
        <p:spPr>
          <a:xfrm>
            <a:off x="5719124" y="4988107"/>
            <a:ext cx="2508384" cy="307777"/>
          </a:xfrm>
          <a:prstGeom prst="rect">
            <a:avLst/>
          </a:prstGeom>
          <a:noFill/>
        </p:spPr>
        <p:txBody>
          <a:bodyPr wrap="square">
            <a:spAutoFit/>
          </a:bodyPr>
          <a:lstStyle/>
          <a:p>
            <a:r>
              <a:rPr lang="ja-JP" altLang="en-US" sz="1400" dirty="0"/>
              <a:t>変換</a:t>
            </a:r>
            <a:r>
              <a:rPr lang="ja-JP" altLang="en-US" sz="1400" dirty="0" smtClean="0"/>
              <a:t>（</a:t>
            </a:r>
            <a:r>
              <a:rPr lang="ja-JP" altLang="en-US" sz="1400" dirty="0" smtClean="0"/>
              <a:t>説明可能な</a:t>
            </a:r>
            <a:r>
              <a:rPr lang="en-US" altLang="ja-JP" sz="1400" dirty="0" smtClean="0"/>
              <a:t>AI</a:t>
            </a:r>
            <a:r>
              <a:rPr lang="ja-JP" altLang="en-US" sz="1400" dirty="0" smtClean="0"/>
              <a:t>）</a:t>
            </a:r>
            <a:endParaRPr lang="ja-JP" altLang="en-US" sz="1400" dirty="0"/>
          </a:p>
        </p:txBody>
      </p:sp>
      <p:sp>
        <p:nvSpPr>
          <p:cNvPr id="61" name="テキスト ボックス 60">
            <a:extLst>
              <a:ext uri="{FF2B5EF4-FFF2-40B4-BE49-F238E27FC236}">
                <a16:creationId xmlns:a16="http://schemas.microsoft.com/office/drawing/2014/main" xmlns="" id="{68B74B64-64B8-4329-BBC9-5812CD16296B}"/>
              </a:ext>
            </a:extLst>
          </p:cNvPr>
          <p:cNvSpPr txBox="1"/>
          <p:nvPr/>
        </p:nvSpPr>
        <p:spPr>
          <a:xfrm>
            <a:off x="8191500" y="1970139"/>
            <a:ext cx="3429000" cy="523220"/>
          </a:xfrm>
          <a:prstGeom prst="rect">
            <a:avLst/>
          </a:prstGeom>
          <a:noFill/>
        </p:spPr>
        <p:txBody>
          <a:bodyPr wrap="square" rtlCol="0">
            <a:spAutoFit/>
          </a:bodyPr>
          <a:lstStyle/>
          <a:p>
            <a:r>
              <a:rPr kumimoji="1" lang="ja-JP" altLang="en-US" sz="1400" b="1" dirty="0"/>
              <a:t>実施事項）</a:t>
            </a:r>
            <a:r>
              <a:rPr kumimoji="1" lang="ja-JP" altLang="en-US" sz="1400" dirty="0"/>
              <a:t>計算した影響度をヒートマップで表示する</a:t>
            </a:r>
          </a:p>
        </p:txBody>
      </p:sp>
      <p:pic>
        <p:nvPicPr>
          <p:cNvPr id="40" name="図 39" descr="kari_SHAP.png">
            <a:extLst>
              <a:ext uri="{FF2B5EF4-FFF2-40B4-BE49-F238E27FC236}">
                <a16:creationId xmlns:a16="http://schemas.microsoft.com/office/drawing/2014/main" xmlns="" id="{50911117-FF06-43B6-BAD4-A2F77CC7F64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9662" t="11019" r="17464" b="5261"/>
          <a:stretch/>
        </p:blipFill>
        <p:spPr>
          <a:xfrm>
            <a:off x="8666187" y="2889249"/>
            <a:ext cx="2939956" cy="2110911"/>
          </a:xfrm>
          <a:prstGeom prst="rect">
            <a:avLst/>
          </a:prstGeom>
        </p:spPr>
      </p:pic>
      <p:cxnSp>
        <p:nvCxnSpPr>
          <p:cNvPr id="41" name="コネクタ: カギ線 6">
            <a:extLst>
              <a:ext uri="{FF2B5EF4-FFF2-40B4-BE49-F238E27FC236}">
                <a16:creationId xmlns:a16="http://schemas.microsoft.com/office/drawing/2014/main" xmlns="" id="{8F0A1822-6E96-4BB2-BE52-6327B224D3FC}"/>
              </a:ext>
            </a:extLst>
          </p:cNvPr>
          <p:cNvCxnSpPr>
            <a:cxnSpLocks/>
          </p:cNvCxnSpPr>
          <p:nvPr/>
        </p:nvCxnSpPr>
        <p:spPr>
          <a:xfrm>
            <a:off x="10022417" y="4953000"/>
            <a:ext cx="1201936" cy="592491"/>
          </a:xfrm>
          <a:prstGeom prst="bentConnector3">
            <a:avLst>
              <a:gd name="adj1" fmla="val -1070"/>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5" name="テキスト ボックス 54">
            <a:extLst>
              <a:ext uri="{FF2B5EF4-FFF2-40B4-BE49-F238E27FC236}">
                <a16:creationId xmlns:a16="http://schemas.microsoft.com/office/drawing/2014/main" xmlns="" id="{556A1772-307E-43A4-A421-9C7438A06C07}"/>
              </a:ext>
            </a:extLst>
          </p:cNvPr>
          <p:cNvSpPr txBox="1"/>
          <p:nvPr/>
        </p:nvSpPr>
        <p:spPr>
          <a:xfrm>
            <a:off x="10001249" y="5658484"/>
            <a:ext cx="1576917" cy="307777"/>
          </a:xfrm>
          <a:prstGeom prst="rect">
            <a:avLst/>
          </a:prstGeom>
          <a:noFill/>
        </p:spPr>
        <p:txBody>
          <a:bodyPr wrap="square">
            <a:spAutoFit/>
          </a:bodyPr>
          <a:lstStyle/>
          <a:p>
            <a:pPr algn="ctr"/>
            <a:r>
              <a:rPr kumimoji="1" lang="ja-JP" altLang="en-US" sz="1400" dirty="0" smtClean="0"/>
              <a:t>具体的には、、、</a:t>
            </a:r>
            <a:endParaRPr kumimoji="1" lang="ja-JP" altLang="en-US" sz="1400" dirty="0"/>
          </a:p>
        </p:txBody>
      </p:sp>
    </p:spTree>
    <p:extLst>
      <p:ext uri="{BB962C8B-B14F-4D97-AF65-F5344CB8AC3E}">
        <p14:creationId xmlns:p14="http://schemas.microsoft.com/office/powerpoint/2010/main" val="2908445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C35E170-5441-4916-9A21-418E389ADF91}"/>
              </a:ext>
            </a:extLst>
          </p:cNvPr>
          <p:cNvSpPr>
            <a:spLocks noGrp="1"/>
          </p:cNvSpPr>
          <p:nvPr>
            <p:ph type="body" sz="quarter" idx="18"/>
          </p:nvPr>
        </p:nvSpPr>
        <p:spPr>
          <a:xfrm>
            <a:off x="443077" y="767396"/>
            <a:ext cx="11305846" cy="5637600"/>
          </a:xfrm>
        </p:spPr>
        <p:txBody>
          <a:bodyPr/>
          <a:lstStyle/>
          <a:p>
            <a:r>
              <a:rPr kumimoji="1" lang="ja-JP" altLang="en-US" sz="1800" b="0" dirty="0"/>
              <a:t>今回作成したヒートマップ（イメージ）とその意味合いは以下の通りです</a:t>
            </a:r>
          </a:p>
          <a:p>
            <a:endParaRPr kumimoji="1" lang="ja-JP" altLang="en-US" sz="1800" b="0" dirty="0"/>
          </a:p>
        </p:txBody>
      </p:sp>
      <p:sp>
        <p:nvSpPr>
          <p:cNvPr id="3" name="テキスト プレースホルダー 2">
            <a:extLst>
              <a:ext uri="{FF2B5EF4-FFF2-40B4-BE49-F238E27FC236}">
                <a16:creationId xmlns:a16="http://schemas.microsoft.com/office/drawing/2014/main" xmlns="" id="{F3B54C24-6F65-4819-8E5A-1502D7403CF7}"/>
              </a:ext>
            </a:extLst>
          </p:cNvPr>
          <p:cNvSpPr>
            <a:spLocks noGrp="1"/>
          </p:cNvSpPr>
          <p:nvPr>
            <p:ph type="body" sz="quarter" idx="20"/>
          </p:nvPr>
        </p:nvSpPr>
        <p:spPr/>
        <p:txBody>
          <a:bodyPr/>
          <a:lstStyle/>
          <a:p>
            <a:r>
              <a:rPr lang="en-US" altLang="ja-JP" sz="2400" dirty="0"/>
              <a:t>AI</a:t>
            </a:r>
            <a:r>
              <a:rPr lang="ja-JP" altLang="en-US" sz="2400" dirty="0"/>
              <a:t>在庫適正化画面を実現するステップ（詳細は別ページに記載）</a:t>
            </a:r>
            <a:endParaRPr lang="en-US" altLang="ja-JP" dirty="0"/>
          </a:p>
        </p:txBody>
      </p:sp>
      <p:sp>
        <p:nvSpPr>
          <p:cNvPr id="4" name="日付プレースホルダー 3">
            <a:extLst>
              <a:ext uri="{FF2B5EF4-FFF2-40B4-BE49-F238E27FC236}">
                <a16:creationId xmlns:a16="http://schemas.microsoft.com/office/drawing/2014/main" xmlns="" id="{F502FA29-3C1A-4468-973B-1AA197BE0A0D}"/>
              </a:ext>
            </a:extLst>
          </p:cNvPr>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pic>
        <p:nvPicPr>
          <p:cNvPr id="5" name="図 4" descr="kari_SHAP.png">
            <a:extLst>
              <a:ext uri="{FF2B5EF4-FFF2-40B4-BE49-F238E27FC236}">
                <a16:creationId xmlns:a16="http://schemas.microsoft.com/office/drawing/2014/main" xmlns="" id="{474E704E-08A9-437F-9751-37E5542F79C7}"/>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62125" b="5261"/>
          <a:stretch/>
        </p:blipFill>
        <p:spPr>
          <a:xfrm>
            <a:off x="841632" y="1872989"/>
            <a:ext cx="2184800" cy="4051982"/>
          </a:xfrm>
          <a:prstGeom prst="rect">
            <a:avLst/>
          </a:prstGeom>
          <a:ln>
            <a:noFill/>
          </a:ln>
        </p:spPr>
      </p:pic>
      <p:sp>
        <p:nvSpPr>
          <p:cNvPr id="9" name="テキスト ボックス 8">
            <a:extLst>
              <a:ext uri="{FF2B5EF4-FFF2-40B4-BE49-F238E27FC236}">
                <a16:creationId xmlns:a16="http://schemas.microsoft.com/office/drawing/2014/main" xmlns="" id="{748343BE-0B22-4457-88E9-2077BEA102E3}"/>
              </a:ext>
            </a:extLst>
          </p:cNvPr>
          <p:cNvSpPr txBox="1"/>
          <p:nvPr/>
        </p:nvSpPr>
        <p:spPr>
          <a:xfrm>
            <a:off x="478430" y="3733710"/>
            <a:ext cx="400110" cy="451406"/>
          </a:xfrm>
          <a:prstGeom prst="rect">
            <a:avLst/>
          </a:prstGeom>
          <a:noFill/>
        </p:spPr>
        <p:txBody>
          <a:bodyPr vert="eaVert" wrap="none" rtlCol="0">
            <a:spAutoFit/>
          </a:bodyPr>
          <a:lstStyle/>
          <a:p>
            <a:r>
              <a:rPr kumimoji="1" lang="ja-JP" altLang="en-US" sz="1400" dirty="0"/>
              <a:t>品番</a:t>
            </a:r>
          </a:p>
        </p:txBody>
      </p:sp>
      <p:sp>
        <p:nvSpPr>
          <p:cNvPr id="10" name="テキスト ボックス 9">
            <a:extLst>
              <a:ext uri="{FF2B5EF4-FFF2-40B4-BE49-F238E27FC236}">
                <a16:creationId xmlns:a16="http://schemas.microsoft.com/office/drawing/2014/main" xmlns="" id="{E677B9B7-8A9B-45D9-81E8-BCBAE143B2E3}"/>
              </a:ext>
            </a:extLst>
          </p:cNvPr>
          <p:cNvSpPr txBox="1"/>
          <p:nvPr/>
        </p:nvSpPr>
        <p:spPr>
          <a:xfrm>
            <a:off x="584944" y="5974546"/>
            <a:ext cx="2698175" cy="307777"/>
          </a:xfrm>
          <a:prstGeom prst="rect">
            <a:avLst/>
          </a:prstGeom>
          <a:noFill/>
        </p:spPr>
        <p:txBody>
          <a:bodyPr wrap="none" rtlCol="0">
            <a:spAutoFit/>
          </a:bodyPr>
          <a:lstStyle/>
          <a:p>
            <a:r>
              <a:rPr kumimoji="1" lang="ja-JP" altLang="en-US" sz="1400" dirty="0"/>
              <a:t>影響する因子（一部だけ表示）</a:t>
            </a:r>
          </a:p>
        </p:txBody>
      </p:sp>
      <p:sp>
        <p:nvSpPr>
          <p:cNvPr id="15" name="テキスト ボックス 14">
            <a:extLst>
              <a:ext uri="{FF2B5EF4-FFF2-40B4-BE49-F238E27FC236}">
                <a16:creationId xmlns:a16="http://schemas.microsoft.com/office/drawing/2014/main" xmlns="" id="{123B540F-B471-4C45-9B84-2B9A1351AD3B}"/>
              </a:ext>
            </a:extLst>
          </p:cNvPr>
          <p:cNvSpPr txBox="1"/>
          <p:nvPr/>
        </p:nvSpPr>
        <p:spPr>
          <a:xfrm>
            <a:off x="3363209" y="1856273"/>
            <a:ext cx="8314145" cy="3754874"/>
          </a:xfrm>
          <a:prstGeom prst="rect">
            <a:avLst/>
          </a:prstGeom>
          <a:noFill/>
        </p:spPr>
        <p:txBody>
          <a:bodyPr wrap="square" rtlCol="0">
            <a:spAutoFit/>
          </a:bodyPr>
          <a:lstStyle/>
          <a:p>
            <a:r>
              <a:rPr kumimoji="1" lang="ja-JP" altLang="en-US" sz="1400" b="1" dirty="0"/>
              <a:t>■色の濃さ</a:t>
            </a:r>
            <a:endParaRPr kumimoji="1" lang="en-US" altLang="ja-JP" sz="1400" b="1" dirty="0"/>
          </a:p>
          <a:p>
            <a:r>
              <a:rPr lang="ja-JP" altLang="en-US" sz="1400" dirty="0"/>
              <a:t>影響度の大きさを表しています</a:t>
            </a:r>
            <a:endParaRPr lang="en-US" altLang="ja-JP" sz="1400" dirty="0"/>
          </a:p>
          <a:p>
            <a:endParaRPr kumimoji="1" lang="en-US" altLang="ja-JP" sz="1400" dirty="0"/>
          </a:p>
          <a:p>
            <a:r>
              <a:rPr lang="ja-JP" altLang="en-US" sz="1400" b="1" dirty="0"/>
              <a:t>■色</a:t>
            </a:r>
            <a:endParaRPr lang="en-US" altLang="ja-JP" sz="1400" b="1" dirty="0"/>
          </a:p>
          <a:p>
            <a:r>
              <a:rPr lang="ja-JP" altLang="en-US" sz="1400" dirty="0"/>
              <a:t>影響の向き（符号）</a:t>
            </a:r>
            <a:r>
              <a:rPr kumimoji="1" lang="ja-JP" altLang="en-US" sz="1400" dirty="0"/>
              <a:t>を表しています</a:t>
            </a:r>
            <a:endParaRPr kumimoji="1" lang="en-US" altLang="ja-JP" sz="1400" dirty="0"/>
          </a:p>
          <a:p>
            <a:r>
              <a:rPr kumimoji="1" lang="ja-JP" altLang="en-US" sz="1400" dirty="0">
                <a:solidFill>
                  <a:srgbClr val="FF0000"/>
                </a:solidFill>
              </a:rPr>
              <a:t>赤色</a:t>
            </a:r>
            <a:r>
              <a:rPr kumimoji="1" lang="ja-JP" altLang="en-US" sz="1400" dirty="0"/>
              <a:t>は、</a:t>
            </a:r>
            <a:r>
              <a:rPr kumimoji="1" lang="ja-JP" altLang="en-US" sz="1400" dirty="0">
                <a:solidFill>
                  <a:srgbClr val="FF0000"/>
                </a:solidFill>
              </a:rPr>
              <a:t>正の影響</a:t>
            </a:r>
            <a:r>
              <a:rPr kumimoji="1" lang="ja-JP" altLang="en-US" sz="1400" dirty="0"/>
              <a:t>（発見する要素の値を</a:t>
            </a:r>
            <a:r>
              <a:rPr kumimoji="1" lang="ja-JP" altLang="en-US" sz="1400" dirty="0">
                <a:solidFill>
                  <a:srgbClr val="FF0000"/>
                </a:solidFill>
              </a:rPr>
              <a:t>増加方向に引き上げる影響）</a:t>
            </a:r>
            <a:endParaRPr kumimoji="1" lang="en-US" altLang="ja-JP" sz="1400" dirty="0">
              <a:solidFill>
                <a:srgbClr val="FF0000"/>
              </a:solidFill>
            </a:endParaRPr>
          </a:p>
          <a:p>
            <a:r>
              <a:rPr lang="ja-JP" altLang="en-US" sz="1400" dirty="0">
                <a:solidFill>
                  <a:schemeClr val="accent1">
                    <a:lumMod val="60000"/>
                    <a:lumOff val="40000"/>
                  </a:schemeClr>
                </a:solidFill>
              </a:rPr>
              <a:t>青色</a:t>
            </a:r>
            <a:r>
              <a:rPr lang="ja-JP" altLang="en-US" sz="1400" dirty="0"/>
              <a:t>は、</a:t>
            </a:r>
            <a:r>
              <a:rPr lang="ja-JP" altLang="en-US" sz="1400" dirty="0">
                <a:solidFill>
                  <a:schemeClr val="accent1">
                    <a:lumMod val="60000"/>
                    <a:lumOff val="40000"/>
                  </a:schemeClr>
                </a:solidFill>
              </a:rPr>
              <a:t>負の影響</a:t>
            </a:r>
            <a:r>
              <a:rPr lang="ja-JP" altLang="en-US" sz="1400" dirty="0"/>
              <a:t>（発見する要素の値を</a:t>
            </a:r>
            <a:r>
              <a:rPr lang="ja-JP" altLang="en-US" sz="1400" dirty="0">
                <a:solidFill>
                  <a:schemeClr val="accent1">
                    <a:lumMod val="60000"/>
                    <a:lumOff val="40000"/>
                  </a:schemeClr>
                </a:solidFill>
              </a:rPr>
              <a:t>減少方向に引き下げる影響）</a:t>
            </a:r>
            <a:endParaRPr lang="en-US" altLang="ja-JP" sz="1400" dirty="0">
              <a:solidFill>
                <a:schemeClr val="accent1">
                  <a:lumMod val="60000"/>
                  <a:lumOff val="40000"/>
                </a:schemeClr>
              </a:solidFill>
            </a:endParaRPr>
          </a:p>
          <a:p>
            <a:endParaRPr kumimoji="1" lang="en-US" altLang="ja-JP" sz="1400" dirty="0">
              <a:solidFill>
                <a:schemeClr val="accent1">
                  <a:lumMod val="60000"/>
                  <a:lumOff val="40000"/>
                </a:schemeClr>
              </a:solidFill>
            </a:endParaRPr>
          </a:p>
          <a:p>
            <a:r>
              <a:rPr kumimoji="1" lang="ja-JP" altLang="en-US" sz="1400" b="1" dirty="0"/>
              <a:t>■影響度の大きさ（例を挙げて説明します）</a:t>
            </a:r>
            <a:endParaRPr kumimoji="1" lang="en-US" altLang="ja-JP" sz="1400" b="1" dirty="0"/>
          </a:p>
          <a:p>
            <a:r>
              <a:rPr lang="ja-JP" altLang="en-US" sz="1400" dirty="0"/>
              <a:t>➀基準が</a:t>
            </a:r>
            <a:r>
              <a:rPr lang="en-US" altLang="ja-JP" sz="1400" dirty="0"/>
              <a:t>9.095</a:t>
            </a:r>
            <a:r>
              <a:rPr lang="ja-JP" altLang="en-US" sz="1400" dirty="0"/>
              <a:t>という学習済みのモデルがあります（何も入力情報がないと</a:t>
            </a:r>
            <a:r>
              <a:rPr lang="en-US" altLang="ja-JP" sz="1400" dirty="0"/>
              <a:t>9.095</a:t>
            </a:r>
            <a:r>
              <a:rPr lang="ja-JP" altLang="en-US" sz="1400" dirty="0"/>
              <a:t>を出力するモデル）</a:t>
            </a:r>
            <a:endParaRPr lang="en-US" altLang="ja-JP" sz="1400" dirty="0"/>
          </a:p>
          <a:p>
            <a:r>
              <a:rPr lang="ja-JP" altLang="en-US" sz="1400" dirty="0"/>
              <a:t>➁このモデルはある入力の組み合わせ</a:t>
            </a:r>
            <a:r>
              <a:rPr lang="en-US" altLang="ja-JP" sz="1400" dirty="0"/>
              <a:t>X</a:t>
            </a:r>
            <a:r>
              <a:rPr lang="ja-JP" altLang="en-US" sz="1400" dirty="0"/>
              <a:t>を与えると出力が</a:t>
            </a:r>
            <a:r>
              <a:rPr lang="en-US" altLang="ja-JP" sz="1400" dirty="0" smtClean="0"/>
              <a:t>4.05</a:t>
            </a:r>
            <a:r>
              <a:rPr lang="ja-JP" altLang="en-US" sz="1400" dirty="0" smtClean="0"/>
              <a:t>が変わることがわかっています</a:t>
            </a:r>
            <a:endParaRPr lang="en-US" altLang="ja-JP" sz="1400" dirty="0"/>
          </a:p>
          <a:p>
            <a:r>
              <a:rPr kumimoji="1" lang="ja-JP" altLang="en-US" sz="1400" dirty="0"/>
              <a:t>➂差分</a:t>
            </a:r>
            <a:r>
              <a:rPr kumimoji="1" lang="en-US" altLang="ja-JP" sz="1400" dirty="0"/>
              <a:t>5.045</a:t>
            </a:r>
            <a:r>
              <a:rPr lang="ja-JP" altLang="en-US" sz="1400" dirty="0"/>
              <a:t>に対してそれぞれの入力した変数が</a:t>
            </a:r>
            <a:r>
              <a:rPr kumimoji="1" lang="ja-JP" altLang="en-US" sz="1400" dirty="0"/>
              <a:t>どのように貢献しているかを計算したものが影響度の大きさです。</a:t>
            </a:r>
            <a:endParaRPr kumimoji="1" lang="en-US" altLang="ja-JP" sz="1400" dirty="0"/>
          </a:p>
          <a:p>
            <a:endParaRPr lang="en-US" altLang="ja-JP" sz="1400" dirty="0"/>
          </a:p>
          <a:p>
            <a:endParaRPr lang="en-US" altLang="ja-JP" sz="1400" dirty="0"/>
          </a:p>
          <a:p>
            <a:endParaRPr lang="en-US" altLang="ja-JP" sz="1400" dirty="0"/>
          </a:p>
          <a:p>
            <a:endParaRPr kumimoji="1" lang="ja-JP" altLang="en-US" sz="1400" dirty="0"/>
          </a:p>
        </p:txBody>
      </p:sp>
      <p:pic>
        <p:nvPicPr>
          <p:cNvPr id="16" name="図 15" descr="スクリーンショット 2023-11-21 8.49.51.png">
            <a:extLst>
              <a:ext uri="{FF2B5EF4-FFF2-40B4-BE49-F238E27FC236}">
                <a16:creationId xmlns:a16="http://schemas.microsoft.com/office/drawing/2014/main" xmlns="" id="{E7CDDF2D-C3F3-44D9-A0A4-DF765FA5896C}"/>
              </a:ext>
            </a:extLst>
          </p:cNvPr>
          <p:cNvPicPr>
            <a:picLocks noChangeAspect="1"/>
          </p:cNvPicPr>
          <p:nvPr/>
        </p:nvPicPr>
        <p:blipFill rotWithShape="1">
          <a:blip r:embed="rId3">
            <a:extLst>
              <a:ext uri="{28A0092B-C50C-407E-A947-70E740481C1C}">
                <a14:useLocalDpi xmlns:a14="http://schemas.microsoft.com/office/drawing/2010/main" val="0"/>
              </a:ext>
            </a:extLst>
          </a:blip>
          <a:srcRect r="5464"/>
          <a:stretch/>
        </p:blipFill>
        <p:spPr>
          <a:xfrm>
            <a:off x="3495542" y="4934722"/>
            <a:ext cx="7920715" cy="964433"/>
          </a:xfrm>
          <a:prstGeom prst="rect">
            <a:avLst/>
          </a:prstGeom>
          <a:ln>
            <a:noFill/>
          </a:ln>
        </p:spPr>
      </p:pic>
      <p:cxnSp>
        <p:nvCxnSpPr>
          <p:cNvPr id="29" name="直線矢印コネクタ 28">
            <a:extLst>
              <a:ext uri="{FF2B5EF4-FFF2-40B4-BE49-F238E27FC236}">
                <a16:creationId xmlns:a16="http://schemas.microsoft.com/office/drawing/2014/main" xmlns="" id="{FA36855A-22FF-472F-8756-BA0267AF4C66}"/>
              </a:ext>
            </a:extLst>
          </p:cNvPr>
          <p:cNvCxnSpPr>
            <a:cxnSpLocks/>
          </p:cNvCxnSpPr>
          <p:nvPr/>
        </p:nvCxnSpPr>
        <p:spPr>
          <a:xfrm>
            <a:off x="5555512" y="5539563"/>
            <a:ext cx="1041990" cy="0"/>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xmlns="" id="{B86E97FF-D9C7-42E4-8281-94FD784EF6C3}"/>
              </a:ext>
            </a:extLst>
          </p:cNvPr>
          <p:cNvSpPr txBox="1"/>
          <p:nvPr/>
        </p:nvSpPr>
        <p:spPr>
          <a:xfrm>
            <a:off x="6368902" y="6003808"/>
            <a:ext cx="2604959" cy="276999"/>
          </a:xfrm>
          <a:prstGeom prst="rect">
            <a:avLst/>
          </a:prstGeom>
          <a:noFill/>
        </p:spPr>
        <p:txBody>
          <a:bodyPr wrap="square">
            <a:spAutoFit/>
          </a:bodyPr>
          <a:lstStyle/>
          <a:p>
            <a:r>
              <a:rPr kumimoji="1" lang="ja-JP" altLang="en-US" sz="1200" dirty="0"/>
              <a:t>帯の長さが影響度の大きさに対応</a:t>
            </a:r>
            <a:endParaRPr lang="ja-JP" altLang="en-US" sz="1200" dirty="0"/>
          </a:p>
        </p:txBody>
      </p:sp>
      <p:cxnSp>
        <p:nvCxnSpPr>
          <p:cNvPr id="35" name="直線コネクタ 34">
            <a:extLst>
              <a:ext uri="{FF2B5EF4-FFF2-40B4-BE49-F238E27FC236}">
                <a16:creationId xmlns:a16="http://schemas.microsoft.com/office/drawing/2014/main" xmlns="" id="{B4A4577C-9D9A-4BD8-B4CC-D3B2121A1D70}"/>
              </a:ext>
            </a:extLst>
          </p:cNvPr>
          <p:cNvCxnSpPr/>
          <p:nvPr/>
        </p:nvCxnSpPr>
        <p:spPr>
          <a:xfrm>
            <a:off x="6368902" y="5539563"/>
            <a:ext cx="334926" cy="474013"/>
          </a:xfrm>
          <a:prstGeom prst="line">
            <a:avLst/>
          </a:prstGeom>
        </p:spPr>
        <p:style>
          <a:lnRef idx="1">
            <a:schemeClr val="accent1"/>
          </a:lnRef>
          <a:fillRef idx="0">
            <a:schemeClr val="accent1"/>
          </a:fillRef>
          <a:effectRef idx="0">
            <a:schemeClr val="accent1"/>
          </a:effectRef>
          <a:fontRef idx="minor">
            <a:schemeClr val="tx1"/>
          </a:fontRef>
        </p:style>
      </p:cxnSp>
      <p:sp>
        <p:nvSpPr>
          <p:cNvPr id="36" name="テキスト ボックス 35">
            <a:extLst>
              <a:ext uri="{FF2B5EF4-FFF2-40B4-BE49-F238E27FC236}">
                <a16:creationId xmlns:a16="http://schemas.microsoft.com/office/drawing/2014/main" xmlns="" id="{781D61CA-55AE-4D13-A67F-C46C35D1DF70}"/>
              </a:ext>
            </a:extLst>
          </p:cNvPr>
          <p:cNvSpPr txBox="1"/>
          <p:nvPr/>
        </p:nvSpPr>
        <p:spPr>
          <a:xfrm>
            <a:off x="5946564" y="4703868"/>
            <a:ext cx="2604959" cy="276999"/>
          </a:xfrm>
          <a:prstGeom prst="rect">
            <a:avLst/>
          </a:prstGeom>
          <a:noFill/>
        </p:spPr>
        <p:txBody>
          <a:bodyPr wrap="square">
            <a:spAutoFit/>
          </a:bodyPr>
          <a:lstStyle/>
          <a:p>
            <a:r>
              <a:rPr lang="ja-JP" altLang="en-US" sz="1200" u="sng" dirty="0"/>
              <a:t>影響度の意味（イメージ図）</a:t>
            </a:r>
          </a:p>
        </p:txBody>
      </p:sp>
      <p:sp>
        <p:nvSpPr>
          <p:cNvPr id="56" name="正方形/長方形 55">
            <a:extLst>
              <a:ext uri="{FF2B5EF4-FFF2-40B4-BE49-F238E27FC236}">
                <a16:creationId xmlns:a16="http://schemas.microsoft.com/office/drawing/2014/main" xmlns="" id="{E2662728-9700-456B-8D87-F1433869D8D8}"/>
              </a:ext>
            </a:extLst>
          </p:cNvPr>
          <p:cNvSpPr/>
          <p:nvPr/>
        </p:nvSpPr>
        <p:spPr>
          <a:xfrm>
            <a:off x="560673" y="1280643"/>
            <a:ext cx="2698175"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➂ヒートマップの作成</a:t>
            </a:r>
          </a:p>
        </p:txBody>
      </p:sp>
      <p:sp>
        <p:nvSpPr>
          <p:cNvPr id="57" name="正方形/長方形 56">
            <a:extLst>
              <a:ext uri="{FF2B5EF4-FFF2-40B4-BE49-F238E27FC236}">
                <a16:creationId xmlns:a16="http://schemas.microsoft.com/office/drawing/2014/main" xmlns="" id="{580A98E8-AA0A-4F88-B970-919DFCDE80DA}"/>
              </a:ext>
            </a:extLst>
          </p:cNvPr>
          <p:cNvSpPr/>
          <p:nvPr/>
        </p:nvSpPr>
        <p:spPr>
          <a:xfrm>
            <a:off x="3363209" y="1280643"/>
            <a:ext cx="8268118" cy="47197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補足：ヒートマップの意味合い</a:t>
            </a:r>
          </a:p>
        </p:txBody>
      </p:sp>
      <p:sp>
        <p:nvSpPr>
          <p:cNvPr id="59" name="正方形/長方形 58">
            <a:extLst>
              <a:ext uri="{FF2B5EF4-FFF2-40B4-BE49-F238E27FC236}">
                <a16:creationId xmlns:a16="http://schemas.microsoft.com/office/drawing/2014/main" xmlns="" id="{86E84C92-6E5A-4457-BF84-39EC0B1B6C14}"/>
              </a:ext>
            </a:extLst>
          </p:cNvPr>
          <p:cNvSpPr/>
          <p:nvPr/>
        </p:nvSpPr>
        <p:spPr>
          <a:xfrm>
            <a:off x="3363209" y="1856273"/>
            <a:ext cx="8268118" cy="573267"/>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正方形/長方形 59">
            <a:extLst>
              <a:ext uri="{FF2B5EF4-FFF2-40B4-BE49-F238E27FC236}">
                <a16:creationId xmlns:a16="http://schemas.microsoft.com/office/drawing/2014/main" xmlns="" id="{6190836B-7C42-44F7-8EDD-F4B0F9896820}"/>
              </a:ext>
            </a:extLst>
          </p:cNvPr>
          <p:cNvSpPr/>
          <p:nvPr/>
        </p:nvSpPr>
        <p:spPr>
          <a:xfrm>
            <a:off x="3363209" y="2480239"/>
            <a:ext cx="8268118" cy="964433"/>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正方形/長方形 60">
            <a:extLst>
              <a:ext uri="{FF2B5EF4-FFF2-40B4-BE49-F238E27FC236}">
                <a16:creationId xmlns:a16="http://schemas.microsoft.com/office/drawing/2014/main" xmlns="" id="{D666CFBF-F009-48C2-8AC5-DA42AE37007D}"/>
              </a:ext>
            </a:extLst>
          </p:cNvPr>
          <p:cNvSpPr/>
          <p:nvPr/>
        </p:nvSpPr>
        <p:spPr>
          <a:xfrm>
            <a:off x="3363209" y="3495371"/>
            <a:ext cx="8268118" cy="2785436"/>
          </a:xfrm>
          <a:prstGeom prst="rect">
            <a:avLst/>
          </a:pr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吹き出し: 角を丸めた四角形 63">
            <a:extLst>
              <a:ext uri="{FF2B5EF4-FFF2-40B4-BE49-F238E27FC236}">
                <a16:creationId xmlns:a16="http://schemas.microsoft.com/office/drawing/2014/main" xmlns="" id="{A63B4016-F2AA-4A29-A624-55B5FE098714}"/>
              </a:ext>
            </a:extLst>
          </p:cNvPr>
          <p:cNvSpPr/>
          <p:nvPr/>
        </p:nvSpPr>
        <p:spPr>
          <a:xfrm>
            <a:off x="1156578" y="2142906"/>
            <a:ext cx="2089035" cy="1513984"/>
          </a:xfrm>
          <a:prstGeom prst="wedgeRoundRectCallout">
            <a:avLst>
              <a:gd name="adj1" fmla="val -67369"/>
              <a:gd name="adj2" fmla="val 47425"/>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b="0" dirty="0">
                <a:solidFill>
                  <a:schemeClr val="tx1"/>
                </a:solidFill>
              </a:rPr>
              <a:t>１つ１つのデータ（１週間毎など）に対して影響度を表示すること</a:t>
            </a:r>
            <a:r>
              <a:rPr lang="ja-JP" altLang="en-US" sz="1200" dirty="0">
                <a:solidFill>
                  <a:schemeClr val="tx1"/>
                </a:solidFill>
              </a:rPr>
              <a:t>も</a:t>
            </a:r>
            <a:r>
              <a:rPr lang="ja-JP" altLang="en-US" sz="1200" b="0" dirty="0">
                <a:solidFill>
                  <a:schemeClr val="tx1"/>
                </a:solidFill>
              </a:rPr>
              <a:t>できますが、今回は生革部さんのアイデアに基づいて品番単位で集計して表示します</a:t>
            </a:r>
            <a:endParaRPr lang="en-US" altLang="ja-JP" sz="1200" b="0" dirty="0">
              <a:solidFill>
                <a:schemeClr val="tx1"/>
              </a:solidFill>
            </a:endParaRPr>
          </a:p>
        </p:txBody>
      </p:sp>
    </p:spTree>
    <p:extLst>
      <p:ext uri="{BB962C8B-B14F-4D97-AF65-F5344CB8AC3E}">
        <p14:creationId xmlns:p14="http://schemas.microsoft.com/office/powerpoint/2010/main" val="459887197"/>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FCEA332B-CA26-4CFE-8516-B51C46A20CE8}"/>
              </a:ext>
            </a:extLst>
          </p:cNvPr>
          <p:cNvSpPr>
            <a:spLocks noGrp="1"/>
          </p:cNvSpPr>
          <p:nvPr>
            <p:ph type="body" sz="quarter" idx="18"/>
          </p:nvPr>
        </p:nvSpPr>
        <p:spPr/>
        <p:txBody>
          <a:bodyPr/>
          <a:lstStyle/>
          <a:p>
            <a:r>
              <a:rPr kumimoji="1" lang="ja-JP" altLang="en-US" sz="1800" b="0" dirty="0" smtClean="0"/>
              <a:t>例として、</a:t>
            </a:r>
            <a:r>
              <a:rPr lang="ja-JP" altLang="en-US" sz="1800" b="0" dirty="0" smtClean="0"/>
              <a:t>発見する要素を社内</a:t>
            </a:r>
            <a:r>
              <a:rPr lang="en-US" altLang="ja-JP" sz="1800" b="0" dirty="0" smtClean="0"/>
              <a:t>LT/</a:t>
            </a:r>
            <a:r>
              <a:rPr lang="ja-JP" altLang="en-US" sz="1800" b="0" dirty="0" smtClean="0"/>
              <a:t>設計値とした時の結果を以下に示します。</a:t>
            </a:r>
            <a:endParaRPr lang="en-US" altLang="ja-JP" sz="1800" b="0" dirty="0" smtClean="0"/>
          </a:p>
          <a:p>
            <a:endParaRPr lang="en-US" altLang="ja-JP" sz="1800" b="0" dirty="0" smtClean="0"/>
          </a:p>
          <a:p>
            <a:endParaRPr lang="en-US" altLang="ja-JP" sz="1800" b="0" dirty="0"/>
          </a:p>
        </p:txBody>
      </p:sp>
      <p:sp>
        <p:nvSpPr>
          <p:cNvPr id="3" name="テキスト プレースホルダー 2">
            <a:extLst>
              <a:ext uri="{FF2B5EF4-FFF2-40B4-BE49-F238E27FC236}">
                <a16:creationId xmlns:a16="http://schemas.microsoft.com/office/drawing/2014/main" xmlns="" id="{B449A3C6-08D8-4644-88E0-7CC16D5969FD}"/>
              </a:ext>
            </a:extLst>
          </p:cNvPr>
          <p:cNvSpPr>
            <a:spLocks noGrp="1"/>
          </p:cNvSpPr>
          <p:nvPr>
            <p:ph type="body" sz="quarter" idx="20"/>
          </p:nvPr>
        </p:nvSpPr>
        <p:spPr/>
        <p:txBody>
          <a:bodyPr/>
          <a:lstStyle/>
          <a:p>
            <a:r>
              <a:rPr kumimoji="1" lang="ja-JP" altLang="en-US" dirty="0"/>
              <a:t>実際の結果について（詳細結果など</a:t>
            </a:r>
            <a:r>
              <a:rPr lang="ja-JP" altLang="en-US" sz="2400" dirty="0"/>
              <a:t>は別ページに記載）</a:t>
            </a:r>
            <a:endParaRPr kumimoji="1" lang="ja-JP" altLang="en-US" dirty="0"/>
          </a:p>
        </p:txBody>
      </p:sp>
      <p:sp>
        <p:nvSpPr>
          <p:cNvPr id="4" name="日付プレースホルダー 3">
            <a:extLst>
              <a:ext uri="{FF2B5EF4-FFF2-40B4-BE49-F238E27FC236}">
                <a16:creationId xmlns:a16="http://schemas.microsoft.com/office/drawing/2014/main" xmlns="" id="{6969A251-3BC5-4077-BEAA-CE3141861658}"/>
              </a:ext>
            </a:extLst>
          </p:cNvPr>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pic>
        <p:nvPicPr>
          <p:cNvPr id="5" name="図 4" descr="kari_SHAP.png">
            <a:extLst>
              <a:ext uri="{FF2B5EF4-FFF2-40B4-BE49-F238E27FC236}">
                <a16:creationId xmlns:a16="http://schemas.microsoft.com/office/drawing/2014/main" xmlns="" id="{50911117-FF06-43B6-BAD4-A2F77CC7F64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9662" t="11019" r="17464" b="5261"/>
          <a:stretch/>
        </p:blipFill>
        <p:spPr>
          <a:xfrm>
            <a:off x="5408086" y="3556000"/>
            <a:ext cx="3647472" cy="2618912"/>
          </a:xfrm>
          <a:prstGeom prst="rect">
            <a:avLst/>
          </a:prstGeom>
        </p:spPr>
      </p:pic>
      <p:sp>
        <p:nvSpPr>
          <p:cNvPr id="35" name="正方形/長方形 34">
            <a:extLst>
              <a:ext uri="{FF2B5EF4-FFF2-40B4-BE49-F238E27FC236}">
                <a16:creationId xmlns:a16="http://schemas.microsoft.com/office/drawing/2014/main" xmlns="" id="{289B0E03-5506-447F-A23A-D1FF4777B435}"/>
              </a:ext>
            </a:extLst>
          </p:cNvPr>
          <p:cNvSpPr/>
          <p:nvPr/>
        </p:nvSpPr>
        <p:spPr>
          <a:xfrm>
            <a:off x="505199" y="1883012"/>
            <a:ext cx="1877042" cy="3539430"/>
          </a:xfrm>
          <a:prstGeom prst="rect">
            <a:avLst/>
          </a:prstGeom>
        </p:spPr>
        <p:txBody>
          <a:bodyPr wrap="square" numCol="1">
            <a:spAutoFit/>
          </a:bodyPr>
          <a:lstStyle/>
          <a:p>
            <a:r>
              <a:rPr lang="ja-JP" altLang="en-US" sz="1400" dirty="0">
                <a:solidFill>
                  <a:schemeClr val="accent5"/>
                </a:solidFill>
              </a:rPr>
              <a:t>➀収容数</a:t>
            </a:r>
            <a:endParaRPr lang="en-US" altLang="ja-JP" sz="1400" dirty="0">
              <a:solidFill>
                <a:schemeClr val="accent5"/>
              </a:solidFill>
            </a:endParaRPr>
          </a:p>
          <a:p>
            <a:r>
              <a:rPr lang="ja-JP" altLang="en-US" sz="1400" dirty="0">
                <a:solidFill>
                  <a:schemeClr val="accent5"/>
                </a:solidFill>
              </a:rPr>
              <a:t>➁納入回数（便）</a:t>
            </a:r>
            <a:endParaRPr lang="en-US" altLang="ja-JP" sz="1400" dirty="0">
              <a:solidFill>
                <a:schemeClr val="accent5"/>
              </a:solidFill>
            </a:endParaRPr>
          </a:p>
          <a:p>
            <a:r>
              <a:rPr lang="ja-JP" altLang="en-US" sz="1400" dirty="0">
                <a:solidFill>
                  <a:schemeClr val="accent5"/>
                </a:solidFill>
              </a:rPr>
              <a:t>➂納入回数（遅れ）</a:t>
            </a:r>
            <a:endParaRPr lang="en-US" altLang="ja-JP" sz="1400" dirty="0">
              <a:solidFill>
                <a:schemeClr val="accent5"/>
              </a:solidFill>
            </a:endParaRPr>
          </a:p>
          <a:p>
            <a:r>
              <a:rPr lang="ja-JP" altLang="en-US" sz="1400" dirty="0">
                <a:solidFill>
                  <a:schemeClr val="accent5"/>
                </a:solidFill>
              </a:rPr>
              <a:t>④基準在庫日数</a:t>
            </a:r>
            <a:endParaRPr lang="en-US" altLang="ja-JP" sz="1400" dirty="0">
              <a:solidFill>
                <a:schemeClr val="accent5"/>
              </a:solidFill>
            </a:endParaRPr>
          </a:p>
          <a:p>
            <a:r>
              <a:rPr lang="ja-JP" altLang="en-US" sz="1400" dirty="0">
                <a:solidFill>
                  <a:schemeClr val="accent5"/>
                </a:solidFill>
              </a:rPr>
              <a:t>⑤基準在庫枚数</a:t>
            </a:r>
            <a:endParaRPr lang="en-US" altLang="ja-JP" sz="1400" dirty="0">
              <a:solidFill>
                <a:schemeClr val="accent5"/>
              </a:solidFill>
            </a:endParaRPr>
          </a:p>
          <a:p>
            <a:r>
              <a:rPr lang="ja-JP" altLang="en-US" sz="1400" dirty="0">
                <a:solidFill>
                  <a:schemeClr val="accent5"/>
                </a:solidFill>
              </a:rPr>
              <a:t>⑥組立時間稼働率</a:t>
            </a:r>
            <a:endParaRPr lang="en-US" altLang="ja-JP" sz="1400" dirty="0">
              <a:solidFill>
                <a:schemeClr val="accent5"/>
              </a:solidFill>
            </a:endParaRPr>
          </a:p>
          <a:p>
            <a:r>
              <a:rPr lang="ja-JP" altLang="en-US" sz="1400" dirty="0">
                <a:solidFill>
                  <a:schemeClr val="accent5"/>
                </a:solidFill>
              </a:rPr>
              <a:t>⑦便</a:t>
            </a:r>
            <a:r>
              <a:rPr lang="en-US" altLang="ja-JP" sz="1400" dirty="0">
                <a:solidFill>
                  <a:schemeClr val="accent5"/>
                </a:solidFill>
              </a:rPr>
              <a:t>Ave</a:t>
            </a:r>
          </a:p>
          <a:p>
            <a:r>
              <a:rPr lang="ja-JP" altLang="en-US" sz="1400" dirty="0">
                <a:solidFill>
                  <a:schemeClr val="accent5"/>
                </a:solidFill>
              </a:rPr>
              <a:t>⑧加工数</a:t>
            </a:r>
            <a:endParaRPr lang="en-US" altLang="ja-JP" sz="1400" dirty="0">
              <a:solidFill>
                <a:schemeClr val="accent5"/>
              </a:solidFill>
            </a:endParaRPr>
          </a:p>
          <a:p>
            <a:r>
              <a:rPr lang="ja-JP" altLang="en-US" sz="1400" dirty="0">
                <a:solidFill>
                  <a:schemeClr val="accent5"/>
                </a:solidFill>
              </a:rPr>
              <a:t>⑨不等ピッチ</a:t>
            </a:r>
            <a:endParaRPr lang="en-US" altLang="ja-JP" sz="1400" dirty="0">
              <a:solidFill>
                <a:schemeClr val="accent5"/>
              </a:solidFill>
            </a:endParaRPr>
          </a:p>
          <a:p>
            <a:r>
              <a:rPr lang="ja-JP" altLang="en-US" sz="1400" dirty="0">
                <a:solidFill>
                  <a:schemeClr val="accent5"/>
                </a:solidFill>
              </a:rPr>
              <a:t>⑩納入数</a:t>
            </a:r>
            <a:r>
              <a:rPr lang="ja-JP" altLang="ja-JP" sz="1400" dirty="0">
                <a:solidFill>
                  <a:schemeClr val="accent5"/>
                </a:solidFill>
              </a:rPr>
              <a:t>/</a:t>
            </a:r>
            <a:r>
              <a:rPr lang="ja-JP" altLang="en-US" sz="1400" dirty="0">
                <a:solidFill>
                  <a:schemeClr val="accent5"/>
                </a:solidFill>
              </a:rPr>
              <a:t>日量数</a:t>
            </a:r>
            <a:endParaRPr lang="en-US" altLang="ja-JP" sz="1400" dirty="0">
              <a:solidFill>
                <a:schemeClr val="accent5"/>
              </a:solidFill>
            </a:endParaRPr>
          </a:p>
          <a:p>
            <a:r>
              <a:rPr lang="ja-JP" altLang="en-US" sz="1400" dirty="0">
                <a:solidFill>
                  <a:schemeClr val="accent5"/>
                </a:solidFill>
              </a:rPr>
              <a:t>⑪入庫数</a:t>
            </a:r>
            <a:r>
              <a:rPr lang="en-US" altLang="ja-JP" sz="1400" dirty="0">
                <a:solidFill>
                  <a:schemeClr val="accent5"/>
                </a:solidFill>
              </a:rPr>
              <a:t>/</a:t>
            </a:r>
            <a:r>
              <a:rPr lang="ja-JP" altLang="en-US" sz="1400" dirty="0">
                <a:solidFill>
                  <a:schemeClr val="accent5"/>
                </a:solidFill>
              </a:rPr>
              <a:t>納入数</a:t>
            </a:r>
            <a:endParaRPr lang="en-US" altLang="ja-JP" sz="1400" dirty="0">
              <a:solidFill>
                <a:schemeClr val="accent5"/>
              </a:solidFill>
            </a:endParaRPr>
          </a:p>
          <a:p>
            <a:r>
              <a:rPr lang="ja-JP" altLang="en-US" sz="1400" dirty="0">
                <a:solidFill>
                  <a:schemeClr val="accent5"/>
                </a:solidFill>
              </a:rPr>
              <a:t>⑫出庫数</a:t>
            </a:r>
            <a:r>
              <a:rPr lang="en-US" altLang="ja-JP" sz="1400" dirty="0">
                <a:solidFill>
                  <a:schemeClr val="accent5"/>
                </a:solidFill>
              </a:rPr>
              <a:t>/</a:t>
            </a:r>
            <a:r>
              <a:rPr lang="ja-JP" altLang="en-US" sz="1400" dirty="0">
                <a:solidFill>
                  <a:schemeClr val="accent5"/>
                </a:solidFill>
              </a:rPr>
              <a:t>入庫数</a:t>
            </a:r>
            <a:endParaRPr lang="en-US" altLang="ja-JP" sz="1400" dirty="0">
              <a:solidFill>
                <a:schemeClr val="accent5"/>
              </a:solidFill>
            </a:endParaRPr>
          </a:p>
          <a:p>
            <a:r>
              <a:rPr lang="ja-JP" altLang="en-US" sz="1400" dirty="0">
                <a:solidFill>
                  <a:schemeClr val="accent5"/>
                </a:solidFill>
              </a:rPr>
              <a:t>⑬回収数</a:t>
            </a:r>
            <a:r>
              <a:rPr lang="en-US" altLang="ja-JP" sz="1400" dirty="0">
                <a:solidFill>
                  <a:schemeClr val="accent5"/>
                </a:solidFill>
              </a:rPr>
              <a:t>/</a:t>
            </a:r>
            <a:r>
              <a:rPr lang="ja-JP" altLang="en-US" sz="1400" dirty="0">
                <a:solidFill>
                  <a:schemeClr val="accent5"/>
                </a:solidFill>
              </a:rPr>
              <a:t>出庫数</a:t>
            </a:r>
            <a:endParaRPr lang="en-US" altLang="ja-JP" sz="1400" dirty="0">
              <a:solidFill>
                <a:schemeClr val="accent5"/>
              </a:solidFill>
            </a:endParaRPr>
          </a:p>
          <a:p>
            <a:r>
              <a:rPr lang="ja-JP" altLang="en-US" sz="1400" dirty="0">
                <a:solidFill>
                  <a:schemeClr val="accent5"/>
                </a:solidFill>
              </a:rPr>
              <a:t>⑭仕入先</a:t>
            </a:r>
            <a:endParaRPr lang="en-US" altLang="ja-JP" sz="1400" dirty="0">
              <a:solidFill>
                <a:schemeClr val="accent5"/>
              </a:solidFill>
            </a:endParaRPr>
          </a:p>
          <a:p>
            <a:r>
              <a:rPr lang="ja-JP" altLang="en-US" sz="1400" dirty="0">
                <a:solidFill>
                  <a:schemeClr val="accent5"/>
                </a:solidFill>
              </a:rPr>
              <a:t>⑮箱種</a:t>
            </a:r>
            <a:endParaRPr lang="en-US" altLang="ja-JP" sz="1400" dirty="0">
              <a:solidFill>
                <a:schemeClr val="accent5"/>
              </a:solidFill>
            </a:endParaRPr>
          </a:p>
          <a:p>
            <a:r>
              <a:rPr lang="ja-JP" altLang="en-US" sz="1400" dirty="0">
                <a:solidFill>
                  <a:schemeClr val="accent5"/>
                </a:solidFill>
              </a:rPr>
              <a:t>⑯使用工程</a:t>
            </a:r>
            <a:endParaRPr lang="en-US" altLang="ja-JP" sz="1400" dirty="0">
              <a:solidFill>
                <a:schemeClr val="accent5"/>
              </a:solidFill>
            </a:endParaRPr>
          </a:p>
        </p:txBody>
      </p:sp>
      <p:sp>
        <p:nvSpPr>
          <p:cNvPr id="36" name="右中かっこ 35">
            <a:extLst>
              <a:ext uri="{FF2B5EF4-FFF2-40B4-BE49-F238E27FC236}">
                <a16:creationId xmlns:a16="http://schemas.microsoft.com/office/drawing/2014/main" xmlns="" id="{7805318D-C0F9-4817-97F7-8CFE62B90C25}"/>
              </a:ext>
            </a:extLst>
          </p:cNvPr>
          <p:cNvSpPr/>
          <p:nvPr/>
        </p:nvSpPr>
        <p:spPr>
          <a:xfrm>
            <a:off x="2041310" y="1904179"/>
            <a:ext cx="300587" cy="3427014"/>
          </a:xfrm>
          <a:prstGeom prst="rightBrace">
            <a:avLst>
              <a:gd name="adj1" fmla="val 8333"/>
              <a:gd name="adj2" fmla="val 3501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chemeClr val="accent5"/>
              </a:solidFill>
            </a:endParaRPr>
          </a:p>
        </p:txBody>
      </p:sp>
      <p:sp>
        <p:nvSpPr>
          <p:cNvPr id="37" name="正方形/長方形 36">
            <a:extLst>
              <a:ext uri="{FF2B5EF4-FFF2-40B4-BE49-F238E27FC236}">
                <a16:creationId xmlns:a16="http://schemas.microsoft.com/office/drawing/2014/main" xmlns="" id="{134C2856-10F5-4DBA-8FDA-0FBE75C5E73A}"/>
              </a:ext>
            </a:extLst>
          </p:cNvPr>
          <p:cNvSpPr/>
          <p:nvPr/>
        </p:nvSpPr>
        <p:spPr>
          <a:xfrm>
            <a:off x="2506994" y="2736442"/>
            <a:ext cx="901700" cy="756895"/>
          </a:xfrm>
          <a:prstGeom prst="rect">
            <a:avLst/>
          </a:prstGeom>
          <a:solidFill>
            <a:schemeClr val="accent1"/>
          </a:solid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a:solidFill>
                  <a:schemeClr val="bg1"/>
                </a:solidFill>
              </a:rPr>
              <a:t>複雑な</a:t>
            </a:r>
            <a:endParaRPr lang="en-US" altLang="ja-JP" sz="1200" dirty="0">
              <a:solidFill>
                <a:schemeClr val="bg1"/>
              </a:solidFill>
            </a:endParaRPr>
          </a:p>
          <a:p>
            <a:pPr algn="ctr"/>
            <a:r>
              <a:rPr lang="ja-JP" altLang="en-US" sz="1200" dirty="0">
                <a:solidFill>
                  <a:schemeClr val="bg1"/>
                </a:solidFill>
              </a:rPr>
              <a:t>関係？</a:t>
            </a:r>
            <a:endParaRPr kumimoji="1" lang="ja-JP" altLang="en-US" sz="1200" dirty="0">
              <a:solidFill>
                <a:schemeClr val="bg1"/>
              </a:solidFill>
            </a:endParaRPr>
          </a:p>
        </p:txBody>
      </p:sp>
      <p:sp>
        <p:nvSpPr>
          <p:cNvPr id="38" name="右矢印 44">
            <a:extLst>
              <a:ext uri="{FF2B5EF4-FFF2-40B4-BE49-F238E27FC236}">
                <a16:creationId xmlns:a16="http://schemas.microsoft.com/office/drawing/2014/main" xmlns="" id="{99D54CAA-D9CB-4CC2-8C4F-E87CEE1A635C}"/>
              </a:ext>
            </a:extLst>
          </p:cNvPr>
          <p:cNvSpPr/>
          <p:nvPr/>
        </p:nvSpPr>
        <p:spPr>
          <a:xfrm>
            <a:off x="2112249" y="2934248"/>
            <a:ext cx="337578" cy="296188"/>
          </a:xfrm>
          <a:prstGeom prst="rightArrow">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9" name="右矢印 44">
            <a:extLst>
              <a:ext uri="{FF2B5EF4-FFF2-40B4-BE49-F238E27FC236}">
                <a16:creationId xmlns:a16="http://schemas.microsoft.com/office/drawing/2014/main" xmlns="" id="{2FDFC2AF-7F7F-4298-81CF-8968EBA3F4B2}"/>
              </a:ext>
            </a:extLst>
          </p:cNvPr>
          <p:cNvSpPr/>
          <p:nvPr/>
        </p:nvSpPr>
        <p:spPr>
          <a:xfrm>
            <a:off x="3492466" y="2909516"/>
            <a:ext cx="337578" cy="296188"/>
          </a:xfrm>
          <a:prstGeom prst="rightArrow">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xmlns="" id="{34FBC233-655C-44DE-AE8A-A6C2F35CA63D}"/>
              </a:ext>
            </a:extLst>
          </p:cNvPr>
          <p:cNvSpPr txBox="1"/>
          <p:nvPr/>
        </p:nvSpPr>
        <p:spPr>
          <a:xfrm>
            <a:off x="3822196" y="2949871"/>
            <a:ext cx="1266442" cy="276999"/>
          </a:xfrm>
          <a:prstGeom prst="rect">
            <a:avLst/>
          </a:prstGeom>
          <a:noFill/>
        </p:spPr>
        <p:txBody>
          <a:bodyPr wrap="square">
            <a:spAutoFit/>
          </a:bodyPr>
          <a:lstStyle/>
          <a:p>
            <a:pPr algn="ctr"/>
            <a:r>
              <a:rPr kumimoji="1" lang="ja-JP" altLang="en-US" sz="1200" dirty="0">
                <a:solidFill>
                  <a:schemeClr val="accent6"/>
                </a:solidFill>
              </a:rPr>
              <a:t>社内</a:t>
            </a:r>
            <a:r>
              <a:rPr lang="en-US" altLang="ja-JP" sz="1200" dirty="0">
                <a:solidFill>
                  <a:schemeClr val="accent6"/>
                </a:solidFill>
              </a:rPr>
              <a:t>LT/</a:t>
            </a:r>
            <a:r>
              <a:rPr lang="ja-JP" altLang="en-US" sz="1200" dirty="0">
                <a:solidFill>
                  <a:schemeClr val="accent6"/>
                </a:solidFill>
              </a:rPr>
              <a:t>設計値</a:t>
            </a:r>
            <a:endParaRPr kumimoji="1" lang="en-US" altLang="ja-JP" sz="1200" dirty="0">
              <a:solidFill>
                <a:schemeClr val="accent6"/>
              </a:solidFill>
            </a:endParaRPr>
          </a:p>
        </p:txBody>
      </p:sp>
      <p:pic>
        <p:nvPicPr>
          <p:cNvPr id="41" name="Picture 2" descr="検索する人工知能のイラスト">
            <a:extLst>
              <a:ext uri="{FF2B5EF4-FFF2-40B4-BE49-F238E27FC236}">
                <a16:creationId xmlns:a16="http://schemas.microsoft.com/office/drawing/2014/main" xmlns="" id="{6DC64E93-82F2-4071-BF5C-9BCF4036E8F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34657" y="4331957"/>
            <a:ext cx="846371" cy="846371"/>
          </a:xfrm>
          <a:prstGeom prst="rect">
            <a:avLst/>
          </a:prstGeom>
          <a:noFill/>
          <a:extLst>
            <a:ext uri="{909E8E84-426E-40dd-AFC4-6F175D3DCCD1}">
              <a14:hiddenFill xmlns:a14="http://schemas.microsoft.com/office/drawing/2010/main">
                <a:solidFill>
                  <a:srgbClr val="FFFFFF"/>
                </a:solidFill>
              </a14:hiddenFill>
            </a:ext>
          </a:extLst>
        </p:spPr>
      </p:pic>
      <p:cxnSp>
        <p:nvCxnSpPr>
          <p:cNvPr id="43" name="直線矢印コネクタ 42">
            <a:extLst>
              <a:ext uri="{FF2B5EF4-FFF2-40B4-BE49-F238E27FC236}">
                <a16:creationId xmlns:a16="http://schemas.microsoft.com/office/drawing/2014/main" xmlns="" id="{F4522B1F-5C14-4351-8F29-1A357CAD0D1F}"/>
              </a:ext>
            </a:extLst>
          </p:cNvPr>
          <p:cNvCxnSpPr>
            <a:stCxn id="41" idx="0"/>
            <a:endCxn id="37" idx="2"/>
          </p:cNvCxnSpPr>
          <p:nvPr/>
        </p:nvCxnSpPr>
        <p:spPr>
          <a:xfrm flipV="1">
            <a:off x="2957843" y="3493337"/>
            <a:ext cx="1" cy="83862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44">
            <a:extLst>
              <a:ext uri="{FF2B5EF4-FFF2-40B4-BE49-F238E27FC236}">
                <a16:creationId xmlns:a16="http://schemas.microsoft.com/office/drawing/2014/main" xmlns="" id="{75D8DB11-2A9D-4404-A026-7A0002E08170}"/>
              </a:ext>
            </a:extLst>
          </p:cNvPr>
          <p:cNvSpPr txBox="1"/>
          <p:nvPr/>
        </p:nvSpPr>
        <p:spPr>
          <a:xfrm>
            <a:off x="2927971" y="3835753"/>
            <a:ext cx="573828" cy="307777"/>
          </a:xfrm>
          <a:prstGeom prst="rect">
            <a:avLst/>
          </a:prstGeom>
          <a:noFill/>
        </p:spPr>
        <p:txBody>
          <a:bodyPr wrap="square">
            <a:spAutoFit/>
          </a:bodyPr>
          <a:lstStyle/>
          <a:p>
            <a:pPr algn="ctr"/>
            <a:r>
              <a:rPr kumimoji="1" lang="ja-JP" altLang="en-US" sz="1400" dirty="0"/>
              <a:t>学習</a:t>
            </a:r>
          </a:p>
        </p:txBody>
      </p:sp>
      <p:sp>
        <p:nvSpPr>
          <p:cNvPr id="46" name="テキスト ボックス 45">
            <a:extLst>
              <a:ext uri="{FF2B5EF4-FFF2-40B4-BE49-F238E27FC236}">
                <a16:creationId xmlns:a16="http://schemas.microsoft.com/office/drawing/2014/main" xmlns="" id="{3907BD0C-A3D0-4970-9BF9-22137A07249D}"/>
              </a:ext>
            </a:extLst>
          </p:cNvPr>
          <p:cNvSpPr txBox="1"/>
          <p:nvPr/>
        </p:nvSpPr>
        <p:spPr>
          <a:xfrm>
            <a:off x="2528571" y="5174884"/>
            <a:ext cx="1032624" cy="307777"/>
          </a:xfrm>
          <a:prstGeom prst="rect">
            <a:avLst/>
          </a:prstGeom>
          <a:noFill/>
        </p:spPr>
        <p:txBody>
          <a:bodyPr wrap="square">
            <a:spAutoFit/>
          </a:bodyPr>
          <a:lstStyle/>
          <a:p>
            <a:r>
              <a:rPr kumimoji="1" lang="en-US" altLang="ja-JP" sz="1400" dirty="0"/>
              <a:t>AI</a:t>
            </a:r>
            <a:r>
              <a:rPr kumimoji="1" lang="ja-JP" altLang="en-US" sz="1400" dirty="0"/>
              <a:t>モデル</a:t>
            </a:r>
          </a:p>
        </p:txBody>
      </p:sp>
      <p:sp>
        <p:nvSpPr>
          <p:cNvPr id="58" name="ホームベース 21">
            <a:extLst>
              <a:ext uri="{FF2B5EF4-FFF2-40B4-BE49-F238E27FC236}">
                <a16:creationId xmlns:a16="http://schemas.microsoft.com/office/drawing/2014/main" xmlns="" id="{5283E0EF-9D39-4700-B370-869F6C1965F7}"/>
              </a:ext>
            </a:extLst>
          </p:cNvPr>
          <p:cNvSpPr/>
          <p:nvPr/>
        </p:nvSpPr>
        <p:spPr>
          <a:xfrm>
            <a:off x="514350" y="1257300"/>
            <a:ext cx="3746500"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t>➀</a:t>
            </a:r>
            <a:r>
              <a:rPr lang="en-US" altLang="ja-JP" dirty="0"/>
              <a:t>AI</a:t>
            </a:r>
            <a:r>
              <a:rPr lang="ja-JP" altLang="en-US" dirty="0"/>
              <a:t>モデルの開発</a:t>
            </a:r>
            <a:endParaRPr kumimoji="1" lang="ja-JP" altLang="en-US" dirty="0"/>
          </a:p>
        </p:txBody>
      </p:sp>
      <p:sp>
        <p:nvSpPr>
          <p:cNvPr id="59" name="山形 22">
            <a:extLst>
              <a:ext uri="{FF2B5EF4-FFF2-40B4-BE49-F238E27FC236}">
                <a16:creationId xmlns:a16="http://schemas.microsoft.com/office/drawing/2014/main" xmlns="" id="{ECDA084D-31FB-4C65-AE55-0EC457E999EE}"/>
              </a:ext>
            </a:extLst>
          </p:cNvPr>
          <p:cNvSpPr/>
          <p:nvPr/>
        </p:nvSpPr>
        <p:spPr>
          <a:xfrm>
            <a:off x="4133849" y="1257300"/>
            <a:ext cx="1384449"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dirty="0">
                <a:solidFill>
                  <a:srgbClr val="FFFFFF"/>
                </a:solidFill>
              </a:rPr>
              <a:t>➁省略</a:t>
            </a:r>
          </a:p>
        </p:txBody>
      </p:sp>
      <p:sp>
        <p:nvSpPr>
          <p:cNvPr id="60" name="山形 22">
            <a:extLst>
              <a:ext uri="{FF2B5EF4-FFF2-40B4-BE49-F238E27FC236}">
                <a16:creationId xmlns:a16="http://schemas.microsoft.com/office/drawing/2014/main" xmlns="" id="{9C5A88B6-40D7-440E-A944-E2555CCB31A7}"/>
              </a:ext>
            </a:extLst>
          </p:cNvPr>
          <p:cNvSpPr/>
          <p:nvPr/>
        </p:nvSpPr>
        <p:spPr>
          <a:xfrm>
            <a:off x="5388397" y="1257300"/>
            <a:ext cx="6396236" cy="484632"/>
          </a:xfrm>
          <a:prstGeom prst="chevron">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a:solidFill>
                  <a:srgbClr val="FFFFFF"/>
                </a:solidFill>
              </a:rPr>
              <a:t>➂ヒートマップ作成</a:t>
            </a:r>
            <a:endParaRPr kumimoji="1" lang="ja-JP" altLang="en-US" dirty="0">
              <a:solidFill>
                <a:srgbClr val="FFFFFF"/>
              </a:solidFill>
            </a:endParaRPr>
          </a:p>
        </p:txBody>
      </p:sp>
      <p:sp>
        <p:nvSpPr>
          <p:cNvPr id="70" name="右矢印 44">
            <a:extLst>
              <a:ext uri="{FF2B5EF4-FFF2-40B4-BE49-F238E27FC236}">
                <a16:creationId xmlns:a16="http://schemas.microsoft.com/office/drawing/2014/main" xmlns="" id="{7E260DD2-88C9-42CC-BF52-81284763FFD3}"/>
              </a:ext>
            </a:extLst>
          </p:cNvPr>
          <p:cNvSpPr/>
          <p:nvPr/>
        </p:nvSpPr>
        <p:spPr>
          <a:xfrm>
            <a:off x="3376593" y="4438742"/>
            <a:ext cx="1925657" cy="296188"/>
          </a:xfrm>
          <a:prstGeom prst="righ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1" name="テキスト ボックス 70">
            <a:extLst>
              <a:ext uri="{FF2B5EF4-FFF2-40B4-BE49-F238E27FC236}">
                <a16:creationId xmlns:a16="http://schemas.microsoft.com/office/drawing/2014/main" xmlns="" id="{92AA0AAA-C42A-4A5F-8D15-D8B42C9491E9}"/>
              </a:ext>
            </a:extLst>
          </p:cNvPr>
          <p:cNvSpPr txBox="1"/>
          <p:nvPr/>
        </p:nvSpPr>
        <p:spPr>
          <a:xfrm>
            <a:off x="3756505" y="4702064"/>
            <a:ext cx="1180586" cy="307777"/>
          </a:xfrm>
          <a:prstGeom prst="rect">
            <a:avLst/>
          </a:prstGeom>
          <a:noFill/>
        </p:spPr>
        <p:txBody>
          <a:bodyPr wrap="square">
            <a:spAutoFit/>
          </a:bodyPr>
          <a:lstStyle/>
          <a:p>
            <a:pPr algn="ctr"/>
            <a:r>
              <a:rPr kumimoji="1" lang="ja-JP" altLang="en-US" sz="1400" dirty="0"/>
              <a:t>影響度計算</a:t>
            </a:r>
          </a:p>
        </p:txBody>
      </p:sp>
      <p:sp>
        <p:nvSpPr>
          <p:cNvPr id="72" name="テキスト ボックス 71">
            <a:extLst>
              <a:ext uri="{FF2B5EF4-FFF2-40B4-BE49-F238E27FC236}">
                <a16:creationId xmlns:a16="http://schemas.microsoft.com/office/drawing/2014/main" xmlns="" id="{0BB7A0BA-68A2-477B-A450-680A1F293400}"/>
              </a:ext>
            </a:extLst>
          </p:cNvPr>
          <p:cNvSpPr txBox="1"/>
          <p:nvPr/>
        </p:nvSpPr>
        <p:spPr>
          <a:xfrm>
            <a:off x="173724" y="5379411"/>
            <a:ext cx="2354436" cy="307777"/>
          </a:xfrm>
          <a:prstGeom prst="rect">
            <a:avLst/>
          </a:prstGeom>
          <a:noFill/>
        </p:spPr>
        <p:txBody>
          <a:bodyPr wrap="square">
            <a:spAutoFit/>
          </a:bodyPr>
          <a:lstStyle/>
          <a:p>
            <a:pPr algn="ctr"/>
            <a:r>
              <a:rPr kumimoji="1" lang="en-US" altLang="ja-JP" sz="1400" dirty="0"/>
              <a:t>9</a:t>
            </a:r>
            <a:r>
              <a:rPr kumimoji="1" lang="ja-JP" altLang="en-US" sz="1400" dirty="0"/>
              <a:t>月のデータ</a:t>
            </a:r>
            <a:r>
              <a:rPr kumimoji="1" lang="ja-JP" altLang="en-US" sz="1400" dirty="0" smtClean="0"/>
              <a:t>（</a:t>
            </a:r>
            <a:r>
              <a:rPr lang="ja-JP" altLang="ja-JP" sz="1400" dirty="0" smtClean="0"/>
              <a:t>T</a:t>
            </a:r>
            <a:r>
              <a:rPr lang="en-US" altLang="ja-JP" sz="1400" dirty="0" smtClean="0"/>
              <a:t>403</a:t>
            </a:r>
            <a:r>
              <a:rPr kumimoji="1" lang="ja-JP" altLang="en-US" sz="1400" dirty="0" smtClean="0"/>
              <a:t>）</a:t>
            </a:r>
            <a:endParaRPr kumimoji="1" lang="ja-JP" altLang="en-US" sz="1400" dirty="0"/>
          </a:p>
        </p:txBody>
      </p:sp>
      <p:sp>
        <p:nvSpPr>
          <p:cNvPr id="25" name="吹き出し: 角を丸めた四角形 13">
            <a:extLst>
              <a:ext uri="{FF2B5EF4-FFF2-40B4-BE49-F238E27FC236}">
                <a16:creationId xmlns:a16="http://schemas.microsoft.com/office/drawing/2014/main" xmlns="" id="{C550D8E3-4C58-4033-953F-A632DF6AE1C0}"/>
              </a:ext>
            </a:extLst>
          </p:cNvPr>
          <p:cNvSpPr/>
          <p:nvPr/>
        </p:nvSpPr>
        <p:spPr>
          <a:xfrm>
            <a:off x="3093344" y="5494329"/>
            <a:ext cx="2230073" cy="670359"/>
          </a:xfrm>
          <a:prstGeom prst="wedgeRoundRectCallout">
            <a:avLst>
              <a:gd name="adj1" fmla="val -37231"/>
              <a:gd name="adj2" fmla="val -72508"/>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未知のデータに対する予測</a:t>
            </a:r>
            <a:r>
              <a:rPr lang="ja-JP" altLang="en-US" sz="1200" dirty="0" smtClean="0">
                <a:solidFill>
                  <a:srgbClr val="333333"/>
                </a:solidFill>
              </a:rPr>
              <a:t>精度は誤差約</a:t>
            </a:r>
            <a:r>
              <a:rPr lang="en-US" altLang="ja-JP" sz="1200" dirty="0">
                <a:solidFill>
                  <a:srgbClr val="333333"/>
                </a:solidFill>
              </a:rPr>
              <a:t>17%</a:t>
            </a:r>
          </a:p>
          <a:p>
            <a:r>
              <a:rPr lang="ja-JP" altLang="en-US" sz="1200" dirty="0">
                <a:solidFill>
                  <a:srgbClr val="333333"/>
                </a:solidFill>
              </a:rPr>
              <a:t>（結果の信頼性が</a:t>
            </a:r>
            <a:r>
              <a:rPr lang="en-US" altLang="ja-JP" sz="1200" dirty="0">
                <a:solidFill>
                  <a:srgbClr val="333333"/>
                </a:solidFill>
              </a:rPr>
              <a:t>83%</a:t>
            </a:r>
            <a:r>
              <a:rPr lang="ja-JP" altLang="en-US" sz="1200" dirty="0">
                <a:solidFill>
                  <a:srgbClr val="333333"/>
                </a:solidFill>
              </a:rPr>
              <a:t>？）</a:t>
            </a:r>
            <a:endParaRPr lang="en-US" altLang="ja-JP" sz="1200" dirty="0">
              <a:solidFill>
                <a:srgbClr val="333333"/>
              </a:solidFill>
            </a:endParaRPr>
          </a:p>
        </p:txBody>
      </p:sp>
      <p:sp>
        <p:nvSpPr>
          <p:cNvPr id="27" name="吹き出し: 角を丸めた四角形 13">
            <a:extLst>
              <a:ext uri="{FF2B5EF4-FFF2-40B4-BE49-F238E27FC236}">
                <a16:creationId xmlns:a16="http://schemas.microsoft.com/office/drawing/2014/main" xmlns="" id="{C550D8E3-4C58-4033-953F-A632DF6AE1C0}"/>
              </a:ext>
            </a:extLst>
          </p:cNvPr>
          <p:cNvSpPr/>
          <p:nvPr/>
        </p:nvSpPr>
        <p:spPr>
          <a:xfrm>
            <a:off x="282411" y="5837229"/>
            <a:ext cx="2744422" cy="670359"/>
          </a:xfrm>
          <a:prstGeom prst="wedgeRoundRectCallout">
            <a:avLst>
              <a:gd name="adj1" fmla="val -37231"/>
              <a:gd name="adj2" fmla="val -72508"/>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a:solidFill>
                  <a:srgbClr val="333333"/>
                </a:solidFill>
              </a:rPr>
              <a:t>元アイデアに即して、影響する</a:t>
            </a:r>
            <a:r>
              <a:rPr lang="ja-JP" altLang="en-US" sz="1200" dirty="0" smtClean="0">
                <a:solidFill>
                  <a:srgbClr val="333333"/>
                </a:solidFill>
              </a:rPr>
              <a:t>因子</a:t>
            </a:r>
            <a:r>
              <a:rPr lang="ja-JP" altLang="en-US" sz="1200" dirty="0" smtClean="0">
                <a:solidFill>
                  <a:srgbClr val="333333"/>
                </a:solidFill>
              </a:rPr>
              <a:t>を設定、</a:t>
            </a:r>
            <a:r>
              <a:rPr lang="ja-JP" altLang="en-US" sz="1200" dirty="0" smtClean="0">
                <a:solidFill>
                  <a:srgbClr val="333333"/>
                </a:solidFill>
              </a:rPr>
              <a:t>１</a:t>
            </a:r>
            <a:r>
              <a:rPr lang="en-US" altLang="ja-JP" sz="1200" dirty="0">
                <a:solidFill>
                  <a:srgbClr val="333333"/>
                </a:solidFill>
              </a:rPr>
              <a:t>W</a:t>
            </a:r>
            <a:r>
              <a:rPr lang="ja-JP" altLang="en-US" sz="1200" dirty="0">
                <a:solidFill>
                  <a:srgbClr val="333333"/>
                </a:solidFill>
              </a:rPr>
              <a:t>毎のデータ</a:t>
            </a:r>
            <a:r>
              <a:rPr lang="ja-JP" altLang="en-US" sz="1200" dirty="0" smtClean="0">
                <a:solidFill>
                  <a:srgbClr val="333333"/>
                </a:solidFill>
              </a:rPr>
              <a:t>を</a:t>
            </a:r>
            <a:r>
              <a:rPr lang="ja-JP" altLang="en-US" sz="1200" dirty="0" smtClean="0">
                <a:solidFill>
                  <a:srgbClr val="333333"/>
                </a:solidFill>
              </a:rPr>
              <a:t>入力</a:t>
            </a:r>
            <a:endParaRPr lang="en-US" altLang="ja-JP" sz="1200" dirty="0">
              <a:solidFill>
                <a:srgbClr val="333333"/>
              </a:solidFill>
            </a:endParaRPr>
          </a:p>
        </p:txBody>
      </p:sp>
      <p:sp>
        <p:nvSpPr>
          <p:cNvPr id="10" name="正方形/長方形 9"/>
          <p:cNvSpPr/>
          <p:nvPr/>
        </p:nvSpPr>
        <p:spPr>
          <a:xfrm>
            <a:off x="3374421" y="6154750"/>
            <a:ext cx="1800493" cy="307777"/>
          </a:xfrm>
          <a:prstGeom prst="rect">
            <a:avLst/>
          </a:prstGeom>
        </p:spPr>
        <p:txBody>
          <a:bodyPr wrap="none">
            <a:spAutoFit/>
          </a:bodyPr>
          <a:lstStyle/>
          <a:p>
            <a:r>
              <a:rPr lang="ja-JP" altLang="en-US" sz="1400" dirty="0" smtClean="0"/>
              <a:t>精度の改善余地あり</a:t>
            </a:r>
            <a:endParaRPr lang="ja-JP" altLang="en-US" sz="1400" dirty="0"/>
          </a:p>
        </p:txBody>
      </p:sp>
      <p:pic>
        <p:nvPicPr>
          <p:cNvPr id="32" name="図 31" descr="スクリーンショット 2023-11-21 9.30.03.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091084" y="3555353"/>
            <a:ext cx="3016250" cy="2459335"/>
          </a:xfrm>
          <a:prstGeom prst="rect">
            <a:avLst/>
          </a:prstGeom>
        </p:spPr>
      </p:pic>
      <p:sp>
        <p:nvSpPr>
          <p:cNvPr id="33" name="テキスト ボックス 32">
            <a:extLst>
              <a:ext uri="{FF2B5EF4-FFF2-40B4-BE49-F238E27FC236}">
                <a16:creationId xmlns:a16="http://schemas.microsoft.com/office/drawing/2014/main" xmlns="" id="{34FBC233-655C-44DE-AE8A-A6C2F35CA63D}"/>
              </a:ext>
            </a:extLst>
          </p:cNvPr>
          <p:cNvSpPr txBox="1"/>
          <p:nvPr/>
        </p:nvSpPr>
        <p:spPr>
          <a:xfrm>
            <a:off x="6504013" y="3197521"/>
            <a:ext cx="1266442" cy="276999"/>
          </a:xfrm>
          <a:prstGeom prst="rect">
            <a:avLst/>
          </a:prstGeom>
          <a:noFill/>
        </p:spPr>
        <p:txBody>
          <a:bodyPr wrap="square">
            <a:spAutoFit/>
          </a:bodyPr>
          <a:lstStyle/>
          <a:p>
            <a:pPr algn="ctr"/>
            <a:r>
              <a:rPr kumimoji="1" lang="ja-JP" altLang="en-US" sz="1200" dirty="0" smtClean="0">
                <a:solidFill>
                  <a:srgbClr val="333333"/>
                </a:solidFill>
              </a:rPr>
              <a:t>ヒートマップ</a:t>
            </a:r>
            <a:endParaRPr kumimoji="1" lang="en-US" altLang="ja-JP" sz="1200" dirty="0">
              <a:solidFill>
                <a:srgbClr val="333333"/>
              </a:solidFill>
            </a:endParaRPr>
          </a:p>
        </p:txBody>
      </p:sp>
      <p:sp>
        <p:nvSpPr>
          <p:cNvPr id="34" name="テキスト ボックス 33">
            <a:extLst>
              <a:ext uri="{FF2B5EF4-FFF2-40B4-BE49-F238E27FC236}">
                <a16:creationId xmlns:a16="http://schemas.microsoft.com/office/drawing/2014/main" xmlns="" id="{34FBC233-655C-44DE-AE8A-A6C2F35CA63D}"/>
              </a:ext>
            </a:extLst>
          </p:cNvPr>
          <p:cNvSpPr txBox="1"/>
          <p:nvPr/>
        </p:nvSpPr>
        <p:spPr>
          <a:xfrm>
            <a:off x="9440334" y="3222921"/>
            <a:ext cx="2614083" cy="276999"/>
          </a:xfrm>
          <a:prstGeom prst="rect">
            <a:avLst/>
          </a:prstGeom>
          <a:noFill/>
        </p:spPr>
        <p:txBody>
          <a:bodyPr wrap="square">
            <a:spAutoFit/>
          </a:bodyPr>
          <a:lstStyle/>
          <a:p>
            <a:pPr algn="ctr"/>
            <a:r>
              <a:rPr lang="ja-JP" altLang="en-US" sz="1200" dirty="0" smtClean="0">
                <a:solidFill>
                  <a:srgbClr val="333333"/>
                </a:solidFill>
              </a:rPr>
              <a:t>影響度と各影響する因子の関係</a:t>
            </a:r>
            <a:endParaRPr kumimoji="1" lang="en-US" altLang="ja-JP" sz="1200" dirty="0">
              <a:solidFill>
                <a:srgbClr val="333333"/>
              </a:solidFill>
            </a:endParaRPr>
          </a:p>
        </p:txBody>
      </p:sp>
      <p:sp>
        <p:nvSpPr>
          <p:cNvPr id="42" name="吹き出し: 角を丸めた四角形 13">
            <a:extLst>
              <a:ext uri="{FF2B5EF4-FFF2-40B4-BE49-F238E27FC236}">
                <a16:creationId xmlns:a16="http://schemas.microsoft.com/office/drawing/2014/main" xmlns="" id="{C550D8E3-4C58-4033-953F-A632DF6AE1C0}"/>
              </a:ext>
            </a:extLst>
          </p:cNvPr>
          <p:cNvSpPr/>
          <p:nvPr/>
        </p:nvSpPr>
        <p:spPr>
          <a:xfrm>
            <a:off x="6251411" y="4461395"/>
            <a:ext cx="2230073" cy="670359"/>
          </a:xfrm>
          <a:prstGeom prst="wedgeRoundRectCallout">
            <a:avLst>
              <a:gd name="adj1" fmla="val -50044"/>
              <a:gd name="adj2" fmla="val 80631"/>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rgbClr val="333333"/>
                </a:solidFill>
              </a:rPr>
              <a:t>便</a:t>
            </a:r>
            <a:r>
              <a:rPr lang="en-US" altLang="ja-JP" sz="1200" dirty="0" smtClean="0">
                <a:solidFill>
                  <a:srgbClr val="333333"/>
                </a:solidFill>
              </a:rPr>
              <a:t>Ave</a:t>
            </a:r>
            <a:r>
              <a:rPr lang="ja-JP" altLang="en-US" sz="1200" dirty="0" smtClean="0">
                <a:solidFill>
                  <a:srgbClr val="333333"/>
                </a:solidFill>
              </a:rPr>
              <a:t>と</a:t>
            </a:r>
            <a:r>
              <a:rPr lang="en-US" altLang="ja-JP" sz="1200" dirty="0" smtClean="0">
                <a:solidFill>
                  <a:srgbClr val="333333"/>
                </a:solidFill>
              </a:rPr>
              <a:t>TP131</a:t>
            </a:r>
            <a:r>
              <a:rPr lang="ja-JP" altLang="en-US" sz="1200" dirty="0" smtClean="0">
                <a:solidFill>
                  <a:srgbClr val="333333"/>
                </a:solidFill>
              </a:rPr>
              <a:t>フタナシの影響が大きい</a:t>
            </a:r>
            <a:endParaRPr lang="en-US" altLang="ja-JP" sz="1200" dirty="0">
              <a:solidFill>
                <a:srgbClr val="333333"/>
              </a:solidFill>
            </a:endParaRPr>
          </a:p>
        </p:txBody>
      </p:sp>
      <p:sp>
        <p:nvSpPr>
          <p:cNvPr id="44" name="吹き出し: 角を丸めた四角形 13">
            <a:extLst>
              <a:ext uri="{FF2B5EF4-FFF2-40B4-BE49-F238E27FC236}">
                <a16:creationId xmlns:a16="http://schemas.microsoft.com/office/drawing/2014/main" xmlns="" id="{C550D8E3-4C58-4033-953F-A632DF6AE1C0}"/>
              </a:ext>
            </a:extLst>
          </p:cNvPr>
          <p:cNvSpPr/>
          <p:nvPr/>
        </p:nvSpPr>
        <p:spPr>
          <a:xfrm>
            <a:off x="10647727" y="4317461"/>
            <a:ext cx="1544273" cy="670359"/>
          </a:xfrm>
          <a:prstGeom prst="wedgeRoundRectCallout">
            <a:avLst>
              <a:gd name="adj1" fmla="val -32644"/>
              <a:gd name="adj2" fmla="val -74087"/>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rgbClr val="333333"/>
                </a:solidFill>
              </a:rPr>
              <a:t>赤：変数の値が大</a:t>
            </a:r>
            <a:endParaRPr lang="en-US" altLang="ja-JP" sz="1200" dirty="0" smtClean="0">
              <a:solidFill>
                <a:srgbClr val="333333"/>
              </a:solidFill>
            </a:endParaRPr>
          </a:p>
          <a:p>
            <a:r>
              <a:rPr lang="ja-JP" altLang="en-US" sz="1200" dirty="0" smtClean="0">
                <a:solidFill>
                  <a:srgbClr val="333333"/>
                </a:solidFill>
              </a:rPr>
              <a:t>青：変数の値が小</a:t>
            </a:r>
            <a:endParaRPr lang="en-US" altLang="ja-JP" sz="1200" dirty="0">
              <a:solidFill>
                <a:srgbClr val="333333"/>
              </a:solidFill>
            </a:endParaRPr>
          </a:p>
        </p:txBody>
      </p:sp>
      <p:sp>
        <p:nvSpPr>
          <p:cNvPr id="11" name="正方形/長方形 10"/>
          <p:cNvSpPr/>
          <p:nvPr/>
        </p:nvSpPr>
        <p:spPr>
          <a:xfrm>
            <a:off x="11205087" y="6027751"/>
            <a:ext cx="902811" cy="307777"/>
          </a:xfrm>
          <a:prstGeom prst="rect">
            <a:avLst/>
          </a:prstGeom>
        </p:spPr>
        <p:txBody>
          <a:bodyPr wrap="none">
            <a:spAutoFit/>
          </a:bodyPr>
          <a:lstStyle/>
          <a:p>
            <a:r>
              <a:rPr lang="ja-JP" altLang="en-US" sz="1400" dirty="0" smtClean="0"/>
              <a:t>影響度大</a:t>
            </a:r>
            <a:endParaRPr lang="ja-JP" altLang="en-US" sz="1400" dirty="0"/>
          </a:p>
        </p:txBody>
      </p:sp>
      <p:sp>
        <p:nvSpPr>
          <p:cNvPr id="47" name="正方形/長方形 46"/>
          <p:cNvSpPr/>
          <p:nvPr/>
        </p:nvSpPr>
        <p:spPr>
          <a:xfrm>
            <a:off x="10055737" y="6031985"/>
            <a:ext cx="364202" cy="307777"/>
          </a:xfrm>
          <a:prstGeom prst="rect">
            <a:avLst/>
          </a:prstGeom>
        </p:spPr>
        <p:txBody>
          <a:bodyPr wrap="none">
            <a:spAutoFit/>
          </a:bodyPr>
          <a:lstStyle/>
          <a:p>
            <a:r>
              <a:rPr lang="ja-JP" altLang="en-US" sz="1400" dirty="0" smtClean="0"/>
              <a:t>小</a:t>
            </a:r>
            <a:endParaRPr lang="ja-JP" altLang="en-US" sz="1400" dirty="0"/>
          </a:p>
        </p:txBody>
      </p:sp>
    </p:spTree>
    <p:extLst>
      <p:ext uri="{BB962C8B-B14F-4D97-AF65-F5344CB8AC3E}">
        <p14:creationId xmlns:p14="http://schemas.microsoft.com/office/powerpoint/2010/main" val="1621624623"/>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449A1F21-4A5F-4BE9-AF11-A6EF19D6BE17}"/>
              </a:ext>
            </a:extLst>
          </p:cNvPr>
          <p:cNvSpPr>
            <a:spLocks noGrp="1"/>
          </p:cNvSpPr>
          <p:nvPr>
            <p:ph type="body" sz="quarter" idx="18"/>
          </p:nvPr>
        </p:nvSpPr>
        <p:spPr/>
        <p:txBody>
          <a:bodyPr/>
          <a:lstStyle/>
          <a:p>
            <a:r>
              <a:rPr lang="ja-JP" altLang="en-US" sz="1800" b="0" dirty="0" smtClean="0"/>
              <a:t>結果</a:t>
            </a:r>
            <a:r>
              <a:rPr lang="ja-JP" altLang="en-US" sz="1800" b="0" dirty="0"/>
              <a:t>の信頼性を保証するためにも精度改善が</a:t>
            </a:r>
            <a:r>
              <a:rPr lang="ja-JP" altLang="en-US" sz="1800" b="0" dirty="0" smtClean="0"/>
              <a:t>必要</a:t>
            </a:r>
            <a:endParaRPr lang="en-US" altLang="ja-JP" sz="1800" b="0" dirty="0"/>
          </a:p>
          <a:p>
            <a:r>
              <a:rPr lang="ja-JP" altLang="en-US" sz="1800" b="0" dirty="0"/>
              <a:t>改めて</a:t>
            </a:r>
            <a:r>
              <a:rPr lang="ja-JP" altLang="en-US" sz="1800" b="0" dirty="0" smtClean="0"/>
              <a:t>モデル</a:t>
            </a:r>
            <a:r>
              <a:rPr lang="ja-JP" altLang="en-US" sz="1800" b="0" dirty="0" smtClean="0"/>
              <a:t>に期待する精度や</a:t>
            </a:r>
            <a:r>
              <a:rPr lang="en-US" altLang="ja-JP" sz="1800" b="0" dirty="0" smtClean="0"/>
              <a:t>I/O</a:t>
            </a:r>
            <a:r>
              <a:rPr lang="ja-JP" altLang="en-US" sz="1800" b="0" dirty="0" smtClean="0"/>
              <a:t>を</a:t>
            </a:r>
            <a:r>
              <a:rPr lang="ja-JP" altLang="en-US" sz="1800" b="0" dirty="0" smtClean="0"/>
              <a:t>定義するために、</a:t>
            </a:r>
            <a:endParaRPr lang="en-US" altLang="ja-JP" sz="1800" b="0" dirty="0" smtClean="0"/>
          </a:p>
          <a:p>
            <a:r>
              <a:rPr lang="ja-JP" altLang="en-US" sz="1800" b="0" dirty="0" smtClean="0"/>
              <a:t>以下のような対応を検討しています</a:t>
            </a:r>
            <a:endParaRPr lang="en-US" altLang="ja-JP" sz="1800" b="0" dirty="0" smtClean="0"/>
          </a:p>
        </p:txBody>
      </p:sp>
      <p:sp>
        <p:nvSpPr>
          <p:cNvPr id="3" name="テキスト プレースホルダー 2">
            <a:extLst>
              <a:ext uri="{FF2B5EF4-FFF2-40B4-BE49-F238E27FC236}">
                <a16:creationId xmlns:a16="http://schemas.microsoft.com/office/drawing/2014/main" xmlns="" id="{9BA0D052-E7B6-4633-A1A3-E5043EF7DB77}"/>
              </a:ext>
            </a:extLst>
          </p:cNvPr>
          <p:cNvSpPr>
            <a:spLocks noGrp="1"/>
          </p:cNvSpPr>
          <p:nvPr>
            <p:ph type="body" sz="quarter" idx="20"/>
          </p:nvPr>
        </p:nvSpPr>
        <p:spPr/>
        <p:txBody>
          <a:bodyPr/>
          <a:lstStyle/>
          <a:p>
            <a:r>
              <a:rPr lang="ja-JP" altLang="en-US" sz="2400" dirty="0" smtClean="0"/>
              <a:t>相談）</a:t>
            </a:r>
            <a:r>
              <a:rPr lang="ja-JP" altLang="en-US" sz="2400" dirty="0" smtClean="0"/>
              <a:t>開発上</a:t>
            </a:r>
            <a:r>
              <a:rPr lang="ja-JP" altLang="en-US" sz="2400" dirty="0"/>
              <a:t>の</a:t>
            </a:r>
            <a:r>
              <a:rPr lang="ja-JP" altLang="en-US" sz="2400" dirty="0" smtClean="0"/>
              <a:t>課題</a:t>
            </a:r>
            <a:r>
              <a:rPr lang="ja-JP" altLang="en-US" dirty="0" smtClean="0"/>
              <a:t>など</a:t>
            </a:r>
            <a:endParaRPr kumimoji="1" lang="ja-JP" altLang="en-US" dirty="0"/>
          </a:p>
        </p:txBody>
      </p:sp>
      <p:sp>
        <p:nvSpPr>
          <p:cNvPr id="4" name="日付プレースホルダー 3">
            <a:extLst>
              <a:ext uri="{FF2B5EF4-FFF2-40B4-BE49-F238E27FC236}">
                <a16:creationId xmlns:a16="http://schemas.microsoft.com/office/drawing/2014/main" xmlns="" id="{C8500C64-85DB-4C84-ACC6-B8833391C45B}"/>
              </a:ext>
            </a:extLst>
          </p:cNvPr>
          <p:cNvSpPr>
            <a:spLocks noGrp="1"/>
          </p:cNvSpPr>
          <p:nvPr>
            <p:ph type="dt" sz="half" idx="19"/>
          </p:nvPr>
        </p:nvSpPr>
        <p:spPr/>
        <p:txBody>
          <a:bodyPr/>
          <a:lstStyle/>
          <a:p>
            <a:fld id="{FCAFAC13-DB77-42F2-BE26-45BA5532FD50}" type="datetime4">
              <a:rPr lang="en-US" altLang="ja-JP" smtClean="0"/>
              <a:pPr/>
              <a:t>2023年 11月 24日 </a:t>
            </a:fld>
            <a:endParaRPr lang="en-US" dirty="0"/>
          </a:p>
        </p:txBody>
      </p:sp>
      <p:graphicFrame>
        <p:nvGraphicFramePr>
          <p:cNvPr id="5" name="表 5">
            <a:extLst>
              <a:ext uri="{FF2B5EF4-FFF2-40B4-BE49-F238E27FC236}">
                <a16:creationId xmlns:a16="http://schemas.microsoft.com/office/drawing/2014/main" xmlns="" id="{410648F6-0CBF-4DC1-8F5F-9FE05E127E95}"/>
              </a:ext>
            </a:extLst>
          </p:cNvPr>
          <p:cNvGraphicFramePr>
            <a:graphicFrameLocks noGrp="1"/>
          </p:cNvGraphicFramePr>
          <p:nvPr>
            <p:extLst>
              <p:ext uri="{D42A27DB-BD31-4B8C-83A1-F6EECF244321}">
                <p14:modId xmlns:p14="http://schemas.microsoft.com/office/powerpoint/2010/main" val="1430404610"/>
              </p:ext>
            </p:extLst>
          </p:nvPr>
        </p:nvGraphicFramePr>
        <p:xfrm>
          <a:off x="443077" y="2370668"/>
          <a:ext cx="11341554" cy="3869265"/>
        </p:xfrm>
        <a:graphic>
          <a:graphicData uri="http://schemas.openxmlformats.org/drawingml/2006/table">
            <a:tbl>
              <a:tblPr firstRow="1" bandRow="1">
                <a:tableStyleId>{5C22544A-7EE6-4342-B048-85BDC9FD1C3A}</a:tableStyleId>
              </a:tblPr>
              <a:tblGrid>
                <a:gridCol w="555544">
                  <a:extLst>
                    <a:ext uri="{9D8B030D-6E8A-4147-A177-3AD203B41FA5}">
                      <a16:colId xmlns:a16="http://schemas.microsoft.com/office/drawing/2014/main" xmlns="" val="78448438"/>
                    </a:ext>
                  </a:extLst>
                </a:gridCol>
                <a:gridCol w="5249779">
                  <a:extLst>
                    <a:ext uri="{9D8B030D-6E8A-4147-A177-3AD203B41FA5}">
                      <a16:colId xmlns:a16="http://schemas.microsoft.com/office/drawing/2014/main" xmlns="" val="107180289"/>
                    </a:ext>
                  </a:extLst>
                </a:gridCol>
                <a:gridCol w="5536231">
                  <a:extLst>
                    <a:ext uri="{9D8B030D-6E8A-4147-A177-3AD203B41FA5}">
                      <a16:colId xmlns:a16="http://schemas.microsoft.com/office/drawing/2014/main" xmlns="" val="2766736514"/>
                    </a:ext>
                  </a:extLst>
                </a:gridCol>
              </a:tblGrid>
              <a:tr h="530699">
                <a:tc>
                  <a:txBody>
                    <a:bodyPr/>
                    <a:lstStyle/>
                    <a:p>
                      <a:r>
                        <a:rPr kumimoji="1" lang="en-US" altLang="ja-JP" dirty="0"/>
                        <a:t>No.</a:t>
                      </a:r>
                      <a:endParaRPr kumimoji="1" lang="ja-JP" altLang="en-US" dirty="0"/>
                    </a:p>
                  </a:txBody>
                  <a:tcPr/>
                </a:tc>
                <a:tc>
                  <a:txBody>
                    <a:bodyPr/>
                    <a:lstStyle/>
                    <a:p>
                      <a:r>
                        <a:rPr kumimoji="1" lang="ja-JP" altLang="en-US" dirty="0"/>
                        <a:t>課題</a:t>
                      </a:r>
                    </a:p>
                  </a:txBody>
                  <a:tcPr/>
                </a:tc>
                <a:tc>
                  <a:txBody>
                    <a:bodyPr/>
                    <a:lstStyle/>
                    <a:p>
                      <a:r>
                        <a:rPr kumimoji="1" lang="ja-JP" altLang="en-US" dirty="0" smtClean="0"/>
                        <a:t>対応案</a:t>
                      </a:r>
                      <a:endParaRPr kumimoji="1" lang="ja-JP" altLang="en-US" dirty="0"/>
                    </a:p>
                  </a:txBody>
                  <a:tcPr/>
                </a:tc>
                <a:extLst>
                  <a:ext uri="{0D108BD9-81ED-4DB2-BD59-A6C34878D82A}">
                    <a16:rowId xmlns:a16="http://schemas.microsoft.com/office/drawing/2014/main" xmlns="" val="78086130"/>
                  </a:ext>
                </a:extLst>
              </a:tr>
              <a:tr h="993300">
                <a:tc>
                  <a:txBody>
                    <a:bodyPr/>
                    <a:lstStyle/>
                    <a:p>
                      <a:pPr algn="ctr"/>
                      <a:r>
                        <a:rPr kumimoji="1" lang="en-US" altLang="ja-JP" sz="1400" dirty="0"/>
                        <a:t>1</a:t>
                      </a:r>
                      <a:endParaRPr kumimoji="1" lang="ja-JP" altLang="en-US" sz="14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400" b="1" dirty="0"/>
                        <a:t>目標精度を設定すること</a:t>
                      </a:r>
                      <a:endParaRPr kumimoji="1" lang="en-US" altLang="ja-JP" sz="1400" b="1" dirty="0"/>
                    </a:p>
                    <a:p>
                      <a:r>
                        <a:rPr kumimoji="1" lang="ja-JP" altLang="en-US" sz="1400" dirty="0"/>
                        <a:t>■例</a:t>
                      </a:r>
                      <a:endParaRPr kumimoji="1" lang="en-US" altLang="ja-JP" sz="1400" dirty="0"/>
                    </a:p>
                    <a:p>
                      <a:r>
                        <a:rPr kumimoji="1" lang="ja-JP" altLang="en-US" sz="1400" dirty="0"/>
                        <a:t>・「発見する要素」の予測精度：誤差</a:t>
                      </a:r>
                      <a:r>
                        <a:rPr kumimoji="1" lang="en-US" altLang="ja-JP" sz="1400" dirty="0"/>
                        <a:t>±5%</a:t>
                      </a:r>
                      <a:r>
                        <a:rPr kumimoji="1" lang="ja-JP" altLang="en-US" sz="1400" dirty="0"/>
                        <a:t>？</a:t>
                      </a:r>
                      <a:r>
                        <a:rPr kumimoji="1" lang="en-US" altLang="ja-JP" sz="1400" dirty="0"/>
                        <a:t>±10%</a:t>
                      </a:r>
                      <a:r>
                        <a:rPr kumimoji="1" lang="ja-JP" altLang="en-US" sz="1400" dirty="0"/>
                        <a:t>？</a:t>
                      </a:r>
                      <a:endParaRPr kumimoji="1" lang="en-US" altLang="ja-JP" sz="1400" dirty="0"/>
                    </a:p>
                    <a:p>
                      <a:r>
                        <a:rPr kumimoji="1" lang="ja-JP" altLang="en-US" sz="1400" dirty="0"/>
                        <a:t>・「影響する因子」の予測精度</a:t>
                      </a:r>
                      <a:r>
                        <a:rPr kumimoji="1" lang="ja-JP" altLang="en-US" sz="1400" dirty="0" smtClean="0"/>
                        <a:t>：</a:t>
                      </a:r>
                      <a:r>
                        <a:rPr kumimoji="1" lang="ja-JP" altLang="en-US" sz="1400" b="0" dirty="0" smtClean="0">
                          <a:solidFill>
                            <a:schemeClr val="tx1"/>
                          </a:solidFill>
                        </a:rPr>
                        <a:t>異常</a:t>
                      </a:r>
                      <a:r>
                        <a:rPr kumimoji="1" lang="ja-JP" altLang="en-US" sz="1400" b="0" dirty="0">
                          <a:solidFill>
                            <a:schemeClr val="tx1"/>
                          </a:solidFill>
                        </a:rPr>
                        <a:t>の主要因を特定できる</a:t>
                      </a:r>
                      <a:r>
                        <a:rPr kumimoji="1" lang="ja-JP" altLang="en-US" sz="1400" b="0" dirty="0" smtClean="0">
                          <a:solidFill>
                            <a:schemeClr val="tx1"/>
                          </a:solidFill>
                        </a:rPr>
                        <a:t>？</a:t>
                      </a:r>
                      <a:endParaRPr kumimoji="1" lang="en-US" altLang="ja-JP" sz="1400" b="0" dirty="0" smtClean="0">
                        <a:solidFill>
                          <a:schemeClr val="tx1"/>
                        </a:solidFill>
                      </a:endParaRPr>
                    </a:p>
                  </a:txBody>
                  <a:tcPr/>
                </a:tc>
                <a:tc>
                  <a:txBody>
                    <a:bodyPr/>
                    <a:lstStyle/>
                    <a:p>
                      <a:r>
                        <a:rPr kumimoji="1" lang="ja-JP" altLang="en-US" sz="1400" dirty="0" smtClean="0"/>
                        <a:t>過去にあった異常とその</a:t>
                      </a:r>
                      <a:r>
                        <a:rPr kumimoji="1" lang="ja-JP" altLang="en-US" sz="1400" dirty="0" smtClean="0"/>
                        <a:t>異常の</a:t>
                      </a:r>
                      <a:r>
                        <a:rPr kumimoji="1" lang="ja-JP" altLang="en-US" sz="1400" dirty="0" smtClean="0"/>
                        <a:t>真因がペアで対応づいているデータ</a:t>
                      </a:r>
                      <a:r>
                        <a:rPr kumimoji="1" lang="ja-JP" altLang="en-US" sz="1400" dirty="0" smtClean="0"/>
                        <a:t>を検証データとして利用</a:t>
                      </a:r>
                      <a:endParaRPr kumimoji="1" lang="en-US" altLang="ja-JP"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r>
                        <a:rPr kumimoji="1" lang="ja-JP" altLang="en-US" sz="1400" dirty="0" smtClean="0"/>
                        <a:t>生革部さんにお願いしたいこと</a:t>
                      </a:r>
                      <a:endParaRPr kumimoji="1" lang="en-US" altLang="ja-JP"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・データの準備</a:t>
                      </a:r>
                      <a:endParaRPr kumimoji="1" lang="en-US" altLang="ja-JP" sz="1400" dirty="0" smtClean="0"/>
                    </a:p>
                  </a:txBody>
                  <a:tcPr/>
                </a:tc>
                <a:extLst>
                  <a:ext uri="{0D108BD9-81ED-4DB2-BD59-A6C34878D82A}">
                    <a16:rowId xmlns:a16="http://schemas.microsoft.com/office/drawing/2014/main" xmlns="" val="3689526909"/>
                  </a:ext>
                </a:extLst>
              </a:tr>
              <a:tr h="973666">
                <a:tc>
                  <a:txBody>
                    <a:bodyPr/>
                    <a:lstStyle/>
                    <a:p>
                      <a:pPr algn="ctr"/>
                      <a:r>
                        <a:rPr kumimoji="1" lang="en-US" altLang="ja-JP" sz="1400" dirty="0"/>
                        <a:t>2</a:t>
                      </a:r>
                      <a:endParaRPr kumimoji="1" lang="ja-JP" altLang="en-US" sz="1400" dirty="0"/>
                    </a:p>
                  </a:txBody>
                  <a:tcPr/>
                </a:tc>
                <a:tc>
                  <a:txBody>
                    <a:bodyPr/>
                    <a:lstStyle/>
                    <a:p>
                      <a:r>
                        <a:rPr kumimoji="1" lang="ja-JP" altLang="en-US" sz="1400" b="1" dirty="0"/>
                        <a:t>「発見する要素」</a:t>
                      </a:r>
                      <a:r>
                        <a:rPr kumimoji="1" lang="ja-JP" altLang="en-US" sz="1400" b="1" dirty="0" smtClean="0"/>
                        <a:t>の</a:t>
                      </a:r>
                      <a:r>
                        <a:rPr kumimoji="1" lang="ja-JP" altLang="en-US" sz="1400" b="1" dirty="0" smtClean="0"/>
                        <a:t>設定</a:t>
                      </a:r>
                      <a:endParaRPr kumimoji="1" lang="en-US" altLang="ja-JP" sz="1400" b="1" dirty="0"/>
                    </a:p>
                    <a:p>
                      <a:r>
                        <a:rPr kumimoji="1" lang="ja-JP" altLang="en-US" sz="1400" dirty="0"/>
                        <a:t>■例</a:t>
                      </a:r>
                      <a:endParaRPr kumimoji="1" lang="en-US" altLang="ja-JP" sz="1400" dirty="0"/>
                    </a:p>
                    <a:p>
                      <a:r>
                        <a:rPr kumimoji="1" lang="ja-JP" altLang="en-US" sz="1400" dirty="0"/>
                        <a:t>・属性：在庫数？リードタイム？組み合わせにする？</a:t>
                      </a:r>
                      <a:endParaRPr kumimoji="1" lang="en-US" altLang="ja-JP" sz="1400" dirty="0"/>
                    </a:p>
                    <a:p>
                      <a:r>
                        <a:rPr kumimoji="1" lang="ja-JP" altLang="en-US" sz="1400" dirty="0"/>
                        <a:t>・粒度：１時間？１日？１週間</a:t>
                      </a:r>
                      <a:r>
                        <a:rPr kumimoji="1" lang="ja-JP" altLang="en-US" sz="1400" dirty="0" smtClean="0"/>
                        <a:t>？</a:t>
                      </a:r>
                      <a:endParaRPr kumimoji="1" lang="en-US" altLang="ja-JP" sz="1400" dirty="0" smtClean="0"/>
                    </a:p>
                  </a:txBody>
                  <a:tcPr/>
                </a:tc>
                <a:tc>
                  <a:txBody>
                    <a:bodyPr/>
                    <a:lstStyle/>
                    <a:p>
                      <a:r>
                        <a:rPr kumimoji="1" lang="ja-JP" altLang="en-US" sz="1400" dirty="0" smtClean="0"/>
                        <a:t>問題設定が無数にあるので、全て検証すると時間がかかるかもしれない。</a:t>
                      </a:r>
                      <a:r>
                        <a:rPr kumimoji="1" lang="ja-JP" altLang="en-US" sz="1400" b="0" dirty="0" smtClean="0"/>
                        <a:t>現場の活用シーンなどに沿うことで効率的な検証を行う</a:t>
                      </a:r>
                      <a:endParaRPr kumimoji="1" lang="en-US" altLang="ja-JP"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■生革部さんにお願いしたいこと</a:t>
                      </a:r>
                      <a:endParaRPr kumimoji="1" lang="en-US" altLang="ja-JP"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r>
                        <a:rPr kumimoji="1" lang="ja-JP" altLang="en-US" sz="1400" dirty="0" smtClean="0"/>
                        <a:t>現場の活用シーンについての情報提供</a:t>
                      </a:r>
                      <a:endParaRPr kumimoji="1" lang="en-US" altLang="ja-JP" sz="1400" b="0" dirty="0"/>
                    </a:p>
                  </a:txBody>
                  <a:tcPr/>
                </a:tc>
                <a:extLst>
                  <a:ext uri="{0D108BD9-81ED-4DB2-BD59-A6C34878D82A}">
                    <a16:rowId xmlns:a16="http://schemas.microsoft.com/office/drawing/2014/main" xmlns="" val="2439002470"/>
                  </a:ext>
                </a:extLst>
              </a:tr>
              <a:tr h="1153583">
                <a:tc>
                  <a:txBody>
                    <a:bodyPr/>
                    <a:lstStyle/>
                    <a:p>
                      <a:pPr algn="ctr"/>
                      <a:r>
                        <a:rPr kumimoji="1" lang="en-US" altLang="ja-JP" sz="1400" dirty="0"/>
                        <a:t>3</a:t>
                      </a:r>
                    </a:p>
                  </a:txBody>
                  <a:tcPr/>
                </a:tc>
                <a:tc>
                  <a:txBody>
                    <a:bodyPr/>
                    <a:lstStyle/>
                    <a:p>
                      <a:r>
                        <a:rPr kumimoji="1" lang="ja-JP" altLang="en-US" sz="1400" b="1" dirty="0"/>
                        <a:t>「影響する因子」の設定</a:t>
                      </a:r>
                      <a:endParaRPr kumimoji="1" lang="en-US" altLang="ja-JP" sz="1400" b="1" dirty="0"/>
                    </a:p>
                    <a:p>
                      <a:r>
                        <a:rPr kumimoji="1" lang="ja-JP" altLang="en-US" sz="1400" dirty="0"/>
                        <a:t>■例</a:t>
                      </a:r>
                      <a:endParaRPr kumimoji="1" lang="en-US" altLang="ja-JP" sz="1400" dirty="0"/>
                    </a:p>
                    <a:p>
                      <a:r>
                        <a:rPr kumimoji="1" lang="ja-JP" altLang="en-US" sz="1400" dirty="0"/>
                        <a:t>・ドメイン的に関係しそうな変数</a:t>
                      </a:r>
                      <a:r>
                        <a:rPr kumimoji="1" lang="ja-JP" altLang="en-US" sz="1400" dirty="0" smtClean="0"/>
                        <a:t>を</a:t>
                      </a:r>
                      <a:r>
                        <a:rPr kumimoji="1" lang="ja-JP" altLang="en-US" sz="1400" dirty="0" smtClean="0"/>
                        <a:t>洗い出して</a:t>
                      </a:r>
                      <a:r>
                        <a:rPr kumimoji="1" lang="ja-JP" altLang="en-US" sz="1400" dirty="0" smtClean="0"/>
                        <a:t>追加</a:t>
                      </a:r>
                      <a:r>
                        <a:rPr kumimoji="1" lang="ja-JP" altLang="en-US" sz="1400" dirty="0"/>
                        <a:t>する</a:t>
                      </a:r>
                      <a:endParaRPr kumimoji="1" lang="en-US" altLang="ja-JP"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a:t>「影響する因子」が異常の要因候補をカバーできていないと</a:t>
                      </a:r>
                      <a:r>
                        <a:rPr kumimoji="1" lang="ja-JP" altLang="en-US" sz="1400" dirty="0" smtClean="0"/>
                        <a:t>、</a:t>
                      </a:r>
                      <a:r>
                        <a:rPr kumimoji="1" lang="ja-JP" altLang="en-US" sz="1400" dirty="0" smtClean="0"/>
                        <a:t>「影響する因子」と「発見する要素」の対応づけができず、</a:t>
                      </a:r>
                      <a:r>
                        <a:rPr kumimoji="1" lang="ja-JP" altLang="en-US" sz="1400" dirty="0" smtClean="0"/>
                        <a:t>予測</a:t>
                      </a:r>
                      <a:r>
                        <a:rPr kumimoji="1" lang="ja-JP" altLang="en-US" sz="1400" dirty="0"/>
                        <a:t>精度が上がらない可能性が</a:t>
                      </a:r>
                      <a:r>
                        <a:rPr kumimoji="1" lang="ja-JP" altLang="en-US" sz="1400" dirty="0" smtClean="0"/>
                        <a:t>あ</a:t>
                      </a:r>
                      <a:r>
                        <a:rPr kumimoji="1" lang="ja-JP" altLang="en-US" sz="1400" dirty="0" smtClean="0"/>
                        <a:t>る。</a:t>
                      </a:r>
                      <a:r>
                        <a:rPr kumimoji="1" lang="ja-JP" altLang="en-US" sz="1400" b="0" dirty="0" smtClean="0"/>
                        <a:t>データの追加</a:t>
                      </a:r>
                      <a:r>
                        <a:rPr kumimoji="1" lang="en-US" altLang="ja-JP" sz="1400" b="0" dirty="0" smtClean="0"/>
                        <a:t>/</a:t>
                      </a:r>
                      <a:r>
                        <a:rPr kumimoji="1" lang="ja-JP" altLang="en-US" sz="1400" b="0" dirty="0" smtClean="0"/>
                        <a:t>データの表現の見直しを行う</a:t>
                      </a:r>
                      <a:endParaRPr kumimoji="1" lang="en-US" altLang="ja-JP" sz="1400" b="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■生革部さんにお願いしたいこと</a:t>
                      </a:r>
                      <a:endParaRPr kumimoji="1" lang="en-US" altLang="ja-JP" sz="14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400" dirty="0" smtClean="0"/>
                        <a:t>・</a:t>
                      </a:r>
                      <a:r>
                        <a:rPr kumimoji="1" lang="ja-JP" altLang="en-US" sz="1400" dirty="0" smtClean="0"/>
                        <a:t>ドメイン知識踏まえたアドバイス</a:t>
                      </a:r>
                      <a:endParaRPr kumimoji="1" lang="en-US" altLang="ja-JP" sz="1400" b="0" dirty="0" smtClean="0"/>
                    </a:p>
                  </a:txBody>
                  <a:tcPr/>
                </a:tc>
                <a:extLst>
                  <a:ext uri="{0D108BD9-81ED-4DB2-BD59-A6C34878D82A}">
                    <a16:rowId xmlns:a16="http://schemas.microsoft.com/office/drawing/2014/main" xmlns="" val="569638264"/>
                  </a:ext>
                </a:extLst>
              </a:tr>
            </a:tbl>
          </a:graphicData>
        </a:graphic>
      </p:graphicFrame>
      <p:graphicFrame>
        <p:nvGraphicFramePr>
          <p:cNvPr id="6" name="表 5"/>
          <p:cNvGraphicFramePr>
            <a:graphicFrameLocks noGrp="1"/>
          </p:cNvGraphicFramePr>
          <p:nvPr>
            <p:extLst>
              <p:ext uri="{D42A27DB-BD31-4B8C-83A1-F6EECF244321}">
                <p14:modId xmlns:p14="http://schemas.microsoft.com/office/powerpoint/2010/main" val="474220639"/>
              </p:ext>
            </p:extLst>
          </p:nvPr>
        </p:nvGraphicFramePr>
        <p:xfrm>
          <a:off x="7090833" y="465669"/>
          <a:ext cx="4677833" cy="1691948"/>
        </p:xfrm>
        <a:graphic>
          <a:graphicData uri="http://schemas.openxmlformats.org/drawingml/2006/table">
            <a:tbl>
              <a:tblPr firstRow="1" bandRow="1">
                <a:tableStyleId>{5C22544A-7EE6-4342-B048-85BDC9FD1C3A}</a:tableStyleId>
              </a:tblPr>
              <a:tblGrid>
                <a:gridCol w="2865894"/>
                <a:gridCol w="1811939"/>
              </a:tblGrid>
              <a:tr h="232263">
                <a:tc>
                  <a:txBody>
                    <a:bodyPr/>
                    <a:lstStyle/>
                    <a:p>
                      <a:r>
                        <a:rPr kumimoji="1" lang="ja-JP" altLang="en-US" sz="1200" dirty="0" smtClean="0"/>
                        <a:t>発見する要素</a:t>
                      </a:r>
                      <a:endParaRPr kumimoji="1" lang="ja-JP" altLang="en-US" sz="1200" dirty="0"/>
                    </a:p>
                  </a:txBody>
                  <a:tcPr/>
                </a:tc>
                <a:tc>
                  <a:txBody>
                    <a:bodyPr/>
                    <a:lstStyle/>
                    <a:p>
                      <a:r>
                        <a:rPr kumimoji="1" lang="ja-JP" altLang="en-US" sz="1200" dirty="0" smtClean="0"/>
                        <a:t>平均絶対</a:t>
                      </a:r>
                      <a:r>
                        <a:rPr kumimoji="1" lang="en-US" altLang="ja-JP" sz="1200" dirty="0" smtClean="0"/>
                        <a:t>%</a:t>
                      </a:r>
                      <a:r>
                        <a:rPr kumimoji="1" lang="ja-JP" altLang="en-US" sz="1200" dirty="0" smtClean="0"/>
                        <a:t>誤差</a:t>
                      </a:r>
                      <a:endParaRPr kumimoji="1" lang="ja-JP" altLang="en-US" sz="1200" dirty="0"/>
                    </a:p>
                  </a:txBody>
                  <a:tcPr/>
                </a:tc>
              </a:tr>
              <a:tr h="232263">
                <a:tc>
                  <a:txBody>
                    <a:bodyPr/>
                    <a:lstStyle/>
                    <a:p>
                      <a:r>
                        <a:rPr kumimoji="1" lang="ja-JP" altLang="en-US" sz="1200" dirty="0" smtClean="0"/>
                        <a:t>順立装置在庫量</a:t>
                      </a:r>
                      <a:r>
                        <a:rPr kumimoji="1" lang="en-US" altLang="ja-JP" sz="1200" dirty="0" smtClean="0"/>
                        <a:t>/</a:t>
                      </a:r>
                      <a:r>
                        <a:rPr kumimoji="1" lang="ja-JP" altLang="en-US" sz="1200" dirty="0" smtClean="0"/>
                        <a:t>設計値</a:t>
                      </a:r>
                      <a:r>
                        <a:rPr kumimoji="1" lang="en-US" altLang="ja-JP" sz="1200" dirty="0" smtClean="0"/>
                        <a:t>MIN</a:t>
                      </a:r>
                      <a:endParaRPr kumimoji="1" lang="ja-JP" altLang="en-US" sz="1200" dirty="0"/>
                    </a:p>
                  </a:txBody>
                  <a:tcPr/>
                </a:tc>
                <a:tc>
                  <a:txBody>
                    <a:bodyPr/>
                    <a:lstStyle/>
                    <a:p>
                      <a:r>
                        <a:rPr kumimoji="1" lang="en-US" altLang="ja-JP" sz="1200" dirty="0" smtClean="0"/>
                        <a:t>18%</a:t>
                      </a:r>
                      <a:endParaRPr kumimoji="1" lang="ja-JP" altLang="en-US" sz="1200" dirty="0"/>
                    </a:p>
                  </a:txBody>
                  <a:tcPr/>
                </a:tc>
              </a:tr>
              <a:tr h="232263">
                <a:tc>
                  <a:txBody>
                    <a:bodyPr/>
                    <a:lstStyle/>
                    <a:p>
                      <a:r>
                        <a:rPr kumimoji="1" lang="ja-JP" altLang="en-US" sz="1200" dirty="0" smtClean="0"/>
                        <a:t>順立装置在庫量</a:t>
                      </a:r>
                      <a:r>
                        <a:rPr kumimoji="1" lang="en-US" altLang="ja-JP" sz="1200" dirty="0" smtClean="0"/>
                        <a:t>/</a:t>
                      </a:r>
                      <a:r>
                        <a:rPr kumimoji="1" lang="ja-JP" altLang="en-US" sz="1200" dirty="0" smtClean="0"/>
                        <a:t>設計値</a:t>
                      </a:r>
                      <a:r>
                        <a:rPr kumimoji="1" lang="en-US" altLang="ja-JP" sz="1200" dirty="0" smtClean="0"/>
                        <a:t>MAX</a:t>
                      </a:r>
                      <a:endParaRPr kumimoji="1" lang="ja-JP" altLang="en-US" sz="1200" dirty="0"/>
                    </a:p>
                  </a:txBody>
                  <a:tcPr/>
                </a:tc>
                <a:tc>
                  <a:txBody>
                    <a:bodyPr/>
                    <a:lstStyle/>
                    <a:p>
                      <a:r>
                        <a:rPr kumimoji="1" lang="en-US" altLang="ja-JP" sz="1200" dirty="0" smtClean="0"/>
                        <a:t>29%</a:t>
                      </a:r>
                      <a:endParaRPr kumimoji="1" lang="ja-JP" altLang="en-US" sz="1200" dirty="0"/>
                    </a:p>
                  </a:txBody>
                  <a:tcPr/>
                </a:tc>
              </a:tr>
              <a:tr h="320348">
                <a:tc>
                  <a:txBody>
                    <a:bodyPr/>
                    <a:lstStyle/>
                    <a:p>
                      <a:r>
                        <a:rPr kumimoji="1" lang="ja-JP" altLang="en-US" sz="1200" dirty="0" smtClean="0"/>
                        <a:t>先週からの順立装置在庫量増加率</a:t>
                      </a:r>
                      <a:endParaRPr kumimoji="1" lang="ja-JP" altLang="en-US" sz="1200" dirty="0"/>
                    </a:p>
                  </a:txBody>
                  <a:tcPr/>
                </a:tc>
                <a:tc>
                  <a:txBody>
                    <a:bodyPr/>
                    <a:lstStyle/>
                    <a:p>
                      <a:r>
                        <a:rPr kumimoji="1" lang="en-US" altLang="ja-JP" sz="1200" dirty="0" smtClean="0"/>
                        <a:t>91%</a:t>
                      </a:r>
                      <a:endParaRPr kumimoji="1" lang="ja-JP" altLang="en-US" sz="1200" dirty="0"/>
                    </a:p>
                  </a:txBody>
                  <a:tcPr/>
                </a:tc>
              </a:tr>
              <a:tr h="232263">
                <a:tc>
                  <a:txBody>
                    <a:bodyPr/>
                    <a:lstStyle/>
                    <a:p>
                      <a:r>
                        <a:rPr kumimoji="1" lang="ja-JP" altLang="en-US" sz="1200" dirty="0" smtClean="0"/>
                        <a:t>社内</a:t>
                      </a:r>
                      <a:r>
                        <a:rPr kumimoji="1" lang="en-US" altLang="ja-JP" sz="1200" dirty="0" smtClean="0"/>
                        <a:t>LT/</a:t>
                      </a:r>
                      <a:r>
                        <a:rPr kumimoji="1" lang="ja-JP" altLang="en-US" sz="1200" dirty="0" smtClean="0"/>
                        <a:t>設計値</a:t>
                      </a:r>
                      <a:endParaRPr kumimoji="1" lang="ja-JP" altLang="en-US" sz="1200" dirty="0"/>
                    </a:p>
                  </a:txBody>
                  <a:tcPr/>
                </a:tc>
                <a:tc>
                  <a:txBody>
                    <a:bodyPr/>
                    <a:lstStyle/>
                    <a:p>
                      <a:r>
                        <a:rPr kumimoji="1" lang="en-US" altLang="ja-JP" sz="1200" dirty="0" smtClean="0"/>
                        <a:t>17%</a:t>
                      </a:r>
                      <a:endParaRPr kumimoji="1" lang="ja-JP" altLang="en-US" sz="1200" dirty="0"/>
                    </a:p>
                  </a:txBody>
                  <a:tcPr/>
                </a:tc>
              </a:tr>
              <a:tr h="232263">
                <a:tc>
                  <a:txBody>
                    <a:bodyPr/>
                    <a:lstStyle/>
                    <a:p>
                      <a:r>
                        <a:rPr kumimoji="1" lang="ja-JP" altLang="en-US" sz="1200" dirty="0" smtClean="0"/>
                        <a:t>先週からの社内</a:t>
                      </a:r>
                      <a:r>
                        <a:rPr kumimoji="1" lang="en-US" altLang="ja-JP" sz="1200" dirty="0" smtClean="0"/>
                        <a:t>LT</a:t>
                      </a:r>
                      <a:r>
                        <a:rPr kumimoji="1" lang="ja-JP" altLang="en-US" sz="1200" dirty="0" smtClean="0"/>
                        <a:t>増加率</a:t>
                      </a:r>
                      <a:endParaRPr kumimoji="1" lang="ja-JP" altLang="en-US" sz="1200" dirty="0"/>
                    </a:p>
                  </a:txBody>
                  <a:tcPr/>
                </a:tc>
                <a:tc>
                  <a:txBody>
                    <a:bodyPr/>
                    <a:lstStyle/>
                    <a:p>
                      <a:r>
                        <a:rPr kumimoji="1" lang="en-US" altLang="ja-JP" sz="1200" dirty="0" smtClean="0"/>
                        <a:t>88%</a:t>
                      </a:r>
                      <a:endParaRPr kumimoji="1" lang="ja-JP" altLang="en-US" sz="1200" dirty="0"/>
                    </a:p>
                  </a:txBody>
                  <a:tcPr/>
                </a:tc>
              </a:tr>
            </a:tbl>
          </a:graphicData>
        </a:graphic>
      </p:graphicFrame>
      <p:sp>
        <p:nvSpPr>
          <p:cNvPr id="9" name="右中かっこ 8">
            <a:extLst>
              <a:ext uri="{FF2B5EF4-FFF2-40B4-BE49-F238E27FC236}">
                <a16:creationId xmlns:a16="http://schemas.microsoft.com/office/drawing/2014/main" xmlns="" id="{7805318D-C0F9-4817-97F7-8CFE62B90C25}"/>
              </a:ext>
            </a:extLst>
          </p:cNvPr>
          <p:cNvSpPr/>
          <p:nvPr/>
        </p:nvSpPr>
        <p:spPr>
          <a:xfrm>
            <a:off x="10476225" y="803509"/>
            <a:ext cx="300587" cy="1291989"/>
          </a:xfrm>
          <a:prstGeom prst="rightBrace">
            <a:avLst>
              <a:gd name="adj1" fmla="val 8333"/>
              <a:gd name="adj2" fmla="val 45298"/>
            </a:avLst>
          </a:prstGeom>
          <a:ln>
            <a:solidFill>
              <a:srgbClr val="333333"/>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solidFill>
                <a:srgbClr val="333333"/>
              </a:solidFill>
            </a:endParaRPr>
          </a:p>
        </p:txBody>
      </p:sp>
      <p:sp>
        <p:nvSpPr>
          <p:cNvPr id="10" name="正方形/長方形 9"/>
          <p:cNvSpPr/>
          <p:nvPr/>
        </p:nvSpPr>
        <p:spPr>
          <a:xfrm>
            <a:off x="10897061" y="1233501"/>
            <a:ext cx="1052805" cy="307777"/>
          </a:xfrm>
          <a:prstGeom prst="rect">
            <a:avLst/>
          </a:prstGeom>
        </p:spPr>
        <p:txBody>
          <a:bodyPr wrap="none">
            <a:spAutoFit/>
          </a:bodyPr>
          <a:lstStyle/>
          <a:p>
            <a:r>
              <a:rPr lang="ja-JP" altLang="en-US" sz="1400" dirty="0" smtClean="0"/>
              <a:t>誤差</a:t>
            </a:r>
            <a:r>
              <a:rPr lang="en-US" altLang="ja-JP" sz="1400" dirty="0" smtClean="0"/>
              <a:t>48.6%</a:t>
            </a:r>
            <a:endParaRPr lang="ja-JP" altLang="en-US" sz="1400" dirty="0"/>
          </a:p>
        </p:txBody>
      </p:sp>
      <p:sp>
        <p:nvSpPr>
          <p:cNvPr id="11" name="吹き出し: 角を丸めた四角形 13">
            <a:extLst>
              <a:ext uri="{FF2B5EF4-FFF2-40B4-BE49-F238E27FC236}">
                <a16:creationId xmlns:a16="http://schemas.microsoft.com/office/drawing/2014/main" xmlns="" id="{C550D8E3-4C58-4033-953F-A632DF6AE1C0}"/>
              </a:ext>
            </a:extLst>
          </p:cNvPr>
          <p:cNvSpPr/>
          <p:nvPr/>
        </p:nvSpPr>
        <p:spPr>
          <a:xfrm>
            <a:off x="10794999" y="1779578"/>
            <a:ext cx="1280584" cy="876838"/>
          </a:xfrm>
          <a:prstGeom prst="wedgeRoundRectCallout">
            <a:avLst>
              <a:gd name="adj1" fmla="val -26487"/>
              <a:gd name="adj2" fmla="val -77336"/>
              <a:gd name="adj3" fmla="val 16667"/>
            </a:avLst>
          </a:prstGeom>
          <a:solidFill>
            <a:schemeClr val="bg1"/>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ja-JP" altLang="en-US" sz="1200" dirty="0" smtClean="0">
                <a:solidFill>
                  <a:srgbClr val="333333"/>
                </a:solidFill>
              </a:rPr>
              <a:t>学習データが少ない、変数の設定に問題があるなど</a:t>
            </a:r>
            <a:endParaRPr lang="en-US" altLang="ja-JP" sz="1200" dirty="0">
              <a:solidFill>
                <a:srgbClr val="333333"/>
              </a:solidFill>
            </a:endParaRPr>
          </a:p>
        </p:txBody>
      </p:sp>
    </p:spTree>
    <p:extLst>
      <p:ext uri="{BB962C8B-B14F-4D97-AF65-F5344CB8AC3E}">
        <p14:creationId xmlns:p14="http://schemas.microsoft.com/office/powerpoint/2010/main" val="2657853166"/>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xmlns="" id="{449A1F21-4A5F-4BE9-AF11-A6EF19D6BE17}"/>
              </a:ext>
            </a:extLst>
          </p:cNvPr>
          <p:cNvSpPr>
            <a:spLocks noGrp="1"/>
          </p:cNvSpPr>
          <p:nvPr>
            <p:ph type="body" sz="quarter" idx="18"/>
          </p:nvPr>
        </p:nvSpPr>
        <p:spPr/>
        <p:txBody>
          <a:bodyPr/>
          <a:lstStyle/>
          <a:p>
            <a:endParaRPr kumimoji="1" lang="ja-JP" altLang="en-US" dirty="0"/>
          </a:p>
        </p:txBody>
      </p:sp>
      <p:sp>
        <p:nvSpPr>
          <p:cNvPr id="3" name="テキスト プレースホルダー 2">
            <a:extLst>
              <a:ext uri="{FF2B5EF4-FFF2-40B4-BE49-F238E27FC236}">
                <a16:creationId xmlns:a16="http://schemas.microsoft.com/office/drawing/2014/main" xmlns="" id="{9BA0D052-E7B6-4633-A1A3-E5043EF7DB77}"/>
              </a:ext>
            </a:extLst>
          </p:cNvPr>
          <p:cNvSpPr>
            <a:spLocks noGrp="1"/>
          </p:cNvSpPr>
          <p:nvPr>
            <p:ph type="body" sz="quarter" idx="20"/>
          </p:nvPr>
        </p:nvSpPr>
        <p:spPr/>
        <p:txBody>
          <a:bodyPr/>
          <a:lstStyle/>
          <a:p>
            <a:r>
              <a:rPr kumimoji="1" lang="ja-JP" altLang="en-US" dirty="0"/>
              <a:t>その他</a:t>
            </a:r>
          </a:p>
        </p:txBody>
      </p:sp>
      <p:sp>
        <p:nvSpPr>
          <p:cNvPr id="4" name="日付プレースホルダー 3">
            <a:extLst>
              <a:ext uri="{FF2B5EF4-FFF2-40B4-BE49-F238E27FC236}">
                <a16:creationId xmlns:a16="http://schemas.microsoft.com/office/drawing/2014/main" xmlns="" id="{C8500C64-85DB-4C84-ACC6-B8833391C45B}"/>
              </a:ext>
            </a:extLst>
          </p:cNvPr>
          <p:cNvSpPr>
            <a:spLocks noGrp="1"/>
          </p:cNvSpPr>
          <p:nvPr>
            <p:ph type="dt" sz="half" idx="19"/>
          </p:nvPr>
        </p:nvSpPr>
        <p:spPr/>
        <p:txBody>
          <a:bodyPr/>
          <a:lstStyle/>
          <a:p>
            <a:fld id="{FCAFAC13-DB77-42F2-BE26-45BA5532FD50}" type="datetime4">
              <a:rPr lang="en-US" altLang="ja-JP" smtClean="0"/>
              <a:pPr/>
              <a:t>2023年 11月 23日 </a:t>
            </a:fld>
            <a:endParaRPr lang="en-US" dirty="0"/>
          </a:p>
        </p:txBody>
      </p:sp>
      <p:graphicFrame>
        <p:nvGraphicFramePr>
          <p:cNvPr id="5" name="表 5">
            <a:extLst>
              <a:ext uri="{FF2B5EF4-FFF2-40B4-BE49-F238E27FC236}">
                <a16:creationId xmlns:a16="http://schemas.microsoft.com/office/drawing/2014/main" xmlns="" id="{410648F6-0CBF-4DC1-8F5F-9FE05E127E95}"/>
              </a:ext>
            </a:extLst>
          </p:cNvPr>
          <p:cNvGraphicFramePr>
            <a:graphicFrameLocks noGrp="1"/>
          </p:cNvGraphicFramePr>
          <p:nvPr>
            <p:extLst>
              <p:ext uri="{D42A27DB-BD31-4B8C-83A1-F6EECF244321}">
                <p14:modId xmlns:p14="http://schemas.microsoft.com/office/powerpoint/2010/main" val="1258773017"/>
              </p:ext>
            </p:extLst>
          </p:nvPr>
        </p:nvGraphicFramePr>
        <p:xfrm>
          <a:off x="443077" y="767396"/>
          <a:ext cx="11341555" cy="1112520"/>
        </p:xfrm>
        <a:graphic>
          <a:graphicData uri="http://schemas.openxmlformats.org/drawingml/2006/table">
            <a:tbl>
              <a:tblPr firstRow="1" bandRow="1">
                <a:tableStyleId>{5C22544A-7EE6-4342-B048-85BDC9FD1C3A}</a:tableStyleId>
              </a:tblPr>
              <a:tblGrid>
                <a:gridCol w="1353639">
                  <a:extLst>
                    <a:ext uri="{9D8B030D-6E8A-4147-A177-3AD203B41FA5}">
                      <a16:colId xmlns:a16="http://schemas.microsoft.com/office/drawing/2014/main" xmlns="" val="446057726"/>
                    </a:ext>
                  </a:extLst>
                </a:gridCol>
                <a:gridCol w="7214033">
                  <a:extLst>
                    <a:ext uri="{9D8B030D-6E8A-4147-A177-3AD203B41FA5}">
                      <a16:colId xmlns:a16="http://schemas.microsoft.com/office/drawing/2014/main" xmlns="" val="107180289"/>
                    </a:ext>
                  </a:extLst>
                </a:gridCol>
                <a:gridCol w="2773883">
                  <a:extLst>
                    <a:ext uri="{9D8B030D-6E8A-4147-A177-3AD203B41FA5}">
                      <a16:colId xmlns:a16="http://schemas.microsoft.com/office/drawing/2014/main" xmlns="" val="2766736514"/>
                    </a:ext>
                  </a:extLst>
                </a:gridCol>
              </a:tblGrid>
              <a:tr h="370840">
                <a:tc>
                  <a:txBody>
                    <a:bodyPr/>
                    <a:lstStyle/>
                    <a:p>
                      <a:r>
                        <a:rPr kumimoji="1" lang="ja-JP" altLang="en-US" dirty="0"/>
                        <a:t>項目</a:t>
                      </a:r>
                    </a:p>
                  </a:txBody>
                  <a:tcPr/>
                </a:tc>
                <a:tc>
                  <a:txBody>
                    <a:bodyPr/>
                    <a:lstStyle/>
                    <a:p>
                      <a:r>
                        <a:rPr kumimoji="1" lang="ja-JP" altLang="en-US" dirty="0"/>
                        <a:t>課題</a:t>
                      </a:r>
                    </a:p>
                  </a:txBody>
                  <a:tcPr/>
                </a:tc>
                <a:tc>
                  <a:txBody>
                    <a:bodyPr/>
                    <a:lstStyle/>
                    <a:p>
                      <a:r>
                        <a:rPr kumimoji="1" lang="ja-JP" altLang="en-US" dirty="0"/>
                        <a:t>懸念点</a:t>
                      </a:r>
                    </a:p>
                  </a:txBody>
                  <a:tcPr/>
                </a:tc>
                <a:extLst>
                  <a:ext uri="{0D108BD9-81ED-4DB2-BD59-A6C34878D82A}">
                    <a16:rowId xmlns:a16="http://schemas.microsoft.com/office/drawing/2014/main" xmlns="" val="78086130"/>
                  </a:ext>
                </a:extLst>
              </a:tr>
              <a:tr h="370840">
                <a:tc>
                  <a:txBody>
                    <a:bodyPr/>
                    <a:lstStyle/>
                    <a:p>
                      <a:r>
                        <a:rPr kumimoji="1" lang="ja-JP" altLang="en-US" sz="1400" dirty="0"/>
                        <a:t>運用</a:t>
                      </a:r>
                    </a:p>
                  </a:txBody>
                  <a:tcPr/>
                </a:tc>
                <a:tc>
                  <a:txBody>
                    <a:bodyPr/>
                    <a:lstStyle/>
                    <a:p>
                      <a:r>
                        <a:rPr kumimoji="1" lang="ja-JP" altLang="en-US" sz="1400" dirty="0"/>
                        <a:t>データの質が変わる</a:t>
                      </a:r>
                      <a:r>
                        <a:rPr kumimoji="1" lang="ja-JP" altLang="en-US" sz="1400" dirty="0" smtClean="0"/>
                        <a:t>場合</a:t>
                      </a:r>
                      <a:r>
                        <a:rPr kumimoji="1" lang="ja-JP" altLang="en-US" sz="1400" dirty="0" smtClean="0"/>
                        <a:t>、</a:t>
                      </a:r>
                      <a:r>
                        <a:rPr kumimoji="1" lang="ja-JP" altLang="en-US" sz="1400" dirty="0" smtClean="0"/>
                        <a:t>モデル</a:t>
                      </a:r>
                      <a:r>
                        <a:rPr kumimoji="1" lang="ja-JP" altLang="en-US" sz="1400" dirty="0"/>
                        <a:t>の再学習が必要になります</a:t>
                      </a:r>
                    </a:p>
                  </a:txBody>
                  <a:tcPr/>
                </a:tc>
                <a:tc>
                  <a:txBody>
                    <a:bodyPr/>
                    <a:lstStyle/>
                    <a:p>
                      <a:endParaRPr kumimoji="1" lang="en-US" altLang="ja-JP" sz="1400" dirty="0"/>
                    </a:p>
                  </a:txBody>
                  <a:tcPr/>
                </a:tc>
                <a:extLst>
                  <a:ext uri="{0D108BD9-81ED-4DB2-BD59-A6C34878D82A}">
                    <a16:rowId xmlns:a16="http://schemas.microsoft.com/office/drawing/2014/main" xmlns="" val="1637596726"/>
                  </a:ext>
                </a:extLst>
              </a:tr>
              <a:tr h="370840">
                <a:tc>
                  <a:txBody>
                    <a:bodyPr/>
                    <a:lstStyle/>
                    <a:p>
                      <a:endParaRPr kumimoji="1" lang="ja-JP" altLang="en-US" sz="1400" dirty="0"/>
                    </a:p>
                  </a:txBody>
                  <a:tcPr/>
                </a:tc>
                <a:tc>
                  <a:txBody>
                    <a:bodyPr/>
                    <a:lstStyle/>
                    <a:p>
                      <a:endParaRPr kumimoji="1" lang="ja-JP" altLang="en-US" sz="1400" dirty="0"/>
                    </a:p>
                  </a:txBody>
                  <a:tcPr/>
                </a:tc>
                <a:tc>
                  <a:txBody>
                    <a:bodyPr/>
                    <a:lstStyle/>
                    <a:p>
                      <a:endParaRPr kumimoji="1" lang="en-US" altLang="ja-JP" sz="1400" dirty="0"/>
                    </a:p>
                  </a:txBody>
                  <a:tcPr/>
                </a:tc>
                <a:extLst>
                  <a:ext uri="{0D108BD9-81ED-4DB2-BD59-A6C34878D82A}">
                    <a16:rowId xmlns:a16="http://schemas.microsoft.com/office/drawing/2014/main" xmlns="" val="4174743010"/>
                  </a:ext>
                </a:extLst>
              </a:tr>
            </a:tbl>
          </a:graphicData>
        </a:graphic>
      </p:graphicFrame>
    </p:spTree>
    <p:extLst>
      <p:ext uri="{BB962C8B-B14F-4D97-AF65-F5344CB8AC3E}">
        <p14:creationId xmlns:p14="http://schemas.microsoft.com/office/powerpoint/2010/main" val="184288863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2318</TotalTime>
  <Words>1215</Words>
  <Application>Microsoft Macintosh PowerPoint</Application>
  <PresentationFormat>ユーザー設定</PresentationFormat>
  <Paragraphs>229</Paragraphs>
  <Slides>7</Slides>
  <Notes>0</Notes>
  <HiddenSlides>0</HiddenSlides>
  <MMClips>0</MMClips>
  <ScaleCrop>false</ScaleCrop>
  <HeadingPairs>
    <vt:vector size="4" baseType="variant">
      <vt:variant>
        <vt:lpstr>テーマ</vt:lpstr>
      </vt:variant>
      <vt:variant>
        <vt:i4>4</vt:i4>
      </vt:variant>
      <vt:variant>
        <vt:lpstr>スライド タイトル</vt:lpstr>
      </vt:variant>
      <vt:variant>
        <vt:i4>7</vt:i4>
      </vt:variant>
    </vt:vector>
  </HeadingPairs>
  <TitlesOfParts>
    <vt:vector size="11"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148</cp:revision>
  <dcterms:created xsi:type="dcterms:W3CDTF">2022-01-19T01:36:44Z</dcterms:created>
  <dcterms:modified xsi:type="dcterms:W3CDTF">2023-11-23T16:16:50Z</dcterms:modified>
</cp:coreProperties>
</file>