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6" r:id="rId2"/>
    <p:sldId id="264" r:id="rId3"/>
    <p:sldId id="261" r:id="rId4"/>
    <p:sldId id="263" r:id="rId5"/>
    <p:sldId id="257" r:id="rId6"/>
    <p:sldId id="260" r:id="rId7"/>
    <p:sldId id="259" r:id="rId8"/>
    <p:sldId id="256" r:id="rId9"/>
    <p:sldId id="258" r:id="rId10"/>
  </p:sldIdLst>
  <p:sldSz cx="11137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4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AE6"/>
          </a:solidFill>
        </a:fill>
      </a:tcStyle>
    </a:wholeTbl>
    <a:band2H>
      <a:tcTxStyle/>
      <a:tcStyle>
        <a:tcBdr/>
        <a:fill>
          <a:solidFill>
            <a:srgbClr val="ECEDF3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CACD"/>
          </a:solidFill>
        </a:fill>
      </a:tcStyle>
    </a:wholeTbl>
    <a:band2H>
      <a:tcTxStyle/>
      <a:tcStyle>
        <a:tcBdr/>
        <a:fill>
          <a:solidFill>
            <a:srgbClr val="FEE6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" y="-608"/>
      </p:cViewPr>
      <p:guideLst>
        <p:guide orient="horz" pos="2160"/>
        <p:guide pos="35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200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sp>
        <p:nvSpPr>
          <p:cNvPr id="15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1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27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30" name="テキスト ボックス 6"/>
          <p:cNvSpPr txBox="1"/>
          <p:nvPr/>
        </p:nvSpPr>
        <p:spPr>
          <a:xfrm>
            <a:off x="10191433" y="510579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41" name="図 1" descr="図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9359" y="0"/>
            <a:ext cx="835648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44" name="テキスト ボックス 7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2" descr="図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図 30" descr="図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55" name="図 2" descr="図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58" name="テキスト ボックス 7"/>
          <p:cNvSpPr txBox="1"/>
          <p:nvPr/>
        </p:nvSpPr>
        <p:spPr>
          <a:xfrm>
            <a:off x="9788218" y="730664"/>
            <a:ext cx="110307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年　　月　　日まで</a:t>
            </a:r>
          </a:p>
        </p:txBody>
      </p:sp>
      <p:sp>
        <p:nvSpPr>
          <p:cNvPr id="59" name="テキスト ボックス 8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6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7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79" name="テキスト ボックス 1"/>
          <p:cNvSpPr txBox="1"/>
          <p:nvPr/>
        </p:nvSpPr>
        <p:spPr>
          <a:xfrm>
            <a:off x="405058" y="305999"/>
            <a:ext cx="103330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35944">
              <a:defRPr sz="2100" b="1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CONTENTS</a:t>
            </a:r>
          </a:p>
        </p:txBody>
      </p:sp>
      <p:sp>
        <p:nvSpPr>
          <p:cNvPr id="80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911308" y="1079999"/>
            <a:ext cx="9323228" cy="500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500"/>
            </a:lvl1pPr>
            <a:lvl2pPr marL="0" indent="417972">
              <a:spcBef>
                <a:spcPts val="0"/>
              </a:spcBef>
              <a:buSzTx/>
              <a:buNone/>
              <a:defRPr sz="2500"/>
            </a:lvl2pPr>
            <a:lvl3pPr marL="0" indent="835944">
              <a:spcBef>
                <a:spcPts val="0"/>
              </a:spcBef>
              <a:buSzTx/>
              <a:buNone/>
              <a:defRPr sz="2500"/>
            </a:lvl3pPr>
            <a:lvl4pPr marL="0" indent="1253916">
              <a:spcBef>
                <a:spcPts val="0"/>
              </a:spcBef>
              <a:buSzTx/>
              <a:buNone/>
              <a:defRPr sz="2500"/>
            </a:lvl4pPr>
            <a:lvl5pPr marL="0" indent="1671889">
              <a:spcBef>
                <a:spcPts val="0"/>
              </a:spcBef>
              <a:buSzTx/>
              <a:buNone/>
              <a:defRPr sz="2500"/>
            </a:lvl5pPr>
          </a:lstStyle>
          <a:p>
            <a:r>
              <a:t>1　項目タイトル メイリオ28pt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8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9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04385" y="2303883"/>
            <a:ext cx="10337073" cy="208823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  <a:lvl2pPr marL="0" indent="417972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835944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1253916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1671889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項目タイトル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05059" y="767395"/>
            <a:ext cx="10368369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05059" y="273604"/>
            <a:ext cx="10368369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" descr="図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5" name="図 31" descr="図 31"/>
          <p:cNvPicPr>
            <a:picLocks noChangeAspect="1"/>
          </p:cNvPicPr>
          <p:nvPr/>
        </p:nvPicPr>
        <p:blipFill>
          <a:blip r:embed="rId3">
            <a:extLst/>
          </a:blip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17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5059" y="273599"/>
            <a:ext cx="10368369" cy="779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100">
                <a:solidFill>
                  <a:srgbClr val="000000"/>
                </a:solidFill>
              </a:defRPr>
            </a:lvl1pPr>
            <a:lvl2pPr marL="329112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2pPr>
            <a:lvl3pPr marL="658224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3pPr>
            <a:lvl4pPr marL="0" indent="855690">
              <a:spcBef>
                <a:spcPts val="0"/>
              </a:spcBef>
              <a:buSzTx/>
              <a:buNone/>
              <a:defRPr sz="2100">
                <a:solidFill>
                  <a:srgbClr val="000000"/>
                </a:solidFill>
              </a:defRPr>
            </a:lvl4pPr>
            <a:lvl5pPr marL="1316448" indent="-131644">
              <a:spcBef>
                <a:spcPts val="0"/>
              </a:spcBef>
              <a:defRPr sz="2100">
                <a:solidFill>
                  <a:srgbClr val="000000"/>
                </a:solidFill>
              </a:defRPr>
            </a:lvl5pPr>
          </a:lstStyle>
          <a:p>
            <a:r>
              <a:t>ページ見出し 2行 メイリオ24pt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テキスト プレースホルダー 2"/>
          <p:cNvSpPr>
            <a:spLocks noGrp="1"/>
          </p:cNvSpPr>
          <p:nvPr>
            <p:ph type="body" idx="21" hasCustomPrompt="1"/>
          </p:nvPr>
        </p:nvSpPr>
        <p:spPr>
          <a:xfrm>
            <a:off x="405058" y="1232735"/>
            <a:ext cx="10368368" cy="517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</a:lstStyle>
          <a:p>
            <a:r>
              <a:t>本文 メイリオ21pt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7" descr="図 2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556894" y="92074"/>
            <a:ext cx="10024111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タイトルテキスト</a:t>
            </a:r>
          </a:p>
        </p:txBody>
      </p:sp>
      <p:sp>
        <p:nvSpPr>
          <p:cNvPr id="4" name="本文レベル1…"/>
          <p:cNvSpPr txBox="1">
            <a:spLocks noGrp="1"/>
          </p:cNvSpPr>
          <p:nvPr>
            <p:ph type="body" idx="1"/>
          </p:nvPr>
        </p:nvSpPr>
        <p:spPr>
          <a:xfrm>
            <a:off x="556894" y="1600200"/>
            <a:ext cx="10024111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5383318" y="6172200"/>
            <a:ext cx="2598844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xmlns:p14="http://schemas.microsoft.com/office/powerpoint/2010/main" spd="med"/>
  <p:txStyles>
    <p:titleStyle>
      <a:lvl1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131645" marR="0" indent="-263290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381770" marR="0" indent="-184303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731360" marR="0" indent="-204781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086069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1415181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252405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2670378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088350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506322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前回の全体報告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03898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ある時間に入庫する（できる）モノよりも多いモノが存在すると、</a:t>
            </a:r>
            <a:r>
              <a:rPr kumimoji="1" lang="en-US" altLang="ja-JP" dirty="0" smtClean="0"/>
              <a:t>LT</a:t>
            </a:r>
            <a:r>
              <a:rPr kumimoji="1" lang="ja-JP" altLang="en-US" dirty="0" smtClean="0"/>
              <a:t>が伸びるのではないか？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検収入庫</a:t>
            </a:r>
            <a:r>
              <a:rPr kumimoji="1" lang="en-US" altLang="ja-JP" dirty="0" smtClean="0"/>
              <a:t>LT</a:t>
            </a:r>
            <a:r>
              <a:rPr kumimoji="1" lang="ja-JP" altLang="en-US" dirty="0" smtClean="0"/>
              <a:t>分析１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5%以下…"/>
          <p:cNvSpPr txBox="1"/>
          <p:nvPr/>
        </p:nvSpPr>
        <p:spPr>
          <a:xfrm>
            <a:off x="211683" y="1682552"/>
            <a:ext cx="414292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ある時刻</a:t>
            </a:r>
            <a:r>
              <a:rPr lang="en-US" sz="1600" dirty="0" smtClean="0">
                <a:solidFill>
                  <a:schemeClr val="tx1"/>
                </a:solidFill>
              </a:rPr>
              <a:t>に検収される数</a:t>
            </a:r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</a:rPr>
              <a:t>9</a:t>
            </a:r>
            <a:r>
              <a:rPr lang="ja-JP" altLang="en-US" sz="1600" dirty="0" smtClean="0">
                <a:solidFill>
                  <a:schemeClr val="tx1"/>
                </a:solidFill>
              </a:rPr>
              <a:t>月平均）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5%以下…"/>
          <p:cNvSpPr txBox="1"/>
          <p:nvPr/>
        </p:nvSpPr>
        <p:spPr>
          <a:xfrm>
            <a:off x="6215591" y="1691412"/>
            <a:ext cx="414292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ある時刻</a:t>
            </a:r>
            <a:r>
              <a:rPr lang="en-US" sz="1600" dirty="0" smtClean="0">
                <a:solidFill>
                  <a:schemeClr val="tx1"/>
                </a:solidFill>
              </a:rPr>
              <a:t>に</a:t>
            </a:r>
            <a:r>
              <a:rPr lang="ja-JP" altLang="en-US" sz="1600" dirty="0" smtClean="0">
                <a:solidFill>
                  <a:schemeClr val="tx1"/>
                </a:solidFill>
              </a:rPr>
              <a:t>入庫</a:t>
            </a:r>
            <a:r>
              <a:rPr lang="en-US" sz="1600" dirty="0" smtClean="0">
                <a:solidFill>
                  <a:schemeClr val="tx1"/>
                </a:solidFill>
              </a:rPr>
              <a:t>される数</a:t>
            </a:r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</a:rPr>
              <a:t>9</a:t>
            </a:r>
            <a:r>
              <a:rPr lang="ja-JP" altLang="en-US" sz="1600" dirty="0" smtClean="0">
                <a:solidFill>
                  <a:schemeClr val="tx1"/>
                </a:solidFill>
              </a:rPr>
              <a:t>月平均）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881003" y="3729907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pic>
        <p:nvPicPr>
          <p:cNvPr id="5" name="図 4" descr="スクリーンショット 2023-10-17 8.3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1" y="2155797"/>
            <a:ext cx="3824439" cy="4080376"/>
          </a:xfrm>
          <a:prstGeom prst="rect">
            <a:avLst/>
          </a:prstGeom>
        </p:spPr>
      </p:pic>
      <p:pic>
        <p:nvPicPr>
          <p:cNvPr id="6" name="図 5" descr="スクリーンショット 2023-10-17 8.3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38" y="2017202"/>
            <a:ext cx="3742879" cy="4193828"/>
          </a:xfrm>
          <a:prstGeom prst="rect">
            <a:avLst/>
          </a:prstGeom>
        </p:spPr>
      </p:pic>
      <p:sp>
        <p:nvSpPr>
          <p:cNvPr id="11" name="5%以下…"/>
          <p:cNvSpPr txBox="1"/>
          <p:nvPr/>
        </p:nvSpPr>
        <p:spPr>
          <a:xfrm>
            <a:off x="6888781" y="2029966"/>
            <a:ext cx="3057439" cy="33855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１時間で最大</a:t>
            </a:r>
            <a:r>
              <a:rPr lang="en-US" altLang="ja-JP" sz="1600" dirty="0" smtClean="0">
                <a:solidFill>
                  <a:schemeClr val="tx1"/>
                </a:solidFill>
              </a:rPr>
              <a:t>120</a:t>
            </a:r>
            <a:r>
              <a:rPr lang="ja-JP" altLang="en-US" sz="1600" dirty="0" smtClean="0">
                <a:solidFill>
                  <a:schemeClr val="tx1"/>
                </a:solidFill>
              </a:rPr>
              <a:t>個程度入庫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7" name="5%以下…"/>
          <p:cNvSpPr txBox="1"/>
          <p:nvPr/>
        </p:nvSpPr>
        <p:spPr>
          <a:xfrm>
            <a:off x="959894" y="2029966"/>
            <a:ext cx="3057439" cy="33855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１時間で最大</a:t>
            </a:r>
            <a:r>
              <a:rPr lang="en-US" altLang="ja-JP" sz="1600" dirty="0" smtClean="0">
                <a:solidFill>
                  <a:schemeClr val="tx1"/>
                </a:solidFill>
              </a:rPr>
              <a:t>220</a:t>
            </a:r>
            <a:r>
              <a:rPr lang="ja-JP" altLang="en-US" sz="1600" dirty="0" smtClean="0">
                <a:solidFill>
                  <a:schemeClr val="tx1"/>
                </a:solidFill>
              </a:rPr>
              <a:t>個程度検収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9" name="四角形"/>
          <p:cNvSpPr/>
          <p:nvPr/>
        </p:nvSpPr>
        <p:spPr>
          <a:xfrm>
            <a:off x="1563768" y="2536032"/>
            <a:ext cx="1421069" cy="1725969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5%以下…"/>
          <p:cNvSpPr txBox="1"/>
          <p:nvPr/>
        </p:nvSpPr>
        <p:spPr>
          <a:xfrm>
            <a:off x="2274303" y="2572638"/>
            <a:ext cx="1871309" cy="338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rgbClr val="FF0000"/>
                </a:solidFill>
              </a:rPr>
              <a:t>朝</a:t>
            </a:r>
            <a:r>
              <a:rPr lang="en-US" altLang="ja-JP" sz="1600" dirty="0" smtClean="0">
                <a:solidFill>
                  <a:srgbClr val="FF0000"/>
                </a:solidFill>
              </a:rPr>
              <a:t>9</a:t>
            </a:r>
            <a:r>
              <a:rPr lang="ja-JP" altLang="en-US" sz="1600" dirty="0" smtClean="0">
                <a:solidFill>
                  <a:srgbClr val="FF0000"/>
                </a:solidFill>
              </a:rPr>
              <a:t>時ごろがピーク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1" name="5%以下…"/>
          <p:cNvSpPr txBox="1"/>
          <p:nvPr/>
        </p:nvSpPr>
        <p:spPr>
          <a:xfrm>
            <a:off x="7975155" y="2572638"/>
            <a:ext cx="279827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rgbClr val="FF0000"/>
                </a:solidFill>
              </a:rPr>
              <a:t>一定の入庫量で推移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2" name="5%以下…"/>
          <p:cNvSpPr txBox="1"/>
          <p:nvPr/>
        </p:nvSpPr>
        <p:spPr>
          <a:xfrm>
            <a:off x="4669295" y="4195985"/>
            <a:ext cx="138640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約３時間後？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7" idx="3"/>
            <a:endCxn id="11" idx="1"/>
          </p:cNvCxnSpPr>
          <p:nvPr/>
        </p:nvCxnSpPr>
        <p:spPr>
          <a:xfrm>
            <a:off x="4017333" y="2199243"/>
            <a:ext cx="2871448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5%以下…"/>
          <p:cNvSpPr txBox="1"/>
          <p:nvPr/>
        </p:nvSpPr>
        <p:spPr>
          <a:xfrm>
            <a:off x="4514500" y="1906968"/>
            <a:ext cx="1701091" cy="584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rgbClr val="FF0000"/>
                </a:solidFill>
              </a:rPr>
              <a:t>最大1</a:t>
            </a:r>
            <a:r>
              <a:rPr lang="en-US" altLang="ja-JP" sz="1600" dirty="0">
                <a:solidFill>
                  <a:srgbClr val="FF0000"/>
                </a:solidFill>
              </a:rPr>
              <a:t>0</a:t>
            </a:r>
            <a:r>
              <a:rPr lang="en-US" altLang="ja-JP" sz="1600" dirty="0" smtClean="0">
                <a:solidFill>
                  <a:srgbClr val="FF0000"/>
                </a:solidFill>
              </a:rPr>
              <a:t>0</a:t>
            </a:r>
            <a:r>
              <a:rPr lang="ja-JP" altLang="en-US" sz="1600" dirty="0" smtClean="0">
                <a:solidFill>
                  <a:srgbClr val="FF0000"/>
                </a:solidFill>
              </a:rPr>
              <a:t>個程度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rgbClr val="FF0000"/>
                </a:solidFill>
              </a:rPr>
              <a:t>ギャップがある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図 3" descr="スクリーンショット 2023-10-17 7.30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00" y="4629502"/>
            <a:ext cx="1701091" cy="846580"/>
          </a:xfrm>
          <a:prstGeom prst="rect">
            <a:avLst/>
          </a:prstGeom>
        </p:spPr>
      </p:pic>
      <p:sp>
        <p:nvSpPr>
          <p:cNvPr id="18" name="5%以下…"/>
          <p:cNvSpPr txBox="1"/>
          <p:nvPr/>
        </p:nvSpPr>
        <p:spPr>
          <a:xfrm>
            <a:off x="3890197" y="3199845"/>
            <a:ext cx="279827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5121379" y="2437008"/>
            <a:ext cx="375160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5%以下…"/>
          <p:cNvSpPr txBox="1"/>
          <p:nvPr/>
        </p:nvSpPr>
        <p:spPr>
          <a:xfrm>
            <a:off x="4186844" y="2947463"/>
            <a:ext cx="2325394" cy="338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 smtClean="0">
                <a:solidFill>
                  <a:srgbClr val="FF0000"/>
                </a:solidFill>
              </a:rPr>
              <a:t>9</a:t>
            </a:r>
            <a:r>
              <a:rPr lang="ja-JP" altLang="en-US" sz="1600" dirty="0" smtClean="0">
                <a:solidFill>
                  <a:srgbClr val="FF0000"/>
                </a:solidFill>
              </a:rPr>
              <a:t>時以降</a:t>
            </a:r>
            <a:r>
              <a:rPr lang="en-US" altLang="ja-JP" sz="1600" dirty="0" smtClean="0">
                <a:solidFill>
                  <a:srgbClr val="FF0000"/>
                </a:solidFill>
              </a:rPr>
              <a:t>LT</a:t>
            </a:r>
            <a:r>
              <a:rPr lang="ja-JP" altLang="en-US" sz="1600" dirty="0" smtClean="0">
                <a:solidFill>
                  <a:srgbClr val="FF0000"/>
                </a:solidFill>
              </a:rPr>
              <a:t>伸びないか？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15747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時以降に検収されたかんばんが設計値（黒線）を超えている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検収入庫</a:t>
            </a:r>
            <a:r>
              <a:rPr kumimoji="1" lang="en-US" altLang="ja-JP" dirty="0" smtClean="0"/>
              <a:t>LT</a:t>
            </a:r>
            <a:r>
              <a:rPr kumimoji="1" lang="ja-JP" altLang="en-US" dirty="0" smtClean="0"/>
              <a:t>の分析２</a:t>
            </a:r>
            <a:endParaRPr kumimoji="1" lang="ja-JP" altLang="en-US" dirty="0"/>
          </a:p>
        </p:txBody>
      </p:sp>
      <p:pic>
        <p:nvPicPr>
          <p:cNvPr id="4" name="図 3" descr="スクリーンショット 2023-10-17 8.1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2316132"/>
            <a:ext cx="6372340" cy="4088865"/>
          </a:xfrm>
          <a:prstGeom prst="rect">
            <a:avLst/>
          </a:prstGeom>
        </p:spPr>
      </p:pic>
      <p:sp>
        <p:nvSpPr>
          <p:cNvPr id="5" name="四角形"/>
          <p:cNvSpPr/>
          <p:nvPr/>
        </p:nvSpPr>
        <p:spPr>
          <a:xfrm>
            <a:off x="3133508" y="2595402"/>
            <a:ext cx="3323417" cy="3672056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5%以下…"/>
          <p:cNvSpPr txBox="1"/>
          <p:nvPr/>
        </p:nvSpPr>
        <p:spPr>
          <a:xfrm>
            <a:off x="729062" y="1764405"/>
            <a:ext cx="583258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ある時刻で検収されたかんばんの</a:t>
            </a:r>
            <a:r>
              <a:rPr lang="en-US" sz="1600" dirty="0" smtClean="0">
                <a:solidFill>
                  <a:schemeClr val="tx1"/>
                </a:solidFill>
              </a:rPr>
              <a:t>検収</a:t>
            </a:r>
            <a:r>
              <a:rPr lang="ja-JP" altLang="en-US" sz="1600" dirty="0" smtClean="0">
                <a:solidFill>
                  <a:schemeClr val="tx1"/>
                </a:solidFill>
              </a:rPr>
              <a:t>入庫</a:t>
            </a:r>
            <a:r>
              <a:rPr lang="en-US" altLang="ja-JP" sz="1600" dirty="0" smtClean="0">
                <a:solidFill>
                  <a:schemeClr val="tx1"/>
                </a:solidFill>
              </a:rPr>
              <a:t>LT</a:t>
            </a:r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</a:rPr>
              <a:t>9</a:t>
            </a:r>
            <a:r>
              <a:rPr lang="ja-JP" altLang="en-US" sz="1600" dirty="0" smtClean="0">
                <a:solidFill>
                  <a:schemeClr val="tx1"/>
                </a:solidFill>
              </a:rPr>
              <a:t>月中央値）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</a:rPr>
              <a:t>品番ごとに設計値が違うので設計値で規格化</a:t>
            </a:r>
          </a:p>
          <a:p>
            <a:pPr algn="ctr">
              <a:defRPr sz="1200" b="1">
                <a:solidFill>
                  <a:srgbClr val="0433FF"/>
                </a:solidFill>
              </a:defRPr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7026655" y="4418377"/>
            <a:ext cx="498512" cy="484632"/>
          </a:xfrm>
          <a:prstGeom prst="rightArrow">
            <a:avLst/>
          </a:prstGeom>
          <a:solidFill>
            <a:srgbClr val="001A72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0" name="5%以下…"/>
          <p:cNvSpPr txBox="1"/>
          <p:nvPr/>
        </p:nvSpPr>
        <p:spPr>
          <a:xfrm>
            <a:off x="6549777" y="5101836"/>
            <a:ext cx="1386406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 smtClean="0">
                <a:solidFill>
                  <a:schemeClr val="tx1"/>
                </a:solidFill>
              </a:rPr>
              <a:t>参考：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ja-JP" sz="1600" dirty="0" smtClean="0">
                <a:solidFill>
                  <a:schemeClr val="tx1"/>
                </a:solidFill>
              </a:rPr>
              <a:t>B</a:t>
            </a:r>
            <a:r>
              <a:rPr lang="ja-JP" altLang="en-US" sz="1600" dirty="0" smtClean="0">
                <a:solidFill>
                  <a:schemeClr val="tx1"/>
                </a:solidFill>
              </a:rPr>
              <a:t>毎の結果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1" name="図 10" descr="スクリーンショット 2023-10-17 8.47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73" y="3737173"/>
            <a:ext cx="3297527" cy="2667824"/>
          </a:xfrm>
          <a:prstGeom prst="rect">
            <a:avLst/>
          </a:prstGeom>
        </p:spPr>
      </p:pic>
      <p:pic>
        <p:nvPicPr>
          <p:cNvPr id="12" name="図 11" descr="スクリーンショット 2023-10-17 8.47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00" y="3539736"/>
            <a:ext cx="44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469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前回（</a:t>
            </a:r>
            <a:r>
              <a:rPr kumimoji="1" lang="en-US" altLang="ja-JP" dirty="0" smtClean="0"/>
              <a:t>10/10</a:t>
            </a:r>
            <a:r>
              <a:rPr kumimoji="1" lang="ja-JP" altLang="en-US" dirty="0" smtClean="0"/>
              <a:t>）の全体報告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 smtClean="0"/>
              <a:t>話す内容２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013598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2" name="本文 メイリオ21p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前回（</a:t>
            </a:r>
            <a:r>
              <a:rPr lang="en-US" altLang="ja-JP" dirty="0" smtClean="0"/>
              <a:t>10/12</a:t>
            </a:r>
            <a:r>
              <a:rPr lang="ja-JP" altLang="en-US" dirty="0" smtClean="0"/>
              <a:t>）の分析</a:t>
            </a:r>
            <a:endParaRPr lang="en-US" dirty="0" smtClean="0"/>
          </a:p>
          <a:p>
            <a:r>
              <a:rPr lang="en-US" dirty="0" smtClean="0"/>
              <a:t>順立装置の在庫変動（日当たり）を分析</a:t>
            </a:r>
          </a:p>
          <a:p>
            <a:r>
              <a:rPr lang="en-US" altLang="ja-JP" dirty="0" smtClean="0"/>
              <a:t>a.</a:t>
            </a:r>
            <a:r>
              <a:rPr lang="ja-JP" altLang="en-US" dirty="0" smtClean="0"/>
              <a:t>入庫数＞納入数</a:t>
            </a:r>
            <a:r>
              <a:rPr lang="en-US" altLang="ja-JP" dirty="0" smtClean="0"/>
              <a:t>1.5</a:t>
            </a:r>
            <a:r>
              <a:rPr lang="ja-JP" altLang="en-US" dirty="0" smtClean="0"/>
              <a:t>倍＆在庫数が設計値</a:t>
            </a:r>
            <a:r>
              <a:rPr lang="en-US" altLang="ja-JP" dirty="0" smtClean="0"/>
              <a:t>MAX</a:t>
            </a:r>
            <a:r>
              <a:rPr lang="ja-JP" altLang="en-US" dirty="0" smtClean="0"/>
              <a:t>を超える日数</a:t>
            </a:r>
            <a:endParaRPr lang="en-US" altLang="ja-JP" dirty="0" smtClean="0"/>
          </a:p>
          <a:p>
            <a:r>
              <a:rPr lang="en-US" altLang="ja-JP" dirty="0" smtClean="0"/>
              <a:t>b.</a:t>
            </a:r>
          </a:p>
          <a:p>
            <a:r>
              <a:rPr lang="en-US" dirty="0" smtClean="0"/>
              <a:t>c.</a:t>
            </a:r>
          </a:p>
          <a:p>
            <a:r>
              <a:rPr lang="en-US" dirty="0" smtClean="0"/>
              <a:t>d.</a:t>
            </a:r>
            <a:endParaRPr lang="en-US" dirty="0"/>
          </a:p>
          <a:p>
            <a:r>
              <a:rPr lang="en-US" altLang="ja-JP" dirty="0" err="1" smtClean="0"/>
              <a:t>a〜d</a:t>
            </a:r>
            <a:r>
              <a:rPr lang="ja-JP" altLang="en-US" dirty="0" smtClean="0"/>
              <a:t>の日数を計算し、全体に対してどのくらい存在</a:t>
            </a:r>
            <a:endParaRPr lang="en-US" altLang="ja-JP" dirty="0" smtClean="0"/>
          </a:p>
          <a:p>
            <a:r>
              <a:rPr lang="ja-JP" altLang="en-US" dirty="0" smtClean="0"/>
              <a:t>するか割合を計算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指摘事項</a:t>
            </a:r>
            <a:endParaRPr lang="en-US" altLang="ja-JP" dirty="0" smtClean="0"/>
          </a:p>
          <a:p>
            <a:r>
              <a:rPr lang="en-US" altLang="ja-JP" dirty="0" smtClean="0"/>
              <a:t>1.5</a:t>
            </a:r>
            <a:r>
              <a:rPr lang="ja-JP" altLang="en-US" dirty="0" smtClean="0"/>
              <a:t>倍だと、もともとの入庫数などが少ないものは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r>
              <a:rPr lang="ja-JP" altLang="en-US" dirty="0" smtClean="0"/>
              <a:t>増減しただけで条件満たす（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個</a:t>
            </a:r>
            <a:r>
              <a:rPr lang="en-US" altLang="ja-JP" dirty="0" smtClean="0"/>
              <a:t>→3</a:t>
            </a:r>
            <a:r>
              <a:rPr lang="ja-JP" altLang="en-US" dirty="0" smtClean="0"/>
              <a:t>個）</a:t>
            </a:r>
            <a:endParaRPr lang="en-US" altLang="ja-JP" dirty="0" smtClean="0"/>
          </a:p>
          <a:p>
            <a:r>
              <a:rPr lang="ja-JP" altLang="en-US" dirty="0" smtClean="0"/>
              <a:t>決め打ちの</a:t>
            </a:r>
            <a:r>
              <a:rPr lang="en-US" altLang="ja-JP" dirty="0" smtClean="0"/>
              <a:t>1.5</a:t>
            </a:r>
            <a:r>
              <a:rPr lang="ja-JP" altLang="en-US" dirty="0" smtClean="0"/>
              <a:t>を変えた方がいい、かんばんや収容数毎に数値変えたほうがいい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対応策</a:t>
            </a:r>
            <a:endParaRPr lang="en-US" altLang="ja-JP" dirty="0" smtClean="0"/>
          </a:p>
          <a:p>
            <a:r>
              <a:rPr lang="ja-JP" altLang="en-US" dirty="0" smtClean="0"/>
              <a:t>１個の増減で上の条件を満たすものを除外するために、</a:t>
            </a:r>
            <a:endParaRPr lang="en-US" altLang="ja-JP" dirty="0" smtClean="0"/>
          </a:p>
          <a:p>
            <a:r>
              <a:rPr lang="ja-JP" altLang="en-US" dirty="0" smtClean="0"/>
              <a:t>「増減が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個以上」という条件を加える</a:t>
            </a:r>
            <a:endParaRPr lang="en-US" altLang="ja-JP" dirty="0" smtClean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133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rPr lang="ja-JP" altLang="en-US" dirty="0" smtClean="0"/>
              <a:t>話す内容１</a:t>
            </a:r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59" y="1358357"/>
            <a:ext cx="4152377" cy="25553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6" name="本文 メイリオ21p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7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相談</a:t>
            </a:r>
          </a:p>
        </p:txBody>
      </p:sp>
      <p:pic>
        <p:nvPicPr>
          <p:cNvPr id="5" name="図 4" descr="スクリーンショット 2023-10-17 7.5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3378710"/>
            <a:ext cx="3774622" cy="3026287"/>
          </a:xfrm>
          <a:prstGeom prst="rect">
            <a:avLst/>
          </a:prstGeom>
        </p:spPr>
      </p:pic>
      <p:pic>
        <p:nvPicPr>
          <p:cNvPr id="6" name="図 5" descr="スクリーンショット 2023-10-17 7.53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767395"/>
            <a:ext cx="3774622" cy="3035800"/>
          </a:xfrm>
          <a:prstGeom prst="rect">
            <a:avLst/>
          </a:prstGeom>
        </p:spPr>
      </p:pic>
      <p:pic>
        <p:nvPicPr>
          <p:cNvPr id="8" name="図 7" descr="スクリーンショット 2023-10-17 7.56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93" y="3694866"/>
            <a:ext cx="3600864" cy="2913058"/>
          </a:xfrm>
          <a:prstGeom prst="rect">
            <a:avLst/>
          </a:prstGeom>
        </p:spPr>
      </p:pic>
      <p:pic>
        <p:nvPicPr>
          <p:cNvPr id="9" name="図 8" descr="スクリーンショット 2023-10-17 7.57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93" y="767395"/>
            <a:ext cx="3679498" cy="2939923"/>
          </a:xfrm>
          <a:prstGeom prst="rect">
            <a:avLst/>
          </a:prstGeom>
        </p:spPr>
      </p:pic>
      <p:sp>
        <p:nvSpPr>
          <p:cNvPr id="13" name="5%以下…"/>
          <p:cNvSpPr txBox="1"/>
          <p:nvPr/>
        </p:nvSpPr>
        <p:spPr>
          <a:xfrm>
            <a:off x="722065" y="901786"/>
            <a:ext cx="45004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 smtClean="0">
                <a:solidFill>
                  <a:schemeClr val="tx1"/>
                </a:solidFill>
              </a:rPr>
              <a:t>7</a:t>
            </a:r>
            <a:r>
              <a:rPr lang="ja-JP" altLang="en-US" sz="1600" dirty="0" smtClean="0">
                <a:solidFill>
                  <a:schemeClr val="tx1"/>
                </a:solidFill>
              </a:rPr>
              <a:t>時</a:t>
            </a:r>
            <a:r>
              <a:rPr lang="en-US" altLang="ja-JP" sz="1600" dirty="0" smtClean="0">
                <a:solidFill>
                  <a:schemeClr val="tx1"/>
                </a:solidFill>
              </a:rPr>
              <a:t>〜10</a:t>
            </a:r>
            <a:r>
              <a:rPr lang="ja-JP" altLang="en-US" sz="1600" dirty="0" smtClean="0">
                <a:solidFill>
                  <a:schemeClr val="tx1"/>
                </a:solidFill>
              </a:rPr>
              <a:t>時の検収を除いた検収入庫</a:t>
            </a:r>
            <a:r>
              <a:rPr lang="en-US" altLang="ja-JP" sz="1600" dirty="0" smtClean="0">
                <a:solidFill>
                  <a:schemeClr val="tx1"/>
                </a:solidFill>
              </a:rPr>
              <a:t>LT</a:t>
            </a:r>
            <a:r>
              <a:rPr lang="ja-JP" altLang="en-US" sz="1600" dirty="0" smtClean="0">
                <a:solidFill>
                  <a:schemeClr val="tx1"/>
                </a:solidFill>
              </a:rPr>
              <a:t>の分布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200" dirty="0" smtClean="0">
                <a:solidFill>
                  <a:schemeClr val="tx1"/>
                </a:solidFill>
              </a:rPr>
              <a:t>※</a:t>
            </a:r>
            <a:r>
              <a:rPr lang="ja-JP" altLang="en-US" sz="1200" dirty="0" smtClean="0">
                <a:solidFill>
                  <a:schemeClr val="tx1"/>
                </a:solidFill>
              </a:rPr>
              <a:t>品番ごとに設計値が違うので設計値で規格化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4" name="5%以下…"/>
          <p:cNvSpPr txBox="1"/>
          <p:nvPr/>
        </p:nvSpPr>
        <p:spPr>
          <a:xfrm>
            <a:off x="1173100" y="4057343"/>
            <a:ext cx="404941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 smtClean="0">
                <a:solidFill>
                  <a:schemeClr val="tx1"/>
                </a:solidFill>
              </a:rPr>
              <a:t>7</a:t>
            </a:r>
            <a:r>
              <a:rPr lang="ja-JP" altLang="en-US" sz="1600" dirty="0" smtClean="0">
                <a:solidFill>
                  <a:schemeClr val="tx1"/>
                </a:solidFill>
              </a:rPr>
              <a:t>時</a:t>
            </a:r>
            <a:r>
              <a:rPr lang="en-US" altLang="ja-JP" sz="1600" dirty="0" smtClean="0">
                <a:solidFill>
                  <a:schemeClr val="tx1"/>
                </a:solidFill>
              </a:rPr>
              <a:t>〜10</a:t>
            </a:r>
            <a:r>
              <a:rPr lang="ja-JP" altLang="en-US" sz="1600" dirty="0" smtClean="0">
                <a:solidFill>
                  <a:schemeClr val="tx1"/>
                </a:solidFill>
              </a:rPr>
              <a:t>時検収の検収入庫</a:t>
            </a:r>
            <a:r>
              <a:rPr lang="en-US" altLang="ja-JP" sz="1600" dirty="0" smtClean="0">
                <a:solidFill>
                  <a:schemeClr val="tx1"/>
                </a:solidFill>
              </a:rPr>
              <a:t>LT</a:t>
            </a:r>
            <a:r>
              <a:rPr lang="ja-JP" altLang="en-US" sz="1600" dirty="0" smtClean="0">
                <a:solidFill>
                  <a:schemeClr val="tx1"/>
                </a:solidFill>
              </a:rPr>
              <a:t>の分布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200" dirty="0" smtClean="0">
                <a:solidFill>
                  <a:schemeClr val="tx1"/>
                </a:solidFill>
              </a:rPr>
              <a:t>※</a:t>
            </a:r>
            <a:r>
              <a:rPr lang="ja-JP" altLang="en-US" sz="1200" dirty="0" smtClean="0">
                <a:solidFill>
                  <a:schemeClr val="tx1"/>
                </a:solidFill>
              </a:rPr>
              <a:t>品番ごとに設計値が違うので設計値で規格化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4" name="急増パターン（a,b）は収容数が大きく納入回数が少ないものに多い傾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>
                <a:solidFill>
                  <a:srgbClr val="FF2600"/>
                </a:solidFill>
              </a:rPr>
              <a:t>急増パターン（a,b）</a:t>
            </a:r>
            <a:r>
              <a:t>は収容数が大きく納入回数が少ないものに多い傾向</a:t>
            </a:r>
          </a:p>
          <a:p>
            <a:pPr>
              <a:defRPr sz="1800"/>
            </a:pPr>
            <a:r>
              <a:rPr>
                <a:solidFill>
                  <a:srgbClr val="0433FF"/>
                </a:solidFill>
              </a:rPr>
              <a:t>急減パターン（c,d）</a:t>
            </a:r>
            <a:r>
              <a:t>は収容数が小さく納入回数が少ないものに多い傾向</a:t>
            </a:r>
          </a:p>
          <a:p>
            <a:pPr>
              <a:defRPr sz="1800"/>
            </a:pPr>
            <a:r>
              <a:t>→</a:t>
            </a:r>
            <a:r>
              <a:rPr u="sng"/>
              <a:t>納入回数が少ない方が、急増急減が多い傾向があるかもしれない</a:t>
            </a:r>
          </a:p>
        </p:txBody>
      </p:sp>
      <p:sp>
        <p:nvSpPr>
          <p:cNvPr id="145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結果</a:t>
            </a:r>
          </a:p>
        </p:txBody>
      </p:sp>
      <p:graphicFrame>
        <p:nvGraphicFramePr>
          <p:cNvPr id="146" name="表"/>
          <p:cNvGraphicFramePr/>
          <p:nvPr/>
        </p:nvGraphicFramePr>
        <p:xfrm>
          <a:off x="405059" y="2079323"/>
          <a:ext cx="10368365" cy="436162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81195"/>
                <a:gridCol w="1481195"/>
                <a:gridCol w="1481195"/>
                <a:gridCol w="1481195"/>
                <a:gridCol w="1481195"/>
                <a:gridCol w="1481195"/>
                <a:gridCol w="1481195"/>
              </a:tblGrid>
              <a:tr h="307787">
                <a:tc>
                  <a:txBody>
                    <a:bodyPr/>
                    <a:lstStyle/>
                    <a:p>
                      <a:pPr algn="ctr" defTabSz="835944">
                        <a:defRPr sz="11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納入回数1回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納入回数２回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納入回数4回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納入回数6回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納入回数8回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納入回数24回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収容数10以下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d：7.5%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d：6.3%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a：8.3%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b：1.7%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c：5%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収容数10以上50未満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a：5.1%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b：5.9%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c：3.1%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d：3.1%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b：1.7%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-ー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収容数50以上400未満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a：5.3%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b：25.8%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d：0.6%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a：6.7%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b：6.6%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a：2.5%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40FF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</a:rPr>
                        <a:t>a：12.5%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b：10%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d：0.2%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a：10%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収容数500以上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a：6.6%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b：21.4%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a：10.4%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b：11.3%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a：9.1%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b：9.8%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47" name="5%以下…"/>
          <p:cNvSpPr txBox="1"/>
          <p:nvPr/>
        </p:nvSpPr>
        <p:spPr>
          <a:xfrm>
            <a:off x="9548014" y="807250"/>
            <a:ext cx="105579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solidFill>
                  <a:srgbClr val="0433FF"/>
                </a:solidFill>
              </a:defRPr>
            </a:pPr>
            <a:r>
              <a:rPr dirty="0"/>
              <a:t>5%以下</a:t>
            </a:r>
          </a:p>
          <a:p>
            <a:pPr>
              <a:defRPr sz="1200" b="1">
                <a:solidFill>
                  <a:srgbClr val="FF9300"/>
                </a:solidFill>
              </a:defRPr>
            </a:pPr>
            <a:r>
              <a:rPr dirty="0"/>
              <a:t>10%以下</a:t>
            </a:r>
          </a:p>
          <a:p>
            <a:pPr>
              <a:defRPr sz="1200" b="1">
                <a:solidFill>
                  <a:srgbClr val="FF2600"/>
                </a:solidFill>
              </a:defRPr>
            </a:pPr>
            <a:r>
              <a:rPr dirty="0"/>
              <a:t>30%以下</a:t>
            </a:r>
          </a:p>
        </p:txBody>
      </p:sp>
      <p:sp>
        <p:nvSpPr>
          <p:cNvPr id="148" name="四角形"/>
          <p:cNvSpPr/>
          <p:nvPr/>
        </p:nvSpPr>
        <p:spPr>
          <a:xfrm>
            <a:off x="1888552" y="4414058"/>
            <a:ext cx="8854349" cy="1985287"/>
          </a:xfrm>
          <a:prstGeom prst="rect">
            <a:avLst/>
          </a:prstGeom>
          <a:ln w="76200">
            <a:solidFill>
              <a:srgbClr val="FF26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四角形"/>
          <p:cNvSpPr/>
          <p:nvPr/>
        </p:nvSpPr>
        <p:spPr>
          <a:xfrm>
            <a:off x="1888552" y="2360210"/>
            <a:ext cx="2980512" cy="1985287"/>
          </a:xfrm>
          <a:prstGeom prst="rect">
            <a:avLst/>
          </a:prstGeom>
          <a:ln w="76200">
            <a:solidFill>
              <a:srgbClr val="0433FF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0" name="四角形"/>
          <p:cNvSpPr/>
          <p:nvPr/>
        </p:nvSpPr>
        <p:spPr>
          <a:xfrm>
            <a:off x="4920752" y="2360210"/>
            <a:ext cx="5874304" cy="1985287"/>
          </a:xfrm>
          <a:prstGeom prst="rect">
            <a:avLst/>
          </a:prstGeom>
          <a:ln w="76200">
            <a:solidFill>
              <a:srgbClr val="00F9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1" name="急増急減パターン…"/>
          <p:cNvSpPr/>
          <p:nvPr/>
        </p:nvSpPr>
        <p:spPr>
          <a:xfrm>
            <a:off x="2154966" y="2717853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急増急減パターン</a:t>
            </a:r>
          </a:p>
          <a:p>
            <a:r>
              <a:t>→在庫の変動が激しい</a:t>
            </a:r>
          </a:p>
        </p:txBody>
      </p:sp>
      <p:sp>
        <p:nvSpPr>
          <p:cNvPr id="152" name="急増パターン…"/>
          <p:cNvSpPr/>
          <p:nvPr/>
        </p:nvSpPr>
        <p:spPr>
          <a:xfrm>
            <a:off x="2154966" y="4675120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急増パターン</a:t>
            </a:r>
          </a:p>
          <a:p>
            <a:r>
              <a:t>→在庫が過多気味？</a:t>
            </a:r>
          </a:p>
        </p:txBody>
      </p:sp>
      <p:sp>
        <p:nvSpPr>
          <p:cNvPr id="153" name="正常？…"/>
          <p:cNvSpPr/>
          <p:nvPr/>
        </p:nvSpPr>
        <p:spPr>
          <a:xfrm>
            <a:off x="6634062" y="2717853"/>
            <a:ext cx="244768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正常？</a:t>
            </a:r>
          </a:p>
          <a:p>
            <a:r>
              <a:t>→在庫の変動が安定している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8" name="前回の打ち合わせ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前回の打ち合わせ</a:t>
            </a:r>
          </a:p>
          <a:p>
            <a:r>
              <a:t>１時間あたりの変動で傾向が読めないのであれば、日当たりの変化でもいい</a:t>
            </a:r>
          </a:p>
          <a:p>
            <a:endParaRPr/>
          </a:p>
          <a:p>
            <a:r>
              <a:t>生革部さんの分析結果</a:t>
            </a:r>
          </a:p>
          <a:p>
            <a:r>
              <a:t>a. 日当たりの入庫数＞日当たりの納入数の時、在庫が急増する</a:t>
            </a:r>
          </a:p>
          <a:p>
            <a:r>
              <a:t>b. 日当たりの入庫数＞日量数（計画）の時、在庫が急増する</a:t>
            </a:r>
          </a:p>
          <a:p>
            <a:r>
              <a:t>c. 日当たりの入庫数＜日当たりの納入数の時、在庫が急減する</a:t>
            </a:r>
          </a:p>
          <a:p>
            <a:r>
              <a:t>d. 日当たりの入庫数＜日量数（計画）の時、在庫が急減する</a:t>
            </a:r>
          </a:p>
          <a:p>
            <a:endParaRPr/>
          </a:p>
          <a:p>
            <a:r>
              <a:t>今回実施したこと</a:t>
            </a:r>
          </a:p>
          <a:p>
            <a:r>
              <a:t>①a,b,c,dの現象がどの程度出現するか全品番で集計</a:t>
            </a:r>
          </a:p>
          <a:p>
            <a:r>
              <a:t>②納入回数や収容数ごとに①の結果を分類し、どのような組み合わせの時、</a:t>
            </a:r>
          </a:p>
          <a:p>
            <a:r>
              <a:t>　在庫の変動が激しいのかの確認</a:t>
            </a:r>
          </a:p>
          <a:p>
            <a:endParaRPr/>
          </a:p>
        </p:txBody>
      </p:sp>
      <p:sp>
        <p:nvSpPr>
          <p:cNvPr id="129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概要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6" name="急増パターン（a,b）は収容数が大きく納入回数が少ないものに多い傾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>
                <a:solidFill>
                  <a:srgbClr val="FF2600"/>
                </a:solidFill>
              </a:rPr>
              <a:t>急増パターン（a,b）</a:t>
            </a:r>
            <a:r>
              <a:t>は収容数が大きく納入回数が少ないものに多い傾向</a:t>
            </a:r>
          </a:p>
          <a:p>
            <a:pPr>
              <a:defRPr sz="1800"/>
            </a:pPr>
            <a:r>
              <a:rPr>
                <a:solidFill>
                  <a:srgbClr val="0433FF"/>
                </a:solidFill>
              </a:rPr>
              <a:t>急減パターン（c,d）</a:t>
            </a:r>
            <a:r>
              <a:t>は収容数が小さく納入回数が少ないものに多い傾向</a:t>
            </a:r>
          </a:p>
          <a:p>
            <a:pPr>
              <a:defRPr sz="1800"/>
            </a:pPr>
            <a:r>
              <a:t>→</a:t>
            </a:r>
            <a:r>
              <a:rPr u="sng"/>
              <a:t>納入回数が少ないとき、急増急減が多い傾向があるかもしれない</a:t>
            </a:r>
          </a:p>
        </p:txBody>
      </p:sp>
      <p:sp>
        <p:nvSpPr>
          <p:cNvPr id="137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t>結果</a:t>
            </a:r>
          </a:p>
        </p:txBody>
      </p:sp>
      <p:graphicFrame>
        <p:nvGraphicFramePr>
          <p:cNvPr id="138" name="表"/>
          <p:cNvGraphicFramePr/>
          <p:nvPr/>
        </p:nvGraphicFramePr>
        <p:xfrm>
          <a:off x="405059" y="2079323"/>
          <a:ext cx="10368365" cy="436162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81195"/>
                <a:gridCol w="1481195"/>
                <a:gridCol w="1481195"/>
                <a:gridCol w="1481195"/>
                <a:gridCol w="1481195"/>
                <a:gridCol w="1481195"/>
                <a:gridCol w="1481195"/>
              </a:tblGrid>
              <a:tr h="307787">
                <a:tc>
                  <a:txBody>
                    <a:bodyPr/>
                    <a:lstStyle/>
                    <a:p>
                      <a:pPr algn="ctr" defTabSz="835944">
                        <a:defRPr sz="11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納入回数1回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納入回数２回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納入回数4回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納入回数6回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納入回数8回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納入回数24回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収容数10以下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d：7.5%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c：7.5%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d：6.3%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a：8.3%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b：1.7%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c：5%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収容数10以上50未満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a：5.1%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b：5.9%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c：3.1%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d：3.1%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b：1.7%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-ー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収容数50以上400未満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a：5.3%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b：25.8%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d：0.6%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a：6.7%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b：6.6%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a：2.5%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b：7.5%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40FF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</a:rPr>
                        <a:t>a：12.5%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b：10%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d：0.2%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a：10%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b：0%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収容数500以上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a：6.6%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b：21.4%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a：10.4%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2600"/>
                          </a:solidFill>
                        </a:defRPr>
                      </a:pPr>
                      <a:r>
                        <a:t>b：11.3%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a：9.1%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FF9300"/>
                          </a:solidFill>
                        </a:defRPr>
                      </a:pPr>
                      <a:r>
                        <a:t>b：9.8%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c：0%</a:t>
                      </a:r>
                    </a:p>
                    <a:p>
                      <a:pPr algn="ctr" defTabSz="835944">
                        <a:defRPr sz="1100" b="1">
                          <a:solidFill>
                            <a:srgbClr val="0433FF"/>
                          </a:solidFill>
                        </a:defRPr>
                      </a:pPr>
                      <a:r>
                        <a:t>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0433FF"/>
                          </a:solidFill>
                        </a:rPr>
                        <a:t>a：0%
b：0%
c：0%
d：0%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35944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333333"/>
                          </a:solidFill>
                        </a:rPr>
                        <a:t>ー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39" name="5%以下…"/>
          <p:cNvSpPr txBox="1"/>
          <p:nvPr/>
        </p:nvSpPr>
        <p:spPr>
          <a:xfrm>
            <a:off x="9548014" y="807250"/>
            <a:ext cx="105579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 b="1">
                <a:solidFill>
                  <a:srgbClr val="0433FF"/>
                </a:solidFill>
              </a:defRPr>
            </a:pPr>
            <a:r>
              <a:t>5%以下</a:t>
            </a:r>
          </a:p>
          <a:p>
            <a:pPr>
              <a:defRPr sz="1200" b="1">
                <a:solidFill>
                  <a:srgbClr val="FF9300"/>
                </a:solidFill>
              </a:defRPr>
            </a:pPr>
            <a:r>
              <a:t>10%以下</a:t>
            </a:r>
          </a:p>
          <a:p>
            <a:pPr>
              <a:defRPr sz="1200" b="1">
                <a:solidFill>
                  <a:srgbClr val="FF2600"/>
                </a:solidFill>
              </a:defRPr>
            </a:pPr>
            <a:r>
              <a:t>30%以下</a:t>
            </a:r>
          </a:p>
        </p:txBody>
      </p:sp>
      <p:sp>
        <p:nvSpPr>
          <p:cNvPr id="140" name="四角形"/>
          <p:cNvSpPr/>
          <p:nvPr/>
        </p:nvSpPr>
        <p:spPr>
          <a:xfrm>
            <a:off x="1888552" y="4414058"/>
            <a:ext cx="2980512" cy="1985287"/>
          </a:xfrm>
          <a:prstGeom prst="rect">
            <a:avLst/>
          </a:prstGeom>
          <a:ln w="76200">
            <a:solidFill>
              <a:srgbClr val="FF26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四角形"/>
          <p:cNvSpPr/>
          <p:nvPr/>
        </p:nvSpPr>
        <p:spPr>
          <a:xfrm>
            <a:off x="1888552" y="2360210"/>
            <a:ext cx="2980512" cy="1985287"/>
          </a:xfrm>
          <a:prstGeom prst="rect">
            <a:avLst/>
          </a:prstGeom>
          <a:ln w="76200">
            <a:solidFill>
              <a:srgbClr val="0433FF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表紙">
  <a:themeElements>
    <a:clrScheme name="表紙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表紙">
  <a:themeElements>
    <a:clrScheme name="表紙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1245</Words>
  <Application>Microsoft Macintosh PowerPoint</Application>
  <PresentationFormat>ユーザー設定</PresentationFormat>
  <Paragraphs>229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表紙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sasaoka</cp:lastModifiedBy>
  <cp:revision>15</cp:revision>
  <dcterms:modified xsi:type="dcterms:W3CDTF">2023-10-16T23:54:47Z</dcterms:modified>
</cp:coreProperties>
</file>