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7"/>
  </p:notesMasterIdLst>
  <p:sldIdLst>
    <p:sldId id="256" r:id="rId5"/>
    <p:sldId id="257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96AE"/>
    <a:srgbClr val="064885"/>
    <a:srgbClr val="0595AE"/>
    <a:srgbClr val="E6E6E6"/>
    <a:srgbClr val="001A72"/>
    <a:srgbClr val="057CA1"/>
    <a:srgbClr val="05568F"/>
    <a:srgbClr val="064077"/>
    <a:srgbClr val="0589A8"/>
    <a:srgbClr val="0663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8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-120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24/05/26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24/05/26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=""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2024年 5月 26日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=""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=""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=""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=""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=""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=""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=""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24/05/26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24/05/26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24/05/26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24/05/26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=""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5月 26日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2024年 5月 26日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2024年 5月 26日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2.xml"/><Relationship Id="rId3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5" Type="http://schemas.openxmlformats.org/officeDocument/2006/relationships/theme" Target="../theme/theme3.xml"/><Relationship Id="rId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2" Type="http://schemas.openxmlformats.org/officeDocument/2006/relationships/slideLayout" Target="../slideLayouts/slideLayout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theme" Target="../theme/theme4.xml"/><Relationship Id="rId6" Type="http://schemas.openxmlformats.org/officeDocument/2006/relationships/image" Target="../media/image8.emf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=""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24/05/26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=""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=""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=""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=""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=""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=""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=""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=""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=""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=""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=""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=""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2024年 5月 26日 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=""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=""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=""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=""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=""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=""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=""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=""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=""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=""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=""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=""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=""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=""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=""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=""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=""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 smtClean="0"/>
              <a:t>在庫要因分析アプリ　</a:t>
            </a:r>
            <a:r>
              <a:rPr kumimoji="1" lang="en-US" altLang="ja-JP" dirty="0" smtClean="0"/>
              <a:t>〜</a:t>
            </a:r>
            <a:r>
              <a:rPr lang="ja-JP" altLang="en-US" dirty="0" smtClean="0"/>
              <a:t>精度</a:t>
            </a:r>
            <a:r>
              <a:rPr kumimoji="1" lang="ja-JP" altLang="en-US" dirty="0" smtClean="0"/>
              <a:t>検証</a:t>
            </a:r>
            <a:r>
              <a:rPr kumimoji="1" lang="en-US" altLang="ja-JP" dirty="0" smtClean="0"/>
              <a:t>〜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5月 26日 </a:t>
            </a:fld>
            <a:endParaRPr 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96640" y="308774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 dirty="0" smtClean="0">
                <a:solidFill>
                  <a:schemeClr val="accent1"/>
                </a:solidFill>
              </a:rPr>
              <a:t>機械学習モデル</a:t>
            </a:r>
            <a:endParaRPr lang="en-US" altLang="ja-JP" sz="1400" dirty="0" smtClean="0">
              <a:solidFill>
                <a:schemeClr val="accent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434013" y="806258"/>
            <a:ext cx="4378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●</a:t>
            </a:r>
            <a:r>
              <a:rPr lang="ja-JP" altLang="en-US" dirty="0"/>
              <a:t>在庫要因分析</a:t>
            </a:r>
            <a:r>
              <a:rPr lang="ja-JP" altLang="en-US" dirty="0" smtClean="0"/>
              <a:t>アプリ</a:t>
            </a:r>
            <a:r>
              <a:rPr lang="ja-JP" altLang="en-US" dirty="0" smtClean="0"/>
              <a:t>（機能面）の課題</a:t>
            </a:r>
            <a:endParaRPr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6467615" y="783469"/>
            <a:ext cx="4607651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●</a:t>
            </a:r>
            <a:r>
              <a:rPr lang="ja-JP" altLang="en-US" dirty="0" smtClean="0"/>
              <a:t>チェックシートの記入についてのお願い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sz="1600" dirty="0" smtClean="0"/>
              <a:t>目的：実正解データを活用して、</a:t>
            </a:r>
            <a:endParaRPr lang="en-US" altLang="ja-JP" sz="1600" dirty="0" smtClean="0"/>
          </a:p>
          <a:p>
            <a:r>
              <a:rPr lang="ja-JP" altLang="ja-JP" sz="1600" dirty="0"/>
              <a:t>　</a:t>
            </a:r>
            <a:r>
              <a:rPr lang="ja-JP" altLang="en-US" sz="1600" dirty="0" smtClean="0"/>
              <a:t>　　アプリ（機能面）の精度検証を行うこと</a:t>
            </a:r>
            <a:endParaRPr lang="ja-JP" altLang="en-US" sz="1600" dirty="0"/>
          </a:p>
        </p:txBody>
      </p:sp>
      <p:sp>
        <p:nvSpPr>
          <p:cNvPr id="10" name="円/楕円 9"/>
          <p:cNvSpPr/>
          <p:nvPr/>
        </p:nvSpPr>
        <p:spPr>
          <a:xfrm>
            <a:off x="671455" y="1459926"/>
            <a:ext cx="460800" cy="46182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/>
        </p:nvSpPr>
        <p:spPr>
          <a:xfrm>
            <a:off x="677887" y="2079502"/>
            <a:ext cx="460800" cy="46182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円/楕円 11"/>
          <p:cNvSpPr/>
          <p:nvPr/>
        </p:nvSpPr>
        <p:spPr>
          <a:xfrm>
            <a:off x="677887" y="2692670"/>
            <a:ext cx="460800" cy="46182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/>
        </p:nvSpPr>
        <p:spPr>
          <a:xfrm>
            <a:off x="677887" y="3904409"/>
            <a:ext cx="460800" cy="461821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1941377" y="2321282"/>
            <a:ext cx="734400" cy="734400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AI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/>
          <p:nvPr/>
        </p:nvCxnSpPr>
        <p:spPr>
          <a:xfrm>
            <a:off x="1269924" y="1781109"/>
            <a:ext cx="554679" cy="65696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/>
          <p:nvPr/>
        </p:nvCxnSpPr>
        <p:spPr>
          <a:xfrm>
            <a:off x="1269924" y="2335881"/>
            <a:ext cx="554679" cy="32118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flipV="1">
            <a:off x="1269924" y="2846855"/>
            <a:ext cx="525486" cy="2920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V="1">
            <a:off x="1240731" y="3489223"/>
            <a:ext cx="554679" cy="55477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740736" y="3356939"/>
            <a:ext cx="334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mr-IN" altLang="ja-JP" sz="1400" dirty="0" smtClean="0">
                <a:solidFill>
                  <a:schemeClr val="accent1"/>
                </a:solidFill>
              </a:rPr>
              <a:t>…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35" name="円/楕円 34"/>
          <p:cNvSpPr/>
          <p:nvPr/>
        </p:nvSpPr>
        <p:spPr>
          <a:xfrm>
            <a:off x="3568058" y="2488281"/>
            <a:ext cx="460800" cy="4618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矢印コネクタ 36"/>
          <p:cNvCxnSpPr/>
          <p:nvPr/>
        </p:nvCxnSpPr>
        <p:spPr>
          <a:xfrm>
            <a:off x="2817188" y="2744660"/>
            <a:ext cx="613066" cy="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/>
          <p:cNvSpPr/>
          <p:nvPr/>
        </p:nvSpPr>
        <p:spPr>
          <a:xfrm>
            <a:off x="3266255" y="2981546"/>
            <a:ext cx="19800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>
                <a:solidFill>
                  <a:schemeClr val="accent3"/>
                </a:solidFill>
              </a:rPr>
              <a:t>在庫</a:t>
            </a:r>
            <a:r>
              <a:rPr lang="ja-JP" altLang="en-US" sz="1400" dirty="0" smtClean="0">
                <a:solidFill>
                  <a:schemeClr val="accent3"/>
                </a:solidFill>
              </a:rPr>
              <a:t>増減数</a:t>
            </a:r>
            <a:r>
              <a:rPr lang="ja-JP" altLang="en-US" sz="1400" dirty="0" smtClean="0">
                <a:solidFill>
                  <a:schemeClr val="accent3"/>
                </a:solidFill>
              </a:rPr>
              <a:t>（予測値）</a:t>
            </a:r>
            <a:endParaRPr lang="ja-JP" altLang="en-US" sz="1400" dirty="0">
              <a:solidFill>
                <a:schemeClr val="accent3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324128" y="4418681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solidFill>
                  <a:srgbClr val="001A72"/>
                </a:solidFill>
              </a:rPr>
              <a:t>各要因（実データ）</a:t>
            </a:r>
            <a:endParaRPr lang="ja-JP" altLang="en-US" sz="1400" dirty="0">
              <a:solidFill>
                <a:srgbClr val="001A72"/>
              </a:solidFill>
            </a:endParaRPr>
          </a:p>
        </p:txBody>
      </p:sp>
      <p:sp>
        <p:nvSpPr>
          <p:cNvPr id="44" name="円/楕円 43"/>
          <p:cNvSpPr/>
          <p:nvPr/>
        </p:nvSpPr>
        <p:spPr>
          <a:xfrm>
            <a:off x="3545295" y="3867018"/>
            <a:ext cx="460800" cy="461821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3272687" y="4418680"/>
            <a:ext cx="2159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>
                <a:solidFill>
                  <a:schemeClr val="accent1"/>
                </a:solidFill>
              </a:rPr>
              <a:t>在庫</a:t>
            </a:r>
            <a:r>
              <a:rPr lang="ja-JP" altLang="en-US" sz="1400" dirty="0" smtClean="0">
                <a:solidFill>
                  <a:schemeClr val="accent1"/>
                </a:solidFill>
              </a:rPr>
              <a:t>増減数</a:t>
            </a:r>
            <a:r>
              <a:rPr lang="ja-JP" altLang="en-US" sz="1400" dirty="0" smtClean="0">
                <a:solidFill>
                  <a:schemeClr val="accent1"/>
                </a:solidFill>
              </a:rPr>
              <a:t>（実データ）</a:t>
            </a:r>
            <a:endParaRPr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547029" y="3401627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dirty="0" smtClean="0"/>
              <a:t>＝</a:t>
            </a:r>
            <a:endParaRPr kumimoji="1" lang="ja-JP" altLang="en-US" dirty="0"/>
          </a:p>
        </p:txBody>
      </p:sp>
      <p:sp>
        <p:nvSpPr>
          <p:cNvPr id="47" name="角丸四角形吹き出し 46"/>
          <p:cNvSpPr/>
          <p:nvPr/>
        </p:nvSpPr>
        <p:spPr>
          <a:xfrm>
            <a:off x="2577946" y="1382277"/>
            <a:ext cx="2481461" cy="926714"/>
          </a:xfrm>
          <a:prstGeom prst="wedgeRoundRectCallout">
            <a:avLst>
              <a:gd name="adj1" fmla="val -58868"/>
              <a:gd name="adj2" fmla="val 43367"/>
              <a:gd name="adj3" fmla="val 16667"/>
            </a:avLst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>
                <a:solidFill>
                  <a:srgbClr val="001A72"/>
                </a:solidFill>
              </a:rPr>
              <a:t>原因と結果</a:t>
            </a:r>
            <a:r>
              <a:rPr lang="ja-JP" altLang="en-US" sz="1600" b="1" dirty="0" smtClean="0">
                <a:solidFill>
                  <a:srgbClr val="001A72"/>
                </a:solidFill>
              </a:rPr>
              <a:t>の関係性を</a:t>
            </a:r>
            <a:endParaRPr lang="en-US" altLang="ja-JP" sz="1600" b="1" dirty="0" smtClean="0">
              <a:solidFill>
                <a:srgbClr val="001A72"/>
              </a:solidFill>
            </a:endParaRPr>
          </a:p>
          <a:p>
            <a:pPr algn="ctr"/>
            <a:r>
              <a:rPr lang="ja-JP" altLang="en-US" sz="1600" b="1" dirty="0" smtClean="0">
                <a:solidFill>
                  <a:srgbClr val="001A72"/>
                </a:solidFill>
              </a:rPr>
              <a:t>学習できているか</a:t>
            </a:r>
            <a:endParaRPr lang="en-US" altLang="ja-JP" sz="1600" b="1" dirty="0" smtClean="0">
              <a:solidFill>
                <a:srgbClr val="001A72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rgbClr val="001A72"/>
                </a:solidFill>
              </a:rPr>
              <a:t>（</a:t>
            </a:r>
            <a:r>
              <a:rPr kumimoji="1" lang="ja-JP" altLang="en-US" sz="1400" dirty="0" smtClean="0">
                <a:solidFill>
                  <a:srgbClr val="001A72"/>
                </a:solidFill>
              </a:rPr>
              <a:t>予測できるのか？）</a:t>
            </a:r>
            <a:endParaRPr kumimoji="1" lang="ja-JP" altLang="en-US" sz="1400" dirty="0">
              <a:solidFill>
                <a:srgbClr val="001A72"/>
              </a:solidFill>
            </a:endParaRPr>
          </a:p>
        </p:txBody>
      </p:sp>
      <p:sp>
        <p:nvSpPr>
          <p:cNvPr id="50" name="二等辺三角形 49"/>
          <p:cNvSpPr/>
          <p:nvPr/>
        </p:nvSpPr>
        <p:spPr>
          <a:xfrm rot="10800000">
            <a:off x="1941379" y="5036743"/>
            <a:ext cx="744438" cy="291985"/>
          </a:xfrm>
          <a:prstGeom prst="triangl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143231" y="5543910"/>
            <a:ext cx="44255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dirty="0" smtClean="0">
                <a:solidFill>
                  <a:srgbClr val="001A72"/>
                </a:solidFill>
              </a:rPr>
              <a:t>在庫増減に対する</a:t>
            </a:r>
            <a:endParaRPr lang="en-US" altLang="ja-JP" dirty="0" smtClean="0">
              <a:solidFill>
                <a:srgbClr val="001A72"/>
              </a:solidFill>
            </a:endParaRPr>
          </a:p>
          <a:p>
            <a:pPr algn="ctr"/>
            <a:r>
              <a:rPr lang="ja-JP" altLang="en-US" dirty="0" smtClean="0">
                <a:solidFill>
                  <a:srgbClr val="001A72"/>
                </a:solidFill>
              </a:rPr>
              <a:t>各要因の影響度を定量化</a:t>
            </a:r>
            <a:endParaRPr lang="ja-JP" altLang="en-US" dirty="0">
              <a:solidFill>
                <a:srgbClr val="001A72"/>
              </a:solidFill>
            </a:endParaRPr>
          </a:p>
        </p:txBody>
      </p:sp>
      <p:sp>
        <p:nvSpPr>
          <p:cNvPr id="54" name="角丸四角形吹き出し 53"/>
          <p:cNvSpPr/>
          <p:nvPr/>
        </p:nvSpPr>
        <p:spPr>
          <a:xfrm>
            <a:off x="3887152" y="5542885"/>
            <a:ext cx="2320896" cy="729963"/>
          </a:xfrm>
          <a:prstGeom prst="wedgeRoundRectCallout">
            <a:avLst>
              <a:gd name="adj1" fmla="val -65631"/>
              <a:gd name="adj2" fmla="val -26564"/>
              <a:gd name="adj3" fmla="val 16667"/>
            </a:avLst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 smtClean="0">
                <a:solidFill>
                  <a:srgbClr val="001A72"/>
                </a:solidFill>
              </a:rPr>
              <a:t>解析結果と実際の結果は一致するのか？</a:t>
            </a:r>
            <a:endParaRPr kumimoji="1" lang="ja-JP" altLang="en-US" sz="1600" b="1" dirty="0">
              <a:solidFill>
                <a:srgbClr val="001A72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3906782" y="3417738"/>
            <a:ext cx="23391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solidFill>
                  <a:schemeClr val="accent1"/>
                </a:solidFill>
              </a:rPr>
              <a:t>イコールになるように学習</a:t>
            </a:r>
            <a:endParaRPr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9920545" y="3566818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★</a:t>
            </a:r>
            <a:r>
              <a:rPr kumimoji="1" lang="ja-JP" altLang="en-US" sz="1400" dirty="0"/>
              <a:t>記入方法</a:t>
            </a:r>
            <a:endParaRPr kumimoji="1" lang="en-US" altLang="ja-JP" sz="1400" dirty="0"/>
          </a:p>
          <a:p>
            <a:r>
              <a:rPr kumimoji="1" lang="ja-JP" altLang="en-US" sz="1400" dirty="0"/>
              <a:t>エクセルで別途説明</a:t>
            </a: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6414929" y="3538276"/>
            <a:ext cx="323678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★決めること</a:t>
            </a:r>
            <a:endParaRPr kumimoji="1" lang="en-US" altLang="ja-JP" sz="1400" dirty="0"/>
          </a:p>
          <a:p>
            <a:r>
              <a:rPr lang="ja-JP" altLang="en-US" sz="1400" dirty="0"/>
              <a:t>①記録方式</a:t>
            </a:r>
            <a:endParaRPr lang="en-US" altLang="ja-JP" sz="1400" dirty="0"/>
          </a:p>
          <a:p>
            <a:r>
              <a:rPr kumimoji="1" lang="ja-JP" altLang="en-US" sz="1400" dirty="0"/>
              <a:t>　紙</a:t>
            </a:r>
            <a:r>
              <a:rPr kumimoji="1" lang="en-US" altLang="ja-JP" sz="1400" dirty="0"/>
              <a:t>or</a:t>
            </a:r>
            <a:r>
              <a:rPr kumimoji="1" lang="ja-JP" altLang="en-US" sz="1400" dirty="0" smtClean="0"/>
              <a:t>電子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②</a:t>
            </a:r>
            <a:r>
              <a:rPr lang="ja-JP" altLang="en-US" sz="1400" dirty="0"/>
              <a:t>運用方法</a:t>
            </a:r>
            <a:endParaRPr lang="en-US" altLang="ja-JP" sz="1400" dirty="0"/>
          </a:p>
          <a:p>
            <a:r>
              <a:rPr kumimoji="1" lang="ja-JP" altLang="en-US" sz="1400" dirty="0"/>
              <a:t>　</a:t>
            </a:r>
            <a:r>
              <a:rPr kumimoji="1" lang="ja-JP" altLang="en-US" sz="1400" dirty="0" smtClean="0"/>
              <a:t>集欠の要因調査を誰が担当するか？</a:t>
            </a:r>
            <a:endParaRPr kumimoji="1" lang="ja-JP" altLang="en-US" sz="1400" dirty="0"/>
          </a:p>
        </p:txBody>
      </p:sp>
      <p:graphicFrame>
        <p:nvGraphicFramePr>
          <p:cNvPr id="58" name="表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430601"/>
              </p:ext>
            </p:extLst>
          </p:nvPr>
        </p:nvGraphicFramePr>
        <p:xfrm>
          <a:off x="6740153" y="5326820"/>
          <a:ext cx="4833675" cy="1068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564"/>
                <a:gridCol w="955354"/>
                <a:gridCol w="977833"/>
                <a:gridCol w="2143924"/>
              </a:tblGrid>
              <a:tr h="127730">
                <a:tc>
                  <a:txBody>
                    <a:bodyPr/>
                    <a:lstStyle/>
                    <a:p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5</a:t>
                      </a:r>
                      <a:r>
                        <a:rPr kumimoji="1" lang="en-US" altLang="ja-JP" sz="1400" dirty="0" smtClean="0"/>
                        <a:t>/</a:t>
                      </a:r>
                      <a:r>
                        <a:rPr kumimoji="1" lang="en-US" altLang="ja-JP" sz="1400" dirty="0" smtClean="0"/>
                        <a:t>28〜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6/3~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6/10〜</a:t>
                      </a:r>
                      <a:endParaRPr kumimoji="1" lang="en-US" altLang="ja-JP" sz="1400" dirty="0"/>
                    </a:p>
                  </a:txBody>
                  <a:tcPr/>
                </a:tc>
              </a:tr>
              <a:tr h="381802"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整備室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</a:tr>
              <a:tr h="381802">
                <a:tc>
                  <a:txBody>
                    <a:bodyPr/>
                    <a:lstStyle/>
                    <a:p>
                      <a:r>
                        <a:rPr kumimoji="1" lang="en-US" altLang="en-US" sz="1400" dirty="0" smtClean="0"/>
                        <a:t>DS</a:t>
                      </a:r>
                      <a:r>
                        <a:rPr kumimoji="1" lang="ja-JP" altLang="en-US" sz="1400" dirty="0" smtClean="0"/>
                        <a:t>部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ホームベース 59"/>
          <p:cNvSpPr/>
          <p:nvPr/>
        </p:nvSpPr>
        <p:spPr>
          <a:xfrm>
            <a:off x="7545133" y="5726335"/>
            <a:ext cx="1839814" cy="207338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rgbClr val="333333"/>
                </a:solidFill>
              </a:rPr>
              <a:t>シートの記録</a:t>
            </a:r>
            <a:endParaRPr kumimoji="1" lang="ja-JP" altLang="en-US" sz="1200" dirty="0">
              <a:solidFill>
                <a:srgbClr val="333333"/>
              </a:solidFill>
            </a:endParaRPr>
          </a:p>
        </p:txBody>
      </p:sp>
      <p:sp>
        <p:nvSpPr>
          <p:cNvPr id="61" name="ホームベース 60"/>
          <p:cNvSpPr/>
          <p:nvPr/>
        </p:nvSpPr>
        <p:spPr>
          <a:xfrm>
            <a:off x="9462127" y="6092257"/>
            <a:ext cx="2080793" cy="167319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結果の確認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正方形/長方形 62"/>
          <p:cNvSpPr/>
          <p:nvPr/>
        </p:nvSpPr>
        <p:spPr>
          <a:xfrm rot="771295">
            <a:off x="4465303" y="1293690"/>
            <a:ext cx="783523" cy="223442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課題</a:t>
            </a:r>
            <a:r>
              <a:rPr lang="en-US" altLang="ja-JP" sz="1200" dirty="0" smtClean="0"/>
              <a:t>1</a:t>
            </a:r>
            <a:endParaRPr kumimoji="1" lang="ja-JP" altLang="en-US" sz="1200" dirty="0"/>
          </a:p>
        </p:txBody>
      </p:sp>
      <p:sp>
        <p:nvSpPr>
          <p:cNvPr id="64" name="正方形/長方形 63"/>
          <p:cNvSpPr/>
          <p:nvPr/>
        </p:nvSpPr>
        <p:spPr>
          <a:xfrm rot="771295">
            <a:off x="5618014" y="5446823"/>
            <a:ext cx="783523" cy="223442"/>
          </a:xfrm>
          <a:prstGeom prst="rect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/>
              <a:t>課題</a:t>
            </a:r>
            <a:r>
              <a:rPr lang="en-US" altLang="ja-JP" sz="1200" dirty="0"/>
              <a:t>2</a:t>
            </a:r>
            <a:endParaRPr kumimoji="1" lang="ja-JP" altLang="en-US" sz="1200" dirty="0"/>
          </a:p>
        </p:txBody>
      </p:sp>
      <p:sp>
        <p:nvSpPr>
          <p:cNvPr id="65" name="正方形/長方形 64"/>
          <p:cNvSpPr/>
          <p:nvPr/>
        </p:nvSpPr>
        <p:spPr>
          <a:xfrm>
            <a:off x="3816322" y="6222408"/>
            <a:ext cx="25186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solidFill>
                  <a:srgbClr val="FF0000"/>
                </a:solidFill>
              </a:rPr>
              <a:t>検証には</a:t>
            </a:r>
            <a:r>
              <a:rPr lang="ja-JP" altLang="en-US" sz="1400" dirty="0" smtClean="0">
                <a:solidFill>
                  <a:srgbClr val="FF0000"/>
                </a:solidFill>
              </a:rPr>
              <a:t>実</a:t>
            </a:r>
            <a:r>
              <a:rPr lang="ja-JP" altLang="en-US" sz="1400" dirty="0">
                <a:solidFill>
                  <a:srgbClr val="FF0000"/>
                </a:solidFill>
              </a:rPr>
              <a:t>正解</a:t>
            </a:r>
            <a:r>
              <a:rPr lang="ja-JP" altLang="en-US" sz="1400" dirty="0" smtClean="0">
                <a:solidFill>
                  <a:srgbClr val="FF0000"/>
                </a:solidFill>
              </a:rPr>
              <a:t>データ</a:t>
            </a:r>
            <a:r>
              <a:rPr lang="ja-JP" altLang="en-US" sz="1400" dirty="0" smtClean="0">
                <a:solidFill>
                  <a:srgbClr val="FF0000"/>
                </a:solidFill>
              </a:rPr>
              <a:t>が必要</a:t>
            </a:r>
            <a:endParaRPr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6420122" y="4932924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/>
              <a:t>★</a:t>
            </a:r>
            <a:r>
              <a:rPr lang="ja-JP" altLang="en-US" sz="1400" dirty="0" smtClean="0"/>
              <a:t>スケジュール案</a:t>
            </a:r>
            <a:endParaRPr kumimoji="1" lang="ja-JP" altLang="en-US" sz="1400" dirty="0"/>
          </a:p>
        </p:txBody>
      </p:sp>
      <p:sp>
        <p:nvSpPr>
          <p:cNvPr id="67" name="正方形/長方形 66"/>
          <p:cNvSpPr/>
          <p:nvPr/>
        </p:nvSpPr>
        <p:spPr>
          <a:xfrm>
            <a:off x="5025231" y="1755983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dirty="0" smtClean="0">
                <a:solidFill>
                  <a:srgbClr val="FF0000"/>
                </a:solidFill>
              </a:rPr>
              <a:t>課題整理中</a:t>
            </a:r>
            <a:endParaRPr lang="ja-JP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65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2024年 5月 26日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959166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30590</TotalTime>
  <Words>150</Words>
  <Application>Microsoft Macintosh PowerPoint</Application>
  <PresentationFormat>ユーザー設定</PresentationFormat>
  <Paragraphs>41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4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sasaoka</cp:lastModifiedBy>
  <cp:revision>154</cp:revision>
  <dcterms:created xsi:type="dcterms:W3CDTF">2022-01-19T01:36:44Z</dcterms:created>
  <dcterms:modified xsi:type="dcterms:W3CDTF">2024-05-26T14:49:43Z</dcterms:modified>
</cp:coreProperties>
</file>