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Default Extension="emf" ContentType="image/x-em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3.xml" ContentType="application/vnd.openxmlformats-officedocument.theme+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70" r:id="rId2"/>
    <p:sldMasterId id="2147483672" r:id="rId3"/>
    <p:sldMasterId id="2147483677" r:id="rId4"/>
  </p:sldMasterIdLst>
  <p:notesMasterIdLst>
    <p:notesMasterId r:id="rId15"/>
  </p:notesMasterIdLst>
  <p:sldIdLst>
    <p:sldId id="295" r:id="rId5"/>
    <p:sldId id="284" r:id="rId6"/>
    <p:sldId id="293" r:id="rId7"/>
    <p:sldId id="294" r:id="rId8"/>
    <p:sldId id="285" r:id="rId9"/>
    <p:sldId id="291" r:id="rId10"/>
    <p:sldId id="290" r:id="rId11"/>
    <p:sldId id="292" r:id="rId12"/>
    <p:sldId id="281" r:id="rId13"/>
    <p:sldId id="283" r:id="rId1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596AE"/>
    <a:srgbClr val="064885"/>
    <a:srgbClr val="0595AE"/>
    <a:srgbClr val="E6E6E6"/>
    <a:srgbClr val="001A72"/>
    <a:srgbClr val="057CA1"/>
    <a:srgbClr val="05568F"/>
    <a:srgbClr val="064077"/>
    <a:srgbClr val="0589A8"/>
    <a:srgbClr val="0663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スタイル/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中間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7981" autoAdjust="0"/>
    <p:restoredTop sz="94660"/>
  </p:normalViewPr>
  <p:slideViewPr>
    <p:cSldViewPr snapToGrid="0">
      <p:cViewPr varScale="1">
        <p:scale>
          <a:sx n="143" d="100"/>
          <a:sy n="143" d="100"/>
        </p:scale>
        <p:origin x="-1440" y="-9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20" Type="http://schemas.openxmlformats.org/officeDocument/2006/relationships/tableStyles" Target="tableStyles.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notesMaster" Target="notesMasters/notesMaster1.xml"/><Relationship Id="rId16" Type="http://schemas.openxmlformats.org/officeDocument/2006/relationships/printerSettings" Target="printerSettings/printerSettings1.bin"/><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heme" Target="theme/theme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Master" Target="slideMasters/slideMaster3.xml"/><Relationship Id="rId4" Type="http://schemas.openxmlformats.org/officeDocument/2006/relationships/slideMaster" Target="slideMasters/slideMaster4.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58A22A-E5D9-41D2-96B3-0C305ABBA05F}" type="datetimeFigureOut">
              <a:rPr kumimoji="1" lang="ja-JP" altLang="en-US" smtClean="0"/>
              <a:t>24/04/23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AF95DA-1DED-4351-A436-B02E859C15B5}" type="slidenum">
              <a:rPr kumimoji="1" lang="ja-JP" altLang="en-US" smtClean="0"/>
              <a:t>‹#›</a:t>
            </a:fld>
            <a:endParaRPr kumimoji="1" lang="ja-JP" altLang="en-US"/>
          </a:p>
        </p:txBody>
      </p:sp>
    </p:spTree>
    <p:extLst>
      <p:ext uri="{BB962C8B-B14F-4D97-AF65-F5344CB8AC3E}">
        <p14:creationId xmlns:p14="http://schemas.microsoft.com/office/powerpoint/2010/main" val="245434204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emf"/></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emf"/></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表紙［機密なし］">
    <p:spTree>
      <p:nvGrpSpPr>
        <p:cNvPr id="1" name=""/>
        <p:cNvGrpSpPr/>
        <p:nvPr/>
      </p:nvGrpSpPr>
      <p:grpSpPr>
        <a:xfrm>
          <a:off x="0" y="0"/>
          <a:ext cx="0" cy="0"/>
          <a:chOff x="0" y="0"/>
          <a:chExt cx="0" cy="0"/>
        </a:xfrm>
      </p:grpSpPr>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24/04/23</a:t>
            </a:fld>
            <a:endParaRPr kumimoji="1" lang="ja-JP" altLang="en-US"/>
          </a:p>
        </p:txBody>
      </p:sp>
    </p:spTree>
    <p:extLst>
      <p:ext uri="{BB962C8B-B14F-4D97-AF65-F5344CB8AC3E}">
        <p14:creationId xmlns:p14="http://schemas.microsoft.com/office/powerpoint/2010/main" val="419410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見出し2行">
    <p:spTree>
      <p:nvGrpSpPr>
        <p:cNvPr id="1" name=""/>
        <p:cNvGrpSpPr/>
        <p:nvPr/>
      </p:nvGrpSpPr>
      <p:grpSpPr>
        <a:xfrm>
          <a:off x="0" y="0"/>
          <a:ext cx="0" cy="0"/>
          <a:chOff x="0" y="0"/>
          <a:chExt cx="0" cy="0"/>
        </a:xfrm>
      </p:grpSpPr>
      <p:sp>
        <p:nvSpPr>
          <p:cNvPr id="5" name="テキスト プレースホルダー 5"/>
          <p:cNvSpPr>
            <a:spLocks noGrp="1"/>
          </p:cNvSpPr>
          <p:nvPr>
            <p:ph type="body" sz="quarter" idx="20" hasCustomPrompt="1"/>
          </p:nvPr>
        </p:nvSpPr>
        <p:spPr>
          <a:xfrm>
            <a:off x="443077" y="273600"/>
            <a:ext cx="11341555" cy="779136"/>
          </a:xfrm>
          <a:prstGeom prst="rect">
            <a:avLst/>
          </a:prstGeom>
        </p:spPr>
        <p:txBody>
          <a:bodyPr/>
          <a:lst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a:t>
            </a:r>
            <a:r>
              <a:rPr kumimoji="1" lang="en-US" altLang="ja-JP" dirty="0"/>
              <a:t>2</a:t>
            </a:r>
            <a:r>
              <a:rPr kumimoji="1" lang="ja-JP" altLang="en-US" dirty="0"/>
              <a:t>行 メイリオ</a:t>
            </a:r>
            <a:r>
              <a:rPr kumimoji="1" lang="en-US" altLang="ja-JP" dirty="0"/>
              <a:t>24pt</a:t>
            </a:r>
          </a:p>
        </p:txBody>
      </p:sp>
      <p:sp>
        <p:nvSpPr>
          <p:cNvPr id="8" name="テキスト プレースホルダー 2">
            <a:extLst>
              <a:ext uri="{FF2B5EF4-FFF2-40B4-BE49-F238E27FC236}">
                <a16:creationId xmlns="" xmlns:a16="http://schemas.microsoft.com/office/drawing/2014/main" id="{D36865C0-32FD-6041-BDCE-3C31AE2B383C}"/>
              </a:ext>
            </a:extLst>
          </p:cNvPr>
          <p:cNvSpPr>
            <a:spLocks noGrp="1"/>
          </p:cNvSpPr>
          <p:nvPr>
            <p:ph type="body" sz="quarter" idx="22" hasCustomPrompt="1"/>
          </p:nvPr>
        </p:nvSpPr>
        <p:spPr>
          <a:xfrm>
            <a:off x="443078" y="1232736"/>
            <a:ext cx="11341554" cy="5171664"/>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2024年 4月 23日 </a:t>
            </a:fld>
            <a:endParaRPr lang="en-US" dirty="0"/>
          </a:p>
        </p:txBody>
      </p:sp>
    </p:spTree>
    <p:extLst>
      <p:ext uri="{BB962C8B-B14F-4D97-AF65-F5344CB8AC3E}">
        <p14:creationId xmlns:p14="http://schemas.microsoft.com/office/powerpoint/2010/main" val="83338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目次">
    <p:spTree>
      <p:nvGrpSpPr>
        <p:cNvPr id="1" name=""/>
        <p:cNvGrpSpPr/>
        <p:nvPr/>
      </p:nvGrpSpPr>
      <p:grpSpPr>
        <a:xfrm>
          <a:off x="0" y="0"/>
          <a:ext cx="0" cy="0"/>
          <a:chOff x="0" y="0"/>
          <a:chExt cx="0" cy="0"/>
        </a:xfrm>
      </p:grpSpPr>
      <p:sp>
        <p:nvSpPr>
          <p:cNvPr id="6" name="テキスト ボックス 5">
            <a:extLst>
              <a:ext uri="{FF2B5EF4-FFF2-40B4-BE49-F238E27FC236}">
                <a16:creationId xmlns="" xmlns:a16="http://schemas.microsoft.com/office/drawing/2014/main" id="{78E4C2EF-773D-B34F-B303-741257996BEA}"/>
              </a:ext>
            </a:extLst>
          </p:cNvPr>
          <p:cNvSpPr txBox="1"/>
          <p:nvPr userDrawn="1"/>
        </p:nvSpPr>
        <p:spPr>
          <a:xfrm>
            <a:off x="443077" y="306000"/>
            <a:ext cx="11302892" cy="307777"/>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a:solidFill>
                  <a:schemeClr val="tx1"/>
                </a:solidFill>
                <a:latin typeface="メイリオ" panose="020B0604030504040204" pitchFamily="50" charset="-128"/>
                <a:ea typeface="メイリオ" panose="020B0604030504040204" pitchFamily="50" charset="-128"/>
              </a:rPr>
              <a:t>CONTENTS</a:t>
            </a:r>
            <a:endParaRPr kumimoji="1" lang="ja-JP" altLang="en-US" sz="2000" b="1">
              <a:solidFill>
                <a:schemeClr val="tx1"/>
              </a:solidFill>
              <a:latin typeface="メイリオ" panose="020B0604030504040204" pitchFamily="50" charset="-128"/>
              <a:ea typeface="メイリオ" panose="020B0604030504040204" pitchFamily="50" charset="-128"/>
            </a:endParaRPr>
          </a:p>
        </p:txBody>
      </p:sp>
      <p:sp>
        <p:nvSpPr>
          <p:cNvPr id="8" name="テキスト プレースホルダー 2">
            <a:extLst>
              <a:ext uri="{FF2B5EF4-FFF2-40B4-BE49-F238E27FC236}">
                <a16:creationId xmlns="" xmlns:a16="http://schemas.microsoft.com/office/drawing/2014/main" id="{CAA40E23-9A1E-0940-A59B-09CD3AAE8716}"/>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4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a:t>1</a:t>
            </a:r>
            <a:r>
              <a:rPr kumimoji="1" lang="ja-JP" altLang="en-US"/>
              <a:t>　項目タイトル</a:t>
            </a:r>
            <a:r>
              <a:rPr kumimoji="1" lang="en-US" altLang="ja-JP"/>
              <a:t> </a:t>
            </a:r>
            <a:r>
              <a:rPr kumimoji="1" lang="ja-JP" altLang="en-US"/>
              <a:t>メイリオ</a:t>
            </a:r>
            <a:r>
              <a:rPr kumimoji="1" lang="en-US" altLang="ja-JP"/>
              <a:t>24pt</a:t>
            </a:r>
          </a:p>
        </p:txBody>
      </p:sp>
    </p:spTree>
    <p:extLst>
      <p:ext uri="{BB962C8B-B14F-4D97-AF65-F5344CB8AC3E}">
        <p14:creationId xmlns:p14="http://schemas.microsoft.com/office/powerpoint/2010/main" val="15564849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扉">
    <p:spTree>
      <p:nvGrpSpPr>
        <p:cNvPr id="1" name=""/>
        <p:cNvGrpSpPr/>
        <p:nvPr/>
      </p:nvGrpSpPr>
      <p:grpSpPr>
        <a:xfrm>
          <a:off x="0" y="0"/>
          <a:ext cx="0" cy="0"/>
          <a:chOff x="0" y="0"/>
          <a:chExt cx="0" cy="0"/>
        </a:xfrm>
      </p:grpSpPr>
      <p:sp>
        <p:nvSpPr>
          <p:cNvPr id="10" name="テキスト プレースホルダー 2">
            <a:extLst>
              <a:ext uri="{FF2B5EF4-FFF2-40B4-BE49-F238E27FC236}">
                <a16:creationId xmlns="" xmlns:a16="http://schemas.microsoft.com/office/drawing/2014/main" id="{875E482E-9BA5-584D-A377-01176B057662}"/>
              </a:ext>
            </a:extLst>
          </p:cNvPr>
          <p:cNvSpPr>
            <a:spLocks noGrp="1"/>
          </p:cNvSpPr>
          <p:nvPr>
            <p:ph type="body" sz="quarter" idx="18" hasCustomPrompt="1"/>
          </p:nvPr>
        </p:nvSpPr>
        <p:spPr>
          <a:xfrm>
            <a:off x="443077" y="2520001"/>
            <a:ext cx="11307323" cy="1655999"/>
          </a:xfrm>
          <a:prstGeom prst="rect">
            <a:avLst/>
          </a:prstGeom>
          <a:noFill/>
        </p:spPr>
        <p:txBody>
          <a:bodyPr anchor="ctr" anchorCtr="0"/>
          <a:lstStyle>
            <a:lvl1pPr marL="0" marR="0" indent="0" algn="ctr" defTabSz="914400" rtl="0" eaLnBrk="1" fontAlgn="auto" latinLnBrk="0" hangingPunct="1">
              <a:lnSpc>
                <a:spcPct val="100000"/>
              </a:lnSpc>
              <a:spcBef>
                <a:spcPts val="0"/>
              </a:spcBef>
              <a:spcAft>
                <a:spcPts val="0"/>
              </a:spcAft>
              <a:buClrTx/>
              <a:buSzTx/>
              <a:buFontTx/>
              <a:buNone/>
              <a:tabLst/>
              <a:def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項目タイトル</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30pt</a:t>
            </a:r>
            <a:endParaRPr kumimoji="1" lang="ja-JP" altLang="en-US" sz="3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50572783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見出し1行">
    <p:spTree>
      <p:nvGrpSpPr>
        <p:cNvPr id="1" name=""/>
        <p:cNvGrpSpPr/>
        <p:nvPr/>
      </p:nvGrpSpPr>
      <p:grpSpPr>
        <a:xfrm>
          <a:off x="0" y="0"/>
          <a:ext cx="0" cy="0"/>
          <a:chOff x="0" y="0"/>
          <a:chExt cx="0" cy="0"/>
        </a:xfrm>
      </p:grpSpPr>
      <p:sp>
        <p:nvSpPr>
          <p:cNvPr id="19" name="テキスト プレースホルダー 2">
            <a:extLst>
              <a:ext uri="{FF2B5EF4-FFF2-40B4-BE49-F238E27FC236}">
                <a16:creationId xmlns="" xmlns:a16="http://schemas.microsoft.com/office/drawing/2014/main" id="{3E2ADED7-0ED2-7C47-B4C0-1E5C776280C5}"/>
              </a:ext>
            </a:extLst>
          </p:cNvPr>
          <p:cNvSpPr>
            <a:spLocks noGrp="1"/>
          </p:cNvSpPr>
          <p:nvPr>
            <p:ph type="body" sz="quarter" idx="18" hasCustomPrompt="1"/>
          </p:nvPr>
        </p:nvSpPr>
        <p:spPr>
          <a:xfrm>
            <a:off x="443077" y="767396"/>
            <a:ext cx="11307323" cy="56376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1" name="テキスト プレースホルダー 2">
            <a:extLst>
              <a:ext uri="{FF2B5EF4-FFF2-40B4-BE49-F238E27FC236}">
                <a16:creationId xmlns="" xmlns:a16="http://schemas.microsoft.com/office/drawing/2014/main" id="{015466B9-7F06-204A-B53C-64E4557C2532}"/>
              </a:ext>
            </a:extLst>
          </p:cNvPr>
          <p:cNvSpPr>
            <a:spLocks noGrp="1"/>
          </p:cNvSpPr>
          <p:nvPr>
            <p:ph type="body" sz="quarter" idx="19" hasCustomPrompt="1"/>
          </p:nvPr>
        </p:nvSpPr>
        <p:spPr>
          <a:xfrm>
            <a:off x="443077" y="306000"/>
            <a:ext cx="11307323" cy="306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36210236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見出し2行">
    <p:spTree>
      <p:nvGrpSpPr>
        <p:cNvPr id="1" name=""/>
        <p:cNvGrpSpPr/>
        <p:nvPr/>
      </p:nvGrpSpPr>
      <p:grpSpPr>
        <a:xfrm>
          <a:off x="0" y="0"/>
          <a:ext cx="0" cy="0"/>
          <a:chOff x="0" y="0"/>
          <a:chExt cx="0" cy="0"/>
        </a:xfrm>
      </p:grpSpPr>
      <p:sp>
        <p:nvSpPr>
          <p:cNvPr id="21" name="テキスト プレースホルダー 2">
            <a:extLst>
              <a:ext uri="{FF2B5EF4-FFF2-40B4-BE49-F238E27FC236}">
                <a16:creationId xmlns="" xmlns:a16="http://schemas.microsoft.com/office/drawing/2014/main" id="{C9A4CBBA-B6A9-0844-B2B8-6153993E5562}"/>
              </a:ext>
            </a:extLst>
          </p:cNvPr>
          <p:cNvSpPr>
            <a:spLocks noGrp="1"/>
          </p:cNvSpPr>
          <p:nvPr>
            <p:ph type="body" sz="quarter" idx="18" hasCustomPrompt="1"/>
          </p:nvPr>
        </p:nvSpPr>
        <p:spPr>
          <a:xfrm>
            <a:off x="457140" y="1098000"/>
            <a:ext cx="11307323" cy="5306400"/>
          </a:xfrm>
          <a:prstGeom prst="rect">
            <a:avLst/>
          </a:prstGeom>
        </p:spPr>
        <p:txBody>
          <a:bodyPr/>
          <a:lstStyle>
            <a:lvl1pPr marL="0" indent="0">
              <a:spcBef>
                <a:spcPts val="0"/>
              </a:spcBef>
              <a:buNone/>
              <a:defRPr sz="18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a:t>本文</a:t>
            </a:r>
            <a:r>
              <a:rPr kumimoji="1" lang="en-US" altLang="ja-JP"/>
              <a:t> </a:t>
            </a:r>
            <a:r>
              <a:rPr kumimoji="1" lang="ja-JP" altLang="en-US"/>
              <a:t>メイリオ</a:t>
            </a:r>
            <a:r>
              <a:rPr kumimoji="1" lang="en-US" altLang="ja-JP"/>
              <a:t>18pt</a:t>
            </a:r>
            <a:endParaRPr kumimoji="1" lang="ja-JP" altLang="en-US"/>
          </a:p>
        </p:txBody>
      </p:sp>
      <p:sp>
        <p:nvSpPr>
          <p:cNvPr id="24" name="テキスト プレースホルダー 2">
            <a:extLst>
              <a:ext uri="{FF2B5EF4-FFF2-40B4-BE49-F238E27FC236}">
                <a16:creationId xmlns="" xmlns:a16="http://schemas.microsoft.com/office/drawing/2014/main" id="{0A92448B-A105-7F45-A55A-04ED997A09CA}"/>
              </a:ext>
            </a:extLst>
          </p:cNvPr>
          <p:cNvSpPr>
            <a:spLocks noGrp="1"/>
          </p:cNvSpPr>
          <p:nvPr>
            <p:ph type="body" sz="quarter" idx="19" hasCustomPrompt="1"/>
          </p:nvPr>
        </p:nvSpPr>
        <p:spPr>
          <a:xfrm>
            <a:off x="443077" y="306000"/>
            <a:ext cx="11307323" cy="612000"/>
          </a:xfrm>
          <a:prstGeom prst="rect">
            <a:avLst/>
          </a:prstGeom>
        </p:spPr>
        <p:txBody>
          <a:bodyPr anchor="t" anchorCtr="0"/>
          <a:lstStyle>
            <a:lvl1pPr marL="0" marR="0" indent="0" algn="l" defTabSz="914400" rtl="0" eaLnBrk="1" fontAlgn="auto" latinLnBrk="0" hangingPunct="1">
              <a:lnSpc>
                <a:spcPct val="100000"/>
              </a:lnSpc>
              <a:spcBef>
                <a:spcPts val="0"/>
              </a:spcBef>
              <a:spcAft>
                <a:spcPts val="0"/>
              </a:spcAft>
              <a:buClrTx/>
              <a:buSzTx/>
              <a:buFontTx/>
              <a:buNone/>
              <a:tabLst/>
              <a:def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ページ見出し</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2</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行</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 </a:t>
            </a:r>
            <a:r>
              <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メイリオ</a:t>
            </a:r>
            <a:r>
              <a:rPr kumimoji="1" lang="en-US" altLang="ja-JP"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rPr>
              <a:t>20pt</a:t>
            </a:r>
            <a:endParaRPr kumimoji="1" lang="ja-JP" altLang="en-US" sz="2000" b="1" i="0" u="none" strike="noStrike" kern="1200" cap="none" spc="0" normalizeH="0" baseline="0" noProof="0">
              <a:ln>
                <a:noFill/>
              </a:ln>
              <a:solidFill>
                <a:prstClr val="black"/>
              </a:solidFill>
              <a:effectLst/>
              <a:uLnTx/>
              <a:uFillTx/>
              <a:latin typeface="メイリオ" panose="020B0604030504040204" pitchFamily="50" charset="-128"/>
              <a:ea typeface="メイリオ" panose="020B0604030504040204" pitchFamily="50" charset="-128"/>
              <a:cs typeface="+mn-cs"/>
            </a:endParaRPr>
          </a:p>
        </p:txBody>
      </p:sp>
    </p:spTree>
    <p:extLst>
      <p:ext uri="{BB962C8B-B14F-4D97-AF65-F5344CB8AC3E}">
        <p14:creationId xmlns:p14="http://schemas.microsoft.com/office/powerpoint/2010/main" val="26520348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表紙［関係者外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24/04/23</a:t>
            </a:fld>
            <a:endParaRPr kumimoji="1" lang="ja-JP" altLang="en-US"/>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4" name="テキスト ボックス 3"/>
          <p:cNvSpPr txBox="1"/>
          <p:nvPr userDrawn="1"/>
        </p:nvSpPr>
        <p:spPr>
          <a:xfrm>
            <a:off x="11046532" y="442582"/>
            <a:ext cx="942887" cy="338554"/>
          </a:xfrm>
          <a:prstGeom prst="rect">
            <a:avLst/>
          </a:prstGeom>
          <a:noFill/>
        </p:spPr>
        <p:txBody>
          <a:bodyPr wrap="none" rtlCol="0">
            <a:spAutoFit/>
          </a:bodyPr>
          <a:lstStyle/>
          <a:p>
            <a:pPr algn="ctr"/>
            <a:r>
              <a:rPr kumimoji="1" lang="en-US" altLang="ja-JP" sz="800" b="1" dirty="0">
                <a:solidFill>
                  <a:srgbClr val="FF0000"/>
                </a:solidFill>
              </a:rPr>
              <a:t>DX</a:t>
            </a:r>
            <a:r>
              <a:rPr kumimoji="1" lang="ja-JP" altLang="en-US" sz="800" b="1" dirty="0">
                <a:solidFill>
                  <a:srgbClr val="FF0000"/>
                </a:solidFill>
              </a:rPr>
              <a:t>戦略センター</a:t>
            </a:r>
            <a:endParaRPr kumimoji="1" lang="en-US" altLang="ja-JP" sz="800" b="1" dirty="0">
              <a:solidFill>
                <a:srgbClr val="FF0000"/>
              </a:solidFill>
            </a:endParaRPr>
          </a:p>
          <a:p>
            <a:pPr algn="ctr"/>
            <a:r>
              <a:rPr kumimoji="1" lang="en-US" altLang="ja-JP" sz="800" b="1" dirty="0">
                <a:solidFill>
                  <a:srgbClr val="FF0000"/>
                </a:solidFill>
              </a:rPr>
              <a:t>DS</a:t>
            </a:r>
            <a:endParaRPr kumimoji="1" lang="ja-JP" altLang="en-US" sz="800" b="1" dirty="0">
              <a:solidFill>
                <a:srgbClr val="FF0000"/>
              </a:solidFill>
            </a:endParaRPr>
          </a:p>
        </p:txBody>
      </p:sp>
    </p:spTree>
    <p:extLst>
      <p:ext uri="{BB962C8B-B14F-4D97-AF65-F5344CB8AC3E}">
        <p14:creationId xmlns:p14="http://schemas.microsoft.com/office/powerpoint/2010/main" val="1574342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表紙［秘］">
    <p:spTree>
      <p:nvGrpSpPr>
        <p:cNvPr id="1" name=""/>
        <p:cNvGrpSpPr/>
        <p:nvPr/>
      </p:nvGrpSpPr>
      <p:grpSpPr>
        <a:xfrm>
          <a:off x="0" y="0"/>
          <a:ext cx="0" cy="0"/>
          <a:chOff x="0" y="0"/>
          <a:chExt cx="0" cy="0"/>
        </a:xfrm>
      </p:grpSpPr>
      <p:pic>
        <p:nvPicPr>
          <p:cNvPr id="2" name="図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51171" y="0"/>
            <a:ext cx="9140829"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8" name="テキスト ボックス 7"/>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
        <p:nvSpPr>
          <p:cNvPr id="3" name="日付プレースホルダー 2"/>
          <p:cNvSpPr>
            <a:spLocks noGrp="1"/>
          </p:cNvSpPr>
          <p:nvPr>
            <p:ph type="dt" sz="half" idx="20"/>
          </p:nvPr>
        </p:nvSpPr>
        <p:spPr/>
        <p:txBody>
          <a:bodyPr/>
          <a:lstStyle/>
          <a:p>
            <a:fld id="{E5CE2423-1C35-4C12-BAEC-CBD3693D0CE2}" type="datetimeFigureOut">
              <a:rPr kumimoji="1" lang="ja-JP" altLang="en-US" smtClean="0"/>
              <a:t>24/04/23</a:t>
            </a:fld>
            <a:endParaRPr kumimoji="1" lang="ja-JP" altLang="en-US"/>
          </a:p>
        </p:txBody>
      </p:sp>
    </p:spTree>
    <p:extLst>
      <p:ext uri="{BB962C8B-B14F-4D97-AF65-F5344CB8AC3E}">
        <p14:creationId xmlns:p14="http://schemas.microsoft.com/office/powerpoint/2010/main" val="38227037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表紙［極秘］">
    <p:spTree>
      <p:nvGrpSpPr>
        <p:cNvPr id="1" name=""/>
        <p:cNvGrpSpPr/>
        <p:nvPr/>
      </p:nvGrpSpPr>
      <p:grpSpPr>
        <a:xfrm>
          <a:off x="0" y="0"/>
          <a:ext cx="0" cy="0"/>
          <a:chOff x="0" y="0"/>
          <a:chExt cx="0" cy="0"/>
        </a:xfrm>
      </p:grpSpPr>
      <p:pic>
        <p:nvPicPr>
          <p:cNvPr id="3" name="図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90228" y="0"/>
            <a:ext cx="9901772" cy="6858000"/>
          </a:xfrm>
          <a:prstGeom prst="rect">
            <a:avLst/>
          </a:prstGeom>
        </p:spPr>
      </p:pic>
      <p:sp>
        <p:nvSpPr>
          <p:cNvPr id="13" name="テキスト プレースホルダー 2"/>
          <p:cNvSpPr>
            <a:spLocks noGrp="1"/>
          </p:cNvSpPr>
          <p:nvPr>
            <p:ph type="body" sz="quarter" idx="18" hasCustomPrompt="1"/>
          </p:nvPr>
        </p:nvSpPr>
        <p:spPr>
          <a:xfrm>
            <a:off x="540000" y="2360932"/>
            <a:ext cx="10198316" cy="2088232"/>
          </a:xfrm>
          <a:prstGeom prst="rect">
            <a:avLst/>
          </a:prstGeom>
        </p:spPr>
        <p:txBody>
          <a:bodyPr lIns="0" tIns="0" rIns="0" bIns="0" anchor="ctr">
            <a:normAutofit/>
          </a:bodyPr>
          <a:lstStyle>
            <a:lvl1pPr marL="0" indent="0">
              <a:lnSpc>
                <a:spcPct val="100000"/>
              </a:lnSpc>
              <a:spcBef>
                <a:spcPts val="0"/>
              </a:spcBef>
              <a:buNone/>
              <a:defRPr sz="3600" b="1" baseline="0">
                <a:solidFill>
                  <a:schemeClr val="bg1"/>
                </a:solidFill>
                <a:effectLst>
                  <a:outerShdw blurRad="38100" dist="38100" dir="2700000" algn="tl">
                    <a:srgbClr val="000000">
                      <a:alpha val="43137"/>
                    </a:srgbClr>
                  </a:outerShdw>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資料タイトル</a:t>
            </a:r>
            <a:r>
              <a:rPr kumimoji="1" lang="en-US" altLang="ja-JP" dirty="0"/>
              <a:t> </a:t>
            </a:r>
            <a:r>
              <a:rPr kumimoji="1" lang="ja-JP" altLang="en-US" dirty="0"/>
              <a:t>メイリオ</a:t>
            </a:r>
            <a:r>
              <a:rPr kumimoji="1" lang="en-US" altLang="ja-JP" dirty="0"/>
              <a:t>36pt</a:t>
            </a:r>
          </a:p>
        </p:txBody>
      </p:sp>
      <p:sp>
        <p:nvSpPr>
          <p:cNvPr id="14" name="テキスト プレースホルダー 2"/>
          <p:cNvSpPr>
            <a:spLocks noGrp="1"/>
          </p:cNvSpPr>
          <p:nvPr>
            <p:ph type="body" sz="quarter" idx="19" hasCustomPrompt="1"/>
          </p:nvPr>
        </p:nvSpPr>
        <p:spPr>
          <a:xfrm>
            <a:off x="540000" y="4732628"/>
            <a:ext cx="7829970" cy="1444729"/>
          </a:xfrm>
          <a:prstGeom prst="rect">
            <a:avLst/>
          </a:prstGeom>
        </p:spPr>
        <p:txBody>
          <a:bodyPr lIns="0" tIns="0" rIns="0" bIns="0" anchor="t">
            <a:normAutofit/>
          </a:bodyPr>
          <a:lstStyle>
            <a:lvl1pPr marL="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sz="2400" b="1" baseline="0">
                <a:solidFill>
                  <a:schemeClr val="bg1"/>
                </a:solidFill>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marL="0" marR="0" lvl="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a:pPr>
            <a:r>
              <a:rPr kumimoji="1" lang="ja-JP" altLang="en-US" dirty="0"/>
              <a:t>会社・部署名・発表者氏名</a:t>
            </a:r>
            <a:r>
              <a:rPr kumimoji="1" lang="en-US" altLang="ja-JP" dirty="0"/>
              <a:t> </a:t>
            </a:r>
            <a:r>
              <a:rPr kumimoji="1" lang="ja-JP" altLang="en-US" dirty="0"/>
              <a:t>メイリオ</a:t>
            </a:r>
            <a:r>
              <a:rPr kumimoji="1" lang="en-US" altLang="ja-JP" dirty="0"/>
              <a:t>24pt</a:t>
            </a:r>
          </a:p>
        </p:txBody>
      </p:sp>
      <p:sp>
        <p:nvSpPr>
          <p:cNvPr id="2" name="日付プレースホルダー 1"/>
          <p:cNvSpPr>
            <a:spLocks noGrp="1"/>
          </p:cNvSpPr>
          <p:nvPr>
            <p:ph type="dt" sz="half" idx="20"/>
          </p:nvPr>
        </p:nvSpPr>
        <p:spPr/>
        <p:txBody>
          <a:bodyPr/>
          <a:lstStyle/>
          <a:p>
            <a:fld id="{E5CE2423-1C35-4C12-BAEC-CBD3693D0CE2}" type="datetimeFigureOut">
              <a:rPr kumimoji="1" lang="ja-JP" altLang="en-US" smtClean="0"/>
              <a:t>24/04/23</a:t>
            </a:fld>
            <a:endParaRPr kumimoji="1" lang="ja-JP" altLang="en-US"/>
          </a:p>
        </p:txBody>
      </p:sp>
      <p:sp>
        <p:nvSpPr>
          <p:cNvPr id="8" name="テキスト ボックス 7"/>
          <p:cNvSpPr txBox="1"/>
          <p:nvPr/>
        </p:nvSpPr>
        <p:spPr>
          <a:xfrm>
            <a:off x="10656939" y="730660"/>
            <a:ext cx="1306635" cy="200055"/>
          </a:xfrm>
          <a:prstGeom prst="rect">
            <a:avLst/>
          </a:prstGeom>
          <a:noFill/>
        </p:spPr>
        <p:txBody>
          <a:bodyPr wrap="square" rtlCol="0">
            <a:spAutoFit/>
          </a:bodyPr>
          <a:lstStyle/>
          <a:p>
            <a:pPr algn="r"/>
            <a:r>
              <a:rPr kumimoji="1" lang="ja-JP" altLang="en-US" sz="700" b="1" dirty="0">
                <a:solidFill>
                  <a:srgbClr val="D21E23"/>
                </a:solidFill>
              </a:rPr>
              <a:t>年　　月　　日まで</a:t>
            </a:r>
          </a:p>
        </p:txBody>
      </p:sp>
      <p:sp>
        <p:nvSpPr>
          <p:cNvPr id="9" name="テキスト ボックス 8"/>
          <p:cNvSpPr txBox="1"/>
          <p:nvPr/>
        </p:nvSpPr>
        <p:spPr>
          <a:xfrm>
            <a:off x="11121885" y="581235"/>
            <a:ext cx="832218" cy="207749"/>
          </a:xfrm>
          <a:prstGeom prst="rect">
            <a:avLst/>
          </a:prstGeom>
          <a:noFill/>
        </p:spPr>
        <p:txBody>
          <a:bodyPr wrap="square" rtlCol="0">
            <a:spAutoFit/>
          </a:bodyPr>
          <a:lstStyle/>
          <a:p>
            <a:pPr algn="r"/>
            <a:r>
              <a:rPr kumimoji="1" lang="ja-JP" altLang="en-US" sz="700" b="1" dirty="0">
                <a:solidFill>
                  <a:srgbClr val="D21E23"/>
                </a:solidFill>
              </a:rPr>
              <a:t>部</a:t>
            </a:r>
          </a:p>
        </p:txBody>
      </p:sp>
    </p:spTree>
    <p:extLst>
      <p:ext uri="{BB962C8B-B14F-4D97-AF65-F5344CB8AC3E}">
        <p14:creationId xmlns:p14="http://schemas.microsoft.com/office/powerpoint/2010/main" val="4007033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p:cNvSpPr>
            <a:spLocks noGrp="1"/>
          </p:cNvSpPr>
          <p:nvPr>
            <p:ph type="dt" sz="half" idx="10"/>
          </p:nvPr>
        </p:nvSpPr>
        <p:spPr/>
        <p:txBody>
          <a:bodyPr/>
          <a:lstStyle/>
          <a:p>
            <a:fld id="{E5CE2423-1C35-4C12-BAEC-CBD3693D0CE2}" type="datetimeFigureOut">
              <a:rPr kumimoji="1" lang="ja-JP" altLang="en-US" smtClean="0"/>
              <a:t>24/04/23</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F9C9C8F-F77C-491F-AE4D-6217FC084DB7}" type="slidenum">
              <a:rPr kumimoji="1" lang="ja-JP" altLang="en-US" smtClean="0"/>
              <a:t>‹#›</a:t>
            </a:fld>
            <a:endParaRPr kumimoji="1" lang="ja-JP" altLang="en-US"/>
          </a:p>
        </p:txBody>
      </p:sp>
    </p:spTree>
    <p:extLst>
      <p:ext uri="{BB962C8B-B14F-4D97-AF65-F5344CB8AC3E}">
        <p14:creationId xmlns:p14="http://schemas.microsoft.com/office/powerpoint/2010/main" val="7649070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最終頁">
    <p:spTree>
      <p:nvGrpSpPr>
        <p:cNvPr id="1" name=""/>
        <p:cNvGrpSpPr/>
        <p:nvPr/>
      </p:nvGrpSpPr>
      <p:grpSpPr>
        <a:xfrm>
          <a:off x="0" y="0"/>
          <a:ext cx="0" cy="0"/>
          <a:chOff x="0" y="0"/>
          <a:chExt cx="0" cy="0"/>
        </a:xfrm>
      </p:grpSpPr>
    </p:spTree>
    <p:extLst>
      <p:ext uri="{BB962C8B-B14F-4D97-AF65-F5344CB8AC3E}">
        <p14:creationId xmlns:p14="http://schemas.microsoft.com/office/powerpoint/2010/main" val="3950641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目次">
    <p:spTree>
      <p:nvGrpSpPr>
        <p:cNvPr id="1" name=""/>
        <p:cNvGrpSpPr/>
        <p:nvPr/>
      </p:nvGrpSpPr>
      <p:grpSpPr>
        <a:xfrm>
          <a:off x="0" y="0"/>
          <a:ext cx="0" cy="0"/>
          <a:chOff x="0" y="0"/>
          <a:chExt cx="0" cy="0"/>
        </a:xfrm>
      </p:grpSpPr>
      <p:sp>
        <p:nvSpPr>
          <p:cNvPr id="2" name="テキスト ボックス 1"/>
          <p:cNvSpPr txBox="1"/>
          <p:nvPr/>
        </p:nvSpPr>
        <p:spPr>
          <a:xfrm>
            <a:off x="443077" y="306000"/>
            <a:ext cx="11302892" cy="369332"/>
          </a:xfrm>
          <a:prstGeom prst="rect">
            <a:avLst/>
          </a:prstGeom>
          <a:noFill/>
        </p:spPr>
        <p:txBody>
          <a:bodyPr wrap="squar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400" b="1" dirty="0">
                <a:solidFill>
                  <a:srgbClr val="000000"/>
                </a:solidFill>
                <a:latin typeface="メイリオ" panose="020B0604030504040204" pitchFamily="50" charset="-128"/>
                <a:ea typeface="メイリオ" panose="020B0604030504040204" pitchFamily="50" charset="-128"/>
              </a:rPr>
              <a:t>CONTENTS</a:t>
            </a:r>
            <a:endParaRPr kumimoji="1" lang="ja-JP" altLang="en-US" sz="2400" b="1" dirty="0">
              <a:solidFill>
                <a:srgbClr val="000000"/>
              </a:solidFill>
              <a:latin typeface="メイリオ" panose="020B0604030504040204" pitchFamily="50" charset="-128"/>
              <a:ea typeface="メイリオ" panose="020B0604030504040204" pitchFamily="50" charset="-128"/>
            </a:endParaRPr>
          </a:p>
        </p:txBody>
      </p:sp>
      <p:sp>
        <p:nvSpPr>
          <p:cNvPr id="7" name="テキスト プレースホルダー 2">
            <a:extLst>
              <a:ext uri="{FF2B5EF4-FFF2-40B4-BE49-F238E27FC236}">
                <a16:creationId xmlns="" xmlns:a16="http://schemas.microsoft.com/office/drawing/2014/main" id="{8D423200-9DDA-EB45-B4AE-06A422E698E1}"/>
              </a:ext>
            </a:extLst>
          </p:cNvPr>
          <p:cNvSpPr>
            <a:spLocks noGrp="1"/>
          </p:cNvSpPr>
          <p:nvPr>
            <p:ph type="body" sz="quarter" idx="18" hasCustomPrompt="1"/>
          </p:nvPr>
        </p:nvSpPr>
        <p:spPr>
          <a:xfrm>
            <a:off x="996842" y="1080000"/>
            <a:ext cx="10198316" cy="5004000"/>
          </a:xfrm>
          <a:prstGeom prst="rect">
            <a:avLst/>
          </a:prstGeom>
        </p:spPr>
        <p:txBody>
          <a:bodyPr>
            <a:normAutofit/>
          </a:bodyPr>
          <a:lstStyle>
            <a:lvl1pPr marL="0" indent="0">
              <a:lnSpc>
                <a:spcPct val="100000"/>
              </a:lnSpc>
              <a:spcBef>
                <a:spcPts val="0"/>
              </a:spcBef>
              <a:buNone/>
              <a:defRPr sz="2800" b="1" baseline="0">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en-US" altLang="ja-JP" dirty="0"/>
              <a:t>1</a:t>
            </a:r>
            <a:r>
              <a:rPr kumimoji="1" lang="ja-JP" altLang="en-US" dirty="0"/>
              <a:t>　項目タイトル</a:t>
            </a:r>
            <a:r>
              <a:rPr kumimoji="1" lang="en-US" altLang="ja-JP" dirty="0"/>
              <a:t> </a:t>
            </a:r>
            <a:r>
              <a:rPr kumimoji="1" lang="ja-JP" altLang="en-US" dirty="0"/>
              <a:t>メイリオ</a:t>
            </a:r>
            <a:r>
              <a:rPr kumimoji="1" lang="en-US" altLang="ja-JP" dirty="0"/>
              <a:t>28pt</a:t>
            </a:r>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2024年 4月 23日 </a:t>
            </a:fld>
            <a:endParaRPr lang="en-US" dirty="0"/>
          </a:p>
        </p:txBody>
      </p:sp>
    </p:spTree>
    <p:extLst>
      <p:ext uri="{BB962C8B-B14F-4D97-AF65-F5344CB8AC3E}">
        <p14:creationId xmlns:p14="http://schemas.microsoft.com/office/powerpoint/2010/main" val="57017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扉">
    <p:spTree>
      <p:nvGrpSpPr>
        <p:cNvPr id="1" name=""/>
        <p:cNvGrpSpPr/>
        <p:nvPr/>
      </p:nvGrpSpPr>
      <p:grpSpPr>
        <a:xfrm>
          <a:off x="0" y="0"/>
          <a:ext cx="0" cy="0"/>
          <a:chOff x="0" y="0"/>
          <a:chExt cx="0" cy="0"/>
        </a:xfrm>
      </p:grpSpPr>
      <p:sp>
        <p:nvSpPr>
          <p:cNvPr id="3" name="テキスト プレースホルダー 2"/>
          <p:cNvSpPr>
            <a:spLocks noGrp="1"/>
          </p:cNvSpPr>
          <p:nvPr>
            <p:ph type="body" sz="quarter" idx="19" hasCustomPrompt="1"/>
          </p:nvPr>
        </p:nvSpPr>
        <p:spPr>
          <a:xfrm>
            <a:off x="442339" y="2303884"/>
            <a:ext cx="11307323" cy="2088232"/>
          </a:xfrm>
          <a:prstGeom prst="rect">
            <a:avLst/>
          </a:prstGeom>
        </p:spPr>
        <p:txBody>
          <a:bodyPr lIns="0" tIns="0" rIns="0" bIns="0" anchor="ctr">
            <a:normAutofit/>
          </a:bodyPr>
          <a:lstStyle>
            <a:lvl1pPr marL="0" indent="0" algn="ctr">
              <a:lnSpc>
                <a:spcPct val="100000"/>
              </a:lnSpc>
              <a:spcBef>
                <a:spcPts val="0"/>
              </a:spcBef>
              <a:buNone/>
              <a:defRPr sz="3600" b="1" baseline="0">
                <a:solidFill>
                  <a:schemeClr val="tx2"/>
                </a:solidFill>
                <a:effectLst/>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項目タイトル</a:t>
            </a:r>
            <a:r>
              <a:rPr kumimoji="1" lang="en-US" altLang="ja-JP" dirty="0"/>
              <a:t> </a:t>
            </a:r>
            <a:r>
              <a:rPr kumimoji="1" lang="ja-JP" altLang="en-US" dirty="0"/>
              <a:t>メイリオ</a:t>
            </a:r>
            <a:r>
              <a:rPr kumimoji="1" lang="en-US" altLang="ja-JP" dirty="0"/>
              <a:t>36pt</a:t>
            </a:r>
          </a:p>
        </p:txBody>
      </p:sp>
      <p:sp>
        <p:nvSpPr>
          <p:cNvPr id="5" name="日付プレースホルダー 3"/>
          <p:cNvSpPr>
            <a:spLocks noGrp="1"/>
          </p:cNvSpPr>
          <p:nvPr>
            <p:ph type="dt" sz="half" idx="20"/>
          </p:nvPr>
        </p:nvSpPr>
        <p:spPr>
          <a:xfrm>
            <a:off x="6962400" y="6668516"/>
            <a:ext cx="2228850" cy="129789"/>
          </a:xfrm>
        </p:spPr>
        <p:txBody>
          <a:bodyPr/>
          <a:lstStyle/>
          <a:p>
            <a:fld id="{FCAFAC13-DB77-42F2-BE26-45BA5532FD50}" type="datetime4">
              <a:rPr lang="en-US" altLang="ja-JP" smtClean="0"/>
              <a:pPr/>
              <a:t>2024年 4月 23日 </a:t>
            </a:fld>
            <a:endParaRPr lang="en-US" dirty="0"/>
          </a:p>
        </p:txBody>
      </p:sp>
    </p:spTree>
    <p:extLst>
      <p:ext uri="{BB962C8B-B14F-4D97-AF65-F5344CB8AC3E}">
        <p14:creationId xmlns:p14="http://schemas.microsoft.com/office/powerpoint/2010/main" val="3082626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見出し1行">
    <p:spTree>
      <p:nvGrpSpPr>
        <p:cNvPr id="1" name=""/>
        <p:cNvGrpSpPr/>
        <p:nvPr/>
      </p:nvGrpSpPr>
      <p:grpSpPr>
        <a:xfrm>
          <a:off x="0" y="0"/>
          <a:ext cx="0" cy="0"/>
          <a:chOff x="0" y="0"/>
          <a:chExt cx="0" cy="0"/>
        </a:xfrm>
      </p:grpSpPr>
      <p:sp>
        <p:nvSpPr>
          <p:cNvPr id="5" name="テキスト プレースホルダー 2"/>
          <p:cNvSpPr>
            <a:spLocks noGrp="1"/>
          </p:cNvSpPr>
          <p:nvPr>
            <p:ph type="body" sz="quarter" idx="18" hasCustomPrompt="1"/>
          </p:nvPr>
        </p:nvSpPr>
        <p:spPr>
          <a:xfrm>
            <a:off x="443077" y="767396"/>
            <a:ext cx="11341555" cy="5637600"/>
          </a:xfrm>
          <a:prstGeom prst="rect">
            <a:avLst/>
          </a:prstGeom>
        </p:spPr>
        <p:txBody>
          <a:bodyPr/>
          <a:lstStyle>
            <a:lvl1pPr marL="0" indent="0">
              <a:spcBef>
                <a:spcPts val="0"/>
              </a:spcBef>
              <a:buNone/>
              <a:defRPr sz="21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spcBef>
                <a:spcPts val="500"/>
              </a:spcBef>
              <a:buNone/>
              <a:defRPr sz="1600">
                <a:latin typeface="メイリオ" panose="020B0604030504040204" pitchFamily="50" charset="-128"/>
                <a:ea typeface="メイリオ" panose="020B0604030504040204" pitchFamily="50" charset="-128"/>
                <a:cs typeface="メイリオ" panose="020B0604030504040204" pitchFamily="50" charset="-128"/>
              </a:defRPr>
            </a:lvl2pPr>
            <a:lvl3pPr marL="914400" indent="0">
              <a:spcBef>
                <a:spcPts val="500"/>
              </a:spcBef>
              <a:buNone/>
              <a:defRPr sz="1200">
                <a:latin typeface="メイリオ" panose="020B0604030504040204" pitchFamily="50" charset="-128"/>
                <a:ea typeface="メイリオ" panose="020B0604030504040204" pitchFamily="50" charset="-128"/>
                <a:cs typeface="メイリオ" panose="020B0604030504040204" pitchFamily="50" charset="-128"/>
              </a:defRPr>
            </a:lvl3pPr>
            <a:lvl4pPr marL="1371600" indent="0">
              <a:spcBef>
                <a:spcPts val="500"/>
              </a:spcBef>
              <a:buNone/>
              <a:defRPr sz="1050">
                <a:latin typeface="メイリオ" panose="020B0604030504040204" pitchFamily="50" charset="-128"/>
                <a:ea typeface="メイリオ" panose="020B0604030504040204" pitchFamily="50" charset="-128"/>
                <a:cs typeface="メイリオ" panose="020B0604030504040204" pitchFamily="50" charset="-128"/>
              </a:defRPr>
            </a:lvl4pPr>
            <a:lvl5pPr marL="1828800" indent="0">
              <a:spcBef>
                <a:spcPts val="500"/>
              </a:spcBef>
              <a:buNone/>
              <a:defRPr sz="900">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dirty="0"/>
              <a:t>本文</a:t>
            </a:r>
            <a:r>
              <a:rPr kumimoji="1" lang="en-US" altLang="ja-JP" dirty="0"/>
              <a:t> </a:t>
            </a:r>
            <a:r>
              <a:rPr kumimoji="1" lang="ja-JP" altLang="en-US" dirty="0"/>
              <a:t>メイリオ</a:t>
            </a:r>
            <a:r>
              <a:rPr kumimoji="1" lang="en-US" altLang="ja-JP" dirty="0"/>
              <a:t>21pt</a:t>
            </a:r>
            <a:endParaRPr kumimoji="1" lang="ja-JP" altLang="en-US" dirty="0"/>
          </a:p>
        </p:txBody>
      </p:sp>
      <p:sp>
        <p:nvSpPr>
          <p:cNvPr id="6" name="テキスト プレースホルダー 5"/>
          <p:cNvSpPr>
            <a:spLocks noGrp="1"/>
          </p:cNvSpPr>
          <p:nvPr>
            <p:ph type="body" sz="quarter" idx="20" hasCustomPrompt="1"/>
          </p:nvPr>
        </p:nvSpPr>
        <p:spPr>
          <a:xfrm>
            <a:off x="443077" y="273600"/>
            <a:ext cx="11341555" cy="351353"/>
          </a:xfrm>
          <a:prstGeom prst="rect">
            <a:avLst/>
          </a:prstGeom>
        </p:spPr>
        <p:txBody>
          <a:bodyPr/>
          <a:lstStyle>
            <a:lvl1pPr indent="0">
              <a:spcBef>
                <a:spcPts val="0"/>
              </a:spcBef>
              <a:defRPr sz="2400">
                <a:solidFill>
                  <a:schemeClr val="tx2"/>
                </a:solidFill>
              </a:defRPr>
            </a:lvl1pPr>
            <a:lvl2pPr>
              <a:defRPr sz="2400"/>
            </a:lvl2pPr>
            <a:lvl3pPr>
              <a:defRPr sz="2400"/>
            </a:lvl3pPr>
            <a:lvl4pPr>
              <a:defRPr sz="2400"/>
            </a:lvl4pPr>
            <a:lvl5pPr>
              <a:defRPr sz="2400"/>
            </a:lvl5pPr>
          </a:lstStyle>
          <a:p>
            <a:pPr lvl="0"/>
            <a:r>
              <a:rPr kumimoji="1" lang="ja-JP" altLang="en-US" dirty="0"/>
              <a:t>ページ見出し メイリオ</a:t>
            </a:r>
            <a:r>
              <a:rPr kumimoji="1" lang="en-US" altLang="ja-JP" dirty="0"/>
              <a:t>24pt</a:t>
            </a:r>
            <a:endParaRPr kumimoji="1" lang="ja-JP" altLang="en-US" dirty="0"/>
          </a:p>
        </p:txBody>
      </p:sp>
      <p:sp>
        <p:nvSpPr>
          <p:cNvPr id="8" name="日付プレースホルダー 3"/>
          <p:cNvSpPr>
            <a:spLocks noGrp="1"/>
          </p:cNvSpPr>
          <p:nvPr>
            <p:ph type="dt" sz="half" idx="19"/>
          </p:nvPr>
        </p:nvSpPr>
        <p:spPr>
          <a:xfrm>
            <a:off x="6962400" y="6668516"/>
            <a:ext cx="2228850" cy="129789"/>
          </a:xfrm>
        </p:spPr>
        <p:txBody>
          <a:bodyPr/>
          <a:lstStyle/>
          <a:p>
            <a:fld id="{FCAFAC13-DB77-42F2-BE26-45BA5532FD50}" type="datetime4">
              <a:rPr lang="en-US" altLang="ja-JP" smtClean="0"/>
              <a:pPr/>
              <a:t>2024年 4月 23日 </a:t>
            </a:fld>
            <a:endParaRPr lang="en-US" dirty="0"/>
          </a:p>
        </p:txBody>
      </p:sp>
    </p:spTree>
    <p:extLst>
      <p:ext uri="{BB962C8B-B14F-4D97-AF65-F5344CB8AC3E}">
        <p14:creationId xmlns:p14="http://schemas.microsoft.com/office/powerpoint/2010/main" val="93982032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 Id="rId7" Type="http://schemas.openxmlformats.org/officeDocument/2006/relationships/image" Target="../media/image1.png"/><Relationship Id="rId8"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theme" Target="../theme/theme2.xml"/><Relationship Id="rId3" Type="http://schemas.openxmlformats.org/officeDocument/2006/relationships/image" Target="../media/image6.png"/></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4" Type="http://schemas.openxmlformats.org/officeDocument/2006/relationships/slideLayout" Target="../slideLayouts/slideLayout10.xml"/><Relationship Id="rId5" Type="http://schemas.openxmlformats.org/officeDocument/2006/relationships/theme" Target="../theme/theme3.xml"/><Relationship Id="rId6" Type="http://schemas.openxmlformats.org/officeDocument/2006/relationships/image" Target="../media/image7.png"/><Relationship Id="rId1" Type="http://schemas.openxmlformats.org/officeDocument/2006/relationships/slideLayout" Target="../slideLayouts/slideLayout7.xml"/><Relationship Id="rId2" Type="http://schemas.openxmlformats.org/officeDocument/2006/relationships/slideLayout" Target="../slideLayouts/slideLayout8.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theme" Target="../theme/theme4.xml"/><Relationship Id="rId6" Type="http://schemas.openxmlformats.org/officeDocument/2006/relationships/image" Target="../media/image8.emf"/><Relationship Id="rId1" Type="http://schemas.openxmlformats.org/officeDocument/2006/relationships/slideLayout" Target="../slideLayouts/slideLayout11.xml"/><Relationship Id="rId2"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31" name="図 3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580" y="0"/>
            <a:ext cx="12190839" cy="6858000"/>
          </a:xfrm>
          <a:prstGeom prst="rect">
            <a:avLst/>
          </a:prstGeom>
        </p:spPr>
      </p:pic>
      <p:sp>
        <p:nvSpPr>
          <p:cNvPr id="23" name="コンテンツ プレースホルダー 6">
            <a:extLst>
              <a:ext uri="{FF2B5EF4-FFF2-40B4-BE49-F238E27FC236}">
                <a16:creationId xmlns="" xmlns:a16="http://schemas.microsoft.com/office/drawing/2014/main" id="{3B2F5581-4034-DA46-842F-58D9CD0C1C39}"/>
              </a:ext>
            </a:extLst>
          </p:cNvPr>
          <p:cNvSpPr txBox="1">
            <a:spLocks/>
          </p:cNvSpPr>
          <p:nvPr/>
        </p:nvSpPr>
        <p:spPr>
          <a:xfrm>
            <a:off x="88020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4" name="日付プレースホルダー 3"/>
          <p:cNvSpPr>
            <a:spLocks noGrp="1"/>
          </p:cNvSpPr>
          <p:nvPr>
            <p:ph type="dt" sz="half" idx="2"/>
          </p:nvPr>
        </p:nvSpPr>
        <p:spPr>
          <a:xfrm>
            <a:off x="7689600" y="6671691"/>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E5CE2423-1C35-4C12-BAEC-CBD3693D0CE2}" type="datetimeFigureOut">
              <a:rPr kumimoji="1" lang="ja-JP" altLang="en-US" smtClean="0"/>
              <a:t>24/04/23</a:t>
            </a:fld>
            <a:endParaRPr kumimoji="1" lang="ja-JP" altLang="en-US"/>
          </a:p>
        </p:txBody>
      </p:sp>
      <p:sp>
        <p:nvSpPr>
          <p:cNvPr id="65" name="正方形/長方形 64">
            <a:extLst>
              <a:ext uri="{FF2B5EF4-FFF2-40B4-BE49-F238E27FC236}">
                <a16:creationId xmlns=""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6" name="正方形/長方形 65">
            <a:extLst>
              <a:ext uri="{FF2B5EF4-FFF2-40B4-BE49-F238E27FC236}">
                <a16:creationId xmlns=""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7" name="正方形/長方形 66">
            <a:extLst>
              <a:ext uri="{FF2B5EF4-FFF2-40B4-BE49-F238E27FC236}">
                <a16:creationId xmlns=""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8" name="正方形/長方形 67">
            <a:extLst>
              <a:ext uri="{FF2B5EF4-FFF2-40B4-BE49-F238E27FC236}">
                <a16:creationId xmlns=""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9" name="正方形/長方形 68">
            <a:extLst>
              <a:ext uri="{FF2B5EF4-FFF2-40B4-BE49-F238E27FC236}">
                <a16:creationId xmlns=""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1" name="正方形/長方形 70">
            <a:extLst>
              <a:ext uri="{FF2B5EF4-FFF2-40B4-BE49-F238E27FC236}">
                <a16:creationId xmlns=""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3" name="正方形/長方形 72">
            <a:extLst>
              <a:ext uri="{FF2B5EF4-FFF2-40B4-BE49-F238E27FC236}">
                <a16:creationId xmlns=""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5" name="正方形/長方形 74">
            <a:extLst>
              <a:ext uri="{FF2B5EF4-FFF2-40B4-BE49-F238E27FC236}">
                <a16:creationId xmlns=""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6" name="正方形/長方形 75">
            <a:extLst>
              <a:ext uri="{FF2B5EF4-FFF2-40B4-BE49-F238E27FC236}">
                <a16:creationId xmlns=""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8" name="正方形/長方形 77">
            <a:extLst>
              <a:ext uri="{FF2B5EF4-FFF2-40B4-BE49-F238E27FC236}">
                <a16:creationId xmlns=""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9" name="正方形/長方形 78">
            <a:extLst>
              <a:ext uri="{FF2B5EF4-FFF2-40B4-BE49-F238E27FC236}">
                <a16:creationId xmlns=""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1" name="正方形/長方形 80">
            <a:extLst>
              <a:ext uri="{FF2B5EF4-FFF2-40B4-BE49-F238E27FC236}">
                <a16:creationId xmlns=""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3" name="正方形/長方形 82">
            <a:extLst>
              <a:ext uri="{FF2B5EF4-FFF2-40B4-BE49-F238E27FC236}">
                <a16:creationId xmlns=""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4" name="正方形/長方形 83">
            <a:extLst>
              <a:ext uri="{FF2B5EF4-FFF2-40B4-BE49-F238E27FC236}">
                <a16:creationId xmlns=""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6" name="正方形/長方形 85">
            <a:extLst>
              <a:ext uri="{FF2B5EF4-FFF2-40B4-BE49-F238E27FC236}">
                <a16:creationId xmlns=""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7" name="正方形/長方形 86">
            <a:extLst>
              <a:ext uri="{FF2B5EF4-FFF2-40B4-BE49-F238E27FC236}">
                <a16:creationId xmlns=""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8" name="正方形/長方形 87">
            <a:extLst>
              <a:ext uri="{FF2B5EF4-FFF2-40B4-BE49-F238E27FC236}">
                <a16:creationId xmlns=""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9" name="正方形/長方形 88">
            <a:extLst>
              <a:ext uri="{FF2B5EF4-FFF2-40B4-BE49-F238E27FC236}">
                <a16:creationId xmlns=""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0" name="正方形/長方形 89">
            <a:extLst>
              <a:ext uri="{FF2B5EF4-FFF2-40B4-BE49-F238E27FC236}">
                <a16:creationId xmlns=""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398215047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Lst>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60" name="正方形/長方形 59">
            <a:extLst>
              <a:ext uri="{FF2B5EF4-FFF2-40B4-BE49-F238E27FC236}">
                <a16:creationId xmlns=""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1" name="正方形/長方形 60">
            <a:extLst>
              <a:ext uri="{FF2B5EF4-FFF2-40B4-BE49-F238E27FC236}">
                <a16:creationId xmlns=""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2" name="正方形/長方形 61">
            <a:extLst>
              <a:ext uri="{FF2B5EF4-FFF2-40B4-BE49-F238E27FC236}">
                <a16:creationId xmlns=""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3" name="正方形/長方形 62">
            <a:extLst>
              <a:ext uri="{FF2B5EF4-FFF2-40B4-BE49-F238E27FC236}">
                <a16:creationId xmlns=""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64" name="正方形/長方形 63">
            <a:extLst>
              <a:ext uri="{FF2B5EF4-FFF2-40B4-BE49-F238E27FC236}">
                <a16:creationId xmlns=""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5" name="正方形/長方形 64">
            <a:extLst>
              <a:ext uri="{FF2B5EF4-FFF2-40B4-BE49-F238E27FC236}">
                <a16:creationId xmlns=""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66" name="正方形/長方形 65">
            <a:extLst>
              <a:ext uri="{FF2B5EF4-FFF2-40B4-BE49-F238E27FC236}">
                <a16:creationId xmlns=""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67" name="正方形/長方形 66">
            <a:extLst>
              <a:ext uri="{FF2B5EF4-FFF2-40B4-BE49-F238E27FC236}">
                <a16:creationId xmlns=""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68" name="正方形/長方形 67">
            <a:extLst>
              <a:ext uri="{FF2B5EF4-FFF2-40B4-BE49-F238E27FC236}">
                <a16:creationId xmlns=""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69" name="正方形/長方形 68">
            <a:extLst>
              <a:ext uri="{FF2B5EF4-FFF2-40B4-BE49-F238E27FC236}">
                <a16:creationId xmlns=""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0" name="正方形/長方形 69">
            <a:extLst>
              <a:ext uri="{FF2B5EF4-FFF2-40B4-BE49-F238E27FC236}">
                <a16:creationId xmlns=""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1" name="正方形/長方形 70">
            <a:extLst>
              <a:ext uri="{FF2B5EF4-FFF2-40B4-BE49-F238E27FC236}">
                <a16:creationId xmlns=""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3" name="正方形/長方形 72">
            <a:extLst>
              <a:ext uri="{FF2B5EF4-FFF2-40B4-BE49-F238E27FC236}">
                <a16:creationId xmlns=""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74" name="正方形/長方形 73">
            <a:extLst>
              <a:ext uri="{FF2B5EF4-FFF2-40B4-BE49-F238E27FC236}">
                <a16:creationId xmlns=""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5" name="正方形/長方形 74">
            <a:extLst>
              <a:ext uri="{FF2B5EF4-FFF2-40B4-BE49-F238E27FC236}">
                <a16:creationId xmlns=""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76" name="正方形/長方形 75">
            <a:extLst>
              <a:ext uri="{FF2B5EF4-FFF2-40B4-BE49-F238E27FC236}">
                <a16:creationId xmlns=""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7" name="正方形/長方形 76">
            <a:extLst>
              <a:ext uri="{FF2B5EF4-FFF2-40B4-BE49-F238E27FC236}">
                <a16:creationId xmlns=""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78" name="正方形/長方形 77">
            <a:extLst>
              <a:ext uri="{FF2B5EF4-FFF2-40B4-BE49-F238E27FC236}">
                <a16:creationId xmlns=""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79" name="正方形/長方形 78">
            <a:extLst>
              <a:ext uri="{FF2B5EF4-FFF2-40B4-BE49-F238E27FC236}">
                <a16:creationId xmlns=""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1" name="正方形/長方形 80">
            <a:extLst>
              <a:ext uri="{FF2B5EF4-FFF2-40B4-BE49-F238E27FC236}">
                <a16:creationId xmlns=""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2" name="正方形/長方形 81">
            <a:extLst>
              <a:ext uri="{FF2B5EF4-FFF2-40B4-BE49-F238E27FC236}">
                <a16:creationId xmlns=""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83" name="正方形/長方形 82">
            <a:extLst>
              <a:ext uri="{FF2B5EF4-FFF2-40B4-BE49-F238E27FC236}">
                <a16:creationId xmlns=""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5" name="正方形/長方形 84">
            <a:extLst>
              <a:ext uri="{FF2B5EF4-FFF2-40B4-BE49-F238E27FC236}">
                <a16:creationId xmlns=""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pic>
        <p:nvPicPr>
          <p:cNvPr id="28" name="図 2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81" y="0"/>
            <a:ext cx="12190839" cy="6858000"/>
          </a:xfrm>
          <a:prstGeom prst="rect">
            <a:avLst/>
          </a:prstGeom>
        </p:spPr>
      </p:pic>
    </p:spTree>
    <p:extLst>
      <p:ext uri="{BB962C8B-B14F-4D97-AF65-F5344CB8AC3E}">
        <p14:creationId xmlns:p14="http://schemas.microsoft.com/office/powerpoint/2010/main" val="97307436"/>
      </p:ext>
    </p:extLst>
  </p:cSld>
  <p:clrMap bg1="lt1" tx1="dk1" bg2="lt2" tx2="dk2" accent1="accent1" accent2="accent2" accent3="accent3" accent4="accent4" accent5="accent5" accent6="accent6" hlink="hlink" folHlink="folHlink"/>
  <p:sldLayoutIdLst>
    <p:sldLayoutId id="2147483671" r:id="rId1"/>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b="1"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図 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6596818"/>
            <a:ext cx="12192000" cy="261182"/>
          </a:xfrm>
          <a:prstGeom prst="rect">
            <a:avLst/>
          </a:prstGeom>
        </p:spPr>
      </p:pic>
      <p:sp>
        <p:nvSpPr>
          <p:cNvPr id="23" name="日付プレースホルダー 3"/>
          <p:cNvSpPr>
            <a:spLocks noGrp="1"/>
          </p:cNvSpPr>
          <p:nvPr>
            <p:ph type="dt" sz="half" idx="2"/>
          </p:nvPr>
        </p:nvSpPr>
        <p:spPr>
          <a:xfrm>
            <a:off x="6962400" y="6668516"/>
            <a:ext cx="2228850" cy="129789"/>
          </a:xfrm>
          <a:prstGeom prst="rect">
            <a:avLst/>
          </a:prstGeom>
        </p:spPr>
        <p:txBody>
          <a:bodyPr vert="horz" lIns="91440" tIns="45720" rIns="91440" bIns="45720" rtlCol="0" anchor="ctr"/>
          <a:lstStyle>
            <a:lvl1pPr marL="0" algn="r" defTabSz="914400" rtl="0" eaLnBrk="1" latinLnBrk="0" hangingPunct="1">
              <a:defRPr kumimoji="1" lang="ja-JP" altLang="en-US" sz="850" kern="1200" baseline="0" smtClean="0">
                <a:solidFill>
                  <a:schemeClr val="bg1"/>
                </a:solidFill>
                <a:latin typeface="Segoe UI" panose="020B0502040204020203" pitchFamily="34" charset="0"/>
                <a:ea typeface="+mn-ea"/>
                <a:cs typeface="Segoe UI" panose="020B0502040204020203" pitchFamily="34" charset="0"/>
              </a:defRPr>
            </a:lvl1pPr>
          </a:lstStyle>
          <a:p>
            <a:fld id="{FCAFAC13-DB77-42F2-BE26-45BA5532FD50}" type="datetime4">
              <a:rPr lang="en-US" altLang="ja-JP" smtClean="0"/>
              <a:pPr/>
              <a:t>2024年 4月 23日 </a:t>
            </a:fld>
            <a:endParaRPr lang="en-US" dirty="0"/>
          </a:p>
        </p:txBody>
      </p:sp>
      <p:sp>
        <p:nvSpPr>
          <p:cNvPr id="24" name="コンテンツ プレースホルダー 6">
            <a:extLst>
              <a:ext uri="{FF2B5EF4-FFF2-40B4-BE49-F238E27FC236}">
                <a16:creationId xmlns="" xmlns:a16="http://schemas.microsoft.com/office/drawing/2014/main" id="{3B2F5581-4034-DA46-842F-58D9CD0C1C39}"/>
              </a:ext>
            </a:extLst>
          </p:cNvPr>
          <p:cNvSpPr txBox="1">
            <a:spLocks/>
          </p:cNvSpPr>
          <p:nvPr/>
        </p:nvSpPr>
        <p:spPr>
          <a:xfrm>
            <a:off x="8092800" y="6681600"/>
            <a:ext cx="3240000"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US" altLang="ja-JP" sz="850" dirty="0">
                <a:solidFill>
                  <a:schemeClr val="bg1"/>
                </a:solidFill>
                <a:latin typeface="Segoe UI" panose="020B0502040204020203" pitchFamily="34" charset="0"/>
                <a:cs typeface="Segoe UI" panose="020B0502040204020203" pitchFamily="34" charset="0"/>
              </a:rPr>
              <a:t>/ © AISIN CORPORATION All Rights Reserved.</a:t>
            </a:r>
            <a:endParaRPr lang="ja-JP" altLang="en-US" sz="850" dirty="0">
              <a:solidFill>
                <a:schemeClr val="bg1"/>
              </a:solidFill>
              <a:latin typeface="Segoe UI" panose="020B0502040204020203" pitchFamily="34" charset="0"/>
              <a:cs typeface="Segoe UI" panose="020B0502040204020203" pitchFamily="34" charset="0"/>
            </a:endParaRPr>
          </a:p>
        </p:txBody>
      </p:sp>
      <p:sp>
        <p:nvSpPr>
          <p:cNvPr id="25" name="スライド番号プレースホルダー 1"/>
          <p:cNvSpPr txBox="1">
            <a:spLocks/>
          </p:cNvSpPr>
          <p:nvPr/>
        </p:nvSpPr>
        <p:spPr>
          <a:xfrm>
            <a:off x="11131200" y="6645303"/>
            <a:ext cx="809560" cy="173936"/>
          </a:xfrm>
          <a:prstGeom prst="rect">
            <a:avLst/>
          </a:prstGeom>
        </p:spPr>
        <p:txBody>
          <a:bodyPr vert="horz" lIns="91440" tIns="45720" rIns="91440" bIns="45720" rtlCol="0" anchor="ctr"/>
          <a:lstStyle>
            <a:defPPr>
              <a:defRPr lang="ja-JP"/>
            </a:defPPr>
            <a:lvl1pPr marL="0" algn="r" defTabSz="914400" rtl="0" eaLnBrk="1" latinLnBrk="0" hangingPunct="1">
              <a:defRPr kumimoji="1" lang="ja-JP" altLang="en-US" sz="1300" kern="1200" smtClean="0">
                <a:solidFill>
                  <a:schemeClr val="bg1"/>
                </a:solidFill>
                <a:latin typeface="Segoe UI" panose="020B0502040204020203" pitchFamily="34" charset="0"/>
                <a:ea typeface="+mn-ea"/>
                <a:cs typeface="Segoe UI" panose="020B0502040204020203" pitchFamily="34" charset="0"/>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C9ED8002-315A-4F99-B394-092101E2DCBD}" type="slidenum">
              <a:rPr lang="en-US" altLang="ja-JP" smtClean="0"/>
              <a:pPr/>
              <a:t>‹#›</a:t>
            </a:fld>
            <a:r>
              <a:rPr lang="en-US" altLang="ja-JP" dirty="0"/>
              <a:t>/*0</a:t>
            </a:r>
            <a:endParaRPr lang="en-US" dirty="0"/>
          </a:p>
        </p:txBody>
      </p:sp>
      <p:sp>
        <p:nvSpPr>
          <p:cNvPr id="67" name="正方形/長方形 66">
            <a:extLst>
              <a:ext uri="{FF2B5EF4-FFF2-40B4-BE49-F238E27FC236}">
                <a16:creationId xmlns="" xmlns:a16="http://schemas.microsoft.com/office/drawing/2014/main" id="{F4AC7A4D-6E21-7A4C-A961-5DA83D8F01AE}"/>
              </a:ext>
            </a:extLst>
          </p:cNvPr>
          <p:cNvSpPr/>
          <p:nvPr/>
        </p:nvSpPr>
        <p:spPr>
          <a:xfrm>
            <a:off x="-751216" y="527"/>
            <a:ext cx="375608"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844083" rtl="0" eaLnBrk="1" fontAlgn="auto" latinLnBrk="0" hangingPunct="1">
              <a:lnSpc>
                <a:spcPct val="100000"/>
              </a:lnSpc>
              <a:spcBef>
                <a:spcPts val="0"/>
              </a:spcBef>
              <a:spcAft>
                <a:spcPts val="0"/>
              </a:spcAft>
              <a:buClrTx/>
              <a:buSzTx/>
              <a:buFontTx/>
              <a:buNone/>
              <a:tabLst/>
              <a:defRPr/>
            </a:pPr>
            <a:endParaRPr kumimoji="1" lang="en-US" altLang="ja-JP" sz="831"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68" name="正方形/長方形 67">
            <a:extLst>
              <a:ext uri="{FF2B5EF4-FFF2-40B4-BE49-F238E27FC236}">
                <a16:creationId xmlns="" xmlns:a16="http://schemas.microsoft.com/office/drawing/2014/main" id="{F4AC7A4D-6E21-7A4C-A961-5DA83D8F01AE}"/>
              </a:ext>
            </a:extLst>
          </p:cNvPr>
          <p:cNvSpPr/>
          <p:nvPr/>
        </p:nvSpPr>
        <p:spPr>
          <a:xfrm>
            <a:off x="-1766771" y="52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69" name="正方形/長方形 68">
            <a:extLst>
              <a:ext uri="{FF2B5EF4-FFF2-40B4-BE49-F238E27FC236}">
                <a16:creationId xmlns="" xmlns:a16="http://schemas.microsoft.com/office/drawing/2014/main" id="{726849EE-6865-1F4E-B2B0-B61D15B6EC0D}"/>
              </a:ext>
            </a:extLst>
          </p:cNvPr>
          <p:cNvSpPr/>
          <p:nvPr/>
        </p:nvSpPr>
        <p:spPr>
          <a:xfrm>
            <a:off x="-751216" y="546705"/>
            <a:ext cx="375608"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0" name="正方形/長方形 69">
            <a:extLst>
              <a:ext uri="{FF2B5EF4-FFF2-40B4-BE49-F238E27FC236}">
                <a16:creationId xmlns="" xmlns:a16="http://schemas.microsoft.com/office/drawing/2014/main" id="{F4AC7A4D-6E21-7A4C-A961-5DA83D8F01AE}"/>
              </a:ext>
            </a:extLst>
          </p:cNvPr>
          <p:cNvSpPr/>
          <p:nvPr/>
        </p:nvSpPr>
        <p:spPr>
          <a:xfrm>
            <a:off x="-1766771" y="54670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71" name="正方形/長方形 70">
            <a:extLst>
              <a:ext uri="{FF2B5EF4-FFF2-40B4-BE49-F238E27FC236}">
                <a16:creationId xmlns="" xmlns:a16="http://schemas.microsoft.com/office/drawing/2014/main" id="{48C117A6-C546-0C42-99EF-0376AB21CB8A}"/>
              </a:ext>
            </a:extLst>
          </p:cNvPr>
          <p:cNvSpPr/>
          <p:nvPr/>
        </p:nvSpPr>
        <p:spPr>
          <a:xfrm>
            <a:off x="-751216" y="1092883"/>
            <a:ext cx="375608"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2" name="正方形/長方形 71">
            <a:extLst>
              <a:ext uri="{FF2B5EF4-FFF2-40B4-BE49-F238E27FC236}">
                <a16:creationId xmlns="" xmlns:a16="http://schemas.microsoft.com/office/drawing/2014/main" id="{F4AC7A4D-6E21-7A4C-A961-5DA83D8F01AE}"/>
              </a:ext>
            </a:extLst>
          </p:cNvPr>
          <p:cNvSpPr/>
          <p:nvPr/>
        </p:nvSpPr>
        <p:spPr>
          <a:xfrm>
            <a:off x="-1766771" y="109288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73" name="正方形/長方形 72">
            <a:extLst>
              <a:ext uri="{FF2B5EF4-FFF2-40B4-BE49-F238E27FC236}">
                <a16:creationId xmlns="" xmlns:a16="http://schemas.microsoft.com/office/drawing/2014/main" id="{DC31C3B1-5ED5-CC45-8D42-9AC157BF190D}"/>
              </a:ext>
            </a:extLst>
          </p:cNvPr>
          <p:cNvSpPr/>
          <p:nvPr/>
        </p:nvSpPr>
        <p:spPr>
          <a:xfrm>
            <a:off x="-751216" y="1639061"/>
            <a:ext cx="375608"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74" name="正方形/長方形 73">
            <a:extLst>
              <a:ext uri="{FF2B5EF4-FFF2-40B4-BE49-F238E27FC236}">
                <a16:creationId xmlns="" xmlns:a16="http://schemas.microsoft.com/office/drawing/2014/main" id="{F4AC7A4D-6E21-7A4C-A961-5DA83D8F01AE}"/>
              </a:ext>
            </a:extLst>
          </p:cNvPr>
          <p:cNvSpPr/>
          <p:nvPr/>
        </p:nvSpPr>
        <p:spPr>
          <a:xfrm>
            <a:off x="-1766771" y="163906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75" name="正方形/長方形 74">
            <a:extLst>
              <a:ext uri="{FF2B5EF4-FFF2-40B4-BE49-F238E27FC236}">
                <a16:creationId xmlns="" xmlns:a16="http://schemas.microsoft.com/office/drawing/2014/main" id="{ACA1EDBB-4DB2-E24D-83B0-24E929FD55CA}"/>
              </a:ext>
            </a:extLst>
          </p:cNvPr>
          <p:cNvSpPr/>
          <p:nvPr/>
        </p:nvSpPr>
        <p:spPr>
          <a:xfrm>
            <a:off x="-751216" y="4369951"/>
            <a:ext cx="375608"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6" name="正方形/長方形 75">
            <a:extLst>
              <a:ext uri="{FF2B5EF4-FFF2-40B4-BE49-F238E27FC236}">
                <a16:creationId xmlns="" xmlns:a16="http://schemas.microsoft.com/office/drawing/2014/main" id="{F4AC7A4D-6E21-7A4C-A961-5DA83D8F01AE}"/>
              </a:ext>
            </a:extLst>
          </p:cNvPr>
          <p:cNvSpPr/>
          <p:nvPr/>
        </p:nvSpPr>
        <p:spPr>
          <a:xfrm>
            <a:off x="-1766771" y="4369951"/>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77" name="正方形/長方形 76">
            <a:extLst>
              <a:ext uri="{FF2B5EF4-FFF2-40B4-BE49-F238E27FC236}">
                <a16:creationId xmlns="" xmlns:a16="http://schemas.microsoft.com/office/drawing/2014/main" id="{F4AC7A4D-6E21-7A4C-A961-5DA83D8F01AE}"/>
              </a:ext>
            </a:extLst>
          </p:cNvPr>
          <p:cNvSpPr/>
          <p:nvPr/>
        </p:nvSpPr>
        <p:spPr>
          <a:xfrm>
            <a:off x="-1766771" y="3823773"/>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78" name="正方形/長方形 77">
            <a:extLst>
              <a:ext uri="{FF2B5EF4-FFF2-40B4-BE49-F238E27FC236}">
                <a16:creationId xmlns="" xmlns:a16="http://schemas.microsoft.com/office/drawing/2014/main" id="{ACA1EDBB-4DB2-E24D-83B0-24E929FD55CA}"/>
              </a:ext>
            </a:extLst>
          </p:cNvPr>
          <p:cNvSpPr/>
          <p:nvPr/>
        </p:nvSpPr>
        <p:spPr>
          <a:xfrm>
            <a:off x="-751216" y="3823773"/>
            <a:ext cx="375608"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79" name="正方形/長方形 78">
            <a:extLst>
              <a:ext uri="{FF2B5EF4-FFF2-40B4-BE49-F238E27FC236}">
                <a16:creationId xmlns="" xmlns:a16="http://schemas.microsoft.com/office/drawing/2014/main" id="{E40500AD-14E2-CB4D-9452-050B16BFCA22}"/>
              </a:ext>
            </a:extLst>
          </p:cNvPr>
          <p:cNvSpPr/>
          <p:nvPr/>
        </p:nvSpPr>
        <p:spPr>
          <a:xfrm>
            <a:off x="-751216" y="2731417"/>
            <a:ext cx="375608"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0" name="正方形/長方形 79">
            <a:extLst>
              <a:ext uri="{FF2B5EF4-FFF2-40B4-BE49-F238E27FC236}">
                <a16:creationId xmlns="" xmlns:a16="http://schemas.microsoft.com/office/drawing/2014/main" id="{F4AC7A4D-6E21-7A4C-A961-5DA83D8F01AE}"/>
              </a:ext>
            </a:extLst>
          </p:cNvPr>
          <p:cNvSpPr/>
          <p:nvPr/>
        </p:nvSpPr>
        <p:spPr>
          <a:xfrm>
            <a:off x="-1807518" y="2731417"/>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81" name="正方形/長方形 80">
            <a:extLst>
              <a:ext uri="{FF2B5EF4-FFF2-40B4-BE49-F238E27FC236}">
                <a16:creationId xmlns="" xmlns:a16="http://schemas.microsoft.com/office/drawing/2014/main" id="{E40500AD-14E2-CB4D-9452-050B16BFCA22}"/>
              </a:ext>
            </a:extLst>
          </p:cNvPr>
          <p:cNvSpPr/>
          <p:nvPr/>
        </p:nvSpPr>
        <p:spPr>
          <a:xfrm>
            <a:off x="-751216" y="3277595"/>
            <a:ext cx="375608"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82" name="正方形/長方形 81">
            <a:extLst>
              <a:ext uri="{FF2B5EF4-FFF2-40B4-BE49-F238E27FC236}">
                <a16:creationId xmlns="" xmlns:a16="http://schemas.microsoft.com/office/drawing/2014/main" id="{F4AC7A4D-6E21-7A4C-A961-5DA83D8F01AE}"/>
              </a:ext>
            </a:extLst>
          </p:cNvPr>
          <p:cNvSpPr/>
          <p:nvPr/>
        </p:nvSpPr>
        <p:spPr>
          <a:xfrm>
            <a:off x="-1807518" y="3277595"/>
            <a:ext cx="1097049"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646"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738"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a:solidFill>
                  <a:schemeClr val="tx1">
                    <a:lumMod val="50000"/>
                    <a:lumOff val="50000"/>
                  </a:schemeClr>
                </a:solidFill>
                <a:latin typeface="Segoe UI" panose="020B0502040204020203" pitchFamily="34" charset="0"/>
                <a:cs typeface="Segoe UI" panose="020B0502040204020203" pitchFamily="34" charset="0"/>
              </a:rPr>
              <a:t>R250 G10 B60</a:t>
            </a:r>
          </a:p>
        </p:txBody>
      </p:sp>
      <p:sp>
        <p:nvSpPr>
          <p:cNvPr id="83" name="正方形/長方形 82">
            <a:extLst>
              <a:ext uri="{FF2B5EF4-FFF2-40B4-BE49-F238E27FC236}">
                <a16:creationId xmlns="" xmlns:a16="http://schemas.microsoft.com/office/drawing/2014/main" id="{ACA1EDBB-4DB2-E24D-83B0-24E929FD55CA}"/>
              </a:ext>
            </a:extLst>
          </p:cNvPr>
          <p:cNvSpPr/>
          <p:nvPr/>
        </p:nvSpPr>
        <p:spPr>
          <a:xfrm>
            <a:off x="-751216" y="5462307"/>
            <a:ext cx="375608" cy="289920"/>
          </a:xfrm>
          <a:prstGeom prst="rect">
            <a:avLst/>
          </a:prstGeom>
          <a:solidFill>
            <a:srgbClr val="9999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4" name="正方形/長方形 83">
            <a:extLst>
              <a:ext uri="{FF2B5EF4-FFF2-40B4-BE49-F238E27FC236}">
                <a16:creationId xmlns="" xmlns:a16="http://schemas.microsoft.com/office/drawing/2014/main" id="{F4AC7A4D-6E21-7A4C-A961-5DA83D8F01AE}"/>
              </a:ext>
            </a:extLst>
          </p:cNvPr>
          <p:cNvSpPr/>
          <p:nvPr/>
        </p:nvSpPr>
        <p:spPr>
          <a:xfrm>
            <a:off x="-1766771" y="5462307"/>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50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R153 G153 B153</a:t>
            </a:r>
          </a:p>
        </p:txBody>
      </p:sp>
      <p:sp>
        <p:nvSpPr>
          <p:cNvPr id="85" name="正方形/長方形 84">
            <a:extLst>
              <a:ext uri="{FF2B5EF4-FFF2-40B4-BE49-F238E27FC236}">
                <a16:creationId xmlns="" xmlns:a16="http://schemas.microsoft.com/office/drawing/2014/main" id="{F4AC7A4D-6E21-7A4C-A961-5DA83D8F01AE}"/>
              </a:ext>
            </a:extLst>
          </p:cNvPr>
          <p:cNvSpPr/>
          <p:nvPr/>
        </p:nvSpPr>
        <p:spPr>
          <a:xfrm>
            <a:off x="-1766771" y="491612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75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R102 G102 B102</a:t>
            </a:r>
          </a:p>
        </p:txBody>
      </p:sp>
      <p:sp>
        <p:nvSpPr>
          <p:cNvPr id="86" name="正方形/長方形 85">
            <a:extLst>
              <a:ext uri="{FF2B5EF4-FFF2-40B4-BE49-F238E27FC236}">
                <a16:creationId xmlns="" xmlns:a16="http://schemas.microsoft.com/office/drawing/2014/main" id="{ACA1EDBB-4DB2-E24D-83B0-24E929FD55CA}"/>
              </a:ext>
            </a:extLst>
          </p:cNvPr>
          <p:cNvSpPr/>
          <p:nvPr/>
        </p:nvSpPr>
        <p:spPr>
          <a:xfrm>
            <a:off x="-751216" y="4916129"/>
            <a:ext cx="375608" cy="289920"/>
          </a:xfrm>
          <a:prstGeom prst="rect">
            <a:avLst/>
          </a:prstGeom>
          <a:solidFill>
            <a:srgbClr val="66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7" name="正方形/長方形 86">
            <a:extLst>
              <a:ext uri="{FF2B5EF4-FFF2-40B4-BE49-F238E27FC236}">
                <a16:creationId xmlns="" xmlns:a16="http://schemas.microsoft.com/office/drawing/2014/main" id="{ACA1EDBB-4DB2-E24D-83B0-24E929FD55CA}"/>
              </a:ext>
            </a:extLst>
          </p:cNvPr>
          <p:cNvSpPr/>
          <p:nvPr/>
        </p:nvSpPr>
        <p:spPr>
          <a:xfrm>
            <a:off x="-751216" y="6554662"/>
            <a:ext cx="375608" cy="289920"/>
          </a:xfrm>
          <a:prstGeom prst="rect">
            <a:avLst/>
          </a:prstGeom>
          <a:solidFill>
            <a:srgbClr val="EBEBE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88" name="正方形/長方形 87">
            <a:extLst>
              <a:ext uri="{FF2B5EF4-FFF2-40B4-BE49-F238E27FC236}">
                <a16:creationId xmlns="" xmlns:a16="http://schemas.microsoft.com/office/drawing/2014/main" id="{F4AC7A4D-6E21-7A4C-A961-5DA83D8F01AE}"/>
              </a:ext>
            </a:extLst>
          </p:cNvPr>
          <p:cNvSpPr/>
          <p:nvPr/>
        </p:nvSpPr>
        <p:spPr>
          <a:xfrm>
            <a:off x="-1766771" y="6554662"/>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10</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R235 G235 B235</a:t>
            </a:r>
          </a:p>
        </p:txBody>
      </p:sp>
      <p:sp>
        <p:nvSpPr>
          <p:cNvPr id="89" name="正方形/長方形 88">
            <a:extLst>
              <a:ext uri="{FF2B5EF4-FFF2-40B4-BE49-F238E27FC236}">
                <a16:creationId xmlns="" xmlns:a16="http://schemas.microsoft.com/office/drawing/2014/main" id="{F4AC7A4D-6E21-7A4C-A961-5DA83D8F01AE}"/>
              </a:ext>
            </a:extLst>
          </p:cNvPr>
          <p:cNvSpPr/>
          <p:nvPr/>
        </p:nvSpPr>
        <p:spPr>
          <a:xfrm>
            <a:off x="-1766771" y="6008485"/>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25</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R204 G204 B204</a:t>
            </a:r>
          </a:p>
        </p:txBody>
      </p:sp>
      <p:sp>
        <p:nvSpPr>
          <p:cNvPr id="90" name="正方形/長方形 89">
            <a:extLst>
              <a:ext uri="{FF2B5EF4-FFF2-40B4-BE49-F238E27FC236}">
                <a16:creationId xmlns="" xmlns:a16="http://schemas.microsoft.com/office/drawing/2014/main" id="{ACA1EDBB-4DB2-E24D-83B0-24E929FD55CA}"/>
              </a:ext>
            </a:extLst>
          </p:cNvPr>
          <p:cNvSpPr/>
          <p:nvPr/>
        </p:nvSpPr>
        <p:spPr>
          <a:xfrm>
            <a:off x="-751216" y="6008485"/>
            <a:ext cx="375608" cy="289920"/>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chemeClr val="bg1"/>
              </a:solidFill>
              <a:latin typeface="Segoe UI" panose="020B0502040204020203" pitchFamily="34" charset="0"/>
              <a:cs typeface="Segoe UI" panose="020B0502040204020203" pitchFamily="34" charset="0"/>
            </a:endParaRPr>
          </a:p>
        </p:txBody>
      </p:sp>
      <p:sp>
        <p:nvSpPr>
          <p:cNvPr id="91" name="正方形/長方形 90">
            <a:extLst>
              <a:ext uri="{FF2B5EF4-FFF2-40B4-BE49-F238E27FC236}">
                <a16:creationId xmlns="" xmlns:a16="http://schemas.microsoft.com/office/drawing/2014/main" id="{DC31C3B1-5ED5-CC45-8D42-9AC157BF190D}"/>
              </a:ext>
            </a:extLst>
          </p:cNvPr>
          <p:cNvSpPr/>
          <p:nvPr/>
        </p:nvSpPr>
        <p:spPr>
          <a:xfrm>
            <a:off x="-751216" y="2185239"/>
            <a:ext cx="375608" cy="289920"/>
          </a:xfrm>
          <a:prstGeom prst="rect">
            <a:avLst/>
          </a:prstGeom>
          <a:solidFill>
            <a:srgbClr val="DEE1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108">
              <a:solidFill>
                <a:srgbClr val="333333"/>
              </a:solidFill>
              <a:latin typeface="Segoe UI" panose="020B0502040204020203" pitchFamily="34" charset="0"/>
              <a:cs typeface="Segoe UI" panose="020B0502040204020203" pitchFamily="34" charset="0"/>
            </a:endParaRPr>
          </a:p>
        </p:txBody>
      </p:sp>
      <p:sp>
        <p:nvSpPr>
          <p:cNvPr id="92" name="正方形/長方形 91">
            <a:extLst>
              <a:ext uri="{FF2B5EF4-FFF2-40B4-BE49-F238E27FC236}">
                <a16:creationId xmlns="" xmlns:a16="http://schemas.microsoft.com/office/drawing/2014/main" id="{F4AC7A4D-6E21-7A4C-A961-5DA83D8F01AE}"/>
              </a:ext>
            </a:extLst>
          </p:cNvPr>
          <p:cNvSpPr/>
          <p:nvPr/>
        </p:nvSpPr>
        <p:spPr>
          <a:xfrm>
            <a:off x="-1766771" y="2185239"/>
            <a:ext cx="1056302"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646"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738" b="0" i="0" u="none" strike="noStrike" kern="1200" cap="none" spc="0" normalizeH="0" baseline="0" noProof="0" dirty="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12.5%</a:t>
            </a:r>
          </a:p>
          <a:p>
            <a:pPr marL="0" marR="0" lvl="0" indent="0" algn="r" defTabSz="844083" rtl="0" eaLnBrk="1" fontAlgn="auto" latinLnBrk="0" hangingPunct="1">
              <a:lnSpc>
                <a:spcPct val="100000"/>
              </a:lnSpc>
              <a:spcBef>
                <a:spcPts val="0"/>
              </a:spcBef>
              <a:spcAft>
                <a:spcPts val="0"/>
              </a:spcAft>
              <a:buClrTx/>
              <a:buSzTx/>
              <a:buFontTx/>
              <a:buNone/>
              <a:tabLst/>
              <a:defRPr/>
            </a:pPr>
            <a:r>
              <a:rPr kumimoji="1" lang="en-US" altLang="ja-JP" sz="738" dirty="0">
                <a:solidFill>
                  <a:schemeClr val="tx1">
                    <a:lumMod val="50000"/>
                    <a:lumOff val="50000"/>
                  </a:schemeClr>
                </a:solidFill>
                <a:latin typeface="Segoe UI" panose="020B0502040204020203" pitchFamily="34" charset="0"/>
                <a:cs typeface="Segoe UI" panose="020B0502040204020203" pitchFamily="34" charset="0"/>
              </a:rPr>
              <a:t>R222 G225 B237</a:t>
            </a:r>
          </a:p>
        </p:txBody>
      </p:sp>
    </p:spTree>
    <p:extLst>
      <p:ext uri="{BB962C8B-B14F-4D97-AF65-F5344CB8AC3E}">
        <p14:creationId xmlns:p14="http://schemas.microsoft.com/office/powerpoint/2010/main" val="81249569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Lst>
  <p:hf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800" b="1" kern="1200" baseline="0">
          <a:solidFill>
            <a:srgbClr val="333333"/>
          </a:solidFill>
          <a:latin typeface="メイリオ" panose="020B0604030504040204" pitchFamily="50" charset="-128"/>
          <a:ea typeface="メイリオ" panose="020B0604030504040204" pitchFamily="50" charset="-128"/>
          <a:cs typeface="+mn-cs"/>
        </a:defRPr>
      </a:lvl1pPr>
      <a:lvl2pPr marL="36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200" b="1" kern="1200" baseline="0">
          <a:solidFill>
            <a:srgbClr val="333333"/>
          </a:solidFill>
          <a:latin typeface="メイリオ" panose="020B0604030504040204" pitchFamily="50" charset="-128"/>
          <a:ea typeface="メイリオ" panose="020B0604030504040204" pitchFamily="50" charset="-128"/>
          <a:cs typeface="+mn-cs"/>
        </a:defRPr>
      </a:lvl2pPr>
      <a:lvl3pPr marL="72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1050" b="1" kern="1200" baseline="0">
          <a:solidFill>
            <a:srgbClr val="333333"/>
          </a:solidFill>
          <a:latin typeface="メイリオ" panose="020B0604030504040204" pitchFamily="50" charset="-128"/>
          <a:ea typeface="メイリオ" panose="020B0604030504040204" pitchFamily="50" charset="-128"/>
          <a:cs typeface="+mn-cs"/>
        </a:defRPr>
      </a:lvl3pPr>
      <a:lvl4pPr marL="936000" marR="0" indent="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4pPr>
      <a:lvl5pPr marL="1440000" marR="0" indent="-144000" algn="l" defTabSz="914400" rtl="0" eaLnBrk="1" fontAlgn="auto" latinLnBrk="0" hangingPunct="1">
        <a:lnSpc>
          <a:spcPct val="100000"/>
        </a:lnSpc>
        <a:spcBef>
          <a:spcPts val="600"/>
        </a:spcBef>
        <a:spcAft>
          <a:spcPts val="0"/>
        </a:spcAft>
        <a:buClrTx/>
        <a:buSzTx/>
        <a:buFont typeface="Arial" panose="020B0604020202020204" pitchFamily="34" charset="0"/>
        <a:buChar char="»"/>
        <a:tabLst/>
        <a:defRPr kumimoji="1" sz="900" b="1"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3" name="図 2">
            <a:extLst>
              <a:ext uri="{FF2B5EF4-FFF2-40B4-BE49-F238E27FC236}">
                <a16:creationId xmlns="" xmlns:a16="http://schemas.microsoft.com/office/drawing/2014/main" id="{1AE3FCF5-2596-A246-B660-4FEF458907DD}"/>
              </a:ext>
            </a:extLst>
          </p:cNvPr>
          <p:cNvPicPr>
            <a:picLocks/>
          </p:cNvPicPr>
          <p:nvPr userDrawn="1"/>
        </p:nvPicPr>
        <p:blipFill>
          <a:blip r:embed="rId6"/>
          <a:stretch>
            <a:fillRect/>
          </a:stretch>
        </p:blipFill>
        <p:spPr>
          <a:xfrm>
            <a:off x="453292" y="6601968"/>
            <a:ext cx="11738708" cy="256032"/>
          </a:xfrm>
          <a:prstGeom prst="rect">
            <a:avLst/>
          </a:prstGeom>
        </p:spPr>
      </p:pic>
      <p:sp>
        <p:nvSpPr>
          <p:cNvPr id="8" name="テキスト ボックス 7"/>
          <p:cNvSpPr txBox="1"/>
          <p:nvPr userDrawn="1"/>
        </p:nvSpPr>
        <p:spPr>
          <a:xfrm>
            <a:off x="4873846" y="6696000"/>
            <a:ext cx="1063385" cy="108000"/>
          </a:xfrm>
          <a:prstGeom prst="rect">
            <a:avLst/>
          </a:prstGeom>
          <a:noFill/>
        </p:spPr>
        <p:txBody>
          <a:bodyPr wrap="square" lIns="0" tIns="0" rIns="0" bIns="0" rtlCol="0">
            <a:spAutoFit/>
          </a:bodyPr>
          <a:lstStyle/>
          <a:p>
            <a:pPr algn="r"/>
            <a:r>
              <a:rPr kumimoji="1" lang="en-US" altLang="ja-JP" sz="700" b="1" dirty="0">
                <a:solidFill>
                  <a:schemeClr val="bg1"/>
                </a:solidFill>
              </a:rPr>
              <a:t>DS</a:t>
            </a:r>
            <a:r>
              <a:rPr kumimoji="1" lang="ja-JP" altLang="en-US" sz="700" b="1" dirty="0">
                <a:solidFill>
                  <a:schemeClr val="bg1"/>
                </a:solidFill>
              </a:rPr>
              <a:t>部</a:t>
            </a:r>
          </a:p>
        </p:txBody>
      </p:sp>
      <p:sp>
        <p:nvSpPr>
          <p:cNvPr id="11" name="テキスト ボックス 10">
            <a:extLst>
              <a:ext uri="{FF2B5EF4-FFF2-40B4-BE49-F238E27FC236}">
                <a16:creationId xmlns="" xmlns:a16="http://schemas.microsoft.com/office/drawing/2014/main" id="{37DD5FFD-127C-DD47-9BF7-CB6A75491278}"/>
              </a:ext>
            </a:extLst>
          </p:cNvPr>
          <p:cNvSpPr txBox="1"/>
          <p:nvPr userDrawn="1"/>
        </p:nvSpPr>
        <p:spPr>
          <a:xfrm>
            <a:off x="11569100" y="6612745"/>
            <a:ext cx="527709" cy="246221"/>
          </a:xfrm>
          <a:prstGeom prst="rect">
            <a:avLst/>
          </a:prstGeom>
          <a:noFill/>
        </p:spPr>
        <p:txBody>
          <a:bodyPr wrap="none" rtlCol="0">
            <a:spAutoFit/>
          </a:bodyPr>
          <a:lstStyle/>
          <a:p>
            <a:pPr algn="r"/>
            <a:fld id="{DD04DF85-ADCB-4E8A-A23F-C9CEF091EC87}" type="slidenum">
              <a:rPr lang="ja-JP" altLang="en-US" sz="1000" smtClean="0">
                <a:solidFill>
                  <a:schemeClr val="bg1"/>
                </a:solidFill>
                <a:latin typeface="Segoe UI" panose="020B0502040204020203" pitchFamily="34" charset="0"/>
                <a:ea typeface="メイリオ" panose="020B0604030504040204" pitchFamily="50" charset="-128"/>
                <a:cs typeface="Segoe UI" panose="020B0502040204020203" pitchFamily="34" charset="0"/>
              </a:rPr>
              <a:pPr algn="r"/>
              <a:t>‹#›</a:t>
            </a:fld>
            <a:r>
              <a:rPr lang="en-US" altLang="ja-JP" sz="1000">
                <a:solidFill>
                  <a:schemeClr val="bg1"/>
                </a:solidFill>
                <a:latin typeface="Segoe UI" panose="020B0502040204020203" pitchFamily="34" charset="0"/>
                <a:cs typeface="Segoe UI" panose="020B0502040204020203" pitchFamily="34" charset="0"/>
              </a:rPr>
              <a:t>/00</a:t>
            </a:r>
            <a:endParaRPr lang="ja-JP" altLang="en-US" sz="1000">
              <a:solidFill>
                <a:schemeClr val="bg1"/>
              </a:solidFill>
              <a:latin typeface="Segoe UI" panose="020B0502040204020203" pitchFamily="34" charset="0"/>
              <a:cs typeface="Segoe UI" panose="020B0502040204020203" pitchFamily="34" charset="0"/>
            </a:endParaRPr>
          </a:p>
        </p:txBody>
      </p:sp>
      <p:sp>
        <p:nvSpPr>
          <p:cNvPr id="13" name="コンテンツ プレースホルダー 6">
            <a:extLst>
              <a:ext uri="{FF2B5EF4-FFF2-40B4-BE49-F238E27FC236}">
                <a16:creationId xmlns="" xmlns:a16="http://schemas.microsoft.com/office/drawing/2014/main" id="{E47FB8F7-E074-7A44-87D1-3AC4F6A817DA}"/>
              </a:ext>
            </a:extLst>
          </p:cNvPr>
          <p:cNvSpPr txBox="1">
            <a:spLocks/>
          </p:cNvSpPr>
          <p:nvPr userDrawn="1"/>
        </p:nvSpPr>
        <p:spPr>
          <a:xfrm>
            <a:off x="7443692" y="6681600"/>
            <a:ext cx="3987692" cy="108000"/>
          </a:xfrm>
          <a:prstGeom prst="rect">
            <a:avLst/>
          </a:prstGeom>
        </p:spPr>
        <p:txBody>
          <a:bodyPr lIns="0" tIns="0" rIns="0" bIns="0" anchor="ctr"/>
          <a:lstStyle>
            <a:lvl1pPr marL="0" marR="0" indent="0" algn="l" defTabSz="914400" rtl="0" eaLnBrk="1" fontAlgn="auto" latinLnBrk="0" hangingPunct="1">
              <a:lnSpc>
                <a:spcPct val="100000"/>
              </a:lnSpc>
              <a:spcBef>
                <a:spcPct val="20000"/>
              </a:spcBef>
              <a:spcAft>
                <a:spcPts val="0"/>
              </a:spcAft>
              <a:buClrTx/>
              <a:buSzTx/>
              <a:buFont typeface="Arial" panose="020B0604020202020204" pitchFamily="34" charset="0"/>
              <a:buNone/>
              <a:tabLst/>
              <a:defRPr kumimoji="1" sz="1100" kern="1200" baseline="0">
                <a:solidFill>
                  <a:schemeClr val="bg1"/>
                </a:solidFill>
                <a:latin typeface="+mj-lt"/>
                <a:ea typeface="+mn-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algn="r">
              <a:defRPr/>
            </a:pPr>
            <a:r>
              <a:rPr lang="en" altLang="ja-JP" sz="700">
                <a:solidFill>
                  <a:schemeClr val="bg1"/>
                </a:solidFill>
                <a:latin typeface="Segoe UI" panose="020B0502040204020203" pitchFamily="34" charset="0"/>
                <a:cs typeface="Segoe UI" panose="020B0502040204020203" pitchFamily="34" charset="0"/>
              </a:rPr>
              <a:t>Jan. 0</a:t>
            </a:r>
            <a:r>
              <a:rPr lang="en-US" altLang="ja-JP" sz="700">
                <a:solidFill>
                  <a:schemeClr val="bg1"/>
                </a:solidFill>
                <a:latin typeface="Segoe UI" panose="020B0502040204020203" pitchFamily="34" charset="0"/>
                <a:cs typeface="Segoe UI" panose="020B0502040204020203" pitchFamily="34" charset="0"/>
              </a:rPr>
              <a:t>0</a:t>
            </a:r>
            <a:r>
              <a:rPr lang="en" altLang="ja-JP" sz="700">
                <a:solidFill>
                  <a:schemeClr val="bg1"/>
                </a:solidFill>
                <a:latin typeface="Segoe UI" panose="020B0502040204020203" pitchFamily="34" charset="0"/>
                <a:cs typeface="Segoe UI" panose="020B0502040204020203" pitchFamily="34" charset="0"/>
              </a:rPr>
              <a:t>, </a:t>
            </a:r>
            <a:r>
              <a:rPr lang="en-US" altLang="ja-JP" sz="700">
                <a:solidFill>
                  <a:schemeClr val="bg1"/>
                </a:solidFill>
                <a:latin typeface="Segoe UI" panose="020B0502040204020203" pitchFamily="34" charset="0"/>
                <a:cs typeface="Segoe UI" panose="020B0502040204020203" pitchFamily="34" charset="0"/>
              </a:rPr>
              <a:t>2021 / © AISIN CORPORATION All Rights Reserved.</a:t>
            </a:r>
            <a:endParaRPr lang="ja-JP" altLang="en-US" sz="700">
              <a:solidFill>
                <a:schemeClr val="bg1"/>
              </a:solidFill>
              <a:latin typeface="Segoe UI" panose="020B0502040204020203" pitchFamily="34" charset="0"/>
              <a:cs typeface="Segoe UI" panose="020B0502040204020203" pitchFamily="34" charset="0"/>
            </a:endParaRPr>
          </a:p>
        </p:txBody>
      </p:sp>
      <p:sp>
        <p:nvSpPr>
          <p:cNvPr id="22" name="正方形/長方形 21">
            <a:extLst>
              <a:ext uri="{FF2B5EF4-FFF2-40B4-BE49-F238E27FC236}">
                <a16:creationId xmlns="" xmlns:a16="http://schemas.microsoft.com/office/drawing/2014/main" id="{F4AC7A4D-6E21-7A4C-A961-5DA83D8F01AE}"/>
              </a:ext>
            </a:extLst>
          </p:cNvPr>
          <p:cNvSpPr/>
          <p:nvPr userDrawn="1"/>
        </p:nvSpPr>
        <p:spPr>
          <a:xfrm>
            <a:off x="-1085090" y="527"/>
            <a:ext cx="542545" cy="289920"/>
          </a:xfrm>
          <a:prstGeom prst="rect">
            <a:avLst/>
          </a:prstGeom>
          <a:solidFill>
            <a:srgbClr val="001A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900" b="0" i="0" u="none" strike="noStrike" kern="1200" cap="none" spc="0" normalizeH="0" baseline="0" noProof="0">
              <a:ln>
                <a:noFill/>
              </a:ln>
              <a:solidFill>
                <a:schemeClr val="bg1">
                  <a:lumMod val="95000"/>
                </a:schemeClr>
              </a:solidFill>
              <a:effectLst/>
              <a:uLnTx/>
              <a:uFillTx/>
              <a:latin typeface="Segoe UI" panose="020B0502040204020203" pitchFamily="34" charset="0"/>
              <a:ea typeface="+mn-ea"/>
              <a:cs typeface="Segoe UI" panose="020B0502040204020203" pitchFamily="34" charset="0"/>
            </a:endParaRPr>
          </a:p>
        </p:txBody>
      </p:sp>
      <p:sp>
        <p:nvSpPr>
          <p:cNvPr id="23" name="正方形/長方形 22">
            <a:extLst>
              <a:ext uri="{FF2B5EF4-FFF2-40B4-BE49-F238E27FC236}">
                <a16:creationId xmlns="" xmlns:a16="http://schemas.microsoft.com/office/drawing/2014/main" id="{F4AC7A4D-6E21-7A4C-A961-5DA83D8F01AE}"/>
              </a:ext>
            </a:extLst>
          </p:cNvPr>
          <p:cNvSpPr/>
          <p:nvPr userDrawn="1"/>
        </p:nvSpPr>
        <p:spPr>
          <a:xfrm>
            <a:off x="-2561931" y="52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100%</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G26 B114</a:t>
            </a:r>
          </a:p>
        </p:txBody>
      </p:sp>
      <p:sp>
        <p:nvSpPr>
          <p:cNvPr id="24" name="正方形/長方形 23">
            <a:extLst>
              <a:ext uri="{FF2B5EF4-FFF2-40B4-BE49-F238E27FC236}">
                <a16:creationId xmlns="" xmlns:a16="http://schemas.microsoft.com/office/drawing/2014/main" id="{726849EE-6865-1F4E-B2B0-B61D15B6EC0D}"/>
              </a:ext>
            </a:extLst>
          </p:cNvPr>
          <p:cNvSpPr/>
          <p:nvPr userDrawn="1"/>
        </p:nvSpPr>
        <p:spPr>
          <a:xfrm>
            <a:off x="-1085090" y="549207"/>
            <a:ext cx="542545" cy="289920"/>
          </a:xfrm>
          <a:prstGeom prst="rect">
            <a:avLst/>
          </a:prstGeom>
          <a:solidFill>
            <a:srgbClr val="40539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1" name="正方形/長方形 40">
            <a:extLst>
              <a:ext uri="{FF2B5EF4-FFF2-40B4-BE49-F238E27FC236}">
                <a16:creationId xmlns="" xmlns:a16="http://schemas.microsoft.com/office/drawing/2014/main" id="{F4AC7A4D-6E21-7A4C-A961-5DA83D8F01AE}"/>
              </a:ext>
            </a:extLst>
          </p:cNvPr>
          <p:cNvSpPr/>
          <p:nvPr userDrawn="1"/>
        </p:nvSpPr>
        <p:spPr>
          <a:xfrm>
            <a:off x="-2561931" y="54920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75%</a:t>
            </a: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R64 G83 B149</a:t>
            </a:r>
          </a:p>
        </p:txBody>
      </p:sp>
      <p:sp>
        <p:nvSpPr>
          <p:cNvPr id="42" name="正方形/長方形 41">
            <a:extLst>
              <a:ext uri="{FF2B5EF4-FFF2-40B4-BE49-F238E27FC236}">
                <a16:creationId xmlns="" xmlns:a16="http://schemas.microsoft.com/office/drawing/2014/main" id="{48C117A6-C546-0C42-99EF-0376AB21CB8A}"/>
              </a:ext>
            </a:extLst>
          </p:cNvPr>
          <p:cNvSpPr/>
          <p:nvPr userDrawn="1"/>
        </p:nvSpPr>
        <p:spPr>
          <a:xfrm>
            <a:off x="-1085090" y="1097887"/>
            <a:ext cx="542545" cy="289920"/>
          </a:xfrm>
          <a:prstGeom prst="rect">
            <a:avLst/>
          </a:prstGeom>
          <a:solidFill>
            <a:srgbClr val="808CB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3" name="正方形/長方形 42">
            <a:extLst>
              <a:ext uri="{FF2B5EF4-FFF2-40B4-BE49-F238E27FC236}">
                <a16:creationId xmlns="" xmlns:a16="http://schemas.microsoft.com/office/drawing/2014/main" id="{F4AC7A4D-6E21-7A4C-A961-5DA83D8F01AE}"/>
              </a:ext>
            </a:extLst>
          </p:cNvPr>
          <p:cNvSpPr/>
          <p:nvPr userDrawn="1"/>
        </p:nvSpPr>
        <p:spPr>
          <a:xfrm>
            <a:off x="-2561931" y="109788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50%</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R128 G140 B184</a:t>
            </a:r>
          </a:p>
        </p:txBody>
      </p:sp>
      <p:sp>
        <p:nvSpPr>
          <p:cNvPr id="44" name="正方形/長方形 43">
            <a:extLst>
              <a:ext uri="{FF2B5EF4-FFF2-40B4-BE49-F238E27FC236}">
                <a16:creationId xmlns="" xmlns:a16="http://schemas.microsoft.com/office/drawing/2014/main" id="{DC31C3B1-5ED5-CC45-8D42-9AC157BF190D}"/>
              </a:ext>
            </a:extLst>
          </p:cNvPr>
          <p:cNvSpPr/>
          <p:nvPr userDrawn="1"/>
        </p:nvSpPr>
        <p:spPr>
          <a:xfrm>
            <a:off x="-1085090" y="1646567"/>
            <a:ext cx="542545" cy="289920"/>
          </a:xfrm>
          <a:prstGeom prst="rect">
            <a:avLst/>
          </a:prstGeom>
          <a:solidFill>
            <a:srgbClr val="BFC6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45" name="正方形/長方形 44">
            <a:extLst>
              <a:ext uri="{FF2B5EF4-FFF2-40B4-BE49-F238E27FC236}">
                <a16:creationId xmlns="" xmlns:a16="http://schemas.microsoft.com/office/drawing/2014/main" id="{F4AC7A4D-6E21-7A4C-A961-5DA83D8F01AE}"/>
              </a:ext>
            </a:extLst>
          </p:cNvPr>
          <p:cNvSpPr/>
          <p:nvPr userDrawn="1"/>
        </p:nvSpPr>
        <p:spPr>
          <a:xfrm>
            <a:off x="-2561931" y="1646567"/>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AI</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色</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 25%</a:t>
            </a:r>
          </a:p>
          <a:p>
            <a:pPr marL="0" marR="0" lvl="0" indent="0" algn="r" defTabSz="914400" rtl="0" eaLnBrk="1" fontAlgn="auto" latinLnBrk="0" hangingPunct="1">
              <a:lnSpc>
                <a:spcPct val="100000"/>
              </a:lnSpc>
              <a:spcBef>
                <a:spcPts val="0"/>
              </a:spcBef>
              <a:spcAft>
                <a:spcPts val="0"/>
              </a:spcAft>
              <a:buClrTx/>
              <a:buSzTx/>
              <a:buFontTx/>
              <a:buNone/>
              <a:tabLst/>
              <a:defRPr/>
            </a:pP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R191 G198 B220</a:t>
            </a:r>
          </a:p>
        </p:txBody>
      </p:sp>
      <p:sp>
        <p:nvSpPr>
          <p:cNvPr id="46" name="正方形/長方形 45">
            <a:extLst>
              <a:ext uri="{FF2B5EF4-FFF2-40B4-BE49-F238E27FC236}">
                <a16:creationId xmlns="" xmlns:a16="http://schemas.microsoft.com/office/drawing/2014/main" id="{ACA1EDBB-4DB2-E24D-83B0-24E929FD55CA}"/>
              </a:ext>
            </a:extLst>
          </p:cNvPr>
          <p:cNvSpPr/>
          <p:nvPr userDrawn="1"/>
        </p:nvSpPr>
        <p:spPr>
          <a:xfrm>
            <a:off x="-1085090" y="3861363"/>
            <a:ext cx="542545" cy="28992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47" name="正方形/長方形 46">
            <a:extLst>
              <a:ext uri="{FF2B5EF4-FFF2-40B4-BE49-F238E27FC236}">
                <a16:creationId xmlns="" xmlns:a16="http://schemas.microsoft.com/office/drawing/2014/main" id="{F4AC7A4D-6E21-7A4C-A961-5DA83D8F01AE}"/>
              </a:ext>
            </a:extLst>
          </p:cNvPr>
          <p:cNvSpPr/>
          <p:nvPr userDrawn="1"/>
        </p:nvSpPr>
        <p:spPr>
          <a:xfrm>
            <a:off x="-2610860" y="3861363"/>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ブラック</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R0 G0 B0</a:t>
            </a:r>
          </a:p>
        </p:txBody>
      </p:sp>
      <p:sp>
        <p:nvSpPr>
          <p:cNvPr id="48" name="正方形/長方形 47">
            <a:extLst>
              <a:ext uri="{FF2B5EF4-FFF2-40B4-BE49-F238E27FC236}">
                <a16:creationId xmlns="" xmlns:a16="http://schemas.microsoft.com/office/drawing/2014/main" id="{F4AC7A4D-6E21-7A4C-A961-5DA83D8F01AE}"/>
              </a:ext>
            </a:extLst>
          </p:cNvPr>
          <p:cNvSpPr/>
          <p:nvPr userDrawn="1"/>
        </p:nvSpPr>
        <p:spPr>
          <a:xfrm>
            <a:off x="-2552004" y="3308012"/>
            <a:ext cx="1525770"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ダークグレー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R51 G51 B51</a:t>
            </a:r>
          </a:p>
        </p:txBody>
      </p:sp>
      <p:sp>
        <p:nvSpPr>
          <p:cNvPr id="49" name="正方形/長方形 48">
            <a:extLst>
              <a:ext uri="{FF2B5EF4-FFF2-40B4-BE49-F238E27FC236}">
                <a16:creationId xmlns="" xmlns:a16="http://schemas.microsoft.com/office/drawing/2014/main" id="{ACA1EDBB-4DB2-E24D-83B0-24E929FD55CA}"/>
              </a:ext>
            </a:extLst>
          </p:cNvPr>
          <p:cNvSpPr/>
          <p:nvPr userDrawn="1"/>
        </p:nvSpPr>
        <p:spPr>
          <a:xfrm>
            <a:off x="-1085090" y="3308012"/>
            <a:ext cx="542545" cy="289920"/>
          </a:xfrm>
          <a:prstGeom prst="rect">
            <a:avLst/>
          </a:prstGeom>
          <a:solidFill>
            <a:srgbClr val="33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chemeClr val="bg1"/>
              </a:solidFill>
              <a:latin typeface="Segoe UI" panose="020B0502040204020203" pitchFamily="34" charset="0"/>
              <a:cs typeface="Segoe UI" panose="020B0502040204020203" pitchFamily="34" charset="0"/>
            </a:endParaRPr>
          </a:p>
        </p:txBody>
      </p:sp>
      <p:sp>
        <p:nvSpPr>
          <p:cNvPr id="50" name="正方形/長方形 49">
            <a:extLst>
              <a:ext uri="{FF2B5EF4-FFF2-40B4-BE49-F238E27FC236}">
                <a16:creationId xmlns="" xmlns:a16="http://schemas.microsoft.com/office/drawing/2014/main" id="{E40500AD-14E2-CB4D-9452-050B16BFCA22}"/>
              </a:ext>
            </a:extLst>
          </p:cNvPr>
          <p:cNvSpPr/>
          <p:nvPr userDrawn="1"/>
        </p:nvSpPr>
        <p:spPr>
          <a:xfrm>
            <a:off x="-1085090" y="2201310"/>
            <a:ext cx="542545" cy="289920"/>
          </a:xfrm>
          <a:prstGeom prst="rect">
            <a:avLst/>
          </a:prstGeom>
          <a:solidFill>
            <a:srgbClr val="4BC3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1" name="正方形/長方形 50">
            <a:extLst>
              <a:ext uri="{FF2B5EF4-FFF2-40B4-BE49-F238E27FC236}">
                <a16:creationId xmlns="" xmlns:a16="http://schemas.microsoft.com/office/drawing/2014/main" id="{F4AC7A4D-6E21-7A4C-A961-5DA83D8F01AE}"/>
              </a:ext>
            </a:extLst>
          </p:cNvPr>
          <p:cNvSpPr/>
          <p:nvPr userDrawn="1"/>
        </p:nvSpPr>
        <p:spPr>
          <a:xfrm>
            <a:off x="-2610859" y="2201310"/>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ブルー</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R75 G195 B255</a:t>
            </a:r>
          </a:p>
        </p:txBody>
      </p:sp>
      <p:sp>
        <p:nvSpPr>
          <p:cNvPr id="52" name="正方形/長方形 51">
            <a:extLst>
              <a:ext uri="{FF2B5EF4-FFF2-40B4-BE49-F238E27FC236}">
                <a16:creationId xmlns="" xmlns:a16="http://schemas.microsoft.com/office/drawing/2014/main" id="{E40500AD-14E2-CB4D-9452-050B16BFCA22}"/>
              </a:ext>
            </a:extLst>
          </p:cNvPr>
          <p:cNvSpPr/>
          <p:nvPr userDrawn="1"/>
        </p:nvSpPr>
        <p:spPr>
          <a:xfrm>
            <a:off x="-1085090" y="2754661"/>
            <a:ext cx="542545" cy="289920"/>
          </a:xfrm>
          <a:prstGeom prst="rect">
            <a:avLst/>
          </a:prstGeom>
          <a:solidFill>
            <a:srgbClr val="FA0A3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kumimoji="1" lang="en-US" altLang="ja-JP" sz="1200">
              <a:solidFill>
                <a:srgbClr val="333333"/>
              </a:solidFill>
              <a:latin typeface="Segoe UI" panose="020B0502040204020203" pitchFamily="34" charset="0"/>
              <a:cs typeface="Segoe UI" panose="020B0502040204020203" pitchFamily="34" charset="0"/>
            </a:endParaRPr>
          </a:p>
        </p:txBody>
      </p:sp>
      <p:sp>
        <p:nvSpPr>
          <p:cNvPr id="53" name="正方形/長方形 52">
            <a:extLst>
              <a:ext uri="{FF2B5EF4-FFF2-40B4-BE49-F238E27FC236}">
                <a16:creationId xmlns="" xmlns:a16="http://schemas.microsoft.com/office/drawing/2014/main" id="{F4AC7A4D-6E21-7A4C-A961-5DA83D8F01AE}"/>
              </a:ext>
            </a:extLst>
          </p:cNvPr>
          <p:cNvSpPr/>
          <p:nvPr userDrawn="1"/>
        </p:nvSpPr>
        <p:spPr>
          <a:xfrm>
            <a:off x="-2610859" y="2754661"/>
            <a:ext cx="1584626" cy="28992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アクセントカラー </a:t>
            </a:r>
            <a:r>
              <a:rPr kumimoji="1" lang="en-US" altLang="ja-JP"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a:t>
            </a:r>
            <a:r>
              <a:rPr kumimoji="1" lang="ja-JP" altLang="en-US" sz="7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レッド</a:t>
            </a:r>
            <a:r>
              <a:rPr kumimoji="1" lang="en-US" altLang="ja-JP" sz="800" b="0" i="0" u="none" strike="noStrike" kern="1200" cap="none" spc="0" normalizeH="0" baseline="0" noProof="0">
                <a:ln>
                  <a:noFill/>
                </a:ln>
                <a:solidFill>
                  <a:schemeClr val="tx1">
                    <a:lumMod val="50000"/>
                    <a:lumOff val="50000"/>
                  </a:schemeClr>
                </a:solidFill>
                <a:effectLst/>
                <a:uLnTx/>
                <a:uFillTx/>
                <a:latin typeface="Segoe UI" panose="020B0502040204020203" pitchFamily="34" charset="0"/>
                <a:ea typeface="+mn-ea"/>
                <a:cs typeface="Segoe UI" panose="020B0502040204020203" pitchFamily="34" charset="0"/>
              </a:rPr>
              <a:t> </a:t>
            </a:r>
            <a:endParaRPr kumimoji="1" lang="en-US" altLang="ja-JP" sz="800">
              <a:solidFill>
                <a:schemeClr val="tx1">
                  <a:lumMod val="50000"/>
                  <a:lumOff val="50000"/>
                </a:schemeClr>
              </a:solidFill>
              <a:latin typeface="Segoe UI" panose="020B0502040204020203" pitchFamily="34" charset="0"/>
              <a:cs typeface="Segoe UI" panose="020B0502040204020203" pitchFamily="34" charset="0"/>
            </a:endParaRPr>
          </a:p>
          <a:p>
            <a:pPr algn="r"/>
            <a:r>
              <a:rPr kumimoji="1" lang="en-US" altLang="ja-JP" sz="800">
                <a:solidFill>
                  <a:schemeClr val="tx1">
                    <a:lumMod val="50000"/>
                    <a:lumOff val="50000"/>
                  </a:schemeClr>
                </a:solidFill>
                <a:latin typeface="Segoe UI" panose="020B0502040204020203" pitchFamily="34" charset="0"/>
                <a:cs typeface="Segoe UI" panose="020B0502040204020203" pitchFamily="34" charset="0"/>
              </a:rPr>
              <a:t>R250 G10 B60</a:t>
            </a:r>
          </a:p>
        </p:txBody>
      </p:sp>
    </p:spTree>
    <p:extLst>
      <p:ext uri="{BB962C8B-B14F-4D97-AF65-F5344CB8AC3E}">
        <p14:creationId xmlns:p14="http://schemas.microsoft.com/office/powerpoint/2010/main" val="1638553320"/>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Lst>
  <p:hf sldNum="0" hdr="0" ftr="0"/>
  <p:txStyles>
    <p:titleStyle>
      <a:lvl1pPr algn="l" defTabSz="914400" rtl="0" eaLnBrk="1" latinLnBrk="0" hangingPunct="1">
        <a:spcBef>
          <a:spcPct val="0"/>
        </a:spcBef>
        <a:buNone/>
        <a:defRPr kumimoji="1" sz="2000" b="1" kern="1200" baseline="0">
          <a:solidFill>
            <a:srgbClr val="323C99"/>
          </a:solidFill>
          <a:latin typeface="メイリオ" panose="020B0604030504040204" pitchFamily="50" charset="-128"/>
          <a:ea typeface="メイリオ" panose="020B0604030504040204" pitchFamily="50" charset="-128"/>
          <a:cs typeface="+mj-cs"/>
        </a:defRPr>
      </a:lvl1pPr>
    </p:titleStyle>
    <p:bodyStyle>
      <a:lvl1pPr marL="0" marR="0" indent="-144000" algn="l" defTabSz="914400" rtl="0" eaLnBrk="1" fontAlgn="auto" latinLnBrk="0" hangingPunct="1">
        <a:lnSpc>
          <a:spcPct val="100000"/>
        </a:lnSpc>
        <a:spcBef>
          <a:spcPts val="600"/>
        </a:spcBef>
        <a:spcAft>
          <a:spcPts val="0"/>
        </a:spcAft>
        <a:buClrTx/>
        <a:buSzTx/>
        <a:buFont typeface="Arial" panose="020B0604020202020204" pitchFamily="34" charset="0"/>
        <a:buNone/>
        <a:tabLst/>
        <a:defRPr kumimoji="1" sz="1600" kern="1200" baseline="0">
          <a:solidFill>
            <a:srgbClr val="333333"/>
          </a:solidFill>
          <a:latin typeface="メイリオ" panose="020B0604030504040204" pitchFamily="50" charset="-128"/>
          <a:ea typeface="メイリオ" panose="020B0604030504040204" pitchFamily="50" charset="-128"/>
          <a:cs typeface="+mn-cs"/>
        </a:defRPr>
      </a:lvl1pPr>
      <a:lvl2pPr marL="360000" indent="-144000" algn="l" defTabSz="914400" rtl="0" eaLnBrk="1" latinLnBrk="0" hangingPunct="1">
        <a:lnSpc>
          <a:spcPct val="100000"/>
        </a:lnSpc>
        <a:spcBef>
          <a:spcPts val="600"/>
        </a:spcBef>
        <a:spcAft>
          <a:spcPts val="0"/>
        </a:spcAft>
        <a:buFont typeface="Arial" panose="020B0604020202020204" pitchFamily="34" charset="0"/>
        <a:buChar char="–"/>
        <a:defRPr kumimoji="1" sz="1200" kern="1200" baseline="0">
          <a:solidFill>
            <a:srgbClr val="333333"/>
          </a:solidFill>
          <a:latin typeface="メイリオ" panose="020B0604030504040204" pitchFamily="50" charset="-128"/>
          <a:ea typeface="メイリオ" panose="020B0604030504040204" pitchFamily="50" charset="-128"/>
          <a:cs typeface="+mn-cs"/>
        </a:defRPr>
      </a:lvl2pPr>
      <a:lvl3pPr marL="720000" indent="-144000" algn="l" defTabSz="914400" rtl="0" eaLnBrk="1" latinLnBrk="0" hangingPunct="1">
        <a:lnSpc>
          <a:spcPct val="100000"/>
        </a:lnSpc>
        <a:spcBef>
          <a:spcPts val="600"/>
        </a:spcBef>
        <a:spcAft>
          <a:spcPts val="0"/>
        </a:spcAft>
        <a:buFont typeface="Arial" panose="020B0604020202020204" pitchFamily="34" charset="0"/>
        <a:buChar char="•"/>
        <a:defRPr kumimoji="1" sz="1050" kern="1200" baseline="0">
          <a:solidFill>
            <a:srgbClr val="333333"/>
          </a:solidFill>
          <a:latin typeface="メイリオ" panose="020B0604030504040204" pitchFamily="50" charset="-128"/>
          <a:ea typeface="メイリオ" panose="020B0604030504040204" pitchFamily="50" charset="-128"/>
          <a:cs typeface="+mn-cs"/>
        </a:defRPr>
      </a:lvl3pPr>
      <a:lvl4pPr marL="108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4pPr>
      <a:lvl5pPr marL="1440000" indent="-144000" algn="l" defTabSz="914400" rtl="0" eaLnBrk="1" latinLnBrk="0" hangingPunct="1">
        <a:lnSpc>
          <a:spcPct val="100000"/>
        </a:lnSpc>
        <a:spcBef>
          <a:spcPts val="600"/>
        </a:spcBef>
        <a:spcAft>
          <a:spcPts val="0"/>
        </a:spcAft>
        <a:buFont typeface="Arial" panose="020B0604020202020204" pitchFamily="34" charset="0"/>
        <a:buChar char="»"/>
        <a:defRPr kumimoji="1" sz="900" kern="1200" baseline="0">
          <a:solidFill>
            <a:srgbClr val="333333"/>
          </a:solidFill>
          <a:latin typeface="メイリオ" panose="020B0604030504040204" pitchFamily="50" charset="-128"/>
          <a:ea typeface="メイリオ" panose="020B0604030504040204" pitchFamily="50" charset="-128"/>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20"/>
          </p:nvPr>
        </p:nvSpPr>
        <p:spPr/>
        <p:txBody>
          <a:bodyPr/>
          <a:lstStyle/>
          <a:p>
            <a:r>
              <a:rPr kumimoji="1" lang="ja-JP" altLang="en-US" dirty="0" smtClean="0"/>
              <a:t>分析フロー</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2024年 4月 24日 </a:t>
            </a:fld>
            <a:endParaRPr lang="en-US" dirty="0"/>
          </a:p>
        </p:txBody>
      </p:sp>
      <p:sp>
        <p:nvSpPr>
          <p:cNvPr id="5" name="正方形/長方形 4"/>
          <p:cNvSpPr/>
          <p:nvPr/>
        </p:nvSpPr>
        <p:spPr>
          <a:xfrm>
            <a:off x="1403268" y="1429768"/>
            <a:ext cx="3019690" cy="4058408"/>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solidFill>
                  <a:srgbClr val="333333"/>
                </a:solidFill>
              </a:rPr>
              <a:t>STEP 0</a:t>
            </a:r>
          </a:p>
          <a:p>
            <a:pPr algn="ctr"/>
            <a:r>
              <a:rPr kumimoji="1" lang="ja-JP" altLang="en-US" dirty="0" smtClean="0">
                <a:solidFill>
                  <a:srgbClr val="333333"/>
                </a:solidFill>
              </a:rPr>
              <a:t>データ準備</a:t>
            </a:r>
            <a:endParaRPr kumimoji="1" lang="ja-JP" altLang="en-US" dirty="0">
              <a:solidFill>
                <a:srgbClr val="333333"/>
              </a:solidFill>
            </a:endParaRPr>
          </a:p>
        </p:txBody>
      </p:sp>
      <p:sp>
        <p:nvSpPr>
          <p:cNvPr id="6" name="正方形/長方形 5"/>
          <p:cNvSpPr/>
          <p:nvPr/>
        </p:nvSpPr>
        <p:spPr>
          <a:xfrm>
            <a:off x="4708580" y="1431199"/>
            <a:ext cx="3019690" cy="110863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rgbClr val="333333"/>
                </a:solidFill>
              </a:rPr>
              <a:t>S</a:t>
            </a:r>
            <a:r>
              <a:rPr lang="en-US" altLang="ja-JP" dirty="0" smtClean="0">
                <a:solidFill>
                  <a:srgbClr val="333333"/>
                </a:solidFill>
              </a:rPr>
              <a:t>TEP</a:t>
            </a:r>
            <a:r>
              <a:rPr lang="ja-JP" altLang="en-US" dirty="0" smtClean="0">
                <a:solidFill>
                  <a:srgbClr val="333333"/>
                </a:solidFill>
              </a:rPr>
              <a:t> </a:t>
            </a:r>
            <a:r>
              <a:rPr lang="ja-JP" altLang="ja-JP" dirty="0" smtClean="0">
                <a:solidFill>
                  <a:srgbClr val="333333"/>
                </a:solidFill>
              </a:rPr>
              <a:t>1</a:t>
            </a:r>
            <a:endParaRPr lang="en-US" altLang="ja-JP" dirty="0" smtClean="0">
              <a:solidFill>
                <a:srgbClr val="333333"/>
              </a:solidFill>
            </a:endParaRPr>
          </a:p>
          <a:p>
            <a:pPr algn="ctr"/>
            <a:r>
              <a:rPr lang="ja-JP" altLang="en-US" dirty="0" smtClean="0">
                <a:solidFill>
                  <a:srgbClr val="333333"/>
                </a:solidFill>
              </a:rPr>
              <a:t>機械学習</a:t>
            </a:r>
            <a:endParaRPr lang="en-US" altLang="ja-JP" dirty="0" smtClean="0">
              <a:solidFill>
                <a:srgbClr val="333333"/>
              </a:solidFill>
            </a:endParaRPr>
          </a:p>
        </p:txBody>
      </p:sp>
      <p:sp>
        <p:nvSpPr>
          <p:cNvPr id="7" name="正方形/長方形 6"/>
          <p:cNvSpPr/>
          <p:nvPr/>
        </p:nvSpPr>
        <p:spPr>
          <a:xfrm>
            <a:off x="4709996" y="2755831"/>
            <a:ext cx="3019690" cy="110863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rgbClr val="333333"/>
                </a:solidFill>
              </a:rPr>
              <a:t>S</a:t>
            </a:r>
            <a:r>
              <a:rPr lang="en-US" altLang="ja-JP" dirty="0" smtClean="0">
                <a:solidFill>
                  <a:srgbClr val="333333"/>
                </a:solidFill>
              </a:rPr>
              <a:t>TEP</a:t>
            </a:r>
            <a:r>
              <a:rPr lang="ja-JP" altLang="en-US" dirty="0" smtClean="0">
                <a:solidFill>
                  <a:srgbClr val="333333"/>
                </a:solidFill>
              </a:rPr>
              <a:t> </a:t>
            </a:r>
            <a:r>
              <a:rPr lang="en-US" altLang="ja-JP" dirty="0" smtClean="0">
                <a:solidFill>
                  <a:srgbClr val="333333"/>
                </a:solidFill>
              </a:rPr>
              <a:t>2</a:t>
            </a:r>
          </a:p>
          <a:p>
            <a:pPr algn="ctr"/>
            <a:r>
              <a:rPr lang="en-US" altLang="ja-JP" dirty="0" smtClean="0">
                <a:solidFill>
                  <a:srgbClr val="333333"/>
                </a:solidFill>
              </a:rPr>
              <a:t>SHAP</a:t>
            </a:r>
          </a:p>
        </p:txBody>
      </p:sp>
      <p:sp>
        <p:nvSpPr>
          <p:cNvPr id="8" name="正方形/長方形 7"/>
          <p:cNvSpPr/>
          <p:nvPr/>
        </p:nvSpPr>
        <p:spPr>
          <a:xfrm>
            <a:off x="4693649" y="4151507"/>
            <a:ext cx="3019690" cy="1108637"/>
          </a:xfrm>
          <a:prstGeom prst="rect">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dirty="0" smtClean="0">
                <a:solidFill>
                  <a:srgbClr val="333333"/>
                </a:solidFill>
              </a:rPr>
              <a:t>S</a:t>
            </a:r>
            <a:r>
              <a:rPr lang="en-US" altLang="ja-JP" dirty="0" smtClean="0">
                <a:solidFill>
                  <a:srgbClr val="333333"/>
                </a:solidFill>
              </a:rPr>
              <a:t>TEP</a:t>
            </a:r>
            <a:r>
              <a:rPr lang="ja-JP" altLang="en-US" dirty="0" smtClean="0">
                <a:solidFill>
                  <a:srgbClr val="333333"/>
                </a:solidFill>
              </a:rPr>
              <a:t> </a:t>
            </a:r>
            <a:r>
              <a:rPr lang="en-US" altLang="ja-JP" dirty="0">
                <a:solidFill>
                  <a:srgbClr val="333333"/>
                </a:solidFill>
              </a:rPr>
              <a:t>3</a:t>
            </a:r>
            <a:endParaRPr lang="en-US" altLang="ja-JP" dirty="0" smtClean="0">
              <a:solidFill>
                <a:srgbClr val="333333"/>
              </a:solidFill>
            </a:endParaRPr>
          </a:p>
          <a:p>
            <a:pPr algn="ctr"/>
            <a:r>
              <a:rPr lang="ja-JP" altLang="en-US" dirty="0" smtClean="0">
                <a:solidFill>
                  <a:srgbClr val="333333"/>
                </a:solidFill>
              </a:rPr>
              <a:t>要因分解</a:t>
            </a:r>
            <a:endParaRPr lang="en-US" altLang="ja-JP" dirty="0" smtClean="0">
              <a:solidFill>
                <a:srgbClr val="333333"/>
              </a:solidFill>
            </a:endParaRPr>
          </a:p>
        </p:txBody>
      </p:sp>
    </p:spTree>
    <p:extLst>
      <p:ext uri="{BB962C8B-B14F-4D97-AF65-F5344CB8AC3E}">
        <p14:creationId xmlns:p14="http://schemas.microsoft.com/office/powerpoint/2010/main" val="1154068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 xmlns:a16="http://schemas.microsoft.com/office/drawing/2014/main" id="{1A4FF0F5-65C1-4513-8274-5F52E290243A}"/>
              </a:ext>
            </a:extLst>
          </p:cNvPr>
          <p:cNvSpPr>
            <a:spLocks noGrp="1"/>
          </p:cNvSpPr>
          <p:nvPr>
            <p:ph type="body" sz="quarter" idx="18"/>
          </p:nvPr>
        </p:nvSpPr>
        <p:spPr/>
        <p:txBody>
          <a:bodyPr/>
          <a:lstStyle/>
          <a:p>
            <a:r>
              <a:rPr lang="ja-JP" altLang="en-US" b="0" i="0" dirty="0">
                <a:solidFill>
                  <a:srgbClr val="172B4D"/>
                </a:solidFill>
                <a:effectLst/>
                <a:latin typeface="Noto Sans CJK JP"/>
              </a:rPr>
              <a:t>技術調査　　　　　</a:t>
            </a:r>
            <a:r>
              <a:rPr lang="ja-JP" altLang="en-US" dirty="0"/>
              <a:t/>
            </a:r>
            <a:br>
              <a:rPr lang="ja-JP" altLang="en-US" dirty="0"/>
            </a:br>
            <a:r>
              <a:rPr lang="ja-JP" altLang="en-US" b="0" i="0" dirty="0">
                <a:solidFill>
                  <a:srgbClr val="172B4D"/>
                </a:solidFill>
                <a:effectLst/>
                <a:latin typeface="Noto Sans CJK JP"/>
              </a:rPr>
              <a:t>要件整理・定義　　</a:t>
            </a:r>
            <a:endParaRPr lang="en-US" altLang="ja-JP" b="0" i="0" dirty="0">
              <a:solidFill>
                <a:srgbClr val="172B4D"/>
              </a:solidFill>
              <a:effectLst/>
              <a:latin typeface="Noto Sans CJK JP"/>
            </a:endParaRPr>
          </a:p>
          <a:p>
            <a:r>
              <a:rPr lang="ja-JP" altLang="en-US" b="0" i="0" dirty="0">
                <a:solidFill>
                  <a:srgbClr val="172B4D"/>
                </a:solidFill>
                <a:effectLst/>
                <a:latin typeface="Noto Sans CJK JP"/>
              </a:rPr>
              <a:t>機能開発</a:t>
            </a:r>
            <a:r>
              <a:rPr lang="ja-JP" altLang="en-US" dirty="0"/>
              <a:t/>
            </a:r>
            <a:br>
              <a:rPr lang="ja-JP" altLang="en-US" dirty="0"/>
            </a:br>
            <a:r>
              <a:rPr lang="ja-JP" altLang="en-US" b="0" i="0" dirty="0">
                <a:solidFill>
                  <a:srgbClr val="172B4D"/>
                </a:solidFill>
                <a:effectLst/>
                <a:latin typeface="Noto Sans CJK JP"/>
              </a:rPr>
              <a:t>機能設計　　　</a:t>
            </a:r>
            <a:r>
              <a:rPr lang="ja-JP" altLang="en-US" dirty="0"/>
              <a:t/>
            </a:r>
            <a:br>
              <a:rPr lang="ja-JP" altLang="en-US" dirty="0"/>
            </a:br>
            <a:r>
              <a:rPr lang="ja-JP" altLang="en-US" b="0" i="0" dirty="0">
                <a:solidFill>
                  <a:srgbClr val="172B4D"/>
                </a:solidFill>
                <a:effectLst/>
                <a:latin typeface="Noto Sans CJK JP"/>
              </a:rPr>
              <a:t>実装　　　　　</a:t>
            </a:r>
            <a:r>
              <a:rPr lang="ja-JP" altLang="en-US" dirty="0"/>
              <a:t/>
            </a:r>
            <a:br>
              <a:rPr lang="ja-JP" altLang="en-US" dirty="0"/>
            </a:br>
            <a:r>
              <a:rPr lang="ja-JP" altLang="en-US" b="0" i="0" dirty="0">
                <a:solidFill>
                  <a:srgbClr val="172B4D"/>
                </a:solidFill>
                <a:effectLst/>
                <a:latin typeface="Noto Sans CJK JP"/>
              </a:rPr>
              <a:t>認識機能連携　</a:t>
            </a:r>
            <a:r>
              <a:rPr lang="ja-JP" altLang="en-US" dirty="0"/>
              <a:t/>
            </a:r>
            <a:br>
              <a:rPr lang="ja-JP" altLang="en-US" dirty="0"/>
            </a:br>
            <a:r>
              <a:rPr lang="ja-JP" altLang="en-US" b="0" i="0" dirty="0">
                <a:solidFill>
                  <a:srgbClr val="172B4D"/>
                </a:solidFill>
                <a:effectLst/>
                <a:latin typeface="Noto Sans CJK JP"/>
              </a:rPr>
              <a:t>結合テスト　　</a:t>
            </a:r>
            <a:endParaRPr lang="en-US" altLang="ja-JP" b="0" i="0" dirty="0">
              <a:solidFill>
                <a:srgbClr val="172B4D"/>
              </a:solidFill>
              <a:effectLst/>
              <a:latin typeface="Noto Sans CJK JP"/>
            </a:endParaRPr>
          </a:p>
          <a:p>
            <a:r>
              <a:rPr lang="ja-JP" altLang="en-US" b="0" i="0" dirty="0">
                <a:solidFill>
                  <a:srgbClr val="172B4D"/>
                </a:solidFill>
                <a:effectLst/>
                <a:latin typeface="Noto Sans CJK JP"/>
              </a:rPr>
              <a:t>運用テスト　　　　</a:t>
            </a:r>
            <a:r>
              <a:rPr lang="ja-JP" altLang="en-US" dirty="0"/>
              <a:t/>
            </a:r>
            <a:br>
              <a:rPr lang="ja-JP" altLang="en-US" dirty="0"/>
            </a:br>
            <a:r>
              <a:rPr lang="ja-JP" altLang="en-US" b="0" i="0" dirty="0">
                <a:solidFill>
                  <a:srgbClr val="172B4D"/>
                </a:solidFill>
                <a:effectLst/>
                <a:latin typeface="Noto Sans CJK JP"/>
              </a:rPr>
              <a:t>運用課題対応　　　</a:t>
            </a:r>
            <a:endParaRPr lang="en-US" altLang="ja-JP" b="0" i="0" dirty="0">
              <a:solidFill>
                <a:srgbClr val="172B4D"/>
              </a:solidFill>
              <a:effectLst/>
              <a:latin typeface="Noto Sans CJK JP"/>
            </a:endParaRPr>
          </a:p>
          <a:p>
            <a:r>
              <a:rPr lang="ja-JP" altLang="en-US" b="0" i="0" dirty="0">
                <a:solidFill>
                  <a:srgbClr val="172B4D"/>
                </a:solidFill>
                <a:effectLst/>
                <a:latin typeface="Noto Sans CJK JP"/>
              </a:rPr>
              <a:t>再テスト　　　　　</a:t>
            </a:r>
            <a:r>
              <a:rPr lang="ja-JP" altLang="en-US" dirty="0"/>
              <a:t/>
            </a:r>
            <a:br>
              <a:rPr lang="ja-JP" altLang="en-US" dirty="0"/>
            </a:br>
            <a:r>
              <a:rPr lang="ja-JP" altLang="en-US" b="0" i="0" dirty="0">
                <a:solidFill>
                  <a:srgbClr val="172B4D"/>
                </a:solidFill>
                <a:effectLst/>
                <a:latin typeface="Noto Sans CJK JP"/>
              </a:rPr>
              <a:t>実証実験</a:t>
            </a:r>
            <a:r>
              <a:rPr lang="ja-JP" altLang="en-US" dirty="0"/>
              <a:t/>
            </a:r>
            <a:br>
              <a:rPr lang="ja-JP" altLang="en-US" dirty="0"/>
            </a:br>
            <a:r>
              <a:rPr lang="ja-JP" altLang="en-US" b="0" i="0" dirty="0">
                <a:solidFill>
                  <a:srgbClr val="172B4D"/>
                </a:solidFill>
                <a:effectLst/>
                <a:latin typeface="Noto Sans CJK JP"/>
              </a:rPr>
              <a:t>不具合対応　　　　</a:t>
            </a:r>
            <a:r>
              <a:rPr lang="ja-JP" altLang="en-US" dirty="0"/>
              <a:t/>
            </a:r>
            <a:br>
              <a:rPr lang="ja-JP" altLang="en-US" dirty="0"/>
            </a:br>
            <a:r>
              <a:rPr lang="ja-JP" altLang="en-US" b="0" i="0" dirty="0">
                <a:solidFill>
                  <a:srgbClr val="172B4D"/>
                </a:solidFill>
                <a:effectLst/>
                <a:latin typeface="Noto Sans CJK JP"/>
              </a:rPr>
              <a:t>ドキュメント整備　</a:t>
            </a:r>
            <a:r>
              <a:rPr lang="ja-JP" altLang="en-US" dirty="0"/>
              <a:t/>
            </a:r>
            <a:br>
              <a:rPr lang="ja-JP" altLang="en-US" dirty="0"/>
            </a:br>
            <a:r>
              <a:rPr lang="en-US" altLang="ja-JP" b="0" i="0" dirty="0">
                <a:solidFill>
                  <a:srgbClr val="172B4D"/>
                </a:solidFill>
                <a:effectLst/>
                <a:latin typeface="Noto Sans CJK JP"/>
              </a:rPr>
              <a:t>CI/CD</a:t>
            </a:r>
            <a:r>
              <a:rPr lang="ja-JP" altLang="en-US" b="0" i="0" dirty="0">
                <a:solidFill>
                  <a:srgbClr val="172B4D"/>
                </a:solidFill>
                <a:effectLst/>
                <a:latin typeface="Noto Sans CJK JP"/>
              </a:rPr>
              <a:t>整備　　　　 </a:t>
            </a:r>
            <a:endParaRPr kumimoji="1" lang="ja-JP" altLang="en-US" dirty="0"/>
          </a:p>
        </p:txBody>
      </p:sp>
      <p:sp>
        <p:nvSpPr>
          <p:cNvPr id="3" name="テキスト プレースホルダー 2">
            <a:extLst>
              <a:ext uri="{FF2B5EF4-FFF2-40B4-BE49-F238E27FC236}">
                <a16:creationId xmlns="" xmlns:a16="http://schemas.microsoft.com/office/drawing/2014/main" id="{CAA9A9EB-01F6-4966-9662-074BB429DB61}"/>
              </a:ext>
            </a:extLst>
          </p:cNvPr>
          <p:cNvSpPr>
            <a:spLocks noGrp="1"/>
          </p:cNvSpPr>
          <p:nvPr>
            <p:ph type="body" sz="quarter" idx="20"/>
          </p:nvPr>
        </p:nvSpPr>
        <p:spPr/>
        <p:txBody>
          <a:bodyPr/>
          <a:lstStyle/>
          <a:p>
            <a:endParaRPr kumimoji="1" lang="ja-JP" altLang="en-US"/>
          </a:p>
        </p:txBody>
      </p:sp>
      <p:sp>
        <p:nvSpPr>
          <p:cNvPr id="4" name="日付プレースホルダー 3">
            <a:extLst>
              <a:ext uri="{FF2B5EF4-FFF2-40B4-BE49-F238E27FC236}">
                <a16:creationId xmlns="" xmlns:a16="http://schemas.microsoft.com/office/drawing/2014/main" id="{0D3D3884-6323-4566-87AE-D871E574E0CB}"/>
              </a:ext>
            </a:extLst>
          </p:cNvPr>
          <p:cNvSpPr>
            <a:spLocks noGrp="1"/>
          </p:cNvSpPr>
          <p:nvPr>
            <p:ph type="dt" sz="half" idx="19"/>
          </p:nvPr>
        </p:nvSpPr>
        <p:spPr/>
        <p:txBody>
          <a:bodyPr/>
          <a:lstStyle/>
          <a:p>
            <a:fld id="{FCAFAC13-DB77-42F2-BE26-45BA5532FD50}" type="datetime4">
              <a:rPr lang="en-US" altLang="ja-JP" smtClean="0"/>
              <a:pPr/>
              <a:t>2024年 4月 23日 </a:t>
            </a:fld>
            <a:endParaRPr lang="en-US" dirty="0"/>
          </a:p>
        </p:txBody>
      </p:sp>
    </p:spTree>
    <p:extLst>
      <p:ext uri="{BB962C8B-B14F-4D97-AF65-F5344CB8AC3E}">
        <p14:creationId xmlns:p14="http://schemas.microsoft.com/office/powerpoint/2010/main" val="22988227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kumimoji="1" lang="en-US" altLang="ja-JP" sz="1800" dirty="0" smtClean="0"/>
              <a:t>AI</a:t>
            </a:r>
            <a:r>
              <a:rPr kumimoji="1" lang="ja-JP" altLang="en-US" sz="1800" dirty="0" smtClean="0"/>
              <a:t>（機械学習モデル</a:t>
            </a:r>
            <a:r>
              <a:rPr lang="ja-JP" altLang="en-US" sz="1800" dirty="0" smtClean="0"/>
              <a:t>）を活用して、膨大なデータから原因と結果の関係性を学習</a:t>
            </a:r>
            <a:r>
              <a:rPr lang="en-US" altLang="ja-JP" sz="1800" dirty="0" smtClean="0"/>
              <a:t>/</a:t>
            </a:r>
            <a:r>
              <a:rPr lang="ja-JP" altLang="en-US" sz="1800" dirty="0" smtClean="0"/>
              <a:t>分析することは可能</a:t>
            </a:r>
            <a:endParaRPr lang="en-US" altLang="ja-JP" sz="1800" dirty="0" smtClean="0"/>
          </a:p>
          <a:p>
            <a:r>
              <a:rPr kumimoji="1" lang="ja-JP" altLang="en-US" sz="1800" dirty="0" smtClean="0"/>
              <a:t>ただし実現のためには、</a:t>
            </a:r>
            <a:r>
              <a:rPr kumimoji="1" lang="en-US" altLang="ja-JP" sz="1800" dirty="0" smtClean="0">
                <a:solidFill>
                  <a:srgbClr val="FF0000"/>
                </a:solidFill>
              </a:rPr>
              <a:t>”</a:t>
            </a:r>
            <a:r>
              <a:rPr kumimoji="1" lang="ja-JP" altLang="en-US" sz="1800" dirty="0" smtClean="0">
                <a:solidFill>
                  <a:srgbClr val="FF0000"/>
                </a:solidFill>
              </a:rPr>
              <a:t>原因</a:t>
            </a:r>
            <a:r>
              <a:rPr kumimoji="1" lang="en-US" altLang="ja-JP" sz="1800" dirty="0" smtClean="0">
                <a:solidFill>
                  <a:srgbClr val="FF0000"/>
                </a:solidFill>
              </a:rPr>
              <a:t>”</a:t>
            </a:r>
            <a:r>
              <a:rPr kumimoji="1" lang="ja-JP" altLang="en-US" sz="1800" dirty="0" smtClean="0">
                <a:solidFill>
                  <a:srgbClr val="FF0000"/>
                </a:solidFill>
              </a:rPr>
              <a:t>と</a:t>
            </a:r>
            <a:r>
              <a:rPr kumimoji="1" lang="en-US" altLang="ja-JP" sz="1800" dirty="0" smtClean="0">
                <a:solidFill>
                  <a:srgbClr val="FF0000"/>
                </a:solidFill>
              </a:rPr>
              <a:t>”</a:t>
            </a:r>
            <a:r>
              <a:rPr kumimoji="1" lang="ja-JP" altLang="en-US" sz="1800" dirty="0" smtClean="0">
                <a:solidFill>
                  <a:srgbClr val="FF0000"/>
                </a:solidFill>
              </a:rPr>
              <a:t>結果</a:t>
            </a:r>
            <a:r>
              <a:rPr kumimoji="1" lang="en-US" altLang="ja-JP" sz="1800" dirty="0" smtClean="0">
                <a:solidFill>
                  <a:srgbClr val="FF0000"/>
                </a:solidFill>
              </a:rPr>
              <a:t>”</a:t>
            </a:r>
            <a:r>
              <a:rPr kumimoji="1" lang="ja-JP" altLang="en-US" sz="1800" dirty="0" smtClean="0">
                <a:solidFill>
                  <a:srgbClr val="FF0000"/>
                </a:solidFill>
              </a:rPr>
              <a:t>を事前に定義する（言語化する）必要がある。</a:t>
            </a:r>
            <a:endParaRPr kumimoji="1" lang="en-US" altLang="ja-JP" sz="1800" dirty="0" smtClean="0">
              <a:solidFill>
                <a:srgbClr val="FF0000"/>
              </a:solidFill>
            </a:endParaRPr>
          </a:p>
          <a:p>
            <a:endParaRPr lang="en-US" altLang="ja-JP" sz="1800" b="0" dirty="0"/>
          </a:p>
          <a:p>
            <a:r>
              <a:rPr lang="ja-JP" altLang="en-US" sz="1800" b="0" dirty="0" smtClean="0"/>
              <a:t>結果（目的変数）：</a:t>
            </a:r>
            <a:r>
              <a:rPr lang="en-US" altLang="ja-JP" sz="1800" b="0" dirty="0" smtClean="0"/>
              <a:t>1</a:t>
            </a:r>
            <a:r>
              <a:rPr lang="ja-JP" altLang="en-US" sz="1800" b="0" dirty="0" smtClean="0"/>
              <a:t>時間当たりの在庫変動数</a:t>
            </a:r>
            <a:endParaRPr lang="en-US" altLang="ja-JP" sz="1200" b="0" dirty="0" smtClean="0"/>
          </a:p>
          <a:p>
            <a:r>
              <a:rPr kumimoji="1" lang="ja-JP" altLang="en-US" sz="1800" b="0" dirty="0" smtClean="0"/>
              <a:t>原因（説明変数）：</a:t>
            </a:r>
            <a:r>
              <a:rPr kumimoji="1" lang="ja-JP" altLang="en-US" sz="1800" b="0" dirty="0" smtClean="0">
                <a:solidFill>
                  <a:srgbClr val="FF0000"/>
                </a:solidFill>
              </a:rPr>
              <a:t>時間遅れが存在</a:t>
            </a:r>
            <a:r>
              <a:rPr kumimoji="1" lang="ja-JP" altLang="en-US" sz="1800" b="0" dirty="0" smtClean="0"/>
              <a:t>するため、以下のような形で定義</a:t>
            </a:r>
            <a:r>
              <a:rPr lang="ja-JP" altLang="en-US" sz="1800" b="0" dirty="0" smtClean="0"/>
              <a:t>が必要</a:t>
            </a:r>
            <a:endParaRPr lang="en-US" altLang="ja-JP" sz="1800" b="0" dirty="0" smtClean="0"/>
          </a:p>
        </p:txBody>
      </p:sp>
      <p:sp>
        <p:nvSpPr>
          <p:cNvPr id="3" name="テキスト プレースホルダー 2"/>
          <p:cNvSpPr>
            <a:spLocks noGrp="1"/>
          </p:cNvSpPr>
          <p:nvPr>
            <p:ph type="body" sz="quarter" idx="20"/>
          </p:nvPr>
        </p:nvSpPr>
        <p:spPr/>
        <p:txBody>
          <a:bodyPr anchor="ctr"/>
          <a:lstStyle/>
          <a:p>
            <a:r>
              <a:rPr lang="en-US" altLang="ja-JP" dirty="0" smtClean="0"/>
              <a:t>STEP0</a:t>
            </a:r>
            <a:r>
              <a:rPr lang="ja-JP" altLang="en-US" dirty="0" smtClean="0"/>
              <a:t>：データの準備</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2024年 4月 24日 </a:t>
            </a:fld>
            <a:endParaRPr lang="en-US" dirty="0"/>
          </a:p>
        </p:txBody>
      </p:sp>
      <p:sp>
        <p:nvSpPr>
          <p:cNvPr id="5" name="円/楕円 4"/>
          <p:cNvSpPr/>
          <p:nvPr/>
        </p:nvSpPr>
        <p:spPr>
          <a:xfrm>
            <a:off x="3721746" y="2859535"/>
            <a:ext cx="914400" cy="9144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2860187" y="3803809"/>
            <a:ext cx="1505540" cy="369332"/>
          </a:xfrm>
          <a:prstGeom prst="rect">
            <a:avLst/>
          </a:prstGeom>
        </p:spPr>
        <p:txBody>
          <a:bodyPr wrap="none">
            <a:spAutoFit/>
          </a:bodyPr>
          <a:lstStyle/>
          <a:p>
            <a:r>
              <a:rPr lang="en-US" altLang="en-US" dirty="0" smtClean="0"/>
              <a:t>11</a:t>
            </a:r>
            <a:r>
              <a:rPr lang="en-US" altLang="ja-JP" dirty="0" smtClean="0"/>
              <a:t>h</a:t>
            </a:r>
            <a:r>
              <a:rPr lang="ja-JP" altLang="en-US" dirty="0" smtClean="0"/>
              <a:t>前</a:t>
            </a:r>
            <a:r>
              <a:rPr lang="en-US" altLang="ja-JP" dirty="0" smtClean="0"/>
              <a:t>〜8h</a:t>
            </a:r>
            <a:r>
              <a:rPr lang="ja-JP" altLang="en-US" dirty="0" smtClean="0"/>
              <a:t>前</a:t>
            </a:r>
            <a:endParaRPr lang="ja-JP" altLang="en-US" dirty="0"/>
          </a:p>
        </p:txBody>
      </p:sp>
      <p:sp>
        <p:nvSpPr>
          <p:cNvPr id="7" name="円/楕円 6"/>
          <p:cNvSpPr/>
          <p:nvPr/>
        </p:nvSpPr>
        <p:spPr>
          <a:xfrm>
            <a:off x="10313191" y="2781041"/>
            <a:ext cx="914400" cy="914400"/>
          </a:xfrm>
          <a:prstGeom prst="ellipse">
            <a:avLst/>
          </a:prstGeom>
          <a:solidFill>
            <a:schemeClr val="accent6">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0268724" y="3796359"/>
            <a:ext cx="1107996" cy="369332"/>
          </a:xfrm>
          <a:prstGeom prst="rect">
            <a:avLst/>
          </a:prstGeom>
        </p:spPr>
        <p:txBody>
          <a:bodyPr wrap="none">
            <a:spAutoFit/>
          </a:bodyPr>
          <a:lstStyle/>
          <a:p>
            <a:pPr algn="ctr"/>
            <a:r>
              <a:rPr lang="ja-JP" altLang="en-US" dirty="0" smtClean="0"/>
              <a:t>現在時刻</a:t>
            </a:r>
            <a:endParaRPr lang="ja-JP" altLang="en-US" dirty="0"/>
          </a:p>
        </p:txBody>
      </p:sp>
      <p:sp>
        <p:nvSpPr>
          <p:cNvPr id="9" name="正方形/長方形 8"/>
          <p:cNvSpPr/>
          <p:nvPr/>
        </p:nvSpPr>
        <p:spPr>
          <a:xfrm>
            <a:off x="9339799" y="1817428"/>
            <a:ext cx="2852201" cy="369332"/>
          </a:xfrm>
          <a:prstGeom prst="rect">
            <a:avLst/>
          </a:prstGeom>
          <a:noFill/>
        </p:spPr>
        <p:txBody>
          <a:bodyPr wrap="none">
            <a:spAutoFit/>
          </a:bodyPr>
          <a:lstStyle/>
          <a:p>
            <a:pPr algn="ctr"/>
            <a:r>
              <a:rPr lang="ja-JP" altLang="en-US" dirty="0" smtClean="0">
                <a:solidFill>
                  <a:srgbClr val="FF0000"/>
                </a:solidFill>
              </a:rPr>
              <a:t>在庫が</a:t>
            </a:r>
            <a:r>
              <a:rPr lang="en-US" altLang="ja-JP" dirty="0">
                <a:solidFill>
                  <a:srgbClr val="FF0000"/>
                </a:solidFill>
              </a:rPr>
              <a:t>X</a:t>
            </a:r>
            <a:r>
              <a:rPr lang="ja-JP" altLang="en-US" dirty="0" smtClean="0">
                <a:solidFill>
                  <a:srgbClr val="FF0000"/>
                </a:solidFill>
              </a:rPr>
              <a:t>個増えた</a:t>
            </a:r>
            <a:r>
              <a:rPr lang="en-US" altLang="ja-JP" dirty="0" smtClean="0">
                <a:solidFill>
                  <a:srgbClr val="FF0000"/>
                </a:solidFill>
              </a:rPr>
              <a:t>or</a:t>
            </a:r>
            <a:r>
              <a:rPr lang="ja-JP" altLang="en-US" dirty="0" smtClean="0">
                <a:solidFill>
                  <a:srgbClr val="FF0000"/>
                </a:solidFill>
              </a:rPr>
              <a:t>減った</a:t>
            </a:r>
            <a:endParaRPr lang="ja-JP" altLang="en-US" dirty="0">
              <a:solidFill>
                <a:srgbClr val="FF0000"/>
              </a:solidFill>
            </a:endParaRPr>
          </a:p>
        </p:txBody>
      </p:sp>
      <p:cxnSp>
        <p:nvCxnSpPr>
          <p:cNvPr id="11" name="直線コネクタ 10"/>
          <p:cNvCxnSpPr>
            <a:stCxn id="9" idx="2"/>
            <a:endCxn id="7" idx="0"/>
          </p:cNvCxnSpPr>
          <p:nvPr/>
        </p:nvCxnSpPr>
        <p:spPr>
          <a:xfrm>
            <a:off x="10765900" y="2186760"/>
            <a:ext cx="4491" cy="594281"/>
          </a:xfrm>
          <a:prstGeom prst="line">
            <a:avLst/>
          </a:prstGeom>
          <a:ln w="12700" cmpd="sng"/>
          <a:effectLst/>
        </p:spPr>
        <p:style>
          <a:lnRef idx="2">
            <a:schemeClr val="accent1"/>
          </a:lnRef>
          <a:fillRef idx="0">
            <a:schemeClr val="accent1"/>
          </a:fillRef>
          <a:effectRef idx="1">
            <a:schemeClr val="accent1"/>
          </a:effectRef>
          <a:fontRef idx="minor">
            <a:schemeClr val="tx1"/>
          </a:fontRef>
        </p:style>
      </p:cxnSp>
      <p:sp>
        <p:nvSpPr>
          <p:cNvPr id="16" name="円/楕円 15"/>
          <p:cNvSpPr/>
          <p:nvPr/>
        </p:nvSpPr>
        <p:spPr>
          <a:xfrm>
            <a:off x="9319886" y="2800233"/>
            <a:ext cx="914400" cy="9144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8308817" y="2801663"/>
            <a:ext cx="914400" cy="9144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18" name="正方形/長方形 17"/>
          <p:cNvSpPr/>
          <p:nvPr/>
        </p:nvSpPr>
        <p:spPr>
          <a:xfrm>
            <a:off x="9431119" y="3797790"/>
            <a:ext cx="672254" cy="369332"/>
          </a:xfrm>
          <a:prstGeom prst="rect">
            <a:avLst/>
          </a:prstGeom>
        </p:spPr>
        <p:txBody>
          <a:bodyPr wrap="none">
            <a:spAutoFit/>
          </a:bodyPr>
          <a:lstStyle/>
          <a:p>
            <a:pPr algn="ctr"/>
            <a:r>
              <a:rPr lang="en-US" altLang="ja-JP" dirty="0" smtClean="0"/>
              <a:t>1h</a:t>
            </a:r>
            <a:r>
              <a:rPr lang="ja-JP" altLang="en-US" dirty="0" smtClean="0"/>
              <a:t>前</a:t>
            </a:r>
            <a:endParaRPr lang="ja-JP" altLang="en-US" dirty="0"/>
          </a:p>
        </p:txBody>
      </p:sp>
      <p:sp>
        <p:nvSpPr>
          <p:cNvPr id="19" name="正方形/長方形 18"/>
          <p:cNvSpPr/>
          <p:nvPr/>
        </p:nvSpPr>
        <p:spPr>
          <a:xfrm>
            <a:off x="8454160" y="3771148"/>
            <a:ext cx="672254" cy="369332"/>
          </a:xfrm>
          <a:prstGeom prst="rect">
            <a:avLst/>
          </a:prstGeom>
        </p:spPr>
        <p:txBody>
          <a:bodyPr wrap="none">
            <a:spAutoFit/>
          </a:bodyPr>
          <a:lstStyle/>
          <a:p>
            <a:pPr algn="ctr"/>
            <a:r>
              <a:rPr lang="en-US" altLang="ja-JP" dirty="0" smtClean="0"/>
              <a:t>2h</a:t>
            </a:r>
            <a:r>
              <a:rPr lang="ja-JP" altLang="en-US" dirty="0" smtClean="0"/>
              <a:t>前</a:t>
            </a:r>
            <a:endParaRPr lang="ja-JP" altLang="en-US" dirty="0"/>
          </a:p>
        </p:txBody>
      </p:sp>
      <p:sp>
        <p:nvSpPr>
          <p:cNvPr id="20" name="右中かっこ 19"/>
          <p:cNvSpPr/>
          <p:nvPr/>
        </p:nvSpPr>
        <p:spPr>
          <a:xfrm rot="5400000">
            <a:off x="9130516" y="2424232"/>
            <a:ext cx="297372" cy="3956472"/>
          </a:xfrm>
          <a:prstGeom prst="rightBrace">
            <a:avLst/>
          </a:prstGeom>
          <a:ln w="12700" cmpd="sng"/>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21" name="正方形/長方形 20"/>
          <p:cNvSpPr/>
          <p:nvPr/>
        </p:nvSpPr>
        <p:spPr>
          <a:xfrm>
            <a:off x="7339390" y="4614799"/>
            <a:ext cx="3720865" cy="738664"/>
          </a:xfrm>
          <a:prstGeom prst="rect">
            <a:avLst/>
          </a:prstGeom>
        </p:spPr>
        <p:txBody>
          <a:bodyPr wrap="none">
            <a:spAutoFit/>
          </a:bodyPr>
          <a:lstStyle/>
          <a:p>
            <a:r>
              <a:rPr lang="ja-JP" altLang="en-US" sz="1400" dirty="0" smtClean="0"/>
              <a:t>段バラシロボット平均稼働率（</a:t>
            </a:r>
            <a:r>
              <a:rPr lang="en-US" altLang="ja-JP" sz="1400" dirty="0"/>
              <a:t>3</a:t>
            </a:r>
            <a:r>
              <a:rPr lang="en-US" altLang="ja-JP" sz="1400" dirty="0" smtClean="0"/>
              <a:t>h</a:t>
            </a:r>
            <a:r>
              <a:rPr lang="ja-JP" altLang="en-US" sz="1400" dirty="0" smtClean="0"/>
              <a:t>前</a:t>
            </a:r>
            <a:r>
              <a:rPr lang="en-US" altLang="ja-JP" sz="1400" dirty="0" smtClean="0"/>
              <a:t>~</a:t>
            </a:r>
            <a:r>
              <a:rPr lang="ja-JP" altLang="en-US" sz="1400" dirty="0" smtClean="0"/>
              <a:t>現在）</a:t>
            </a:r>
            <a:endParaRPr lang="en-US" altLang="ja-JP" sz="1400" dirty="0" smtClean="0"/>
          </a:p>
          <a:p>
            <a:r>
              <a:rPr lang="ja-JP" altLang="en-US" sz="1400" dirty="0" smtClean="0"/>
              <a:t>間口別平均充足率（</a:t>
            </a:r>
            <a:r>
              <a:rPr lang="en-US" altLang="ja-JP" sz="1400" dirty="0"/>
              <a:t>3</a:t>
            </a:r>
            <a:r>
              <a:rPr lang="en-US" altLang="ja-JP" sz="1400" dirty="0" smtClean="0"/>
              <a:t>h</a:t>
            </a:r>
            <a:r>
              <a:rPr lang="ja-JP" altLang="en-US" sz="1400" dirty="0" smtClean="0"/>
              <a:t>前</a:t>
            </a:r>
            <a:r>
              <a:rPr lang="en-US" altLang="ja-JP" sz="1400" dirty="0" smtClean="0"/>
              <a:t>~</a:t>
            </a:r>
            <a:r>
              <a:rPr lang="ja-JP" altLang="en-US" sz="1400" dirty="0" smtClean="0"/>
              <a:t>現在）</a:t>
            </a:r>
            <a:endParaRPr lang="en-US" altLang="ja-JP" sz="1400" dirty="0" smtClean="0"/>
          </a:p>
          <a:p>
            <a:r>
              <a:rPr lang="ja-JP" altLang="en-US" sz="1400" dirty="0" smtClean="0"/>
              <a:t>組立生産台数合計（</a:t>
            </a:r>
            <a:r>
              <a:rPr lang="en-US" altLang="ja-JP" sz="1400" dirty="0"/>
              <a:t>3</a:t>
            </a:r>
            <a:r>
              <a:rPr lang="en-US" altLang="ja-JP" sz="1400" dirty="0" smtClean="0"/>
              <a:t>h</a:t>
            </a:r>
            <a:r>
              <a:rPr lang="ja-JP" altLang="en-US" sz="1400" dirty="0" smtClean="0"/>
              <a:t>前</a:t>
            </a:r>
            <a:r>
              <a:rPr lang="en-US" altLang="ja-JP" sz="1400" dirty="0" smtClean="0"/>
              <a:t>~</a:t>
            </a:r>
            <a:r>
              <a:rPr lang="ja-JP" altLang="en-US" sz="1400" dirty="0" smtClean="0"/>
              <a:t>現在）</a:t>
            </a:r>
            <a:endParaRPr lang="en-US" altLang="ja-JP" sz="1400" dirty="0" smtClean="0"/>
          </a:p>
        </p:txBody>
      </p:sp>
      <p:sp>
        <p:nvSpPr>
          <p:cNvPr id="23" name="円/楕円 22"/>
          <p:cNvSpPr/>
          <p:nvPr/>
        </p:nvSpPr>
        <p:spPr>
          <a:xfrm>
            <a:off x="6143160" y="2820855"/>
            <a:ext cx="914400" cy="9144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4" name="正方形/長方形 23"/>
          <p:cNvSpPr/>
          <p:nvPr/>
        </p:nvSpPr>
        <p:spPr>
          <a:xfrm>
            <a:off x="5246176" y="3808101"/>
            <a:ext cx="1300356" cy="369332"/>
          </a:xfrm>
          <a:prstGeom prst="rect">
            <a:avLst/>
          </a:prstGeom>
        </p:spPr>
        <p:txBody>
          <a:bodyPr wrap="none">
            <a:spAutoFit/>
          </a:bodyPr>
          <a:lstStyle/>
          <a:p>
            <a:pPr algn="ctr"/>
            <a:r>
              <a:rPr lang="en-US" altLang="ja-JP" dirty="0" smtClean="0"/>
              <a:t>7h</a:t>
            </a:r>
            <a:r>
              <a:rPr lang="ja-JP" altLang="en-US" dirty="0" smtClean="0"/>
              <a:t>前</a:t>
            </a:r>
            <a:r>
              <a:rPr lang="en-US" altLang="ja-JP" dirty="0" smtClean="0"/>
              <a:t>~4h</a:t>
            </a:r>
            <a:r>
              <a:rPr lang="ja-JP" altLang="en-US" dirty="0" smtClean="0"/>
              <a:t>前</a:t>
            </a:r>
            <a:endParaRPr lang="ja-JP" altLang="en-US" dirty="0"/>
          </a:p>
        </p:txBody>
      </p:sp>
      <p:sp>
        <p:nvSpPr>
          <p:cNvPr id="27" name="円/楕円 26"/>
          <p:cNvSpPr/>
          <p:nvPr/>
        </p:nvSpPr>
        <p:spPr>
          <a:xfrm>
            <a:off x="7297747" y="2803094"/>
            <a:ext cx="914400" cy="9144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7451973" y="3772580"/>
            <a:ext cx="672254" cy="369332"/>
          </a:xfrm>
          <a:prstGeom prst="rect">
            <a:avLst/>
          </a:prstGeom>
        </p:spPr>
        <p:txBody>
          <a:bodyPr wrap="none">
            <a:spAutoFit/>
          </a:bodyPr>
          <a:lstStyle/>
          <a:p>
            <a:pPr algn="ctr"/>
            <a:r>
              <a:rPr lang="en-US" altLang="ja-JP" dirty="0"/>
              <a:t>3</a:t>
            </a:r>
            <a:r>
              <a:rPr lang="en-US" altLang="ja-JP" dirty="0" smtClean="0"/>
              <a:t>h</a:t>
            </a:r>
            <a:r>
              <a:rPr lang="ja-JP" altLang="en-US" dirty="0" smtClean="0"/>
              <a:t>前</a:t>
            </a:r>
            <a:endParaRPr lang="ja-JP" altLang="en-US" dirty="0"/>
          </a:p>
        </p:txBody>
      </p:sp>
      <p:sp>
        <p:nvSpPr>
          <p:cNvPr id="32" name="円/楕円 31"/>
          <p:cNvSpPr/>
          <p:nvPr/>
        </p:nvSpPr>
        <p:spPr>
          <a:xfrm>
            <a:off x="4785717" y="2822285"/>
            <a:ext cx="914400" cy="9144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5748069" y="3139199"/>
            <a:ext cx="377064" cy="369332"/>
          </a:xfrm>
          <a:prstGeom prst="rect">
            <a:avLst/>
          </a:prstGeom>
        </p:spPr>
        <p:txBody>
          <a:bodyPr wrap="none">
            <a:spAutoFit/>
          </a:bodyPr>
          <a:lstStyle/>
          <a:p>
            <a:r>
              <a:rPr lang="mr-IN" altLang="ja-JP" dirty="0" smtClean="0"/>
              <a:t>…</a:t>
            </a:r>
            <a:endParaRPr lang="ja-JP" altLang="en-US" dirty="0"/>
          </a:p>
        </p:txBody>
      </p:sp>
      <p:sp>
        <p:nvSpPr>
          <p:cNvPr id="34" name="右中かっこ 33"/>
          <p:cNvSpPr/>
          <p:nvPr/>
        </p:nvSpPr>
        <p:spPr>
          <a:xfrm rot="5400000">
            <a:off x="5791802" y="3304219"/>
            <a:ext cx="297372" cy="2199362"/>
          </a:xfrm>
          <a:prstGeom prst="rightBrace">
            <a:avLst/>
          </a:prstGeom>
          <a:ln w="12700" cmpd="sng"/>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35" name="正方形/長方形 34"/>
          <p:cNvSpPr/>
          <p:nvPr/>
        </p:nvSpPr>
        <p:spPr>
          <a:xfrm>
            <a:off x="4525388" y="4616231"/>
            <a:ext cx="2843347" cy="523220"/>
          </a:xfrm>
          <a:prstGeom prst="rect">
            <a:avLst/>
          </a:prstGeom>
        </p:spPr>
        <p:txBody>
          <a:bodyPr wrap="none">
            <a:spAutoFit/>
          </a:bodyPr>
          <a:lstStyle/>
          <a:p>
            <a:r>
              <a:rPr lang="ja-JP" altLang="en-US" sz="1400" dirty="0" smtClean="0"/>
              <a:t>定期便到着フラグ（</a:t>
            </a:r>
            <a:r>
              <a:rPr lang="en-US" altLang="ja-JP" sz="1400" dirty="0"/>
              <a:t>7</a:t>
            </a:r>
            <a:r>
              <a:rPr lang="en-US" altLang="ja-JP" sz="1400" dirty="0" smtClean="0"/>
              <a:t>h</a:t>
            </a:r>
            <a:r>
              <a:rPr lang="ja-JP" altLang="en-US" sz="1400" dirty="0" smtClean="0"/>
              <a:t>前</a:t>
            </a:r>
            <a:r>
              <a:rPr lang="en-US" altLang="ja-JP" sz="1400" dirty="0" smtClean="0"/>
              <a:t>~</a:t>
            </a:r>
            <a:r>
              <a:rPr lang="en-US" altLang="en-US" sz="1400" dirty="0"/>
              <a:t>4</a:t>
            </a:r>
            <a:r>
              <a:rPr lang="en-US" altLang="en-US" sz="1400" dirty="0" smtClean="0"/>
              <a:t>h</a:t>
            </a:r>
            <a:r>
              <a:rPr lang="ja-JP" altLang="en-US" sz="1400" dirty="0" smtClean="0"/>
              <a:t>前）</a:t>
            </a:r>
            <a:endParaRPr lang="en-US" altLang="ja-JP" sz="1400" dirty="0" smtClean="0"/>
          </a:p>
          <a:p>
            <a:r>
              <a:rPr lang="ja-JP" altLang="en-US" sz="1400" dirty="0" smtClean="0"/>
              <a:t>荷役時間（</a:t>
            </a:r>
            <a:r>
              <a:rPr lang="en-US" altLang="ja-JP" sz="1400" dirty="0" smtClean="0"/>
              <a:t> 7h</a:t>
            </a:r>
            <a:r>
              <a:rPr lang="ja-JP" altLang="en-US" sz="1400" dirty="0" smtClean="0"/>
              <a:t>前</a:t>
            </a:r>
            <a:r>
              <a:rPr lang="en-US" altLang="ja-JP" sz="1400" dirty="0" smtClean="0"/>
              <a:t>~</a:t>
            </a:r>
            <a:r>
              <a:rPr lang="en-US" altLang="en-US" sz="1400" dirty="0" smtClean="0"/>
              <a:t>4h</a:t>
            </a:r>
            <a:r>
              <a:rPr lang="ja-JP" altLang="en-US" sz="1400" dirty="0" smtClean="0"/>
              <a:t>前）</a:t>
            </a:r>
            <a:endParaRPr lang="en-US" altLang="ja-JP" sz="1400" dirty="0" smtClean="0"/>
          </a:p>
        </p:txBody>
      </p:sp>
      <p:sp>
        <p:nvSpPr>
          <p:cNvPr id="36" name="円/楕円 35"/>
          <p:cNvSpPr/>
          <p:nvPr/>
        </p:nvSpPr>
        <p:spPr>
          <a:xfrm>
            <a:off x="2453116" y="2860966"/>
            <a:ext cx="914400" cy="9144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3369258" y="3149511"/>
            <a:ext cx="377064" cy="369332"/>
          </a:xfrm>
          <a:prstGeom prst="rect">
            <a:avLst/>
          </a:prstGeom>
        </p:spPr>
        <p:txBody>
          <a:bodyPr wrap="none">
            <a:spAutoFit/>
          </a:bodyPr>
          <a:lstStyle/>
          <a:p>
            <a:r>
              <a:rPr lang="mr-IN" altLang="ja-JP" dirty="0" smtClean="0"/>
              <a:t>…</a:t>
            </a:r>
            <a:endParaRPr lang="ja-JP" altLang="en-US" dirty="0"/>
          </a:p>
        </p:txBody>
      </p:sp>
      <p:sp>
        <p:nvSpPr>
          <p:cNvPr id="38" name="右中かっこ 37"/>
          <p:cNvSpPr/>
          <p:nvPr/>
        </p:nvSpPr>
        <p:spPr>
          <a:xfrm rot="5400000">
            <a:off x="3412991" y="3305649"/>
            <a:ext cx="297372" cy="2199362"/>
          </a:xfrm>
          <a:prstGeom prst="rightBrace">
            <a:avLst/>
          </a:prstGeom>
          <a:ln w="12700" cmpd="sng"/>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39" name="正方形/長方形 38"/>
          <p:cNvSpPr/>
          <p:nvPr/>
        </p:nvSpPr>
        <p:spPr>
          <a:xfrm>
            <a:off x="2291833" y="4599900"/>
            <a:ext cx="2481366" cy="523220"/>
          </a:xfrm>
          <a:prstGeom prst="rect">
            <a:avLst/>
          </a:prstGeom>
        </p:spPr>
        <p:txBody>
          <a:bodyPr wrap="square">
            <a:spAutoFit/>
          </a:bodyPr>
          <a:lstStyle/>
          <a:p>
            <a:r>
              <a:rPr lang="ja-JP" altLang="en-US" sz="1400" dirty="0" smtClean="0"/>
              <a:t>納入フラグ（</a:t>
            </a:r>
            <a:r>
              <a:rPr lang="en-US" altLang="ja-JP" sz="1400" dirty="0" smtClean="0"/>
              <a:t>12h</a:t>
            </a:r>
            <a:r>
              <a:rPr lang="ja-JP" altLang="en-US" sz="1400" dirty="0" smtClean="0"/>
              <a:t>前</a:t>
            </a:r>
            <a:r>
              <a:rPr lang="en-US" altLang="ja-JP" sz="1400" dirty="0" smtClean="0"/>
              <a:t>~</a:t>
            </a:r>
            <a:r>
              <a:rPr lang="en-US" altLang="en-US" sz="1400" dirty="0"/>
              <a:t>8</a:t>
            </a:r>
            <a:r>
              <a:rPr lang="en-US" altLang="en-US" sz="1400" dirty="0" smtClean="0"/>
              <a:t>h</a:t>
            </a:r>
            <a:r>
              <a:rPr lang="ja-JP" altLang="en-US" sz="1400" dirty="0" smtClean="0"/>
              <a:t>前）</a:t>
            </a:r>
            <a:endParaRPr lang="en-US" altLang="ja-JP" sz="1400" dirty="0" smtClean="0"/>
          </a:p>
          <a:p>
            <a:r>
              <a:rPr lang="ja-JP" altLang="en-US" sz="1400" dirty="0" smtClean="0"/>
              <a:t>納入量合計（</a:t>
            </a:r>
            <a:r>
              <a:rPr lang="en-US" altLang="ja-JP" sz="1400" dirty="0" smtClean="0"/>
              <a:t>12h</a:t>
            </a:r>
            <a:r>
              <a:rPr lang="ja-JP" altLang="en-US" sz="1400" dirty="0" smtClean="0"/>
              <a:t>前</a:t>
            </a:r>
            <a:r>
              <a:rPr lang="en-US" altLang="ja-JP" sz="1400" dirty="0" smtClean="0"/>
              <a:t>~</a:t>
            </a:r>
            <a:r>
              <a:rPr lang="en-US" altLang="en-US" sz="1400" dirty="0"/>
              <a:t>8</a:t>
            </a:r>
            <a:r>
              <a:rPr lang="en-US" altLang="en-US" sz="1400" dirty="0" smtClean="0"/>
              <a:t>h</a:t>
            </a:r>
            <a:r>
              <a:rPr lang="ja-JP" altLang="en-US" sz="1400" dirty="0" smtClean="0"/>
              <a:t>前）</a:t>
            </a:r>
            <a:endParaRPr lang="en-US" altLang="ja-JP" sz="1400" dirty="0" smtClean="0"/>
          </a:p>
        </p:txBody>
      </p:sp>
      <p:sp>
        <p:nvSpPr>
          <p:cNvPr id="40" name="円/楕円 39"/>
          <p:cNvSpPr/>
          <p:nvPr/>
        </p:nvSpPr>
        <p:spPr>
          <a:xfrm>
            <a:off x="1413987" y="2852085"/>
            <a:ext cx="914400" cy="9144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1" name="正方形/長方形 40"/>
          <p:cNvSpPr/>
          <p:nvPr/>
        </p:nvSpPr>
        <p:spPr>
          <a:xfrm>
            <a:off x="436969" y="3814120"/>
            <a:ext cx="1647431" cy="369332"/>
          </a:xfrm>
          <a:prstGeom prst="rect">
            <a:avLst/>
          </a:prstGeom>
        </p:spPr>
        <p:txBody>
          <a:bodyPr wrap="none">
            <a:spAutoFit/>
          </a:bodyPr>
          <a:lstStyle/>
          <a:p>
            <a:r>
              <a:rPr lang="en-US" altLang="en-US" dirty="0" smtClean="0"/>
              <a:t>24</a:t>
            </a:r>
            <a:r>
              <a:rPr lang="en-US" altLang="ja-JP" dirty="0" smtClean="0"/>
              <a:t>h</a:t>
            </a:r>
            <a:r>
              <a:rPr lang="ja-JP" altLang="en-US" dirty="0" smtClean="0"/>
              <a:t>前</a:t>
            </a:r>
            <a:r>
              <a:rPr lang="en-US" altLang="ja-JP" dirty="0" smtClean="0"/>
              <a:t>〜12h</a:t>
            </a:r>
            <a:r>
              <a:rPr lang="ja-JP" altLang="en-US" dirty="0" smtClean="0"/>
              <a:t>前</a:t>
            </a:r>
            <a:endParaRPr lang="ja-JP" altLang="en-US" dirty="0"/>
          </a:p>
        </p:txBody>
      </p:sp>
      <p:sp>
        <p:nvSpPr>
          <p:cNvPr id="42" name="円/楕円 41"/>
          <p:cNvSpPr/>
          <p:nvPr/>
        </p:nvSpPr>
        <p:spPr>
          <a:xfrm>
            <a:off x="145357" y="2853516"/>
            <a:ext cx="914400" cy="9144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43" name="正方形/長方形 42"/>
          <p:cNvSpPr/>
          <p:nvPr/>
        </p:nvSpPr>
        <p:spPr>
          <a:xfrm>
            <a:off x="1052618" y="3142060"/>
            <a:ext cx="377064" cy="369332"/>
          </a:xfrm>
          <a:prstGeom prst="rect">
            <a:avLst/>
          </a:prstGeom>
        </p:spPr>
        <p:txBody>
          <a:bodyPr wrap="none">
            <a:spAutoFit/>
          </a:bodyPr>
          <a:lstStyle/>
          <a:p>
            <a:r>
              <a:rPr lang="mr-IN" altLang="ja-JP" dirty="0" smtClean="0"/>
              <a:t>…</a:t>
            </a:r>
            <a:endParaRPr lang="ja-JP" altLang="en-US" dirty="0"/>
          </a:p>
        </p:txBody>
      </p:sp>
      <p:sp>
        <p:nvSpPr>
          <p:cNvPr id="44" name="右中かっこ 43"/>
          <p:cNvSpPr/>
          <p:nvPr/>
        </p:nvSpPr>
        <p:spPr>
          <a:xfrm rot="5400000">
            <a:off x="1105232" y="3298199"/>
            <a:ext cx="297372" cy="2199362"/>
          </a:xfrm>
          <a:prstGeom prst="rightBrace">
            <a:avLst/>
          </a:prstGeom>
          <a:ln w="12700" cmpd="sng"/>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45" name="正方形/長方形 44"/>
          <p:cNvSpPr/>
          <p:nvPr/>
        </p:nvSpPr>
        <p:spPr>
          <a:xfrm>
            <a:off x="-65288" y="4574690"/>
            <a:ext cx="2481366" cy="307777"/>
          </a:xfrm>
          <a:prstGeom prst="rect">
            <a:avLst/>
          </a:prstGeom>
        </p:spPr>
        <p:txBody>
          <a:bodyPr wrap="square">
            <a:spAutoFit/>
          </a:bodyPr>
          <a:lstStyle/>
          <a:p>
            <a:r>
              <a:rPr lang="ja-JP" altLang="en-US" sz="1400" dirty="0" smtClean="0"/>
              <a:t>発注量合計（</a:t>
            </a:r>
            <a:r>
              <a:rPr lang="en-US" altLang="ja-JP" sz="1400" dirty="0" smtClean="0"/>
              <a:t>24h</a:t>
            </a:r>
            <a:r>
              <a:rPr lang="ja-JP" altLang="en-US" sz="1400" dirty="0" smtClean="0"/>
              <a:t>前</a:t>
            </a:r>
            <a:r>
              <a:rPr lang="en-US" altLang="ja-JP" sz="1400" dirty="0" smtClean="0"/>
              <a:t>~</a:t>
            </a:r>
            <a:r>
              <a:rPr lang="en-US" altLang="en-US" sz="1400" dirty="0" smtClean="0"/>
              <a:t>12h</a:t>
            </a:r>
            <a:r>
              <a:rPr lang="ja-JP" altLang="en-US" sz="1400" dirty="0" smtClean="0"/>
              <a:t>前）</a:t>
            </a:r>
            <a:endParaRPr lang="en-US" altLang="ja-JP" sz="1400" dirty="0" smtClean="0"/>
          </a:p>
        </p:txBody>
      </p:sp>
      <p:sp>
        <p:nvSpPr>
          <p:cNvPr id="49" name="正方形/長方形 48"/>
          <p:cNvSpPr/>
          <p:nvPr/>
        </p:nvSpPr>
        <p:spPr>
          <a:xfrm>
            <a:off x="1865101" y="5384077"/>
            <a:ext cx="8170928" cy="1200329"/>
          </a:xfrm>
          <a:prstGeom prst="rect">
            <a:avLst/>
          </a:prstGeom>
          <a:solidFill>
            <a:schemeClr val="accent5">
              <a:lumMod val="20000"/>
              <a:lumOff val="80000"/>
            </a:schemeClr>
          </a:solidFill>
        </p:spPr>
        <p:txBody>
          <a:bodyPr wrap="square">
            <a:spAutoFit/>
          </a:bodyPr>
          <a:lstStyle/>
          <a:p>
            <a:r>
              <a:rPr lang="en-US" altLang="ja-JP" dirty="0" smtClean="0"/>
              <a:t>●</a:t>
            </a:r>
            <a:r>
              <a:rPr lang="ja-JP" altLang="en-US" dirty="0" smtClean="0"/>
              <a:t>方針</a:t>
            </a:r>
            <a:endParaRPr lang="en-US" altLang="ja-JP" dirty="0" smtClean="0"/>
          </a:p>
          <a:p>
            <a:r>
              <a:rPr lang="ja-JP" altLang="ja-JP" dirty="0" smtClean="0"/>
              <a:t>L</a:t>
            </a:r>
            <a:r>
              <a:rPr lang="en-US" altLang="ja-JP" dirty="0" smtClean="0"/>
              <a:t>INKS</a:t>
            </a:r>
            <a:r>
              <a:rPr lang="ja-JP" altLang="en-US" dirty="0" smtClean="0"/>
              <a:t>の発注入庫</a:t>
            </a:r>
            <a:r>
              <a:rPr lang="en-US" altLang="ja-JP" dirty="0" smtClean="0"/>
              <a:t>LT</a:t>
            </a:r>
            <a:r>
              <a:rPr lang="ja-JP" altLang="en-US" dirty="0" smtClean="0"/>
              <a:t>や納入入庫</a:t>
            </a:r>
            <a:r>
              <a:rPr lang="en-US" altLang="ja-JP" dirty="0" smtClean="0"/>
              <a:t>LT</a:t>
            </a:r>
            <a:r>
              <a:rPr lang="ja-JP" altLang="en-US" dirty="0" smtClean="0"/>
              <a:t>を活用して「時間遅れ」を定義する</a:t>
            </a:r>
            <a:endParaRPr lang="en-US" altLang="ja-JP" dirty="0" smtClean="0"/>
          </a:p>
          <a:p>
            <a:r>
              <a:rPr lang="ja-JP" altLang="en-US" dirty="0" smtClean="0"/>
              <a:t>データだけで定義できないものは現場のドメイン知識をもとに定義する</a:t>
            </a:r>
            <a:endParaRPr lang="en-US" altLang="ja-JP" dirty="0" smtClean="0"/>
          </a:p>
          <a:p>
            <a:r>
              <a:rPr lang="en-US" altLang="ja-JP" dirty="0" smtClean="0"/>
              <a:t>※</a:t>
            </a:r>
            <a:r>
              <a:rPr lang="ja-JP" altLang="en-US" dirty="0" smtClean="0"/>
              <a:t>品番や仕入先毎に分けて考える？</a:t>
            </a:r>
            <a:endParaRPr lang="en-US" altLang="ja-JP" dirty="0" smtClean="0"/>
          </a:p>
        </p:txBody>
      </p:sp>
      <p:sp>
        <p:nvSpPr>
          <p:cNvPr id="51" name="正方形/長方形 50"/>
          <p:cNvSpPr/>
          <p:nvPr/>
        </p:nvSpPr>
        <p:spPr>
          <a:xfrm>
            <a:off x="781182" y="2600347"/>
            <a:ext cx="877163" cy="369332"/>
          </a:xfrm>
          <a:prstGeom prst="rect">
            <a:avLst/>
          </a:prstGeom>
          <a:noFill/>
        </p:spPr>
        <p:txBody>
          <a:bodyPr wrap="none">
            <a:spAutoFit/>
          </a:bodyPr>
          <a:lstStyle/>
          <a:p>
            <a:pPr algn="ctr"/>
            <a:r>
              <a:rPr lang="ja-JP" altLang="en-US" dirty="0" smtClean="0">
                <a:solidFill>
                  <a:srgbClr val="333333"/>
                </a:solidFill>
              </a:rPr>
              <a:t>仕入先</a:t>
            </a:r>
            <a:endParaRPr lang="ja-JP" altLang="en-US" dirty="0">
              <a:solidFill>
                <a:srgbClr val="333333"/>
              </a:solidFill>
            </a:endParaRPr>
          </a:p>
        </p:txBody>
      </p:sp>
      <p:sp>
        <p:nvSpPr>
          <p:cNvPr id="52" name="正方形/長方形 51"/>
          <p:cNvSpPr/>
          <p:nvPr/>
        </p:nvSpPr>
        <p:spPr>
          <a:xfrm>
            <a:off x="4228597" y="2619538"/>
            <a:ext cx="877163" cy="369332"/>
          </a:xfrm>
          <a:prstGeom prst="rect">
            <a:avLst/>
          </a:prstGeom>
          <a:noFill/>
        </p:spPr>
        <p:txBody>
          <a:bodyPr wrap="none">
            <a:spAutoFit/>
          </a:bodyPr>
          <a:lstStyle/>
          <a:p>
            <a:pPr algn="ctr"/>
            <a:r>
              <a:rPr lang="ja-JP" altLang="en-US" dirty="0" smtClean="0">
                <a:solidFill>
                  <a:srgbClr val="333333"/>
                </a:solidFill>
              </a:rPr>
              <a:t>西尾東</a:t>
            </a:r>
            <a:endParaRPr lang="ja-JP" altLang="en-US" dirty="0">
              <a:solidFill>
                <a:srgbClr val="333333"/>
              </a:solidFill>
            </a:endParaRPr>
          </a:p>
        </p:txBody>
      </p:sp>
      <p:sp>
        <p:nvSpPr>
          <p:cNvPr id="53" name="正方形/長方形 52"/>
          <p:cNvSpPr/>
          <p:nvPr/>
        </p:nvSpPr>
        <p:spPr>
          <a:xfrm>
            <a:off x="8722649" y="2584017"/>
            <a:ext cx="1107996" cy="369332"/>
          </a:xfrm>
          <a:prstGeom prst="rect">
            <a:avLst/>
          </a:prstGeom>
          <a:noFill/>
        </p:spPr>
        <p:txBody>
          <a:bodyPr wrap="none">
            <a:spAutoFit/>
          </a:bodyPr>
          <a:lstStyle/>
          <a:p>
            <a:pPr algn="ctr"/>
            <a:r>
              <a:rPr lang="ja-JP" altLang="en-US" dirty="0" smtClean="0">
                <a:solidFill>
                  <a:srgbClr val="333333"/>
                </a:solidFill>
              </a:rPr>
              <a:t>安城第一</a:t>
            </a:r>
            <a:endParaRPr lang="ja-JP" altLang="en-US" dirty="0">
              <a:solidFill>
                <a:srgbClr val="333333"/>
              </a:solidFill>
            </a:endParaRPr>
          </a:p>
        </p:txBody>
      </p:sp>
      <p:sp>
        <p:nvSpPr>
          <p:cNvPr id="54" name="角丸四角形吹き出し 53"/>
          <p:cNvSpPr/>
          <p:nvPr/>
        </p:nvSpPr>
        <p:spPr>
          <a:xfrm>
            <a:off x="10346880" y="5141836"/>
            <a:ext cx="1678593" cy="719324"/>
          </a:xfrm>
          <a:prstGeom prst="wedgeRoundRectCallout">
            <a:avLst>
              <a:gd name="adj1" fmla="val -45115"/>
              <a:gd name="adj2" fmla="val -69370"/>
              <a:gd name="adj3" fmla="val 16667"/>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ja-JP" altLang="en-US" sz="1200" dirty="0" smtClean="0">
                <a:solidFill>
                  <a:srgbClr val="333333"/>
                </a:solidFill>
              </a:rPr>
              <a:t>入庫の遅れや出庫数に影響がありそう</a:t>
            </a:r>
            <a:endParaRPr kumimoji="1" lang="ja-JP" altLang="en-US" sz="1200" dirty="0">
              <a:solidFill>
                <a:srgbClr val="333333"/>
              </a:solidFill>
            </a:endParaRPr>
          </a:p>
        </p:txBody>
      </p:sp>
      <p:sp>
        <p:nvSpPr>
          <p:cNvPr id="55" name="角丸四角形吹き出し 54"/>
          <p:cNvSpPr/>
          <p:nvPr/>
        </p:nvSpPr>
        <p:spPr>
          <a:xfrm>
            <a:off x="0" y="5089983"/>
            <a:ext cx="1678593" cy="719324"/>
          </a:xfrm>
          <a:prstGeom prst="wedgeRoundRectCallout">
            <a:avLst>
              <a:gd name="adj1" fmla="val 1446"/>
              <a:gd name="adj2" fmla="val -71839"/>
              <a:gd name="adj3" fmla="val 16667"/>
            </a:avLst>
          </a:prstGeom>
          <a:solidFill>
            <a:srgbClr val="FFFFFF"/>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200" dirty="0" smtClean="0">
                <a:solidFill>
                  <a:srgbClr val="333333"/>
                </a:solidFill>
              </a:rPr>
              <a:t>入庫数と関係がありそう</a:t>
            </a:r>
            <a:endParaRPr kumimoji="1" lang="ja-JP" altLang="en-US" sz="1200" dirty="0">
              <a:solidFill>
                <a:srgbClr val="333333"/>
              </a:solidFill>
            </a:endParaRPr>
          </a:p>
        </p:txBody>
      </p:sp>
    </p:spTree>
    <p:extLst>
      <p:ext uri="{BB962C8B-B14F-4D97-AF65-F5344CB8AC3E}">
        <p14:creationId xmlns:p14="http://schemas.microsoft.com/office/powerpoint/2010/main" val="3491012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20"/>
          </p:nvPr>
        </p:nvSpPr>
        <p:spPr/>
        <p:txBody>
          <a:bodyPr/>
          <a:lstStyle/>
          <a:p>
            <a:r>
              <a:rPr kumimoji="1" lang="en-US" altLang="ja-JP" dirty="0" smtClean="0"/>
              <a:t>AI</a:t>
            </a:r>
            <a:r>
              <a:rPr kumimoji="1" lang="ja-JP" altLang="en-US" dirty="0" smtClean="0"/>
              <a:t>活用イメージ</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2024年 4月 24日 </a:t>
            </a:fld>
            <a:endParaRPr lang="en-US" dirty="0"/>
          </a:p>
        </p:txBody>
      </p:sp>
      <p:sp>
        <p:nvSpPr>
          <p:cNvPr id="5" name="円/楕円 4"/>
          <p:cNvSpPr/>
          <p:nvPr/>
        </p:nvSpPr>
        <p:spPr>
          <a:xfrm>
            <a:off x="1797304" y="1696184"/>
            <a:ext cx="423057" cy="399625"/>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 name="円/楕円 6"/>
          <p:cNvSpPr/>
          <p:nvPr/>
        </p:nvSpPr>
        <p:spPr>
          <a:xfrm>
            <a:off x="1798720" y="2203805"/>
            <a:ext cx="423057" cy="399625"/>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8" name="円/楕円 7"/>
          <p:cNvSpPr/>
          <p:nvPr/>
        </p:nvSpPr>
        <p:spPr>
          <a:xfrm>
            <a:off x="1798720" y="2709996"/>
            <a:ext cx="423057" cy="399625"/>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9" name="円/楕円 8"/>
          <p:cNvSpPr/>
          <p:nvPr/>
        </p:nvSpPr>
        <p:spPr>
          <a:xfrm>
            <a:off x="1798720" y="3251710"/>
            <a:ext cx="423057" cy="399625"/>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0" name="円/楕円 9"/>
          <p:cNvSpPr/>
          <p:nvPr/>
        </p:nvSpPr>
        <p:spPr>
          <a:xfrm>
            <a:off x="1798720" y="3784542"/>
            <a:ext cx="423057" cy="399625"/>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1798719" y="4352897"/>
            <a:ext cx="423057" cy="399625"/>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2" name="円/楕円 11"/>
          <p:cNvSpPr/>
          <p:nvPr/>
        </p:nvSpPr>
        <p:spPr>
          <a:xfrm>
            <a:off x="1789839" y="5578412"/>
            <a:ext cx="423057" cy="399625"/>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821058" y="4967160"/>
            <a:ext cx="377064" cy="369332"/>
          </a:xfrm>
          <a:prstGeom prst="rect">
            <a:avLst/>
          </a:prstGeom>
        </p:spPr>
        <p:txBody>
          <a:bodyPr wrap="none">
            <a:spAutoFit/>
          </a:bodyPr>
          <a:lstStyle/>
          <a:p>
            <a:r>
              <a:rPr lang="mr-IN" altLang="ja-JP" dirty="0" smtClean="0"/>
              <a:t>…</a:t>
            </a:r>
            <a:endParaRPr lang="ja-JP" altLang="en-US" dirty="0"/>
          </a:p>
        </p:txBody>
      </p:sp>
      <p:sp>
        <p:nvSpPr>
          <p:cNvPr id="14" name="円/楕円 13"/>
          <p:cNvSpPr/>
          <p:nvPr/>
        </p:nvSpPr>
        <p:spPr>
          <a:xfrm>
            <a:off x="3805925" y="2665595"/>
            <a:ext cx="1567347" cy="14905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4000" dirty="0" smtClean="0">
                <a:solidFill>
                  <a:srgbClr val="333333"/>
                </a:solidFill>
              </a:rPr>
              <a:t>A</a:t>
            </a:r>
            <a:r>
              <a:rPr lang="en-US" altLang="ja-JP" sz="4000" dirty="0">
                <a:solidFill>
                  <a:srgbClr val="333333"/>
                </a:solidFill>
              </a:rPr>
              <a:t>I</a:t>
            </a:r>
            <a:endParaRPr kumimoji="1" lang="ja-JP" altLang="en-US" sz="4000" dirty="0">
              <a:solidFill>
                <a:srgbClr val="333333"/>
              </a:solidFill>
            </a:endParaRPr>
          </a:p>
        </p:txBody>
      </p:sp>
      <p:cxnSp>
        <p:nvCxnSpPr>
          <p:cNvPr id="15" name="直線コネクタ 14"/>
          <p:cNvCxnSpPr>
            <a:stCxn id="5" idx="6"/>
            <a:endCxn id="14" idx="2"/>
          </p:cNvCxnSpPr>
          <p:nvPr/>
        </p:nvCxnSpPr>
        <p:spPr>
          <a:xfrm>
            <a:off x="2220361" y="1895997"/>
            <a:ext cx="1585564" cy="1514848"/>
          </a:xfrm>
          <a:prstGeom prst="line">
            <a:avLst/>
          </a:prstGeom>
          <a:ln w="12700" cmpd="sng">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8" name="直線コネクタ 17"/>
          <p:cNvCxnSpPr>
            <a:stCxn id="7" idx="6"/>
            <a:endCxn id="14" idx="2"/>
          </p:cNvCxnSpPr>
          <p:nvPr/>
        </p:nvCxnSpPr>
        <p:spPr>
          <a:xfrm>
            <a:off x="2221777" y="2403618"/>
            <a:ext cx="1584148" cy="1007227"/>
          </a:xfrm>
          <a:prstGeom prst="line">
            <a:avLst/>
          </a:prstGeom>
          <a:ln w="12700" cmpd="sng">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21" name="直線コネクタ 20"/>
          <p:cNvCxnSpPr>
            <a:stCxn id="8" idx="6"/>
            <a:endCxn id="14" idx="2"/>
          </p:cNvCxnSpPr>
          <p:nvPr/>
        </p:nvCxnSpPr>
        <p:spPr>
          <a:xfrm>
            <a:off x="2221777" y="2909809"/>
            <a:ext cx="1584148" cy="501036"/>
          </a:xfrm>
          <a:prstGeom prst="line">
            <a:avLst/>
          </a:prstGeom>
          <a:ln w="12700" cmpd="sng">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24" name="直線コネクタ 23"/>
          <p:cNvCxnSpPr>
            <a:stCxn id="9" idx="6"/>
            <a:endCxn id="14" idx="2"/>
          </p:cNvCxnSpPr>
          <p:nvPr/>
        </p:nvCxnSpPr>
        <p:spPr>
          <a:xfrm flipV="1">
            <a:off x="2221777" y="3410845"/>
            <a:ext cx="1584148" cy="40678"/>
          </a:xfrm>
          <a:prstGeom prst="line">
            <a:avLst/>
          </a:prstGeom>
          <a:ln w="12700" cmpd="sng">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28" name="直線コネクタ 27"/>
          <p:cNvCxnSpPr>
            <a:stCxn id="10" idx="6"/>
            <a:endCxn id="14" idx="2"/>
          </p:cNvCxnSpPr>
          <p:nvPr/>
        </p:nvCxnSpPr>
        <p:spPr>
          <a:xfrm flipV="1">
            <a:off x="2221777" y="3410845"/>
            <a:ext cx="1584148" cy="573510"/>
          </a:xfrm>
          <a:prstGeom prst="line">
            <a:avLst/>
          </a:prstGeom>
          <a:ln w="12700" cmpd="sng">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1" name="直線コネクタ 30"/>
          <p:cNvCxnSpPr>
            <a:stCxn id="11" idx="6"/>
            <a:endCxn id="14" idx="2"/>
          </p:cNvCxnSpPr>
          <p:nvPr/>
        </p:nvCxnSpPr>
        <p:spPr>
          <a:xfrm flipV="1">
            <a:off x="2221776" y="3410845"/>
            <a:ext cx="1584149" cy="1141865"/>
          </a:xfrm>
          <a:prstGeom prst="line">
            <a:avLst/>
          </a:prstGeom>
          <a:ln w="12700" cmpd="sng">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34" name="直線コネクタ 33"/>
          <p:cNvCxnSpPr>
            <a:stCxn id="12" idx="6"/>
            <a:endCxn id="14" idx="2"/>
          </p:cNvCxnSpPr>
          <p:nvPr/>
        </p:nvCxnSpPr>
        <p:spPr>
          <a:xfrm flipV="1">
            <a:off x="2212896" y="3410845"/>
            <a:ext cx="1593029" cy="2367380"/>
          </a:xfrm>
          <a:prstGeom prst="line">
            <a:avLst/>
          </a:prstGeom>
          <a:ln w="12700" cmpd="sng">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37" name="円/楕円 36"/>
          <p:cNvSpPr/>
          <p:nvPr/>
        </p:nvSpPr>
        <p:spPr>
          <a:xfrm>
            <a:off x="5928590" y="3207308"/>
            <a:ext cx="423057" cy="399625"/>
          </a:xfrm>
          <a:prstGeom prst="ellipse">
            <a:avLst/>
          </a:prstGeom>
          <a:solidFill>
            <a:schemeClr val="accent6">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46" name="直線コネクタ 45"/>
          <p:cNvCxnSpPr>
            <a:stCxn id="14" idx="6"/>
            <a:endCxn id="37" idx="2"/>
          </p:cNvCxnSpPr>
          <p:nvPr/>
        </p:nvCxnSpPr>
        <p:spPr>
          <a:xfrm flipV="1">
            <a:off x="5373272" y="3407121"/>
            <a:ext cx="555318" cy="3724"/>
          </a:xfrm>
          <a:prstGeom prst="line">
            <a:avLst/>
          </a:prstGeom>
          <a:ln w="12700" cmpd="sng">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50" name="正方形/長方形 49"/>
          <p:cNvSpPr/>
          <p:nvPr/>
        </p:nvSpPr>
        <p:spPr>
          <a:xfrm>
            <a:off x="5325680" y="3710414"/>
            <a:ext cx="1620957" cy="307777"/>
          </a:xfrm>
          <a:prstGeom prst="rect">
            <a:avLst/>
          </a:prstGeom>
        </p:spPr>
        <p:txBody>
          <a:bodyPr wrap="none">
            <a:spAutoFit/>
          </a:bodyPr>
          <a:lstStyle/>
          <a:p>
            <a:pPr algn="ctr"/>
            <a:r>
              <a:rPr lang="ja-JP" altLang="en-US" sz="1400" dirty="0" smtClean="0"/>
              <a:t>結果（目的変数）</a:t>
            </a:r>
            <a:endParaRPr lang="ja-JP" altLang="en-US" sz="1400" dirty="0"/>
          </a:p>
        </p:txBody>
      </p:sp>
      <p:sp>
        <p:nvSpPr>
          <p:cNvPr id="51" name="正方形/長方形 50"/>
          <p:cNvSpPr/>
          <p:nvPr/>
        </p:nvSpPr>
        <p:spPr>
          <a:xfrm>
            <a:off x="1188345" y="6091831"/>
            <a:ext cx="1620957" cy="307777"/>
          </a:xfrm>
          <a:prstGeom prst="rect">
            <a:avLst/>
          </a:prstGeom>
        </p:spPr>
        <p:txBody>
          <a:bodyPr wrap="none">
            <a:spAutoFit/>
          </a:bodyPr>
          <a:lstStyle/>
          <a:p>
            <a:pPr algn="ctr"/>
            <a:r>
              <a:rPr lang="ja-JP" altLang="en-US" sz="1400" dirty="0" smtClean="0"/>
              <a:t>原因（説明変数）</a:t>
            </a:r>
            <a:endParaRPr lang="ja-JP" altLang="en-US" sz="1400" dirty="0"/>
          </a:p>
        </p:txBody>
      </p:sp>
      <p:sp>
        <p:nvSpPr>
          <p:cNvPr id="52" name="正方形/長方形 51"/>
          <p:cNvSpPr/>
          <p:nvPr/>
        </p:nvSpPr>
        <p:spPr>
          <a:xfrm>
            <a:off x="248681" y="1527453"/>
            <a:ext cx="2495686" cy="4955343"/>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cxnSp>
        <p:nvCxnSpPr>
          <p:cNvPr id="55" name="曲線コネクタ 54"/>
          <p:cNvCxnSpPr>
            <a:endCxn id="37" idx="0"/>
          </p:cNvCxnSpPr>
          <p:nvPr/>
        </p:nvCxnSpPr>
        <p:spPr>
          <a:xfrm>
            <a:off x="1953917" y="1554095"/>
            <a:ext cx="4186202" cy="1653213"/>
          </a:xfrm>
          <a:prstGeom prst="curvedConnector2">
            <a:avLst/>
          </a:prstGeom>
          <a:ln>
            <a:solidFill>
              <a:srgbClr val="FF0000"/>
            </a:solidFill>
            <a:tailEnd type="arrow"/>
          </a:ln>
          <a:effectLst/>
        </p:spPr>
        <p:style>
          <a:lnRef idx="2">
            <a:schemeClr val="accent1"/>
          </a:lnRef>
          <a:fillRef idx="0">
            <a:schemeClr val="accent1"/>
          </a:fillRef>
          <a:effectRef idx="1">
            <a:schemeClr val="accent1"/>
          </a:effectRef>
          <a:fontRef idx="minor">
            <a:schemeClr val="tx1"/>
          </a:fontRef>
        </p:style>
      </p:cxnSp>
      <p:sp>
        <p:nvSpPr>
          <p:cNvPr id="58" name="正方形/長方形 57"/>
          <p:cNvSpPr/>
          <p:nvPr/>
        </p:nvSpPr>
        <p:spPr>
          <a:xfrm>
            <a:off x="3049939" y="1864692"/>
            <a:ext cx="3954929" cy="523220"/>
          </a:xfrm>
          <a:prstGeom prst="rect">
            <a:avLst/>
          </a:prstGeom>
          <a:solidFill>
            <a:srgbClr val="FFFF00"/>
          </a:solidFill>
        </p:spPr>
        <p:txBody>
          <a:bodyPr wrap="none">
            <a:spAutoFit/>
          </a:bodyPr>
          <a:lstStyle/>
          <a:p>
            <a:pPr algn="ctr"/>
            <a:r>
              <a:rPr lang="ja-JP" altLang="en-US" sz="1400" dirty="0" smtClean="0"/>
              <a:t>「この原因の組み合わせはこの結果になる！」</a:t>
            </a:r>
            <a:endParaRPr lang="en-US" altLang="ja-JP" sz="1400" dirty="0" smtClean="0"/>
          </a:p>
          <a:p>
            <a:pPr algn="ctr"/>
            <a:r>
              <a:rPr lang="ja-JP" altLang="en-US" sz="1400" dirty="0" smtClean="0"/>
              <a:t>の規則性・法則を学習</a:t>
            </a:r>
            <a:endParaRPr lang="ja-JP" altLang="en-US" sz="1400" dirty="0"/>
          </a:p>
        </p:txBody>
      </p:sp>
      <p:sp>
        <p:nvSpPr>
          <p:cNvPr id="59" name="右矢印 58"/>
          <p:cNvSpPr/>
          <p:nvPr/>
        </p:nvSpPr>
        <p:spPr>
          <a:xfrm>
            <a:off x="7398240" y="3170354"/>
            <a:ext cx="516573" cy="484632"/>
          </a:xfrm>
          <a:prstGeom prst="rightArrow">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1" name="正方形/長方形 60"/>
          <p:cNvSpPr/>
          <p:nvPr/>
        </p:nvSpPr>
        <p:spPr>
          <a:xfrm>
            <a:off x="8299241" y="1866122"/>
            <a:ext cx="3954929" cy="523220"/>
          </a:xfrm>
          <a:prstGeom prst="rect">
            <a:avLst/>
          </a:prstGeom>
          <a:solidFill>
            <a:srgbClr val="FFFF00"/>
          </a:solidFill>
        </p:spPr>
        <p:txBody>
          <a:bodyPr wrap="none">
            <a:spAutoFit/>
          </a:bodyPr>
          <a:lstStyle/>
          <a:p>
            <a:pPr algn="ctr"/>
            <a:r>
              <a:rPr lang="ja-JP" altLang="en-US" sz="1400" dirty="0" smtClean="0"/>
              <a:t>この結果につながったのは何が原因だったの？</a:t>
            </a:r>
            <a:endParaRPr lang="en-US" altLang="ja-JP" sz="1400" dirty="0" smtClean="0"/>
          </a:p>
          <a:p>
            <a:pPr algn="ctr"/>
            <a:r>
              <a:rPr lang="ja-JP" altLang="en-US" sz="1400" dirty="0" smtClean="0"/>
              <a:t>を計算</a:t>
            </a:r>
            <a:endParaRPr lang="ja-JP" altLang="en-US" sz="1400" dirty="0"/>
          </a:p>
        </p:txBody>
      </p:sp>
      <p:sp>
        <p:nvSpPr>
          <p:cNvPr id="62" name="円/楕円 61"/>
          <p:cNvSpPr/>
          <p:nvPr/>
        </p:nvSpPr>
        <p:spPr>
          <a:xfrm>
            <a:off x="8416809" y="2667026"/>
            <a:ext cx="1567347" cy="14905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sz="4000" dirty="0" smtClean="0">
                <a:solidFill>
                  <a:srgbClr val="333333"/>
                </a:solidFill>
              </a:rPr>
              <a:t>A</a:t>
            </a:r>
            <a:r>
              <a:rPr lang="en-US" altLang="ja-JP" sz="4000" dirty="0">
                <a:solidFill>
                  <a:srgbClr val="333333"/>
                </a:solidFill>
              </a:rPr>
              <a:t>I</a:t>
            </a:r>
            <a:endParaRPr kumimoji="1" lang="ja-JP" altLang="en-US" sz="4000" dirty="0">
              <a:solidFill>
                <a:srgbClr val="333333"/>
              </a:solidFill>
            </a:endParaRPr>
          </a:p>
        </p:txBody>
      </p:sp>
      <p:sp>
        <p:nvSpPr>
          <p:cNvPr id="63" name="角丸四角形吹き出し 62"/>
          <p:cNvSpPr/>
          <p:nvPr/>
        </p:nvSpPr>
        <p:spPr>
          <a:xfrm>
            <a:off x="9893927" y="2637522"/>
            <a:ext cx="2140427" cy="612648"/>
          </a:xfrm>
          <a:prstGeom prst="wedgeRoundRectCallout">
            <a:avLst>
              <a:gd name="adj1" fmla="val -59899"/>
              <a:gd name="adj2" fmla="val 49454"/>
              <a:gd name="adj3" fmla="val 16667"/>
            </a:avLst>
          </a:prstGeom>
          <a:solidFill>
            <a:srgbClr val="FFFFFF"/>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ja-JP" altLang="en-US" sz="1400" dirty="0" smtClean="0">
                <a:solidFill>
                  <a:srgbClr val="333333"/>
                </a:solidFill>
              </a:rPr>
              <a:t>あの時の結果はあの変数をもとに判断したよ</a:t>
            </a:r>
            <a:endParaRPr kumimoji="1" lang="ja-JP" altLang="en-US" sz="1400" dirty="0">
              <a:solidFill>
                <a:srgbClr val="333333"/>
              </a:solidFill>
            </a:endParaRPr>
          </a:p>
        </p:txBody>
      </p:sp>
      <p:sp>
        <p:nvSpPr>
          <p:cNvPr id="64" name="円/楕円 63"/>
          <p:cNvSpPr/>
          <p:nvPr/>
        </p:nvSpPr>
        <p:spPr>
          <a:xfrm>
            <a:off x="8424275" y="4743641"/>
            <a:ext cx="423057" cy="399625"/>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5" name="円/楕円 64"/>
          <p:cNvSpPr/>
          <p:nvPr/>
        </p:nvSpPr>
        <p:spPr>
          <a:xfrm>
            <a:off x="8424275" y="5267593"/>
            <a:ext cx="423057" cy="399625"/>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6" name="円/楕円 65"/>
          <p:cNvSpPr/>
          <p:nvPr/>
        </p:nvSpPr>
        <p:spPr>
          <a:xfrm>
            <a:off x="8424276" y="6075723"/>
            <a:ext cx="423057" cy="399625"/>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7" name="正方形/長方形 66"/>
          <p:cNvSpPr/>
          <p:nvPr/>
        </p:nvSpPr>
        <p:spPr>
          <a:xfrm>
            <a:off x="9112359" y="4831015"/>
            <a:ext cx="1731882" cy="204253"/>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dirty="0"/>
          </a:p>
        </p:txBody>
      </p:sp>
      <p:sp>
        <p:nvSpPr>
          <p:cNvPr id="68" name="正方形/長方形 67"/>
          <p:cNvSpPr/>
          <p:nvPr/>
        </p:nvSpPr>
        <p:spPr>
          <a:xfrm>
            <a:off x="9113774" y="5365278"/>
            <a:ext cx="1126529" cy="247225"/>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69" name="正方形/長方形 68"/>
          <p:cNvSpPr/>
          <p:nvPr/>
        </p:nvSpPr>
        <p:spPr>
          <a:xfrm>
            <a:off x="9104893" y="6155648"/>
            <a:ext cx="416013" cy="158420"/>
          </a:xfrm>
          <a:prstGeom prst="rect">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70" name="正方形/長方形 69"/>
          <p:cNvSpPr/>
          <p:nvPr/>
        </p:nvSpPr>
        <p:spPr>
          <a:xfrm>
            <a:off x="10087632" y="5772131"/>
            <a:ext cx="1980029" cy="523220"/>
          </a:xfrm>
          <a:prstGeom prst="rect">
            <a:avLst/>
          </a:prstGeom>
        </p:spPr>
        <p:txBody>
          <a:bodyPr wrap="none">
            <a:spAutoFit/>
          </a:bodyPr>
          <a:lstStyle/>
          <a:p>
            <a:pPr algn="ctr"/>
            <a:r>
              <a:rPr lang="ja-JP" altLang="en-US" sz="1400" dirty="0" smtClean="0"/>
              <a:t>原因（説明変数）毎に</a:t>
            </a:r>
            <a:endParaRPr lang="en-US" altLang="ja-JP" sz="1400" dirty="0" smtClean="0"/>
          </a:p>
          <a:p>
            <a:pPr algn="ctr"/>
            <a:r>
              <a:rPr lang="ja-JP" altLang="en-US" sz="1400" dirty="0" smtClean="0"/>
              <a:t>重要度が計算される</a:t>
            </a:r>
            <a:endParaRPr lang="ja-JP" altLang="en-US" sz="1400" dirty="0"/>
          </a:p>
        </p:txBody>
      </p:sp>
      <p:sp>
        <p:nvSpPr>
          <p:cNvPr id="71" name="正方形/長方形 70"/>
          <p:cNvSpPr/>
          <p:nvPr/>
        </p:nvSpPr>
        <p:spPr>
          <a:xfrm>
            <a:off x="8448030" y="5581348"/>
            <a:ext cx="377064" cy="369332"/>
          </a:xfrm>
          <a:prstGeom prst="rect">
            <a:avLst/>
          </a:prstGeom>
        </p:spPr>
        <p:txBody>
          <a:bodyPr wrap="none">
            <a:spAutoFit/>
          </a:bodyPr>
          <a:lstStyle/>
          <a:p>
            <a:r>
              <a:rPr lang="mr-IN" altLang="ja-JP" dirty="0" smtClean="0"/>
              <a:t>…</a:t>
            </a:r>
            <a:endParaRPr lang="ja-JP" altLang="en-US" dirty="0"/>
          </a:p>
        </p:txBody>
      </p:sp>
      <p:cxnSp>
        <p:nvCxnSpPr>
          <p:cNvPr id="72" name="直線コネクタ 71"/>
          <p:cNvCxnSpPr/>
          <p:nvPr/>
        </p:nvCxnSpPr>
        <p:spPr>
          <a:xfrm>
            <a:off x="9112360" y="4697807"/>
            <a:ext cx="1945036" cy="0"/>
          </a:xfrm>
          <a:prstGeom prst="line">
            <a:avLst/>
          </a:prstGeom>
          <a:ln w="12700" cmpd="sng">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75" name="正方形/長方形 74"/>
          <p:cNvSpPr/>
          <p:nvPr/>
        </p:nvSpPr>
        <p:spPr>
          <a:xfrm>
            <a:off x="11119505" y="4505371"/>
            <a:ext cx="877163" cy="369332"/>
          </a:xfrm>
          <a:prstGeom prst="rect">
            <a:avLst/>
          </a:prstGeom>
        </p:spPr>
        <p:txBody>
          <a:bodyPr wrap="none">
            <a:spAutoFit/>
          </a:bodyPr>
          <a:lstStyle/>
          <a:p>
            <a:r>
              <a:rPr lang="ja-JP" altLang="en-US" dirty="0"/>
              <a:t>重要度</a:t>
            </a:r>
          </a:p>
        </p:txBody>
      </p:sp>
      <p:sp>
        <p:nvSpPr>
          <p:cNvPr id="76" name="ホームベース 75"/>
          <p:cNvSpPr/>
          <p:nvPr/>
        </p:nvSpPr>
        <p:spPr>
          <a:xfrm>
            <a:off x="257562" y="941338"/>
            <a:ext cx="6758777" cy="484632"/>
          </a:xfrm>
          <a:prstGeom prst="homePlat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STEP1</a:t>
            </a:r>
          </a:p>
        </p:txBody>
      </p:sp>
      <p:sp>
        <p:nvSpPr>
          <p:cNvPr id="78" name="ホームベース 77"/>
          <p:cNvSpPr/>
          <p:nvPr/>
        </p:nvSpPr>
        <p:spPr>
          <a:xfrm>
            <a:off x="7026637" y="960530"/>
            <a:ext cx="5007717" cy="484632"/>
          </a:xfrm>
          <a:prstGeom prst="homePlat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STEP2</a:t>
            </a:r>
          </a:p>
        </p:txBody>
      </p:sp>
      <p:sp>
        <p:nvSpPr>
          <p:cNvPr id="79" name="正方形/長方形 78"/>
          <p:cNvSpPr/>
          <p:nvPr/>
        </p:nvSpPr>
        <p:spPr>
          <a:xfrm>
            <a:off x="164804" y="1635229"/>
            <a:ext cx="1681445" cy="523220"/>
          </a:xfrm>
          <a:prstGeom prst="rect">
            <a:avLst/>
          </a:prstGeom>
        </p:spPr>
        <p:txBody>
          <a:bodyPr wrap="none">
            <a:spAutoFit/>
          </a:bodyPr>
          <a:lstStyle/>
          <a:p>
            <a:pPr algn="ctr"/>
            <a:r>
              <a:rPr lang="en-US" altLang="ja-JP" sz="1400" dirty="0" smtClean="0"/>
              <a:t>24h</a:t>
            </a:r>
            <a:r>
              <a:rPr lang="ja-JP" altLang="en-US" sz="1400" dirty="0" smtClean="0"/>
              <a:t>前から</a:t>
            </a:r>
            <a:r>
              <a:rPr lang="en-US" altLang="ja-JP" sz="1400" dirty="0" smtClean="0"/>
              <a:t>12h</a:t>
            </a:r>
            <a:r>
              <a:rPr lang="ja-JP" altLang="en-US" sz="1400" dirty="0" smtClean="0"/>
              <a:t>前の</a:t>
            </a:r>
            <a:endParaRPr lang="en-US" altLang="ja-JP" sz="1400" dirty="0" smtClean="0"/>
          </a:p>
          <a:p>
            <a:pPr algn="ctr"/>
            <a:r>
              <a:rPr lang="ja-JP" altLang="en-US" sz="1400" dirty="0" smtClean="0"/>
              <a:t>発注量合計</a:t>
            </a:r>
            <a:endParaRPr lang="ja-JP" altLang="en-US" sz="1400" dirty="0"/>
          </a:p>
        </p:txBody>
      </p:sp>
      <p:sp>
        <p:nvSpPr>
          <p:cNvPr id="80" name="正方形/長方形 79"/>
          <p:cNvSpPr/>
          <p:nvPr/>
        </p:nvSpPr>
        <p:spPr>
          <a:xfrm>
            <a:off x="132821" y="2274628"/>
            <a:ext cx="1727644" cy="307777"/>
          </a:xfrm>
          <a:prstGeom prst="rect">
            <a:avLst/>
          </a:prstGeom>
        </p:spPr>
        <p:txBody>
          <a:bodyPr wrap="none">
            <a:spAutoFit/>
          </a:bodyPr>
          <a:lstStyle/>
          <a:p>
            <a:pPr algn="ctr"/>
            <a:r>
              <a:rPr lang="en-US" altLang="ja-JP" sz="1400" dirty="0" smtClean="0"/>
              <a:t>11h</a:t>
            </a:r>
            <a:r>
              <a:rPr lang="ja-JP" altLang="en-US" sz="1400" dirty="0" smtClean="0"/>
              <a:t>前の納入フラグ</a:t>
            </a:r>
            <a:endParaRPr lang="ja-JP" altLang="en-US" sz="1400" dirty="0"/>
          </a:p>
        </p:txBody>
      </p:sp>
      <p:sp>
        <p:nvSpPr>
          <p:cNvPr id="81" name="正方形/長方形 80"/>
          <p:cNvSpPr/>
          <p:nvPr/>
        </p:nvSpPr>
        <p:spPr>
          <a:xfrm>
            <a:off x="108396" y="2780820"/>
            <a:ext cx="1740969" cy="307777"/>
          </a:xfrm>
          <a:prstGeom prst="rect">
            <a:avLst/>
          </a:prstGeom>
        </p:spPr>
        <p:txBody>
          <a:bodyPr wrap="none">
            <a:spAutoFit/>
          </a:bodyPr>
          <a:lstStyle/>
          <a:p>
            <a:pPr algn="ctr"/>
            <a:r>
              <a:rPr lang="en-US" altLang="en-US" sz="1400" dirty="0" smtClean="0"/>
              <a:t>12h</a:t>
            </a:r>
            <a:r>
              <a:rPr lang="ja-JP" altLang="en-US" sz="1400" dirty="0" smtClean="0"/>
              <a:t>前の発注フラグ</a:t>
            </a:r>
            <a:endParaRPr lang="ja-JP" altLang="en-US" sz="1400" dirty="0"/>
          </a:p>
        </p:txBody>
      </p:sp>
      <p:sp>
        <p:nvSpPr>
          <p:cNvPr id="82" name="正方形/長方形 81"/>
          <p:cNvSpPr/>
          <p:nvPr/>
        </p:nvSpPr>
        <p:spPr>
          <a:xfrm>
            <a:off x="-160376" y="5659547"/>
            <a:ext cx="2061732" cy="307777"/>
          </a:xfrm>
          <a:prstGeom prst="rect">
            <a:avLst/>
          </a:prstGeom>
        </p:spPr>
        <p:txBody>
          <a:bodyPr wrap="none">
            <a:spAutoFit/>
          </a:bodyPr>
          <a:lstStyle/>
          <a:p>
            <a:pPr algn="ctr"/>
            <a:r>
              <a:rPr lang="ja-JP" altLang="ja-JP" sz="1400" dirty="0" smtClean="0"/>
              <a:t>3</a:t>
            </a:r>
            <a:r>
              <a:rPr lang="en-US" altLang="ja-JP" sz="1400" dirty="0" smtClean="0"/>
              <a:t>h</a:t>
            </a:r>
            <a:r>
              <a:rPr lang="ja-JP" altLang="en-US" sz="1400" dirty="0" smtClean="0"/>
              <a:t>前から現在の稼働率</a:t>
            </a:r>
            <a:endParaRPr lang="ja-JP" altLang="en-US" sz="1400" dirty="0"/>
          </a:p>
        </p:txBody>
      </p:sp>
    </p:spTree>
    <p:extLst>
      <p:ext uri="{BB962C8B-B14F-4D97-AF65-F5344CB8AC3E}">
        <p14:creationId xmlns:p14="http://schemas.microsoft.com/office/powerpoint/2010/main" val="23263171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20"/>
          </p:nvPr>
        </p:nvSpPr>
        <p:spPr/>
        <p:txBody>
          <a:bodyPr/>
          <a:lstStyle/>
          <a:p>
            <a:r>
              <a:rPr kumimoji="1" lang="en-US" altLang="ja-JP" dirty="0" smtClean="0"/>
              <a:t>AI</a:t>
            </a:r>
            <a:r>
              <a:rPr kumimoji="1" lang="ja-JP" altLang="en-US" dirty="0" smtClean="0"/>
              <a:t>活用イメージ</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2024年 4月 24日 </a:t>
            </a:fld>
            <a:endParaRPr lang="en-US" dirty="0"/>
          </a:p>
        </p:txBody>
      </p:sp>
      <p:sp>
        <p:nvSpPr>
          <p:cNvPr id="5" name="ホームベース 4"/>
          <p:cNvSpPr/>
          <p:nvPr/>
        </p:nvSpPr>
        <p:spPr>
          <a:xfrm>
            <a:off x="701634" y="781488"/>
            <a:ext cx="10906411" cy="484632"/>
          </a:xfrm>
          <a:prstGeom prst="homePlate">
            <a:avLst/>
          </a:prstGeom>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ja-JP" dirty="0" smtClean="0"/>
              <a:t>STEP3</a:t>
            </a:r>
          </a:p>
        </p:txBody>
      </p:sp>
      <p:graphicFrame>
        <p:nvGraphicFramePr>
          <p:cNvPr id="6" name="表 5"/>
          <p:cNvGraphicFramePr>
            <a:graphicFrameLocks noGrp="1"/>
          </p:cNvGraphicFramePr>
          <p:nvPr>
            <p:extLst>
              <p:ext uri="{D42A27DB-BD31-4B8C-83A1-F6EECF244321}">
                <p14:modId xmlns:p14="http://schemas.microsoft.com/office/powerpoint/2010/main" val="1467381616"/>
              </p:ext>
            </p:extLst>
          </p:nvPr>
        </p:nvGraphicFramePr>
        <p:xfrm>
          <a:off x="698415" y="1328667"/>
          <a:ext cx="8866898" cy="6142015"/>
        </p:xfrm>
        <a:graphic>
          <a:graphicData uri="http://schemas.openxmlformats.org/drawingml/2006/table">
            <a:tbl>
              <a:tblPr firstRow="1" bandRow="1">
                <a:tableStyleId>{5C22544A-7EE6-4342-B048-85BDC9FD1C3A}</a:tableStyleId>
              </a:tblPr>
              <a:tblGrid>
                <a:gridCol w="394003"/>
                <a:gridCol w="4600587"/>
                <a:gridCol w="3872308"/>
              </a:tblGrid>
              <a:tr h="0">
                <a:tc>
                  <a:txBody>
                    <a:bodyPr/>
                    <a:lstStyle/>
                    <a:p>
                      <a:r>
                        <a:rPr kumimoji="1" lang="en-US" altLang="ja-JP" sz="1000" dirty="0" smtClean="0"/>
                        <a:t>No</a:t>
                      </a:r>
                      <a:endParaRPr kumimoji="1" lang="ja-JP" altLang="en-US" sz="1000" dirty="0"/>
                    </a:p>
                  </a:txBody>
                  <a:tcPr/>
                </a:tc>
                <a:tc>
                  <a:txBody>
                    <a:bodyPr/>
                    <a:lstStyle/>
                    <a:p>
                      <a:r>
                        <a:rPr kumimoji="1" lang="ja-JP" altLang="en-US" sz="1000" dirty="0" smtClean="0"/>
                        <a:t>原因（説明変数）</a:t>
                      </a:r>
                      <a:endParaRPr kumimoji="1" lang="ja-JP" altLang="en-US" sz="1000" dirty="0"/>
                    </a:p>
                  </a:txBody>
                  <a:tcPr/>
                </a:tc>
                <a:tc>
                  <a:txBody>
                    <a:bodyPr/>
                    <a:lstStyle/>
                    <a:p>
                      <a:r>
                        <a:rPr kumimoji="1" lang="ja-JP" altLang="en-US" sz="1000" dirty="0" smtClean="0"/>
                        <a:t>大要因</a:t>
                      </a:r>
                      <a:endParaRPr kumimoji="1" lang="ja-JP" altLang="en-US" sz="1000" dirty="0"/>
                    </a:p>
                  </a:txBody>
                  <a:tcPr/>
                </a:tc>
              </a:tr>
              <a:tr h="340110">
                <a:tc>
                  <a:txBody>
                    <a:bodyPr/>
                    <a:lstStyle/>
                    <a:p>
                      <a:r>
                        <a:rPr kumimoji="1" lang="en-US" altLang="ja-JP" sz="1000" dirty="0" smtClean="0"/>
                        <a:t>1</a:t>
                      </a:r>
                      <a:endParaRPr kumimoji="1" lang="ja-JP" altLang="en-US" sz="1000" dirty="0"/>
                    </a:p>
                  </a:txBody>
                  <a:tcPr/>
                </a:tc>
                <a:tc>
                  <a:txBody>
                    <a:bodyPr/>
                    <a:lstStyle/>
                    <a:p>
                      <a:r>
                        <a:rPr kumimoji="1" lang="en-US" altLang="ja-JP" sz="1000" dirty="0" smtClean="0"/>
                        <a:t>24</a:t>
                      </a:r>
                      <a:r>
                        <a:rPr kumimoji="1" lang="en-US" altLang="en-US" sz="1000" dirty="0" smtClean="0"/>
                        <a:t>h</a:t>
                      </a:r>
                      <a:r>
                        <a:rPr kumimoji="1" lang="ja-JP" altLang="en-US" sz="1000" dirty="0" smtClean="0"/>
                        <a:t>前</a:t>
                      </a:r>
                      <a:r>
                        <a:rPr kumimoji="1" lang="en-US" altLang="ja-JP" sz="1000" dirty="0" smtClean="0"/>
                        <a:t>~</a:t>
                      </a:r>
                      <a:r>
                        <a:rPr kumimoji="1" lang="en-US" altLang="ja-JP" sz="1000" dirty="0" smtClean="0"/>
                        <a:t>12h</a:t>
                      </a:r>
                      <a:r>
                        <a:rPr kumimoji="1" lang="ja-JP" altLang="en-US" sz="1000" dirty="0" smtClean="0"/>
                        <a:t>前の発注かんばん数</a:t>
                      </a:r>
                      <a:endParaRPr kumimoji="1" lang="ja-JP" altLang="en-US" sz="1000" dirty="0"/>
                    </a:p>
                  </a:txBody>
                  <a:tcPr/>
                </a:tc>
                <a:tc>
                  <a:txBody>
                    <a:bodyPr/>
                    <a:lstStyle/>
                    <a:p>
                      <a:r>
                        <a:rPr kumimoji="1" lang="ja-JP" altLang="en-US" sz="1000" dirty="0" smtClean="0"/>
                        <a:t>発注かんばん</a:t>
                      </a:r>
                      <a:endParaRPr kumimoji="1" lang="ja-JP" altLang="en-US" sz="1000" dirty="0"/>
                    </a:p>
                  </a:txBody>
                  <a:tcPr/>
                </a:tc>
              </a:tr>
              <a:tr h="476154">
                <a:tc>
                  <a:txBody>
                    <a:bodyPr/>
                    <a:lstStyle/>
                    <a:p>
                      <a:r>
                        <a:rPr kumimoji="1" lang="en-US" altLang="ja-JP" sz="1000" dirty="0" smtClean="0"/>
                        <a:t>2</a:t>
                      </a:r>
                      <a:endParaRPr kumimoji="1" lang="ja-JP" altLang="en-US" sz="1000" dirty="0"/>
                    </a:p>
                  </a:txBody>
                  <a:tcPr/>
                </a:tc>
                <a:tc>
                  <a:txBody>
                    <a:bodyPr/>
                    <a:lstStyle/>
                    <a:p>
                      <a:r>
                        <a:rPr kumimoji="1" lang="en-US" altLang="ja-JP" sz="1000" dirty="0" smtClean="0"/>
                        <a:t>24h</a:t>
                      </a:r>
                      <a:r>
                        <a:rPr kumimoji="1" lang="ja-JP" altLang="en-US" sz="1000" dirty="0" smtClean="0"/>
                        <a:t>前</a:t>
                      </a:r>
                      <a:r>
                        <a:rPr kumimoji="1" lang="en-US" altLang="ja-JP" sz="1000" dirty="0" smtClean="0"/>
                        <a:t>~12h</a:t>
                      </a:r>
                      <a:r>
                        <a:rPr kumimoji="1" lang="ja-JP" altLang="en-US" sz="1000" dirty="0" smtClean="0"/>
                        <a:t>前の発注かんばん</a:t>
                      </a:r>
                      <a:r>
                        <a:rPr kumimoji="1" lang="ja-JP" altLang="en-US" sz="1000" dirty="0" smtClean="0"/>
                        <a:t>数</a:t>
                      </a:r>
                      <a:endParaRPr kumimoji="1" lang="ja-JP" altLang="en-US" sz="1000" dirty="0"/>
                    </a:p>
                  </a:txBody>
                  <a:tcPr/>
                </a:tc>
                <a:tc>
                  <a:txBody>
                    <a:bodyPr/>
                    <a:lstStyle/>
                    <a:p>
                      <a:r>
                        <a:rPr kumimoji="1" lang="ja-JP" altLang="en-US" sz="1000" dirty="0" smtClean="0"/>
                        <a:t>仕入先</a:t>
                      </a:r>
                      <a:endParaRPr kumimoji="1" lang="ja-JP" altLang="en-US" sz="1000" dirty="0"/>
                    </a:p>
                  </a:txBody>
                  <a:tcPr/>
                </a:tc>
              </a:tr>
              <a:tr h="476154">
                <a:tc>
                  <a:txBody>
                    <a:bodyPr/>
                    <a:lstStyle/>
                    <a:p>
                      <a:endParaRPr kumimoji="1" lang="ja-JP" altLang="en-US" sz="1000" dirty="0"/>
                    </a:p>
                  </a:txBody>
                  <a:tcPr/>
                </a:tc>
                <a:tc>
                  <a:txBody>
                    <a:bodyPr/>
                    <a:lstStyle/>
                    <a:p>
                      <a:r>
                        <a:rPr kumimoji="1" lang="en-US" altLang="ja-JP" sz="1000" dirty="0" smtClean="0"/>
                        <a:t>11h</a:t>
                      </a:r>
                      <a:r>
                        <a:rPr kumimoji="1" lang="ja-JP" altLang="en-US" sz="1000" dirty="0" smtClean="0"/>
                        <a:t>前</a:t>
                      </a:r>
                      <a:r>
                        <a:rPr kumimoji="1" lang="en-US" altLang="ja-JP" sz="1000" dirty="0" smtClean="0"/>
                        <a:t>~8h</a:t>
                      </a:r>
                      <a:r>
                        <a:rPr kumimoji="1" lang="ja-JP" altLang="en-US" sz="1000" dirty="0" smtClean="0"/>
                        <a:t>前の納入かんばんの</a:t>
                      </a:r>
                      <a:r>
                        <a:rPr kumimoji="1" lang="en-US" altLang="en-US" sz="1000" dirty="0" smtClean="0"/>
                        <a:t>差</a:t>
                      </a:r>
                      <a:endParaRPr kumimoji="1" lang="ja-JP" altLang="en-US" sz="1000" dirty="0"/>
                    </a:p>
                  </a:txBody>
                  <a:tcPr/>
                </a:tc>
                <a:tc>
                  <a:txBody>
                    <a:bodyPr/>
                    <a:lstStyle/>
                    <a:p>
                      <a:endParaRPr kumimoji="1" lang="ja-JP" altLang="en-US" sz="1000" dirty="0"/>
                    </a:p>
                  </a:txBody>
                  <a:tcPr/>
                </a:tc>
              </a:tr>
              <a:tr h="244485">
                <a:tc>
                  <a:txBody>
                    <a:bodyPr/>
                    <a:lstStyle/>
                    <a:p>
                      <a:r>
                        <a:rPr kumimoji="1" lang="en-US" altLang="ja-JP" sz="1000" dirty="0" smtClean="0"/>
                        <a:t>3</a:t>
                      </a:r>
                      <a:endParaRPr kumimoji="1" lang="ja-JP" altLang="en-US" sz="1000" dirty="0"/>
                    </a:p>
                  </a:txBody>
                  <a:tcPr/>
                </a:tc>
                <a:tc>
                  <a:txBody>
                    <a:bodyPr/>
                    <a:lstStyle/>
                    <a:p>
                      <a:r>
                        <a:rPr kumimoji="1" lang="en-US" altLang="ja-JP" sz="1000" dirty="0" smtClean="0"/>
                        <a:t>11h</a:t>
                      </a:r>
                      <a:r>
                        <a:rPr kumimoji="1" lang="ja-JP" altLang="en-US" sz="1000" dirty="0" smtClean="0"/>
                        <a:t>前の</a:t>
                      </a:r>
                      <a:r>
                        <a:rPr kumimoji="1" lang="ja-JP" altLang="en-US" sz="1000" dirty="0" smtClean="0"/>
                        <a:t>納入フラグ</a:t>
                      </a:r>
                      <a:endParaRPr kumimoji="1" lang="ja-JP" altLang="en-US" sz="1000" dirty="0"/>
                    </a:p>
                  </a:txBody>
                  <a:tcPr/>
                </a:tc>
                <a:tc>
                  <a:txBody>
                    <a:bodyPr/>
                    <a:lstStyle/>
                    <a:p>
                      <a:r>
                        <a:rPr kumimoji="1" lang="ja-JP" altLang="en-US" sz="1000" dirty="0" smtClean="0"/>
                        <a:t>仕入先便</a:t>
                      </a:r>
                      <a:endParaRPr kumimoji="1" lang="ja-JP" altLang="en-US" sz="1000" dirty="0"/>
                    </a:p>
                  </a:txBody>
                  <a:tcPr/>
                </a:tc>
              </a:tr>
              <a:tr h="244485">
                <a:tc>
                  <a:txBody>
                    <a:bodyPr/>
                    <a:lstStyle/>
                    <a:p>
                      <a:endParaRPr kumimoji="1" lang="ja-JP" altLang="en-US" sz="1000" dirty="0"/>
                    </a:p>
                  </a:txBody>
                  <a:tcPr/>
                </a:tc>
                <a:tc>
                  <a:txBody>
                    <a:bodyPr/>
                    <a:lstStyle/>
                    <a:p>
                      <a:r>
                        <a:rPr kumimoji="1" lang="en-US" altLang="ja-JP" sz="1000" dirty="0" smtClean="0"/>
                        <a:t>10</a:t>
                      </a:r>
                      <a:r>
                        <a:rPr kumimoji="1" lang="ja-JP" altLang="en-US" sz="1000" dirty="0" smtClean="0"/>
                        <a:t>前の納入フラグ</a:t>
                      </a:r>
                      <a:endParaRPr kumimoji="1" lang="ja-JP" altLang="en-US" sz="1000" dirty="0"/>
                    </a:p>
                  </a:txBody>
                  <a:tcPr/>
                </a:tc>
                <a:tc>
                  <a:txBody>
                    <a:bodyPr/>
                    <a:lstStyle/>
                    <a:p>
                      <a:endParaRPr kumimoji="1" lang="ja-JP" altLang="en-US" sz="1000" dirty="0"/>
                    </a:p>
                  </a:txBody>
                  <a:tcPr/>
                </a:tc>
              </a:tr>
              <a:tr h="244485">
                <a:tc>
                  <a:txBody>
                    <a:bodyPr/>
                    <a:lstStyle/>
                    <a:p>
                      <a:endParaRPr kumimoji="1" lang="ja-JP" altLang="en-US" sz="1000" dirty="0"/>
                    </a:p>
                  </a:txBody>
                  <a:tcPr/>
                </a:tc>
                <a:tc>
                  <a:txBody>
                    <a:bodyPr/>
                    <a:lstStyle/>
                    <a:p>
                      <a:r>
                        <a:rPr kumimoji="1" lang="en-US" altLang="ja-JP" sz="1000" dirty="0" smtClean="0"/>
                        <a:t>9</a:t>
                      </a:r>
                      <a:r>
                        <a:rPr kumimoji="1" lang="ja-JP" altLang="en-US" sz="1000" dirty="0" smtClean="0"/>
                        <a:t>前の納入フラグ</a:t>
                      </a:r>
                      <a:endParaRPr kumimoji="1" lang="ja-JP" altLang="en-US" sz="1000" dirty="0"/>
                    </a:p>
                  </a:txBody>
                  <a:tcPr/>
                </a:tc>
                <a:tc>
                  <a:txBody>
                    <a:bodyPr/>
                    <a:lstStyle/>
                    <a:p>
                      <a:endParaRPr kumimoji="1" lang="ja-JP" altLang="en-US" sz="1000" dirty="0"/>
                    </a:p>
                  </a:txBody>
                  <a:tcPr/>
                </a:tc>
              </a:tr>
              <a:tr h="244485">
                <a:tc>
                  <a:txBody>
                    <a:bodyPr/>
                    <a:lstStyle/>
                    <a:p>
                      <a:endParaRPr kumimoji="1" lang="ja-JP" altLang="en-US" sz="1000" dirty="0"/>
                    </a:p>
                  </a:txBody>
                  <a:tcPr/>
                </a:tc>
                <a:tc>
                  <a:txBody>
                    <a:bodyPr/>
                    <a:lstStyle/>
                    <a:p>
                      <a:r>
                        <a:rPr kumimoji="1" lang="en-US" altLang="ja-JP" sz="1000" dirty="0" smtClean="0"/>
                        <a:t>8</a:t>
                      </a:r>
                      <a:r>
                        <a:rPr kumimoji="1" lang="ja-JP" altLang="en-US" sz="1000" dirty="0" smtClean="0"/>
                        <a:t>前の納入フラグ</a:t>
                      </a:r>
                      <a:endParaRPr kumimoji="1" lang="ja-JP" altLang="en-US" sz="1000" dirty="0"/>
                    </a:p>
                  </a:txBody>
                  <a:tcPr/>
                </a:tc>
                <a:tc>
                  <a:txBody>
                    <a:bodyPr/>
                    <a:lstStyle/>
                    <a:p>
                      <a:endParaRPr kumimoji="1" lang="ja-JP" altLang="en-US" sz="1000" dirty="0"/>
                    </a:p>
                  </a:txBody>
                  <a:tcPr/>
                </a:tc>
              </a:tr>
              <a:tr h="0">
                <a:tc>
                  <a:txBody>
                    <a:bodyPr/>
                    <a:lstStyle/>
                    <a:p>
                      <a:r>
                        <a:rPr kumimoji="1" lang="en-US" altLang="ja-JP" sz="1000" dirty="0" smtClean="0"/>
                        <a:t>4</a:t>
                      </a:r>
                      <a:endParaRPr kumimoji="1" lang="ja-JP" altLang="en-US" sz="1000" dirty="0"/>
                    </a:p>
                  </a:txBody>
                  <a:tcPr/>
                </a:tc>
                <a:tc>
                  <a:txBody>
                    <a:bodyPr/>
                    <a:lstStyle/>
                    <a:p>
                      <a:r>
                        <a:rPr kumimoji="1" lang="ja-JP" altLang="en-US" sz="1000" dirty="0" smtClean="0"/>
                        <a:t>7</a:t>
                      </a:r>
                      <a:r>
                        <a:rPr kumimoji="1" lang="en-US" altLang="ja-JP" sz="1000" dirty="0" smtClean="0"/>
                        <a:t>h</a:t>
                      </a:r>
                      <a:r>
                        <a:rPr kumimoji="1" lang="ja-JP" altLang="en-US" sz="1000" dirty="0" smtClean="0"/>
                        <a:t>前の</a:t>
                      </a:r>
                      <a:r>
                        <a:rPr kumimoji="1" lang="ja-JP" altLang="en-US" sz="1000" dirty="0" smtClean="0"/>
                        <a:t>到着フラグ</a:t>
                      </a:r>
                      <a:r>
                        <a:rPr kumimoji="1" lang="en-US" altLang="ja-JP" sz="1000" dirty="0" smtClean="0"/>
                        <a:t>&amp;</a:t>
                      </a:r>
                      <a:r>
                        <a:rPr kumimoji="1" lang="ja-JP" altLang="en-US" sz="1000" dirty="0" smtClean="0"/>
                        <a:t>荷役時間</a:t>
                      </a:r>
                      <a:endParaRPr kumimoji="1" lang="ja-JP" altLang="en-US" sz="1000" dirty="0"/>
                    </a:p>
                  </a:txBody>
                  <a:tcPr/>
                </a:tc>
                <a:tc>
                  <a:txBody>
                    <a:bodyPr/>
                    <a:lstStyle/>
                    <a:p>
                      <a:r>
                        <a:rPr kumimoji="1" lang="ja-JP" altLang="en-US" sz="1000" dirty="0" smtClean="0"/>
                        <a:t>西尾東</a:t>
                      </a:r>
                      <a:r>
                        <a:rPr kumimoji="1" lang="en-US" altLang="ja-JP" sz="1000" dirty="0" smtClean="0"/>
                        <a:t>~</a:t>
                      </a:r>
                      <a:r>
                        <a:rPr kumimoji="1" lang="ja-JP" altLang="en-US" sz="1000" dirty="0" smtClean="0"/>
                        <a:t>定期便</a:t>
                      </a:r>
                      <a:endParaRPr kumimoji="1" lang="ja-JP" altLang="en-US" sz="1000" dirty="0"/>
                    </a:p>
                  </a:txBody>
                  <a:tcPr/>
                </a:tc>
              </a:tr>
              <a:tr h="345703">
                <a:tc>
                  <a:txBody>
                    <a:bodyPr/>
                    <a:lstStyle/>
                    <a:p>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t>6h</a:t>
                      </a:r>
                      <a:r>
                        <a:rPr kumimoji="1" lang="ja-JP" altLang="en-US" sz="1000" dirty="0" smtClean="0"/>
                        <a:t>の到着フラグ</a:t>
                      </a:r>
                      <a:r>
                        <a:rPr kumimoji="1" lang="en-US" altLang="ja-JP" sz="1000" dirty="0" smtClean="0"/>
                        <a:t>&amp;</a:t>
                      </a:r>
                      <a:r>
                        <a:rPr kumimoji="1" lang="ja-JP" altLang="en-US" sz="1000" dirty="0" smtClean="0"/>
                        <a:t>荷役時間</a:t>
                      </a:r>
                    </a:p>
                  </a:txBody>
                  <a:tcPr/>
                </a:tc>
                <a:tc>
                  <a:txBody>
                    <a:bodyPr/>
                    <a:lstStyle/>
                    <a:p>
                      <a:endParaRPr kumimoji="1" lang="ja-JP" altLang="en-US" sz="1000" dirty="0"/>
                    </a:p>
                  </a:txBody>
                  <a:tcPr/>
                </a:tc>
              </a:tr>
              <a:tr h="345703">
                <a:tc>
                  <a:txBody>
                    <a:bodyPr/>
                    <a:lstStyle/>
                    <a:p>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t>5h</a:t>
                      </a:r>
                      <a:r>
                        <a:rPr kumimoji="1" lang="ja-JP" altLang="en-US" sz="1000" dirty="0" smtClean="0"/>
                        <a:t>の到着フラグ</a:t>
                      </a:r>
                      <a:r>
                        <a:rPr kumimoji="1" lang="en-US" altLang="ja-JP" sz="1000" dirty="0" smtClean="0"/>
                        <a:t>&amp;</a:t>
                      </a:r>
                      <a:r>
                        <a:rPr kumimoji="1" lang="ja-JP" altLang="en-US" sz="1000" dirty="0" smtClean="0"/>
                        <a:t>荷役時間</a:t>
                      </a:r>
                    </a:p>
                  </a:txBody>
                  <a:tcPr/>
                </a:tc>
                <a:tc>
                  <a:txBody>
                    <a:bodyPr/>
                    <a:lstStyle/>
                    <a:p>
                      <a:endParaRPr kumimoji="1" lang="ja-JP" altLang="en-US" sz="1000" dirty="0"/>
                    </a:p>
                  </a:txBody>
                  <a:tcPr/>
                </a:tc>
              </a:tr>
              <a:tr h="345703">
                <a:tc>
                  <a:txBody>
                    <a:bodyPr/>
                    <a:lstStyle/>
                    <a:p>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t>4h</a:t>
                      </a:r>
                      <a:r>
                        <a:rPr kumimoji="1" lang="ja-JP" altLang="en-US" sz="1000" dirty="0" smtClean="0"/>
                        <a:t>の到着フラグ</a:t>
                      </a:r>
                      <a:r>
                        <a:rPr kumimoji="1" lang="en-US" altLang="ja-JP" sz="1000" dirty="0" smtClean="0"/>
                        <a:t>&amp;</a:t>
                      </a:r>
                      <a:r>
                        <a:rPr kumimoji="1" lang="ja-JP" altLang="en-US" sz="1000" dirty="0" smtClean="0"/>
                        <a:t>荷役時間</a:t>
                      </a:r>
                    </a:p>
                  </a:txBody>
                  <a:tcPr/>
                </a:tc>
                <a:tc>
                  <a:txBody>
                    <a:bodyPr/>
                    <a:lstStyle/>
                    <a:p>
                      <a:endParaRPr kumimoji="1" lang="ja-JP" altLang="en-US" sz="1000" dirty="0"/>
                    </a:p>
                  </a:txBody>
                  <a:tcPr/>
                </a:tc>
              </a:tr>
              <a:tr h="340110">
                <a:tc>
                  <a:txBody>
                    <a:bodyPr/>
                    <a:lstStyle/>
                    <a:p>
                      <a:r>
                        <a:rPr kumimoji="1" lang="en-US" altLang="ja-JP" sz="1000" dirty="0" smtClean="0"/>
                        <a:t>5</a:t>
                      </a:r>
                      <a:endParaRPr kumimoji="1" lang="ja-JP" altLang="en-US" sz="1000" dirty="0"/>
                    </a:p>
                  </a:txBody>
                  <a:tcPr/>
                </a:tc>
                <a:tc>
                  <a:txBody>
                    <a:bodyPr/>
                    <a:lstStyle/>
                    <a:p>
                      <a:r>
                        <a:rPr kumimoji="1" lang="en-US" altLang="ja-JP" sz="1000" dirty="0" smtClean="0"/>
                        <a:t>11h</a:t>
                      </a:r>
                      <a:r>
                        <a:rPr kumimoji="1" lang="ja-JP" altLang="en-US" sz="1000" dirty="0" smtClean="0"/>
                        <a:t>前</a:t>
                      </a:r>
                      <a:r>
                        <a:rPr kumimoji="1" lang="en-US" altLang="ja-JP" sz="1000" dirty="0" smtClean="0"/>
                        <a:t>~8h</a:t>
                      </a:r>
                      <a:r>
                        <a:rPr kumimoji="1" lang="ja-JP" altLang="en-US" sz="1000" dirty="0" smtClean="0"/>
                        <a:t>前の納入かん</a:t>
                      </a:r>
                      <a:r>
                        <a:rPr kumimoji="1" lang="ja-JP" altLang="en-US" sz="1000" dirty="0" smtClean="0"/>
                        <a:t>ばん</a:t>
                      </a:r>
                      <a:endParaRPr kumimoji="1" lang="en-US" altLang="ja-JP" sz="1000" dirty="0" smtClean="0"/>
                    </a:p>
                  </a:txBody>
                  <a:tcPr/>
                </a:tc>
                <a:tc>
                  <a:txBody>
                    <a:bodyPr/>
                    <a:lstStyle/>
                    <a:p>
                      <a:r>
                        <a:rPr kumimoji="1" lang="ja-JP" altLang="en-US" sz="1000" dirty="0" smtClean="0"/>
                        <a:t>モノ</a:t>
                      </a:r>
                      <a:r>
                        <a:rPr kumimoji="1" lang="ja-JP" altLang="en-US" sz="1000" dirty="0" smtClean="0"/>
                        <a:t>異常</a:t>
                      </a:r>
                      <a:r>
                        <a:rPr kumimoji="1" lang="ja-JP" altLang="en-US" sz="1000" dirty="0" smtClean="0"/>
                        <a:t>（不良廃却、滞留）</a:t>
                      </a:r>
                      <a:endParaRPr kumimoji="1" lang="ja-JP" altLang="en-US" sz="1000" dirty="0"/>
                    </a:p>
                  </a:txBody>
                  <a:tcPr/>
                </a:tc>
              </a:tr>
              <a:tr h="340110">
                <a:tc>
                  <a:txBody>
                    <a:bodyPr/>
                    <a:lstStyle/>
                    <a:p>
                      <a:endParaRPr kumimoji="1" lang="ja-JP" altLang="en-US" sz="1000" dirty="0"/>
                    </a:p>
                  </a:txBody>
                  <a:tcPr/>
                </a:tc>
                <a:tc>
                  <a:txBody>
                    <a:bodyPr/>
                    <a:lstStyle/>
                    <a:p>
                      <a:r>
                        <a:rPr kumimoji="1" lang="en-US" altLang="ja-JP" sz="1000" dirty="0" smtClean="0"/>
                        <a:t>3h</a:t>
                      </a:r>
                      <a:r>
                        <a:rPr kumimoji="1" lang="ja-JP" altLang="en-US" sz="1000" dirty="0" smtClean="0"/>
                        <a:t>前</a:t>
                      </a:r>
                      <a:r>
                        <a:rPr kumimoji="1" lang="en-US" altLang="ja-JP" sz="1000" dirty="0" smtClean="0"/>
                        <a:t>~</a:t>
                      </a:r>
                      <a:r>
                        <a:rPr kumimoji="1" lang="ja-JP" altLang="en-US" sz="1000" dirty="0" smtClean="0"/>
                        <a:t>現在の入庫数</a:t>
                      </a:r>
                      <a:endParaRPr kumimoji="1" lang="en-US" altLang="ja-JP" sz="1000" dirty="0" smtClean="0"/>
                    </a:p>
                  </a:txBody>
                  <a:tcPr/>
                </a:tc>
                <a:tc>
                  <a:txBody>
                    <a:bodyPr/>
                    <a:lstStyle/>
                    <a:p>
                      <a:endParaRPr kumimoji="1" lang="ja-JP" altLang="en-US" sz="1000" dirty="0"/>
                    </a:p>
                  </a:txBody>
                  <a:tcPr/>
                </a:tc>
              </a:tr>
              <a:tr h="340110">
                <a:tc>
                  <a:txBody>
                    <a:bodyPr/>
                    <a:lstStyle/>
                    <a:p>
                      <a:r>
                        <a:rPr kumimoji="1" lang="en-US" altLang="ja-JP" sz="1000" dirty="0" smtClean="0"/>
                        <a:t>6</a:t>
                      </a:r>
                      <a:endParaRPr kumimoji="1" lang="ja-JP" altLang="en-US" sz="1000" dirty="0"/>
                    </a:p>
                  </a:txBody>
                  <a:tcPr/>
                </a:tc>
                <a:tc>
                  <a:txBody>
                    <a:bodyPr/>
                    <a:lstStyle/>
                    <a:p>
                      <a:r>
                        <a:rPr kumimoji="1" lang="en-US" altLang="ja-JP" sz="1000" dirty="0" smtClean="0"/>
                        <a:t>3h</a:t>
                      </a:r>
                      <a:r>
                        <a:rPr kumimoji="1" lang="ja-JP" altLang="en-US" sz="1000" dirty="0" smtClean="0"/>
                        <a:t>前から現在までの間口別平均充足率</a:t>
                      </a:r>
                      <a:endParaRPr kumimoji="1" lang="ja-JP" altLang="en-US" sz="1000" dirty="0"/>
                    </a:p>
                  </a:txBody>
                  <a:tcPr/>
                </a:tc>
                <a:tc>
                  <a:txBody>
                    <a:bodyPr/>
                    <a:lstStyle/>
                    <a:p>
                      <a:r>
                        <a:rPr kumimoji="1" lang="ja-JP" altLang="en-US" sz="1000" dirty="0" smtClean="0"/>
                        <a:t>間口別充足率</a:t>
                      </a:r>
                      <a:endParaRPr kumimoji="1" lang="ja-JP" altLang="en-US" sz="1000" dirty="0"/>
                    </a:p>
                  </a:txBody>
                  <a:tcPr/>
                </a:tc>
              </a:tr>
              <a:tr h="345703">
                <a:tc>
                  <a:txBody>
                    <a:bodyPr/>
                    <a:lstStyle/>
                    <a:p>
                      <a:r>
                        <a:rPr kumimoji="1" lang="en-US" altLang="ja-JP" sz="1000" dirty="0" smtClean="0"/>
                        <a:t>7</a:t>
                      </a:r>
                      <a:endParaRPr kumimoji="1" lang="ja-JP" altLang="en-US" sz="1000" dirty="0"/>
                    </a:p>
                  </a:txBody>
                  <a:tcPr/>
                </a:tc>
                <a:tc>
                  <a:txBody>
                    <a:bodyPr/>
                    <a:lstStyle/>
                    <a:p>
                      <a:r>
                        <a:rPr kumimoji="1" lang="en-US" altLang="ja-JP" sz="1000" dirty="0" smtClean="0"/>
                        <a:t>3h</a:t>
                      </a:r>
                      <a:r>
                        <a:rPr kumimoji="1" lang="ja-JP" altLang="en-US" sz="1000" dirty="0" smtClean="0"/>
                        <a:t>前から現在まで</a:t>
                      </a:r>
                      <a:r>
                        <a:rPr kumimoji="1" lang="ja-JP" altLang="en-US" sz="1000" dirty="0" smtClean="0"/>
                        <a:t>の段</a:t>
                      </a:r>
                      <a:r>
                        <a:rPr kumimoji="1" lang="ja-JP" altLang="en-US" sz="1000" dirty="0" smtClean="0"/>
                        <a:t>バラシロボット稼働率</a:t>
                      </a:r>
                      <a:endParaRPr kumimoji="1" lang="ja-JP" altLang="en-US" sz="1000" dirty="0"/>
                    </a:p>
                  </a:txBody>
                  <a:tcPr/>
                </a:tc>
                <a:tc>
                  <a:txBody>
                    <a:bodyPr/>
                    <a:lstStyle/>
                    <a:p>
                      <a:r>
                        <a:rPr kumimoji="1" lang="ja-JP" altLang="en-US" sz="1000" dirty="0" smtClean="0"/>
                        <a:t>段バラシロボット稼働率</a:t>
                      </a:r>
                      <a:endParaRPr kumimoji="1" lang="ja-JP" altLang="en-US" sz="1000" dirty="0"/>
                    </a:p>
                  </a:txBody>
                  <a:tcPr/>
                </a:tc>
              </a:tr>
              <a:tr h="244485">
                <a:tc>
                  <a:txBody>
                    <a:bodyPr/>
                    <a:lstStyle/>
                    <a:p>
                      <a:r>
                        <a:rPr kumimoji="1" lang="en-US" altLang="ja-JP" sz="1000" dirty="0" smtClean="0"/>
                        <a:t>8</a:t>
                      </a:r>
                      <a:endParaRPr kumimoji="1" lang="ja-JP" altLang="en-US" sz="1000" dirty="0"/>
                    </a:p>
                  </a:txBody>
                  <a:tcPr/>
                </a:tc>
                <a:tc>
                  <a:txBody>
                    <a:bodyPr/>
                    <a:lstStyle/>
                    <a:p>
                      <a:r>
                        <a:rPr kumimoji="1" lang="en-US" altLang="ja-JP" sz="1000" dirty="0" smtClean="0"/>
                        <a:t>3h</a:t>
                      </a:r>
                      <a:r>
                        <a:rPr kumimoji="1" lang="ja-JP" altLang="en-US" sz="1000" dirty="0" smtClean="0"/>
                        <a:t>前から現在までの生産台数</a:t>
                      </a:r>
                      <a:endParaRPr kumimoji="1" lang="ja-JP" altLang="en-US" sz="1000" dirty="0"/>
                    </a:p>
                  </a:txBody>
                  <a:tcPr/>
                </a:tc>
                <a:tc>
                  <a:txBody>
                    <a:bodyPr/>
                    <a:lstStyle/>
                    <a:p>
                      <a:r>
                        <a:rPr kumimoji="1" lang="ja-JP" altLang="en-US" sz="1000" dirty="0" smtClean="0"/>
                        <a:t>組立生産台数</a:t>
                      </a:r>
                      <a:endParaRPr kumimoji="1" lang="ja-JP" altLang="en-US" sz="1000" dirty="0"/>
                    </a:p>
                  </a:txBody>
                  <a:tcPr/>
                </a:tc>
              </a:tr>
              <a:tr h="340110">
                <a:tc>
                  <a:txBody>
                    <a:bodyPr/>
                    <a:lstStyle/>
                    <a:p>
                      <a:r>
                        <a:rPr kumimoji="1" lang="en-US" altLang="ja-JP" sz="1000" dirty="0" smtClean="0"/>
                        <a:t>9</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t>3h</a:t>
                      </a:r>
                      <a:r>
                        <a:rPr kumimoji="1" lang="ja-JP" altLang="en-US" sz="1000" dirty="0" smtClean="0"/>
                        <a:t>前から現在までの組立稼働率</a:t>
                      </a:r>
                    </a:p>
                  </a:txBody>
                  <a:tcPr/>
                </a:tc>
                <a:tc>
                  <a:txBody>
                    <a:bodyPr/>
                    <a:lstStyle/>
                    <a:p>
                      <a:r>
                        <a:rPr kumimoji="1" lang="ja-JP" altLang="en-US" sz="1000" dirty="0" smtClean="0"/>
                        <a:t>組立稼働率</a:t>
                      </a:r>
                      <a:endParaRPr kumimoji="1" lang="ja-JP" altLang="en-US" sz="1000" dirty="0"/>
                    </a:p>
                  </a:txBody>
                  <a:tcPr/>
                </a:tc>
              </a:tr>
              <a:tr h="0">
                <a:tc>
                  <a:txBody>
                    <a:bodyPr/>
                    <a:lstStyle/>
                    <a:p>
                      <a:r>
                        <a:rPr kumimoji="1" lang="en-US" altLang="ja-JP" sz="1000" dirty="0" smtClean="0"/>
                        <a:t>10</a:t>
                      </a:r>
                      <a:endParaRPr kumimoji="1" lang="ja-JP" altLang="en-US" sz="10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000" dirty="0" smtClean="0"/>
                        <a:t>3h</a:t>
                      </a:r>
                      <a:r>
                        <a:rPr kumimoji="1" lang="ja-JP" altLang="en-US" sz="1000" dirty="0" smtClean="0"/>
                        <a:t>前から現在までの他品番の出庫数</a:t>
                      </a:r>
                      <a:endParaRPr kumimoji="1" lang="en-US" altLang="ja-JP" sz="10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000" dirty="0" smtClean="0"/>
                        <a:t>（通常品と異なる</a:t>
                      </a:r>
                      <a:r>
                        <a:rPr kumimoji="1" lang="en-US" altLang="ja-JP" sz="1000" dirty="0" smtClean="0"/>
                        <a:t>LT</a:t>
                      </a:r>
                      <a:r>
                        <a:rPr kumimoji="1" lang="ja-JP" altLang="en-US" sz="1000" dirty="0" smtClean="0"/>
                        <a:t>のため時間遅れの定義が難しいかもしれない）</a:t>
                      </a:r>
                    </a:p>
                  </a:txBody>
                  <a:tcPr/>
                </a:tc>
                <a:tc>
                  <a:txBody>
                    <a:bodyPr/>
                    <a:lstStyle/>
                    <a:p>
                      <a:r>
                        <a:rPr kumimoji="1" lang="ja-JP" altLang="en-US" sz="1000" dirty="0" smtClean="0"/>
                        <a:t>組立使用</a:t>
                      </a:r>
                      <a:endParaRPr kumimoji="1" lang="en-US" altLang="ja-JP" sz="1000" dirty="0" smtClean="0"/>
                    </a:p>
                    <a:p>
                      <a:r>
                        <a:rPr kumimoji="1" lang="ja-JP" altLang="en-US" sz="1000" dirty="0" smtClean="0"/>
                        <a:t>選択品比率</a:t>
                      </a:r>
                      <a:endParaRPr kumimoji="1" lang="ja-JP" altLang="en-US" sz="1000" dirty="0"/>
                    </a:p>
                  </a:txBody>
                  <a:tcPr/>
                </a:tc>
              </a:tr>
            </a:tbl>
          </a:graphicData>
        </a:graphic>
      </p:graphicFrame>
      <p:sp>
        <p:nvSpPr>
          <p:cNvPr id="7" name="右中かっこ 6"/>
          <p:cNvSpPr/>
          <p:nvPr/>
        </p:nvSpPr>
        <p:spPr>
          <a:xfrm>
            <a:off x="4575044" y="1936616"/>
            <a:ext cx="297372" cy="869636"/>
          </a:xfrm>
          <a:prstGeom prst="rightBrace">
            <a:avLst/>
          </a:prstGeom>
          <a:ln w="12700" cmpd="sng"/>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9" name="正方形/長方形 8"/>
          <p:cNvSpPr/>
          <p:nvPr/>
        </p:nvSpPr>
        <p:spPr>
          <a:xfrm>
            <a:off x="4902496" y="2178669"/>
            <a:ext cx="800219" cy="461665"/>
          </a:xfrm>
          <a:prstGeom prst="rect">
            <a:avLst/>
          </a:prstGeom>
        </p:spPr>
        <p:txBody>
          <a:bodyPr wrap="none">
            <a:spAutoFit/>
          </a:bodyPr>
          <a:lstStyle/>
          <a:p>
            <a:r>
              <a:rPr lang="ja-JP" altLang="en-US" sz="1200" dirty="0" smtClean="0"/>
              <a:t>重要度</a:t>
            </a:r>
            <a:endParaRPr lang="en-US" altLang="ja-JP" sz="1200" dirty="0" smtClean="0"/>
          </a:p>
          <a:p>
            <a:r>
              <a:rPr lang="en-US" altLang="en-US" sz="1200" dirty="0" smtClean="0"/>
              <a:t>差分計算</a:t>
            </a:r>
            <a:endParaRPr lang="ja-JP" altLang="en-US" sz="1200" dirty="0"/>
          </a:p>
        </p:txBody>
      </p:sp>
      <p:sp>
        <p:nvSpPr>
          <p:cNvPr id="10" name="右中かっこ 9"/>
          <p:cNvSpPr/>
          <p:nvPr/>
        </p:nvSpPr>
        <p:spPr>
          <a:xfrm>
            <a:off x="4576459" y="2888265"/>
            <a:ext cx="297372" cy="869636"/>
          </a:xfrm>
          <a:prstGeom prst="rightBrace">
            <a:avLst/>
          </a:prstGeom>
          <a:ln w="12700" cmpd="sng"/>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1" name="正方形/長方形 10"/>
          <p:cNvSpPr/>
          <p:nvPr/>
        </p:nvSpPr>
        <p:spPr>
          <a:xfrm>
            <a:off x="4903912" y="3112557"/>
            <a:ext cx="800219" cy="461665"/>
          </a:xfrm>
          <a:prstGeom prst="rect">
            <a:avLst/>
          </a:prstGeom>
        </p:spPr>
        <p:txBody>
          <a:bodyPr wrap="none">
            <a:spAutoFit/>
          </a:bodyPr>
          <a:lstStyle/>
          <a:p>
            <a:r>
              <a:rPr lang="ja-JP" altLang="en-US" sz="1200" dirty="0" smtClean="0"/>
              <a:t>重要度</a:t>
            </a:r>
            <a:endParaRPr lang="en-US" altLang="ja-JP" sz="1200" dirty="0" smtClean="0"/>
          </a:p>
          <a:p>
            <a:r>
              <a:rPr lang="ja-JP" altLang="en-US" sz="1200" dirty="0" smtClean="0"/>
              <a:t>平均</a:t>
            </a:r>
            <a:r>
              <a:rPr lang="en-US" altLang="en-US" sz="1200" dirty="0" smtClean="0"/>
              <a:t>計算</a:t>
            </a:r>
            <a:endParaRPr lang="ja-JP" altLang="en-US" sz="1200" dirty="0"/>
          </a:p>
        </p:txBody>
      </p:sp>
      <p:sp>
        <p:nvSpPr>
          <p:cNvPr id="12" name="右中かっこ 11"/>
          <p:cNvSpPr/>
          <p:nvPr/>
        </p:nvSpPr>
        <p:spPr>
          <a:xfrm>
            <a:off x="4577874" y="3884317"/>
            <a:ext cx="297372" cy="1186474"/>
          </a:xfrm>
          <a:prstGeom prst="rightBrace">
            <a:avLst/>
          </a:prstGeom>
          <a:ln w="12700" cmpd="sng"/>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3" name="正方形/長方形 12"/>
          <p:cNvSpPr/>
          <p:nvPr/>
        </p:nvSpPr>
        <p:spPr>
          <a:xfrm>
            <a:off x="4914209" y="4224056"/>
            <a:ext cx="800219" cy="461665"/>
          </a:xfrm>
          <a:prstGeom prst="rect">
            <a:avLst/>
          </a:prstGeom>
        </p:spPr>
        <p:txBody>
          <a:bodyPr wrap="none">
            <a:spAutoFit/>
          </a:bodyPr>
          <a:lstStyle/>
          <a:p>
            <a:r>
              <a:rPr lang="ja-JP" altLang="en-US" sz="1200" dirty="0" smtClean="0"/>
              <a:t>重要度</a:t>
            </a:r>
            <a:endParaRPr lang="en-US" altLang="ja-JP" sz="1200" dirty="0" smtClean="0"/>
          </a:p>
          <a:p>
            <a:r>
              <a:rPr lang="ja-JP" altLang="en-US" sz="1200" dirty="0" smtClean="0"/>
              <a:t>平均</a:t>
            </a:r>
            <a:r>
              <a:rPr lang="en-US" altLang="en-US" sz="1200" dirty="0" smtClean="0"/>
              <a:t>計算</a:t>
            </a:r>
            <a:endParaRPr lang="ja-JP" altLang="en-US" sz="1200" dirty="0"/>
          </a:p>
        </p:txBody>
      </p:sp>
      <p:sp>
        <p:nvSpPr>
          <p:cNvPr id="14" name="右中かっこ 13"/>
          <p:cNvSpPr/>
          <p:nvPr/>
        </p:nvSpPr>
        <p:spPr>
          <a:xfrm>
            <a:off x="4585341" y="5143923"/>
            <a:ext cx="297372" cy="628431"/>
          </a:xfrm>
          <a:prstGeom prst="rightBrace">
            <a:avLst/>
          </a:prstGeom>
          <a:ln w="12700" cmpd="sng"/>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5" name="正方形/長方形 14"/>
          <p:cNvSpPr/>
          <p:nvPr/>
        </p:nvSpPr>
        <p:spPr>
          <a:xfrm>
            <a:off x="4912793" y="5261648"/>
            <a:ext cx="800219" cy="461665"/>
          </a:xfrm>
          <a:prstGeom prst="rect">
            <a:avLst/>
          </a:prstGeom>
        </p:spPr>
        <p:txBody>
          <a:bodyPr wrap="none">
            <a:spAutoFit/>
          </a:bodyPr>
          <a:lstStyle/>
          <a:p>
            <a:r>
              <a:rPr lang="ja-JP" altLang="en-US" sz="1200" dirty="0" smtClean="0"/>
              <a:t>重要度</a:t>
            </a:r>
            <a:endParaRPr lang="en-US" altLang="ja-JP" sz="1200" dirty="0" smtClean="0"/>
          </a:p>
          <a:p>
            <a:r>
              <a:rPr lang="en-US" altLang="en-US" sz="1200" dirty="0" smtClean="0"/>
              <a:t>差分計算</a:t>
            </a:r>
            <a:endParaRPr lang="ja-JP" altLang="en-US" sz="1200" dirty="0"/>
          </a:p>
        </p:txBody>
      </p:sp>
    </p:spTree>
    <p:extLst>
      <p:ext uri="{BB962C8B-B14F-4D97-AF65-F5344CB8AC3E}">
        <p14:creationId xmlns:p14="http://schemas.microsoft.com/office/powerpoint/2010/main" val="2496135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kumimoji="1" lang="en-US" altLang="ja-JP" sz="1400" dirty="0" smtClean="0">
                <a:solidFill>
                  <a:srgbClr val="FF0000"/>
                </a:solidFill>
              </a:rPr>
              <a:t>14</a:t>
            </a:r>
            <a:r>
              <a:rPr kumimoji="1" lang="ja-JP" altLang="en-US" sz="1400" dirty="0" smtClean="0">
                <a:solidFill>
                  <a:srgbClr val="FF0000"/>
                </a:solidFill>
              </a:rPr>
              <a:t>要因</a:t>
            </a:r>
            <a:r>
              <a:rPr kumimoji="1" lang="en-US" altLang="ja-JP" sz="1400" dirty="0" smtClean="0">
                <a:solidFill>
                  <a:srgbClr val="FF0000"/>
                </a:solidFill>
              </a:rPr>
              <a:t>→10</a:t>
            </a:r>
            <a:r>
              <a:rPr kumimoji="1" lang="ja-JP" altLang="en-US" sz="1400" dirty="0" smtClean="0">
                <a:solidFill>
                  <a:srgbClr val="FF0000"/>
                </a:solidFill>
              </a:rPr>
              <a:t>要因へ要因の解像度を下げても問題ないでしょうか？</a:t>
            </a:r>
            <a:endParaRPr kumimoji="1" lang="en-US" altLang="ja-JP" sz="1400" dirty="0" smtClean="0">
              <a:solidFill>
                <a:srgbClr val="FF0000"/>
              </a:solidFill>
            </a:endParaRPr>
          </a:p>
          <a:p>
            <a:r>
              <a:rPr kumimoji="1" lang="ja-JP" altLang="en-US" sz="1400" dirty="0" smtClean="0"/>
              <a:t>・「仕入先ダイヤ」「定期便ダイヤ」</a:t>
            </a:r>
            <a:r>
              <a:rPr lang="ja-JP" altLang="en-US" sz="1400" dirty="0" smtClean="0"/>
              <a:t>はデータの区別が難しい</a:t>
            </a:r>
            <a:endParaRPr lang="en-US" altLang="ja-JP" sz="1400" dirty="0" smtClean="0"/>
          </a:p>
          <a:p>
            <a:r>
              <a:rPr lang="ja-JP" altLang="en-US" sz="1400" dirty="0" smtClean="0"/>
              <a:t>・「不良廃却」と「入庫の遅れ」はデータの取り扱いが難しい</a:t>
            </a:r>
            <a:endParaRPr kumimoji="1" lang="ja-JP" altLang="en-US" sz="1400"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2024年 4月 24日 </a:t>
            </a:fld>
            <a:endParaRPr lang="en-US" dirty="0"/>
          </a:p>
        </p:txBody>
      </p:sp>
      <p:sp>
        <p:nvSpPr>
          <p:cNvPr id="6" name="テキスト プレースホルダー 5"/>
          <p:cNvSpPr>
            <a:spLocks noGrp="1"/>
          </p:cNvSpPr>
          <p:nvPr>
            <p:ph type="body" sz="quarter" idx="20"/>
          </p:nvPr>
        </p:nvSpPr>
        <p:spPr/>
        <p:txBody>
          <a:bodyPr/>
          <a:lstStyle/>
          <a:p>
            <a:r>
              <a:rPr kumimoji="1" lang="ja-JP" altLang="en-US" dirty="0" smtClean="0"/>
              <a:t>アウトプットイメージ</a:t>
            </a:r>
            <a:r>
              <a:rPr kumimoji="1" lang="en-US" altLang="ja-JP" dirty="0" smtClean="0"/>
              <a:t>v1</a:t>
            </a:r>
            <a:endParaRPr kumimoji="1" lang="ja-JP" altLang="en-US" dirty="0"/>
          </a:p>
        </p:txBody>
      </p:sp>
      <p:graphicFrame>
        <p:nvGraphicFramePr>
          <p:cNvPr id="7" name="表 6"/>
          <p:cNvGraphicFramePr>
            <a:graphicFrameLocks noGrp="1"/>
          </p:cNvGraphicFramePr>
          <p:nvPr>
            <p:extLst>
              <p:ext uri="{D42A27DB-BD31-4B8C-83A1-F6EECF244321}">
                <p14:modId xmlns:p14="http://schemas.microsoft.com/office/powerpoint/2010/main" val="2315151258"/>
              </p:ext>
            </p:extLst>
          </p:nvPr>
        </p:nvGraphicFramePr>
        <p:xfrm>
          <a:off x="451104" y="1456411"/>
          <a:ext cx="11334571" cy="5101525"/>
        </p:xfrm>
        <a:graphic>
          <a:graphicData uri="http://schemas.openxmlformats.org/drawingml/2006/table">
            <a:tbl>
              <a:tblPr firstRow="1" bandRow="1">
                <a:tableStyleId>{5C22544A-7EE6-4342-B048-85BDC9FD1C3A}</a:tableStyleId>
              </a:tblPr>
              <a:tblGrid>
                <a:gridCol w="410395"/>
                <a:gridCol w="1366811"/>
                <a:gridCol w="2887401"/>
                <a:gridCol w="1802932"/>
                <a:gridCol w="405586"/>
                <a:gridCol w="405586"/>
                <a:gridCol w="405586"/>
                <a:gridCol w="405586"/>
                <a:gridCol w="405586"/>
                <a:gridCol w="405586"/>
                <a:gridCol w="405586"/>
                <a:gridCol w="405586"/>
                <a:gridCol w="405586"/>
                <a:gridCol w="405586"/>
                <a:gridCol w="405586"/>
                <a:gridCol w="405586"/>
              </a:tblGrid>
              <a:tr h="519365">
                <a:tc>
                  <a:txBody>
                    <a:bodyPr/>
                    <a:lstStyle/>
                    <a:p>
                      <a:r>
                        <a:rPr kumimoji="1" lang="en-US" altLang="ja-JP" sz="1200" dirty="0" smtClean="0"/>
                        <a:t>No</a:t>
                      </a:r>
                      <a:endParaRPr kumimoji="1" lang="ja-JP" altLang="en-US" sz="1200" dirty="0"/>
                    </a:p>
                  </a:txBody>
                  <a:tcPr/>
                </a:tc>
                <a:tc>
                  <a:txBody>
                    <a:bodyPr/>
                    <a:lstStyle/>
                    <a:p>
                      <a:r>
                        <a:rPr kumimoji="1" lang="ja-JP" altLang="en-US" sz="1200" dirty="0" smtClean="0"/>
                        <a:t>大要因</a:t>
                      </a:r>
                      <a:endParaRPr kumimoji="1" lang="ja-JP" altLang="en-US" sz="1200" dirty="0"/>
                    </a:p>
                  </a:txBody>
                  <a:tcPr/>
                </a:tc>
                <a:tc>
                  <a:txBody>
                    <a:bodyPr/>
                    <a:lstStyle/>
                    <a:p>
                      <a:r>
                        <a:rPr kumimoji="1" lang="ja-JP" altLang="en-US" sz="1200" dirty="0" smtClean="0"/>
                        <a:t>要因基準</a:t>
                      </a:r>
                      <a:endParaRPr kumimoji="1" lang="ja-JP" altLang="en-US" sz="1200" dirty="0"/>
                    </a:p>
                  </a:txBody>
                  <a:tcPr/>
                </a:tc>
                <a:tc>
                  <a:txBody>
                    <a:bodyPr/>
                    <a:lstStyle/>
                    <a:p>
                      <a:r>
                        <a:rPr kumimoji="1" lang="ja-JP" altLang="en-US" sz="1200" dirty="0" smtClean="0"/>
                        <a:t>考えられる</a:t>
                      </a:r>
                      <a:endParaRPr kumimoji="1" lang="en-US" altLang="ja-JP" sz="1200" dirty="0" smtClean="0"/>
                    </a:p>
                    <a:p>
                      <a:r>
                        <a:rPr kumimoji="1" lang="ja-JP" altLang="en-US" sz="1200" dirty="0" smtClean="0"/>
                        <a:t>詳細要因</a:t>
                      </a:r>
                      <a:endParaRPr kumimoji="1" lang="ja-JP" altLang="en-US" sz="1200" dirty="0"/>
                    </a:p>
                  </a:txBody>
                  <a:tcPr/>
                </a:tc>
                <a:tc>
                  <a:txBody>
                    <a:bodyPr/>
                    <a:lstStyle/>
                    <a:p>
                      <a:r>
                        <a:rPr kumimoji="1" lang="en-US" altLang="ja-JP" sz="1200" dirty="0" smtClean="0"/>
                        <a:t>12</a:t>
                      </a:r>
                      <a:r>
                        <a:rPr kumimoji="1" lang="ja-JP" altLang="en-US" sz="1200" dirty="0" smtClean="0"/>
                        <a:t>時</a:t>
                      </a:r>
                      <a:endParaRPr kumimoji="1" lang="ja-JP" altLang="en-US" sz="1200" dirty="0"/>
                    </a:p>
                  </a:txBody>
                  <a:tcPr/>
                </a:tc>
                <a:tc>
                  <a:txBody>
                    <a:bodyPr/>
                    <a:lstStyle/>
                    <a:p>
                      <a:r>
                        <a:rPr kumimoji="1" lang="en-US" altLang="ja-JP" sz="1200" dirty="0" smtClean="0"/>
                        <a:t>13</a:t>
                      </a:r>
                      <a:r>
                        <a:rPr kumimoji="1" lang="ja-JP" altLang="en-US" sz="1200" dirty="0" smtClean="0"/>
                        <a:t>時</a:t>
                      </a:r>
                      <a:endParaRPr kumimoji="1" lang="ja-JP" altLang="en-US" sz="1200" dirty="0"/>
                    </a:p>
                  </a:txBody>
                  <a:tcPr/>
                </a:tc>
                <a:tc>
                  <a:txBody>
                    <a:bodyPr/>
                    <a:lstStyle/>
                    <a:p>
                      <a:r>
                        <a:rPr kumimoji="1" lang="en-US" altLang="ja-JP" sz="1200" dirty="0" smtClean="0"/>
                        <a:t>14</a:t>
                      </a:r>
                    </a:p>
                    <a:p>
                      <a:r>
                        <a:rPr kumimoji="1" lang="ja-JP" altLang="en-US" sz="1200" dirty="0" smtClean="0"/>
                        <a:t>時</a:t>
                      </a:r>
                      <a:endParaRPr kumimoji="1" lang="ja-JP" altLang="en-US" sz="1200" dirty="0"/>
                    </a:p>
                  </a:txBody>
                  <a:tcPr/>
                </a:tc>
                <a:tc>
                  <a:txBody>
                    <a:bodyPr/>
                    <a:lstStyle/>
                    <a:p>
                      <a:r>
                        <a:rPr kumimoji="1" lang="en-US" altLang="ja-JP" sz="1200" dirty="0" smtClean="0"/>
                        <a:t>15</a:t>
                      </a:r>
                      <a:r>
                        <a:rPr kumimoji="1" lang="ja-JP" altLang="en-US" sz="1200" dirty="0" smtClean="0"/>
                        <a:t>時</a:t>
                      </a:r>
                      <a:endParaRPr kumimoji="1" lang="ja-JP" altLang="en-US" sz="1200" dirty="0"/>
                    </a:p>
                  </a:txBody>
                  <a:tcPr/>
                </a:tc>
                <a:tc>
                  <a:txBody>
                    <a:bodyPr/>
                    <a:lstStyle/>
                    <a:p>
                      <a:r>
                        <a:rPr kumimoji="1" lang="en-US" altLang="ja-JP" sz="1200" dirty="0" smtClean="0"/>
                        <a:t>16</a:t>
                      </a:r>
                      <a:r>
                        <a:rPr kumimoji="1" lang="ja-JP" altLang="en-US" sz="1200" dirty="0" smtClean="0"/>
                        <a:t>時</a:t>
                      </a:r>
                      <a:endParaRPr kumimoji="1" lang="ja-JP" altLang="en-US" sz="1200" dirty="0"/>
                    </a:p>
                  </a:txBody>
                  <a:tcPr/>
                </a:tc>
                <a:tc>
                  <a:txBody>
                    <a:bodyPr/>
                    <a:lstStyle/>
                    <a:p>
                      <a:r>
                        <a:rPr kumimoji="1" lang="en-US" altLang="ja-JP" sz="1200" dirty="0" smtClean="0"/>
                        <a:t>17</a:t>
                      </a:r>
                      <a:r>
                        <a:rPr kumimoji="1" lang="ja-JP" altLang="en-US" sz="1200" dirty="0" smtClean="0"/>
                        <a:t>時</a:t>
                      </a:r>
                      <a:endParaRPr kumimoji="1" lang="ja-JP" altLang="en-US" sz="1200" dirty="0"/>
                    </a:p>
                  </a:txBody>
                  <a:tcPr/>
                </a:tc>
                <a:tc>
                  <a:txBody>
                    <a:bodyPr/>
                    <a:lstStyle/>
                    <a:p>
                      <a:r>
                        <a:rPr kumimoji="1" lang="en-US" altLang="ja-JP" sz="1200" dirty="0" smtClean="0"/>
                        <a:t>18</a:t>
                      </a:r>
                    </a:p>
                    <a:p>
                      <a:r>
                        <a:rPr kumimoji="1" lang="ja-JP" altLang="en-US" sz="1200" dirty="0" smtClean="0"/>
                        <a:t>時</a:t>
                      </a:r>
                      <a:endParaRPr kumimoji="1" lang="ja-JP" altLang="en-US" sz="1200" dirty="0"/>
                    </a:p>
                  </a:txBody>
                  <a:tcPr/>
                </a:tc>
                <a:tc>
                  <a:txBody>
                    <a:bodyPr/>
                    <a:lstStyle/>
                    <a:p>
                      <a:r>
                        <a:rPr kumimoji="1" lang="en-US" altLang="ja-JP" sz="1200" dirty="0" smtClean="0"/>
                        <a:t>19</a:t>
                      </a:r>
                      <a:r>
                        <a:rPr kumimoji="1" lang="ja-JP" altLang="en-US" sz="1200" dirty="0" smtClean="0"/>
                        <a:t>時</a:t>
                      </a:r>
                      <a:endParaRPr kumimoji="1" lang="ja-JP" altLang="en-US" sz="1200" dirty="0"/>
                    </a:p>
                  </a:txBody>
                  <a:tcPr/>
                </a:tc>
                <a:tc>
                  <a:txBody>
                    <a:bodyPr/>
                    <a:lstStyle/>
                    <a:p>
                      <a:r>
                        <a:rPr kumimoji="1" lang="mr-IN" altLang="en-US" sz="1200" dirty="0" smtClean="0"/>
                        <a:t>…</a:t>
                      </a:r>
                      <a:endParaRPr kumimoji="1" lang="en-US" altLang="ja-JP" sz="1200" dirty="0" smtClean="0"/>
                    </a:p>
                  </a:txBody>
                  <a:tcPr/>
                </a:tc>
                <a:tc>
                  <a:txBody>
                    <a:bodyPr/>
                    <a:lstStyle/>
                    <a:p>
                      <a:r>
                        <a:rPr kumimoji="1" lang="en-US" altLang="ja-JP" sz="1200" dirty="0" smtClean="0"/>
                        <a:t>22</a:t>
                      </a:r>
                      <a:r>
                        <a:rPr kumimoji="1" lang="ja-JP" altLang="en-US" sz="1200" dirty="0" smtClean="0"/>
                        <a:t>時</a:t>
                      </a:r>
                      <a:endParaRPr kumimoji="1" lang="ja-JP" altLang="en-US" sz="1200" dirty="0"/>
                    </a:p>
                  </a:txBody>
                  <a:tcPr/>
                </a:tc>
                <a:tc>
                  <a:txBody>
                    <a:bodyPr/>
                    <a:lstStyle/>
                    <a:p>
                      <a:r>
                        <a:rPr kumimoji="1" lang="en-US" altLang="ja-JP" sz="1200" dirty="0" smtClean="0"/>
                        <a:t>23</a:t>
                      </a:r>
                      <a:r>
                        <a:rPr kumimoji="1" lang="ja-JP" altLang="en-US" sz="1200" dirty="0" smtClean="0"/>
                        <a:t>時</a:t>
                      </a:r>
                      <a:endParaRPr kumimoji="1" lang="ja-JP" altLang="en-US" sz="1200" dirty="0"/>
                    </a:p>
                  </a:txBody>
                  <a:tcPr/>
                </a:tc>
                <a:tc>
                  <a:txBody>
                    <a:bodyPr/>
                    <a:lstStyle/>
                    <a:p>
                      <a:r>
                        <a:rPr kumimoji="1" lang="en-US" altLang="ja-JP" sz="1200" dirty="0" smtClean="0"/>
                        <a:t>0</a:t>
                      </a:r>
                      <a:r>
                        <a:rPr kumimoji="1" lang="ja-JP" altLang="en-US" sz="1200" dirty="0" smtClean="0"/>
                        <a:t>時</a:t>
                      </a:r>
                      <a:endParaRPr kumimoji="1" lang="ja-JP" altLang="en-US" sz="1200" dirty="0"/>
                    </a:p>
                  </a:txBody>
                  <a:tcPr/>
                </a:tc>
              </a:tr>
              <a:tr h="370840">
                <a:tc>
                  <a:txBody>
                    <a:bodyPr/>
                    <a:lstStyle/>
                    <a:p>
                      <a:r>
                        <a:rPr kumimoji="1" lang="en-US" altLang="ja-JP" sz="1200" dirty="0" smtClean="0"/>
                        <a:t>1</a:t>
                      </a:r>
                      <a:endParaRPr kumimoji="1" lang="ja-JP" altLang="en-US" sz="1200" dirty="0"/>
                    </a:p>
                  </a:txBody>
                  <a:tcPr/>
                </a:tc>
                <a:tc>
                  <a:txBody>
                    <a:bodyPr/>
                    <a:lstStyle/>
                    <a:p>
                      <a:r>
                        <a:rPr kumimoji="1" lang="ja-JP" altLang="en-US" sz="1200" dirty="0" smtClean="0"/>
                        <a:t>発注かんばん</a:t>
                      </a:r>
                      <a:endParaRPr kumimoji="1" lang="ja-JP" altLang="en-US" sz="1200" dirty="0"/>
                    </a:p>
                  </a:txBody>
                  <a:tcPr/>
                </a:tc>
                <a:tc>
                  <a:txBody>
                    <a:bodyPr/>
                    <a:lstStyle/>
                    <a:p>
                      <a:r>
                        <a:rPr kumimoji="1" lang="en-US" altLang="ja-JP" sz="1200" dirty="0" smtClean="0"/>
                        <a:t>24</a:t>
                      </a:r>
                      <a:r>
                        <a:rPr kumimoji="1" lang="en-US" altLang="en-US" sz="1200" dirty="0" smtClean="0"/>
                        <a:t>h</a:t>
                      </a:r>
                      <a:r>
                        <a:rPr kumimoji="1" lang="ja-JP" altLang="en-US" sz="1200" dirty="0" smtClean="0"/>
                        <a:t>前</a:t>
                      </a:r>
                      <a:r>
                        <a:rPr kumimoji="1" lang="en-US" altLang="ja-JP" sz="1200" dirty="0" smtClean="0"/>
                        <a:t>~12h</a:t>
                      </a:r>
                      <a:r>
                        <a:rPr kumimoji="1" lang="ja-JP" altLang="en-US" sz="1200" dirty="0" smtClean="0"/>
                        <a:t>前の発注かんばん数</a:t>
                      </a:r>
                      <a:endParaRPr kumimoji="1" lang="ja-JP" altLang="en-US" sz="1200" dirty="0"/>
                    </a:p>
                  </a:txBody>
                  <a:tcPr/>
                </a:tc>
                <a:tc>
                  <a:txBody>
                    <a:bodyPr/>
                    <a:lstStyle/>
                    <a:p>
                      <a:r>
                        <a:rPr kumimoji="1" lang="ja-JP" altLang="en-US" sz="1200" dirty="0" smtClean="0"/>
                        <a:t>かんばん増減、臨かん、</a:t>
                      </a:r>
                      <a:endParaRPr kumimoji="1" lang="en-US" altLang="ja-JP" sz="1200" dirty="0" smtClean="0"/>
                    </a:p>
                    <a:p>
                      <a:r>
                        <a:rPr kumimoji="1" lang="ja-JP" altLang="en-US" sz="1200" dirty="0" smtClean="0"/>
                        <a:t>日量より多い発注</a:t>
                      </a:r>
                      <a:endParaRPr kumimoji="1" lang="ja-JP" altLang="en-US" sz="1200" dirty="0"/>
                    </a:p>
                  </a:txBody>
                  <a:tcPr/>
                </a:tc>
                <a:tc>
                  <a:txBody>
                    <a:bodyPr/>
                    <a:lstStyle/>
                    <a:p>
                      <a:endParaRPr kumimoji="1" lang="ja-JP" altLang="en-US" sz="1200" dirty="0"/>
                    </a:p>
                  </a:txBody>
                  <a:tcPr>
                    <a:solidFill>
                      <a:schemeClr val="bg1">
                        <a:lumMod val="95000"/>
                      </a:schemeClr>
                    </a:solidFill>
                  </a:tcPr>
                </a:tc>
                <a:tc>
                  <a:txBody>
                    <a:bodyPr/>
                    <a:lstStyle/>
                    <a:p>
                      <a:endParaRPr kumimoji="1" lang="ja-JP" altLang="en-US" sz="1200" dirty="0"/>
                    </a:p>
                  </a:txBody>
                  <a:tcPr>
                    <a:solidFill>
                      <a:schemeClr val="bg1">
                        <a:lumMod val="95000"/>
                      </a:schemeClr>
                    </a:solidFill>
                  </a:tcPr>
                </a:tc>
                <a:tc>
                  <a:txBody>
                    <a:bodyPr/>
                    <a:lstStyle/>
                    <a:p>
                      <a:endParaRPr kumimoji="1" lang="ja-JP" altLang="en-US" sz="1200" dirty="0"/>
                    </a:p>
                  </a:txBody>
                  <a:tcPr>
                    <a:solidFill>
                      <a:schemeClr val="bg1">
                        <a:lumMod val="95000"/>
                      </a:schemeClr>
                    </a:solidFill>
                  </a:tcPr>
                </a:tc>
                <a:tc>
                  <a:txBody>
                    <a:bodyPr/>
                    <a:lstStyle/>
                    <a:p>
                      <a:endParaRPr kumimoji="1" lang="ja-JP" altLang="en-US" sz="1200" dirty="0"/>
                    </a:p>
                  </a:txBody>
                  <a:tcPr>
                    <a:solidFill>
                      <a:schemeClr val="accent6">
                        <a:lumMod val="60000"/>
                        <a:lumOff val="40000"/>
                      </a:schemeClr>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r>
              <a:tr h="370840">
                <a:tc>
                  <a:txBody>
                    <a:bodyPr/>
                    <a:lstStyle/>
                    <a:p>
                      <a:r>
                        <a:rPr kumimoji="1" lang="en-US" altLang="ja-JP" sz="1200" dirty="0" smtClean="0"/>
                        <a:t>2</a:t>
                      </a:r>
                      <a:endParaRPr kumimoji="1" lang="ja-JP" altLang="en-US" sz="1200" dirty="0"/>
                    </a:p>
                  </a:txBody>
                  <a:tcPr/>
                </a:tc>
                <a:tc>
                  <a:txBody>
                    <a:bodyPr/>
                    <a:lstStyle/>
                    <a:p>
                      <a:r>
                        <a:rPr kumimoji="1" lang="ja-JP" altLang="en-US" sz="1200" dirty="0" smtClean="0"/>
                        <a:t>仕入先</a:t>
                      </a:r>
                      <a:endParaRPr kumimoji="1" lang="ja-JP" altLang="en-US" sz="1200" dirty="0"/>
                    </a:p>
                  </a:txBody>
                  <a:tcPr/>
                </a:tc>
                <a:tc>
                  <a:txBody>
                    <a:bodyPr/>
                    <a:lstStyle/>
                    <a:p>
                      <a:r>
                        <a:rPr kumimoji="1" lang="en-US" altLang="ja-JP" sz="1200" dirty="0" smtClean="0"/>
                        <a:t>24h</a:t>
                      </a:r>
                      <a:r>
                        <a:rPr kumimoji="1" lang="ja-JP" altLang="en-US" sz="1200" dirty="0" smtClean="0"/>
                        <a:t>前</a:t>
                      </a:r>
                      <a:r>
                        <a:rPr kumimoji="1" lang="en-US" altLang="ja-JP" sz="1200" dirty="0" smtClean="0"/>
                        <a:t>~12h</a:t>
                      </a:r>
                      <a:r>
                        <a:rPr kumimoji="1" lang="ja-JP" altLang="en-US" sz="1200" dirty="0" smtClean="0"/>
                        <a:t>前の発注かんばん数と</a:t>
                      </a:r>
                      <a:r>
                        <a:rPr kumimoji="1" lang="en-US" altLang="ja-JP" sz="1200" dirty="0" smtClean="0"/>
                        <a:t>11h</a:t>
                      </a:r>
                      <a:r>
                        <a:rPr kumimoji="1" lang="ja-JP" altLang="en-US" sz="1200" dirty="0" smtClean="0"/>
                        <a:t>前</a:t>
                      </a:r>
                      <a:r>
                        <a:rPr kumimoji="1" lang="en-US" altLang="ja-JP" sz="1200" dirty="0" smtClean="0"/>
                        <a:t>~8h</a:t>
                      </a:r>
                      <a:r>
                        <a:rPr kumimoji="1" lang="ja-JP" altLang="en-US" sz="1200" dirty="0" smtClean="0"/>
                        <a:t>前の納入かんばんの差</a:t>
                      </a:r>
                      <a:endParaRPr kumimoji="1" lang="ja-JP" altLang="en-US" sz="1200" dirty="0"/>
                    </a:p>
                  </a:txBody>
                  <a:tcPr/>
                </a:tc>
                <a:tc>
                  <a:txBody>
                    <a:bodyPr/>
                    <a:lstStyle/>
                    <a:p>
                      <a:r>
                        <a:rPr kumimoji="1" lang="ja-JP" altLang="en-US" sz="1200" dirty="0" smtClean="0"/>
                        <a:t>未納、挽回</a:t>
                      </a:r>
                      <a:endParaRPr kumimoji="1" lang="ja-JP" altLang="en-US" sz="1200" dirty="0"/>
                    </a:p>
                  </a:txBody>
                  <a:tcPr/>
                </a:tc>
                <a:tc>
                  <a:txBody>
                    <a:bodyPr/>
                    <a:lstStyle/>
                    <a:p>
                      <a:endParaRPr kumimoji="1" lang="ja-JP" altLang="en-US" sz="1200" dirty="0"/>
                    </a:p>
                  </a:txBody>
                  <a:tcPr>
                    <a:solidFill>
                      <a:schemeClr val="bg1">
                        <a:lumMod val="95000"/>
                      </a:schemeClr>
                    </a:solidFill>
                  </a:tcPr>
                </a:tc>
                <a:tc>
                  <a:txBody>
                    <a:bodyPr/>
                    <a:lstStyle/>
                    <a:p>
                      <a:endParaRPr kumimoji="1" lang="ja-JP" altLang="en-US" sz="1200" dirty="0"/>
                    </a:p>
                  </a:txBody>
                  <a:tcPr>
                    <a:solidFill>
                      <a:schemeClr val="bg1">
                        <a:lumMod val="95000"/>
                      </a:schemeClr>
                    </a:solidFill>
                  </a:tcPr>
                </a:tc>
                <a:tc>
                  <a:txBody>
                    <a:bodyPr/>
                    <a:lstStyle/>
                    <a:p>
                      <a:endParaRPr kumimoji="1" lang="ja-JP" altLang="en-US" sz="1200" dirty="0"/>
                    </a:p>
                  </a:txBody>
                  <a:tcPr>
                    <a:solidFill>
                      <a:schemeClr val="bg1">
                        <a:lumMod val="95000"/>
                      </a:schemeClr>
                    </a:solidFill>
                  </a:tcPr>
                </a:tc>
                <a:tc>
                  <a:txBody>
                    <a:bodyPr/>
                    <a:lstStyle/>
                    <a:p>
                      <a:endParaRPr kumimoji="1" lang="ja-JP" altLang="en-US" sz="1200" dirty="0"/>
                    </a:p>
                  </a:txBody>
                  <a:tcPr>
                    <a:solidFill>
                      <a:schemeClr val="accent6">
                        <a:lumMod val="20000"/>
                        <a:lumOff val="80000"/>
                      </a:schemeClr>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a:p>
                  </a:txBody>
                  <a:tcPr>
                    <a:solidFill>
                      <a:srgbClr val="F2F2F2"/>
                    </a:solidFill>
                  </a:tcPr>
                </a:tc>
                <a:tc>
                  <a:txBody>
                    <a:bodyPr/>
                    <a:lstStyle/>
                    <a:p>
                      <a:endParaRPr kumimoji="1" lang="ja-JP" altLang="en-US" sz="1200" dirty="0"/>
                    </a:p>
                  </a:txBody>
                  <a:tcPr>
                    <a:solidFill>
                      <a:srgbClr val="FECED8"/>
                    </a:solidFill>
                  </a:tcPr>
                </a:tc>
                <a:tc>
                  <a:txBody>
                    <a:bodyPr/>
                    <a:lstStyle/>
                    <a:p>
                      <a:endParaRPr kumimoji="1" lang="ja-JP" altLang="en-US" sz="1200"/>
                    </a:p>
                  </a:txBody>
                  <a:tcPr>
                    <a:solidFill>
                      <a:srgbClr val="F2F2F2"/>
                    </a:solidFill>
                  </a:tcPr>
                </a:tc>
                <a:tc>
                  <a:txBody>
                    <a:bodyPr/>
                    <a:lstStyle/>
                    <a:p>
                      <a:endParaRPr kumimoji="1" lang="ja-JP" altLang="en-US" sz="1200" dirty="0"/>
                    </a:p>
                  </a:txBody>
                  <a:tcPr>
                    <a:solidFill>
                      <a:srgbClr val="F2F2F2"/>
                    </a:solidFill>
                  </a:tcPr>
                </a:tc>
              </a:tr>
              <a:tr h="370840">
                <a:tc>
                  <a:txBody>
                    <a:bodyPr/>
                    <a:lstStyle/>
                    <a:p>
                      <a:r>
                        <a:rPr kumimoji="1" lang="en-US" altLang="ja-JP" sz="1200" dirty="0" smtClean="0"/>
                        <a:t>3</a:t>
                      </a:r>
                      <a:endParaRPr kumimoji="1" lang="ja-JP" altLang="en-US" sz="1200" dirty="0"/>
                    </a:p>
                  </a:txBody>
                  <a:tcPr/>
                </a:tc>
                <a:tc>
                  <a:txBody>
                    <a:bodyPr/>
                    <a:lstStyle/>
                    <a:p>
                      <a:r>
                        <a:rPr kumimoji="1" lang="ja-JP" altLang="en-US" sz="1200" dirty="0" smtClean="0"/>
                        <a:t>仕入先便</a:t>
                      </a:r>
                      <a:endParaRPr kumimoji="1" lang="ja-JP" altLang="en-US" sz="1200" dirty="0"/>
                    </a:p>
                  </a:txBody>
                  <a:tcPr/>
                </a:tc>
                <a:tc>
                  <a:txBody>
                    <a:bodyPr/>
                    <a:lstStyle/>
                    <a:p>
                      <a:r>
                        <a:rPr kumimoji="1" lang="en-US" altLang="ja-JP" sz="1200" dirty="0" smtClean="0"/>
                        <a:t>11h</a:t>
                      </a:r>
                      <a:r>
                        <a:rPr kumimoji="1" lang="ja-JP" altLang="en-US" sz="1200" dirty="0" smtClean="0"/>
                        <a:t>前</a:t>
                      </a:r>
                      <a:r>
                        <a:rPr kumimoji="1" lang="en-US" altLang="ja-JP" sz="1200" dirty="0" smtClean="0"/>
                        <a:t>~8h</a:t>
                      </a:r>
                      <a:r>
                        <a:rPr kumimoji="1" lang="ja-JP" altLang="en-US" sz="1200" dirty="0" smtClean="0"/>
                        <a:t>前の納入フラグ</a:t>
                      </a:r>
                      <a:endParaRPr kumimoji="1" lang="ja-JP" altLang="en-US" sz="1200" dirty="0"/>
                    </a:p>
                  </a:txBody>
                  <a:tcPr/>
                </a:tc>
                <a:tc>
                  <a:txBody>
                    <a:bodyPr/>
                    <a:lstStyle/>
                    <a:p>
                      <a:r>
                        <a:rPr kumimoji="1" lang="ja-JP" altLang="en-US" sz="1200" dirty="0" smtClean="0"/>
                        <a:t>早着、遅れ、</a:t>
                      </a:r>
                      <a:endParaRPr kumimoji="1" lang="en-US" altLang="ja-JP" sz="1200" dirty="0" smtClean="0"/>
                    </a:p>
                    <a:p>
                      <a:r>
                        <a:rPr kumimoji="1" lang="ja-JP" altLang="en-US" sz="1200" dirty="0" smtClean="0"/>
                        <a:t>ダイヤ変更</a:t>
                      </a:r>
                      <a:endParaRPr kumimoji="1" lang="ja-JP" altLang="en-US" sz="1200" dirty="0"/>
                    </a:p>
                  </a:txBody>
                  <a:tcPr/>
                </a:tc>
                <a:tc>
                  <a:txBody>
                    <a:bodyPr/>
                    <a:lstStyle/>
                    <a:p>
                      <a:endParaRPr kumimoji="1" lang="ja-JP" altLang="en-US" sz="1200"/>
                    </a:p>
                  </a:txBody>
                  <a:tcPr>
                    <a:solidFill>
                      <a:schemeClr val="bg1">
                        <a:lumMod val="95000"/>
                      </a:schemeClr>
                    </a:solidFill>
                  </a:tcPr>
                </a:tc>
                <a:tc>
                  <a:txBody>
                    <a:bodyPr/>
                    <a:lstStyle/>
                    <a:p>
                      <a:endParaRPr kumimoji="1" lang="ja-JP" altLang="en-US" sz="1200" dirty="0"/>
                    </a:p>
                  </a:txBody>
                  <a:tcPr>
                    <a:solidFill>
                      <a:schemeClr val="bg1">
                        <a:lumMod val="95000"/>
                      </a:schemeClr>
                    </a:solidFill>
                  </a:tcPr>
                </a:tc>
                <a:tc>
                  <a:txBody>
                    <a:bodyPr/>
                    <a:lstStyle/>
                    <a:p>
                      <a:endParaRPr kumimoji="1" lang="ja-JP" altLang="en-US" sz="1200" dirty="0"/>
                    </a:p>
                  </a:txBody>
                  <a:tcPr>
                    <a:solidFill>
                      <a:schemeClr val="bg1">
                        <a:lumMod val="95000"/>
                      </a:schemeClr>
                    </a:solidFill>
                  </a:tcPr>
                </a:tc>
                <a:tc>
                  <a:txBody>
                    <a:bodyPr/>
                    <a:lstStyle/>
                    <a:p>
                      <a:endParaRPr kumimoji="1" lang="ja-JP" altLang="en-US" sz="1200" dirty="0"/>
                    </a:p>
                  </a:txBody>
                  <a:tcPr>
                    <a:solidFill>
                      <a:schemeClr val="accent6">
                        <a:lumMod val="20000"/>
                        <a:lumOff val="80000"/>
                      </a:schemeClr>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ECED8"/>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r>
              <a:tr h="370840">
                <a:tc>
                  <a:txBody>
                    <a:bodyPr/>
                    <a:lstStyle/>
                    <a:p>
                      <a:r>
                        <a:rPr kumimoji="1" lang="en-US" altLang="ja-JP" sz="1200" dirty="0" smtClean="0"/>
                        <a:t>4</a:t>
                      </a:r>
                      <a:endParaRPr kumimoji="1" lang="ja-JP" altLang="en-US" sz="1200" dirty="0"/>
                    </a:p>
                  </a:txBody>
                  <a:tcPr/>
                </a:tc>
                <a:tc>
                  <a:txBody>
                    <a:bodyPr/>
                    <a:lstStyle/>
                    <a:p>
                      <a:r>
                        <a:rPr kumimoji="1" lang="ja-JP" altLang="en-US" sz="1200" dirty="0" smtClean="0"/>
                        <a:t>西尾東</a:t>
                      </a:r>
                      <a:r>
                        <a:rPr kumimoji="1" lang="en-US" altLang="ja-JP" sz="1200" dirty="0" smtClean="0"/>
                        <a:t>~</a:t>
                      </a:r>
                      <a:r>
                        <a:rPr kumimoji="1" lang="ja-JP" altLang="en-US" sz="1200" dirty="0" smtClean="0"/>
                        <a:t>定期便</a:t>
                      </a:r>
                      <a:endParaRPr kumimoji="1" lang="ja-JP" altLang="en-US" sz="1200" dirty="0"/>
                    </a:p>
                  </a:txBody>
                  <a:tcPr/>
                </a:tc>
                <a:tc>
                  <a:txBody>
                    <a:bodyPr/>
                    <a:lstStyle/>
                    <a:p>
                      <a:r>
                        <a:rPr kumimoji="1" lang="ja-JP" altLang="en-US" sz="1200" dirty="0" smtClean="0"/>
                        <a:t>7</a:t>
                      </a:r>
                      <a:r>
                        <a:rPr kumimoji="1" lang="en-US" altLang="ja-JP" sz="1200" dirty="0" smtClean="0"/>
                        <a:t>h</a:t>
                      </a:r>
                      <a:r>
                        <a:rPr kumimoji="1" lang="ja-JP" altLang="en-US" sz="1200" dirty="0" smtClean="0"/>
                        <a:t>前</a:t>
                      </a:r>
                      <a:r>
                        <a:rPr kumimoji="1" lang="en-US" altLang="ja-JP" sz="1200" dirty="0" smtClean="0"/>
                        <a:t>~4h</a:t>
                      </a:r>
                      <a:r>
                        <a:rPr kumimoji="1" lang="ja-JP" altLang="en-US" sz="1200" dirty="0" smtClean="0"/>
                        <a:t>前の到着フラグ</a:t>
                      </a:r>
                      <a:r>
                        <a:rPr kumimoji="1" lang="en-US" altLang="ja-JP" sz="1200" dirty="0" smtClean="0"/>
                        <a:t>&amp;</a:t>
                      </a:r>
                      <a:r>
                        <a:rPr kumimoji="1" lang="ja-JP" altLang="en-US" sz="1200" dirty="0" smtClean="0"/>
                        <a:t>荷役時間</a:t>
                      </a:r>
                      <a:endParaRPr kumimoji="1" lang="ja-JP" altLang="en-US" sz="1200" dirty="0"/>
                    </a:p>
                  </a:txBody>
                  <a:tcPr/>
                </a:tc>
                <a:tc>
                  <a:txBody>
                    <a:bodyPr/>
                    <a:lstStyle/>
                    <a:p>
                      <a:r>
                        <a:rPr kumimoji="1" lang="ja-JP" altLang="en-US" sz="1200" dirty="0" smtClean="0"/>
                        <a:t>早着、遅れ</a:t>
                      </a:r>
                      <a:endParaRPr kumimoji="1" lang="en-US" altLang="ja-JP" sz="1200" dirty="0" smtClean="0"/>
                    </a:p>
                    <a:p>
                      <a:r>
                        <a:rPr kumimoji="1" lang="ja-JP" altLang="en-US" sz="1200" dirty="0" smtClean="0"/>
                        <a:t>ダイヤ変更</a:t>
                      </a:r>
                      <a:endParaRPr kumimoji="1" lang="en-US" altLang="ja-JP" sz="1200" dirty="0" smtClean="0"/>
                    </a:p>
                  </a:txBody>
                  <a:tcPr/>
                </a:tc>
                <a:tc>
                  <a:txBody>
                    <a:bodyPr/>
                    <a:lstStyle/>
                    <a:p>
                      <a:endParaRPr kumimoji="1" lang="ja-JP" altLang="en-US" sz="1200"/>
                    </a:p>
                  </a:txBody>
                  <a:tcPr>
                    <a:solidFill>
                      <a:schemeClr val="bg1">
                        <a:lumMod val="95000"/>
                      </a:schemeClr>
                    </a:solidFill>
                  </a:tcPr>
                </a:tc>
                <a:tc>
                  <a:txBody>
                    <a:bodyPr/>
                    <a:lstStyle/>
                    <a:p>
                      <a:endParaRPr kumimoji="1" lang="ja-JP" altLang="en-US" sz="1200" dirty="0"/>
                    </a:p>
                  </a:txBody>
                  <a:tcPr>
                    <a:solidFill>
                      <a:schemeClr val="bg1">
                        <a:lumMod val="95000"/>
                      </a:schemeClr>
                    </a:solidFill>
                  </a:tcPr>
                </a:tc>
                <a:tc>
                  <a:txBody>
                    <a:bodyPr/>
                    <a:lstStyle/>
                    <a:p>
                      <a:endParaRPr kumimoji="1" lang="ja-JP" altLang="en-US" sz="1200" dirty="0"/>
                    </a:p>
                  </a:txBody>
                  <a:tcPr>
                    <a:solidFill>
                      <a:schemeClr val="bg1">
                        <a:lumMod val="95000"/>
                      </a:schemeClr>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ECED8"/>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r>
              <a:tr h="370840">
                <a:tc>
                  <a:txBody>
                    <a:bodyPr/>
                    <a:lstStyle/>
                    <a:p>
                      <a:r>
                        <a:rPr kumimoji="1" lang="en-US" altLang="ja-JP" sz="1200" dirty="0" smtClean="0"/>
                        <a:t>5</a:t>
                      </a:r>
                      <a:endParaRPr kumimoji="1" lang="ja-JP" altLang="en-US" sz="1200" dirty="0"/>
                    </a:p>
                  </a:txBody>
                  <a:tcPr/>
                </a:tc>
                <a:tc>
                  <a:txBody>
                    <a:bodyPr/>
                    <a:lstStyle/>
                    <a:p>
                      <a:r>
                        <a:rPr kumimoji="1" lang="ja-JP" altLang="en-US" sz="1200" dirty="0" smtClean="0"/>
                        <a:t>モノ異常</a:t>
                      </a:r>
                      <a:endParaRPr kumimoji="1" lang="ja-JP" altLang="en-US" sz="1200" dirty="0"/>
                    </a:p>
                  </a:txBody>
                  <a:tcPr/>
                </a:tc>
                <a:tc>
                  <a:txBody>
                    <a:bodyPr/>
                    <a:lstStyle/>
                    <a:p>
                      <a:r>
                        <a:rPr kumimoji="1" lang="en-US" altLang="ja-JP" sz="1200" dirty="0" smtClean="0"/>
                        <a:t>11h</a:t>
                      </a:r>
                      <a:r>
                        <a:rPr kumimoji="1" lang="ja-JP" altLang="en-US" sz="1200" dirty="0" smtClean="0"/>
                        <a:t>前</a:t>
                      </a:r>
                      <a:r>
                        <a:rPr kumimoji="1" lang="en-US" altLang="ja-JP" sz="1200" dirty="0" smtClean="0"/>
                        <a:t>~8h</a:t>
                      </a:r>
                      <a:r>
                        <a:rPr kumimoji="1" lang="ja-JP" altLang="en-US" sz="1200" dirty="0" smtClean="0"/>
                        <a:t>前の納入かんばん</a:t>
                      </a:r>
                      <a:r>
                        <a:rPr kumimoji="1" lang="ja-JP" altLang="en-US" sz="1200" dirty="0" smtClean="0"/>
                        <a:t>と</a:t>
                      </a:r>
                      <a:r>
                        <a:rPr kumimoji="1" lang="en-US" altLang="ja-JP" sz="1200" dirty="0" smtClean="0"/>
                        <a:t>3h</a:t>
                      </a:r>
                      <a:r>
                        <a:rPr kumimoji="1" lang="ja-JP" altLang="en-US" sz="1200" dirty="0" smtClean="0"/>
                        <a:t>前</a:t>
                      </a:r>
                      <a:r>
                        <a:rPr kumimoji="1" lang="en-US" altLang="ja-JP" sz="1200" dirty="0" smtClean="0"/>
                        <a:t>~</a:t>
                      </a:r>
                      <a:r>
                        <a:rPr kumimoji="1" lang="ja-JP" altLang="en-US" sz="1200" dirty="0" smtClean="0"/>
                        <a:t>現在の入庫数の差</a:t>
                      </a:r>
                      <a:endParaRPr kumimoji="1" lang="en-US" altLang="ja-JP" sz="1200" dirty="0" smtClean="0"/>
                    </a:p>
                  </a:txBody>
                  <a:tcPr/>
                </a:tc>
                <a:tc>
                  <a:txBody>
                    <a:bodyPr/>
                    <a:lstStyle/>
                    <a:p>
                      <a:r>
                        <a:rPr kumimoji="1" lang="ja-JP" altLang="en-US" sz="1200" dirty="0" smtClean="0"/>
                        <a:t>不良廃却、</a:t>
                      </a:r>
                      <a:endParaRPr kumimoji="1" lang="en-US" altLang="ja-JP" sz="1200" dirty="0" smtClean="0"/>
                    </a:p>
                    <a:p>
                      <a:r>
                        <a:rPr kumimoji="1" lang="ja-JP" altLang="en-US" sz="1200" dirty="0" smtClean="0"/>
                        <a:t>紛失滞留</a:t>
                      </a:r>
                      <a:endParaRPr kumimoji="1" lang="ja-JP" altLang="en-US" sz="1200" dirty="0"/>
                    </a:p>
                  </a:txBody>
                  <a:tcPr/>
                </a:tc>
                <a:tc>
                  <a:txBody>
                    <a:bodyPr/>
                    <a:lstStyle/>
                    <a:p>
                      <a:endParaRPr kumimoji="1" lang="ja-JP" altLang="en-US" sz="1200" dirty="0"/>
                    </a:p>
                  </a:txBody>
                  <a:tcPr>
                    <a:solidFill>
                      <a:schemeClr val="bg1">
                        <a:lumMod val="95000"/>
                      </a:schemeClr>
                    </a:solidFill>
                  </a:tcPr>
                </a:tc>
                <a:tc>
                  <a:txBody>
                    <a:bodyPr/>
                    <a:lstStyle/>
                    <a:p>
                      <a:endParaRPr kumimoji="1" lang="ja-JP" altLang="en-US" sz="1200" dirty="0"/>
                    </a:p>
                  </a:txBody>
                  <a:tcPr>
                    <a:solidFill>
                      <a:schemeClr val="bg1">
                        <a:lumMod val="95000"/>
                      </a:schemeClr>
                    </a:solidFill>
                  </a:tcPr>
                </a:tc>
                <a:tc>
                  <a:txBody>
                    <a:bodyPr/>
                    <a:lstStyle/>
                    <a:p>
                      <a:endParaRPr kumimoji="1" lang="ja-JP" altLang="en-US" sz="1200" dirty="0"/>
                    </a:p>
                  </a:txBody>
                  <a:tcPr>
                    <a:solidFill>
                      <a:schemeClr val="bg1">
                        <a:lumMod val="95000"/>
                      </a:schemeClr>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ECED8"/>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r>
              <a:tr h="370840">
                <a:tc>
                  <a:txBody>
                    <a:bodyPr/>
                    <a:lstStyle/>
                    <a:p>
                      <a:r>
                        <a:rPr kumimoji="1" lang="en-US" altLang="ja-JP" sz="1200" dirty="0" smtClean="0"/>
                        <a:t>6</a:t>
                      </a:r>
                      <a:endParaRPr kumimoji="1" lang="ja-JP" altLang="en-US" sz="1200" dirty="0"/>
                    </a:p>
                  </a:txBody>
                  <a:tcPr/>
                </a:tc>
                <a:tc>
                  <a:txBody>
                    <a:bodyPr/>
                    <a:lstStyle/>
                    <a:p>
                      <a:r>
                        <a:rPr kumimoji="1" lang="ja-JP" altLang="en-US" sz="1200" dirty="0" smtClean="0"/>
                        <a:t>間口別充足率</a:t>
                      </a:r>
                      <a:endParaRPr kumimoji="1" lang="ja-JP" altLang="en-US" sz="1200" dirty="0"/>
                    </a:p>
                  </a:txBody>
                  <a:tcPr/>
                </a:tc>
                <a:tc>
                  <a:txBody>
                    <a:bodyPr/>
                    <a:lstStyle/>
                    <a:p>
                      <a:r>
                        <a:rPr kumimoji="1" lang="en-US" altLang="ja-JP" sz="1200" dirty="0" smtClean="0"/>
                        <a:t>3h</a:t>
                      </a:r>
                      <a:r>
                        <a:rPr kumimoji="1" lang="ja-JP" altLang="en-US" sz="1200" dirty="0" smtClean="0"/>
                        <a:t>前から現在までの間口別平均充足率</a:t>
                      </a:r>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solidFill>
                      <a:schemeClr val="bg1">
                        <a:lumMod val="95000"/>
                      </a:schemeClr>
                    </a:solidFill>
                  </a:tcPr>
                </a:tc>
                <a:tc>
                  <a:txBody>
                    <a:bodyPr/>
                    <a:lstStyle/>
                    <a:p>
                      <a:endParaRPr kumimoji="1" lang="ja-JP" altLang="en-US" sz="1200" dirty="0"/>
                    </a:p>
                  </a:txBody>
                  <a:tcPr>
                    <a:solidFill>
                      <a:schemeClr val="bg1">
                        <a:lumMod val="95000"/>
                      </a:schemeClr>
                    </a:solidFill>
                  </a:tcPr>
                </a:tc>
                <a:tc>
                  <a:txBody>
                    <a:bodyPr/>
                    <a:lstStyle/>
                    <a:p>
                      <a:endParaRPr kumimoji="1" lang="ja-JP" altLang="en-US" sz="1200" dirty="0"/>
                    </a:p>
                  </a:txBody>
                  <a:tcPr>
                    <a:solidFill>
                      <a:schemeClr val="bg1">
                        <a:lumMod val="95000"/>
                      </a:schemeClr>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r>
              <a:tr h="370840">
                <a:tc>
                  <a:txBody>
                    <a:bodyPr/>
                    <a:lstStyle/>
                    <a:p>
                      <a:r>
                        <a:rPr kumimoji="1" lang="en-US" altLang="ja-JP" sz="1200" dirty="0" smtClean="0"/>
                        <a:t>7</a:t>
                      </a:r>
                      <a:endParaRPr kumimoji="1" lang="ja-JP" altLang="en-US" sz="1200" dirty="0"/>
                    </a:p>
                  </a:txBody>
                  <a:tcPr/>
                </a:tc>
                <a:tc>
                  <a:txBody>
                    <a:bodyPr/>
                    <a:lstStyle/>
                    <a:p>
                      <a:r>
                        <a:rPr kumimoji="1" lang="ja-JP" altLang="en-US" sz="1200" dirty="0" smtClean="0"/>
                        <a:t>段バラシロボット稼働率</a:t>
                      </a:r>
                      <a:endParaRPr kumimoji="1" lang="ja-JP" altLang="en-US" sz="1200" dirty="0"/>
                    </a:p>
                  </a:txBody>
                  <a:tcPr/>
                </a:tc>
                <a:tc>
                  <a:txBody>
                    <a:bodyPr/>
                    <a:lstStyle/>
                    <a:p>
                      <a:r>
                        <a:rPr kumimoji="1" lang="en-US" altLang="ja-JP" sz="1200" dirty="0" smtClean="0"/>
                        <a:t>3h</a:t>
                      </a:r>
                      <a:r>
                        <a:rPr kumimoji="1" lang="ja-JP" altLang="en-US" sz="1200" dirty="0" smtClean="0"/>
                        <a:t>前から現在までの</a:t>
                      </a:r>
                      <a:endParaRPr kumimoji="1" lang="en-US" altLang="ja-JP" sz="1200" dirty="0" smtClean="0"/>
                    </a:p>
                    <a:p>
                      <a:r>
                        <a:rPr kumimoji="1" lang="ja-JP" altLang="en-US" sz="1200" dirty="0" smtClean="0"/>
                        <a:t>段バラシロボット稼働率</a:t>
                      </a:r>
                      <a:endParaRPr kumimoji="1" lang="ja-JP" altLang="en-US" sz="1200" dirty="0"/>
                    </a:p>
                  </a:txBody>
                  <a:tcPr/>
                </a:tc>
                <a:tc>
                  <a:txBody>
                    <a:bodyPr/>
                    <a:lstStyle/>
                    <a:p>
                      <a:endParaRPr kumimoji="1" lang="ja-JP" altLang="en-US" sz="1200" dirty="0"/>
                    </a:p>
                  </a:txBody>
                  <a:tcPr/>
                </a:tc>
                <a:tc>
                  <a:txBody>
                    <a:bodyPr/>
                    <a:lstStyle/>
                    <a:p>
                      <a:endParaRPr kumimoji="1" lang="ja-JP" altLang="en-US" sz="1200" dirty="0"/>
                    </a:p>
                  </a:txBody>
                  <a:tcPr>
                    <a:solidFill>
                      <a:schemeClr val="bg1">
                        <a:lumMod val="95000"/>
                      </a:schemeClr>
                    </a:solidFill>
                  </a:tcPr>
                </a:tc>
                <a:tc>
                  <a:txBody>
                    <a:bodyPr/>
                    <a:lstStyle/>
                    <a:p>
                      <a:endParaRPr kumimoji="1" lang="ja-JP" altLang="en-US" sz="1200"/>
                    </a:p>
                  </a:txBody>
                  <a:tcPr>
                    <a:solidFill>
                      <a:schemeClr val="bg1">
                        <a:lumMod val="95000"/>
                      </a:schemeClr>
                    </a:solidFill>
                  </a:tcPr>
                </a:tc>
                <a:tc>
                  <a:txBody>
                    <a:bodyPr/>
                    <a:lstStyle/>
                    <a:p>
                      <a:endParaRPr kumimoji="1" lang="ja-JP" altLang="en-US" sz="1200" dirty="0"/>
                    </a:p>
                  </a:txBody>
                  <a:tcPr>
                    <a:solidFill>
                      <a:schemeClr val="bg1">
                        <a:lumMod val="95000"/>
                      </a:schemeClr>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C3EBFF"/>
                    </a:solidFill>
                  </a:tcPr>
                </a:tc>
                <a:tc>
                  <a:txBody>
                    <a:bodyPr/>
                    <a:lstStyle/>
                    <a:p>
                      <a:endParaRPr kumimoji="1" lang="ja-JP" altLang="en-US" sz="1200" dirty="0"/>
                    </a:p>
                  </a:txBody>
                  <a:tcPr>
                    <a:solidFill>
                      <a:srgbClr val="C3EBFF"/>
                    </a:solidFill>
                  </a:tcPr>
                </a:tc>
                <a:tc>
                  <a:txBody>
                    <a:bodyPr/>
                    <a:lstStyle/>
                    <a:p>
                      <a:endParaRPr kumimoji="1" lang="ja-JP" altLang="en-US" sz="1200" dirty="0"/>
                    </a:p>
                  </a:txBody>
                  <a:tcPr>
                    <a:solidFill>
                      <a:srgbClr val="C3EBFF"/>
                    </a:solidFill>
                  </a:tcPr>
                </a:tc>
                <a:tc>
                  <a:txBody>
                    <a:bodyPr/>
                    <a:lstStyle/>
                    <a:p>
                      <a:endParaRPr kumimoji="1" lang="ja-JP" altLang="en-US" sz="1200" dirty="0"/>
                    </a:p>
                  </a:txBody>
                  <a:tcPr>
                    <a:solidFill>
                      <a:srgbClr val="C3EBFF"/>
                    </a:solidFill>
                  </a:tcPr>
                </a:tc>
                <a:tc>
                  <a:txBody>
                    <a:bodyPr/>
                    <a:lstStyle/>
                    <a:p>
                      <a:endParaRPr kumimoji="1" lang="ja-JP" altLang="en-US" sz="1200" dirty="0"/>
                    </a:p>
                  </a:txBody>
                  <a:tcPr>
                    <a:solidFill>
                      <a:srgbClr val="C3EBFF"/>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C3EBFF"/>
                    </a:solidFill>
                  </a:tcPr>
                </a:tc>
                <a:tc>
                  <a:txBody>
                    <a:bodyPr/>
                    <a:lstStyle/>
                    <a:p>
                      <a:endParaRPr kumimoji="1" lang="ja-JP" altLang="en-US" sz="1200" dirty="0"/>
                    </a:p>
                  </a:txBody>
                  <a:tcPr>
                    <a:solidFill>
                      <a:srgbClr val="C3EBFF"/>
                    </a:solidFill>
                  </a:tcPr>
                </a:tc>
              </a:tr>
              <a:tr h="370840">
                <a:tc>
                  <a:txBody>
                    <a:bodyPr/>
                    <a:lstStyle/>
                    <a:p>
                      <a:r>
                        <a:rPr kumimoji="1" lang="en-US" altLang="ja-JP" sz="1200" dirty="0" smtClean="0"/>
                        <a:t>8</a:t>
                      </a:r>
                      <a:endParaRPr kumimoji="1" lang="ja-JP" altLang="en-US" sz="1200" dirty="0"/>
                    </a:p>
                  </a:txBody>
                  <a:tcPr/>
                </a:tc>
                <a:tc>
                  <a:txBody>
                    <a:bodyPr/>
                    <a:lstStyle/>
                    <a:p>
                      <a:r>
                        <a:rPr kumimoji="1" lang="ja-JP" altLang="en-US" sz="1200" dirty="0" smtClean="0"/>
                        <a:t>組立生産台数</a:t>
                      </a:r>
                      <a:endParaRPr kumimoji="1" lang="ja-JP" altLang="en-US" sz="1200" dirty="0"/>
                    </a:p>
                  </a:txBody>
                  <a:tcPr/>
                </a:tc>
                <a:tc>
                  <a:txBody>
                    <a:bodyPr/>
                    <a:lstStyle/>
                    <a:p>
                      <a:r>
                        <a:rPr kumimoji="1" lang="en-US" altLang="ja-JP" sz="1200" dirty="0" smtClean="0"/>
                        <a:t>3h</a:t>
                      </a:r>
                      <a:r>
                        <a:rPr kumimoji="1" lang="ja-JP" altLang="en-US" sz="1200" dirty="0" smtClean="0"/>
                        <a:t>前から現在までの生産台数</a:t>
                      </a:r>
                      <a:endParaRPr kumimoji="1" lang="ja-JP" altLang="en-US" sz="1200" dirty="0"/>
                    </a:p>
                  </a:txBody>
                  <a:tcPr/>
                </a:tc>
                <a:tc>
                  <a:txBody>
                    <a:bodyPr/>
                    <a:lstStyle/>
                    <a:p>
                      <a:r>
                        <a:rPr kumimoji="1" lang="ja-JP" altLang="en-US" sz="1200" dirty="0" smtClean="0"/>
                        <a:t>ライン停止、流動機種</a:t>
                      </a:r>
                      <a:endParaRPr kumimoji="1" lang="ja-JP" altLang="en-US" sz="1200" dirty="0"/>
                    </a:p>
                  </a:txBody>
                  <a:tcPr/>
                </a:tc>
                <a:tc>
                  <a:txBody>
                    <a:bodyPr/>
                    <a:lstStyle/>
                    <a:p>
                      <a:endParaRPr kumimoji="1" lang="ja-JP" altLang="en-US" sz="1200" dirty="0"/>
                    </a:p>
                  </a:txBody>
                  <a:tcPr>
                    <a:solidFill>
                      <a:schemeClr val="accent5">
                        <a:lumMod val="20000"/>
                        <a:lumOff val="80000"/>
                      </a:schemeClr>
                    </a:solidFill>
                  </a:tcPr>
                </a:tc>
                <a:tc>
                  <a:txBody>
                    <a:bodyPr/>
                    <a:lstStyle/>
                    <a:p>
                      <a:endParaRPr kumimoji="1" lang="ja-JP" altLang="en-US" sz="1200" dirty="0"/>
                    </a:p>
                  </a:txBody>
                  <a:tcPr>
                    <a:solidFill>
                      <a:schemeClr val="accent5">
                        <a:lumMod val="20000"/>
                        <a:lumOff val="80000"/>
                      </a:schemeClr>
                    </a:solidFill>
                  </a:tcPr>
                </a:tc>
                <a:tc>
                  <a:txBody>
                    <a:bodyPr/>
                    <a:lstStyle/>
                    <a:p>
                      <a:endParaRPr kumimoji="1" lang="ja-JP" altLang="en-US" sz="1200" dirty="0"/>
                    </a:p>
                  </a:txBody>
                  <a:tcPr>
                    <a:solidFill>
                      <a:schemeClr val="accent5">
                        <a:lumMod val="20000"/>
                        <a:lumOff val="80000"/>
                      </a:schemeClr>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C3EBFF"/>
                    </a:solidFill>
                  </a:tcPr>
                </a:tc>
                <a:tc>
                  <a:txBody>
                    <a:bodyPr/>
                    <a:lstStyle/>
                    <a:p>
                      <a:endParaRPr kumimoji="1" lang="ja-JP" altLang="en-US" sz="1200" dirty="0"/>
                    </a:p>
                  </a:txBody>
                  <a:tcPr>
                    <a:solidFill>
                      <a:srgbClr val="C3EBFF"/>
                    </a:solidFill>
                  </a:tcPr>
                </a:tc>
                <a:tc>
                  <a:txBody>
                    <a:bodyPr/>
                    <a:lstStyle/>
                    <a:p>
                      <a:endParaRPr kumimoji="1" lang="ja-JP" altLang="en-US" sz="1200" dirty="0"/>
                    </a:p>
                  </a:txBody>
                  <a:tcPr>
                    <a:solidFill>
                      <a:srgbClr val="C3EBFF"/>
                    </a:solidFill>
                  </a:tcPr>
                </a:tc>
                <a:tc>
                  <a:txBody>
                    <a:bodyPr/>
                    <a:lstStyle/>
                    <a:p>
                      <a:endParaRPr kumimoji="1" lang="ja-JP" altLang="en-US" sz="1200" dirty="0"/>
                    </a:p>
                  </a:txBody>
                  <a:tcPr>
                    <a:solidFill>
                      <a:srgbClr val="C3EBFF"/>
                    </a:solidFill>
                  </a:tcPr>
                </a:tc>
                <a:tc>
                  <a:txBody>
                    <a:bodyPr/>
                    <a:lstStyle/>
                    <a:p>
                      <a:endParaRPr kumimoji="1" lang="ja-JP" altLang="en-US" sz="1200" dirty="0"/>
                    </a:p>
                  </a:txBody>
                  <a:tcPr>
                    <a:solidFill>
                      <a:srgbClr val="C3EBFF"/>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C3EBFF"/>
                    </a:solidFill>
                  </a:tcPr>
                </a:tc>
                <a:tc>
                  <a:txBody>
                    <a:bodyPr/>
                    <a:lstStyle/>
                    <a:p>
                      <a:endParaRPr kumimoji="1" lang="ja-JP" altLang="en-US" sz="1200" dirty="0"/>
                    </a:p>
                  </a:txBody>
                  <a:tcPr>
                    <a:solidFill>
                      <a:srgbClr val="C3EBFF"/>
                    </a:solidFill>
                  </a:tcPr>
                </a:tc>
              </a:tr>
              <a:tr h="370840">
                <a:tc>
                  <a:txBody>
                    <a:bodyPr/>
                    <a:lstStyle/>
                    <a:p>
                      <a:r>
                        <a:rPr kumimoji="1" lang="en-US" altLang="ja-JP" sz="1200" dirty="0" smtClean="0"/>
                        <a:t>9</a:t>
                      </a:r>
                      <a:endParaRPr kumimoji="1" lang="ja-JP" altLang="en-US" sz="1200" dirty="0"/>
                    </a:p>
                  </a:txBody>
                  <a:tcPr/>
                </a:tc>
                <a:tc>
                  <a:txBody>
                    <a:bodyPr/>
                    <a:lstStyle/>
                    <a:p>
                      <a:r>
                        <a:rPr kumimoji="1" lang="ja-JP" altLang="en-US" sz="1200" dirty="0" smtClean="0"/>
                        <a:t>組立稼働率</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3h</a:t>
                      </a:r>
                      <a:r>
                        <a:rPr kumimoji="1" lang="ja-JP" altLang="en-US" sz="1200" dirty="0" smtClean="0"/>
                        <a:t>前から現在までの</a:t>
                      </a:r>
                      <a:r>
                        <a:rPr kumimoji="1" lang="ja-JP" altLang="en-US" sz="1200" dirty="0" smtClean="0"/>
                        <a:t>組立稼働率</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（単位時間あたりの入庫数？）</a:t>
                      </a:r>
                      <a:endParaRPr kumimoji="1" lang="ja-JP" altLang="en-US" sz="1200" dirty="0" smtClean="0"/>
                    </a:p>
                  </a:txBody>
                  <a:tcPr/>
                </a:tc>
                <a:tc>
                  <a:txBody>
                    <a:bodyPr/>
                    <a:lstStyle/>
                    <a:p>
                      <a:endParaRPr kumimoji="1" lang="ja-JP" altLang="en-US" sz="1200" dirty="0"/>
                    </a:p>
                  </a:txBody>
                  <a:tcPr/>
                </a:tc>
                <a:tc>
                  <a:txBody>
                    <a:bodyPr/>
                    <a:lstStyle/>
                    <a:p>
                      <a:endParaRPr kumimoji="1" lang="ja-JP" altLang="en-US" sz="1200" dirty="0"/>
                    </a:p>
                  </a:txBody>
                  <a:tcPr>
                    <a:solidFill>
                      <a:schemeClr val="accent5">
                        <a:lumMod val="20000"/>
                        <a:lumOff val="80000"/>
                      </a:schemeClr>
                    </a:solidFill>
                  </a:tcPr>
                </a:tc>
                <a:tc>
                  <a:txBody>
                    <a:bodyPr/>
                    <a:lstStyle/>
                    <a:p>
                      <a:endParaRPr kumimoji="1" lang="ja-JP" altLang="en-US" sz="1200" dirty="0"/>
                    </a:p>
                  </a:txBody>
                  <a:tcPr>
                    <a:solidFill>
                      <a:schemeClr val="accent5">
                        <a:lumMod val="20000"/>
                        <a:lumOff val="80000"/>
                      </a:schemeClr>
                    </a:solidFill>
                  </a:tcPr>
                </a:tc>
                <a:tc>
                  <a:txBody>
                    <a:bodyPr/>
                    <a:lstStyle/>
                    <a:p>
                      <a:endParaRPr kumimoji="1" lang="ja-JP" altLang="en-US" sz="1200" dirty="0"/>
                    </a:p>
                  </a:txBody>
                  <a:tcPr>
                    <a:solidFill>
                      <a:schemeClr val="accent5">
                        <a:lumMod val="20000"/>
                        <a:lumOff val="80000"/>
                      </a:schemeClr>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C3EBFF"/>
                    </a:solidFill>
                  </a:tcPr>
                </a:tc>
                <a:tc>
                  <a:txBody>
                    <a:bodyPr/>
                    <a:lstStyle/>
                    <a:p>
                      <a:endParaRPr kumimoji="1" lang="ja-JP" altLang="en-US" sz="1200" dirty="0"/>
                    </a:p>
                  </a:txBody>
                  <a:tcPr>
                    <a:solidFill>
                      <a:srgbClr val="C3EBFF"/>
                    </a:solidFill>
                  </a:tcPr>
                </a:tc>
                <a:tc>
                  <a:txBody>
                    <a:bodyPr/>
                    <a:lstStyle/>
                    <a:p>
                      <a:endParaRPr kumimoji="1" lang="ja-JP" altLang="en-US" sz="1200" dirty="0"/>
                    </a:p>
                  </a:txBody>
                  <a:tcPr>
                    <a:solidFill>
                      <a:srgbClr val="C3EBFF"/>
                    </a:solidFill>
                  </a:tcPr>
                </a:tc>
                <a:tc>
                  <a:txBody>
                    <a:bodyPr/>
                    <a:lstStyle/>
                    <a:p>
                      <a:endParaRPr kumimoji="1" lang="ja-JP" altLang="en-US" sz="1200" dirty="0"/>
                    </a:p>
                  </a:txBody>
                  <a:tcPr>
                    <a:solidFill>
                      <a:srgbClr val="C3EBFF"/>
                    </a:solidFill>
                  </a:tcPr>
                </a:tc>
                <a:tc>
                  <a:txBody>
                    <a:bodyPr/>
                    <a:lstStyle/>
                    <a:p>
                      <a:endParaRPr kumimoji="1" lang="ja-JP" altLang="en-US" sz="1200" dirty="0"/>
                    </a:p>
                  </a:txBody>
                  <a:tcPr>
                    <a:solidFill>
                      <a:srgbClr val="C3EBFF"/>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C3EBFF"/>
                    </a:solidFill>
                  </a:tcPr>
                </a:tc>
                <a:tc>
                  <a:txBody>
                    <a:bodyPr/>
                    <a:lstStyle/>
                    <a:p>
                      <a:endParaRPr kumimoji="1" lang="ja-JP" altLang="en-US" sz="1200" dirty="0"/>
                    </a:p>
                  </a:txBody>
                  <a:tcPr>
                    <a:solidFill>
                      <a:srgbClr val="C3EBFF"/>
                    </a:solidFill>
                  </a:tcPr>
                </a:tc>
              </a:tr>
              <a:tr h="370840">
                <a:tc>
                  <a:txBody>
                    <a:bodyPr/>
                    <a:lstStyle/>
                    <a:p>
                      <a:r>
                        <a:rPr kumimoji="1" lang="en-US" altLang="ja-JP" sz="1200" dirty="0" smtClean="0"/>
                        <a:t>10</a:t>
                      </a:r>
                      <a:endParaRPr kumimoji="1" lang="ja-JP" altLang="en-US" sz="1200" dirty="0"/>
                    </a:p>
                  </a:txBody>
                  <a:tcPr/>
                </a:tc>
                <a:tc>
                  <a:txBody>
                    <a:bodyPr/>
                    <a:lstStyle/>
                    <a:p>
                      <a:r>
                        <a:rPr kumimoji="1" lang="ja-JP" altLang="en-US" sz="1200" dirty="0" smtClean="0"/>
                        <a:t>組立使用</a:t>
                      </a:r>
                      <a:endParaRPr kumimoji="1" lang="en-US" altLang="ja-JP" sz="1200" dirty="0" smtClean="0"/>
                    </a:p>
                    <a:p>
                      <a:r>
                        <a:rPr kumimoji="1" lang="ja-JP" altLang="en-US" sz="1200" dirty="0" smtClean="0"/>
                        <a:t>選択品比率</a:t>
                      </a:r>
                      <a:endParaRPr kumimoji="1" lang="ja-JP" altLang="en-US"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en-US" altLang="ja-JP" sz="1200" dirty="0" smtClean="0"/>
                        <a:t>3h</a:t>
                      </a:r>
                      <a:r>
                        <a:rPr kumimoji="1" lang="ja-JP" altLang="en-US" sz="1200" dirty="0" smtClean="0"/>
                        <a:t>前から現在までの</a:t>
                      </a:r>
                      <a:r>
                        <a:rPr kumimoji="1" lang="ja-JP" altLang="en-US" sz="1200" dirty="0" smtClean="0"/>
                        <a:t>他品番の出庫数</a:t>
                      </a:r>
                      <a:endParaRPr kumimoji="1" lang="en-US" altLang="ja-JP"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kumimoji="1" lang="ja-JP" altLang="en-US" sz="1200" dirty="0" smtClean="0"/>
                        <a:t>（通常品と異なる</a:t>
                      </a:r>
                      <a:r>
                        <a:rPr kumimoji="1" lang="en-US" altLang="ja-JP" sz="1200" dirty="0" smtClean="0"/>
                        <a:t>LT</a:t>
                      </a:r>
                      <a:r>
                        <a:rPr kumimoji="1" lang="ja-JP" altLang="en-US" sz="1200" dirty="0" smtClean="0"/>
                        <a:t>のため時間遅れの定義が難しいかもしれない）</a:t>
                      </a:r>
                      <a:endParaRPr kumimoji="1" lang="ja-JP" altLang="en-US" sz="1200" dirty="0" smtClean="0"/>
                    </a:p>
                  </a:txBody>
                  <a:tcPr/>
                </a:tc>
                <a:tc>
                  <a:txBody>
                    <a:bodyPr/>
                    <a:lstStyle/>
                    <a:p>
                      <a:endParaRPr kumimoji="1" lang="ja-JP" altLang="en-US" sz="1200" dirty="0"/>
                    </a:p>
                  </a:txBody>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c>
                  <a:txBody>
                    <a:bodyPr/>
                    <a:lstStyle/>
                    <a:p>
                      <a:endParaRPr kumimoji="1" lang="ja-JP" altLang="en-US" sz="1200" dirty="0"/>
                    </a:p>
                  </a:txBody>
                  <a:tcPr>
                    <a:solidFill>
                      <a:srgbClr val="F2F2F2"/>
                    </a:solidFill>
                  </a:tcPr>
                </a:tc>
              </a:tr>
            </a:tbl>
          </a:graphicData>
        </a:graphic>
      </p:graphicFrame>
      <p:sp>
        <p:nvSpPr>
          <p:cNvPr id="11" name="フリーフォーム 10"/>
          <p:cNvSpPr/>
          <p:nvPr/>
        </p:nvSpPr>
        <p:spPr>
          <a:xfrm>
            <a:off x="7060747" y="834771"/>
            <a:ext cx="4538417" cy="506191"/>
          </a:xfrm>
          <a:custGeom>
            <a:avLst/>
            <a:gdLst>
              <a:gd name="connsiteX0" fmla="*/ 0 w 4538417"/>
              <a:gd name="connsiteY0" fmla="*/ 381864 h 506191"/>
              <a:gd name="connsiteX1" fmla="*/ 452953 w 4538417"/>
              <a:gd name="connsiteY1" fmla="*/ 497311 h 506191"/>
              <a:gd name="connsiteX2" fmla="*/ 879262 w 4538417"/>
              <a:gd name="connsiteY2" fmla="*/ 506191 h 506191"/>
              <a:gd name="connsiteX3" fmla="*/ 1252283 w 4538417"/>
              <a:gd name="connsiteY3" fmla="*/ 0 h 506191"/>
              <a:gd name="connsiteX4" fmla="*/ 1634185 w 4538417"/>
              <a:gd name="connsiteY4" fmla="*/ 71044 h 506191"/>
              <a:gd name="connsiteX5" fmla="*/ 2042731 w 4538417"/>
              <a:gd name="connsiteY5" fmla="*/ 213133 h 506191"/>
              <a:gd name="connsiteX6" fmla="*/ 2486804 w 4538417"/>
              <a:gd name="connsiteY6" fmla="*/ 213133 h 506191"/>
              <a:gd name="connsiteX7" fmla="*/ 2877587 w 4538417"/>
              <a:gd name="connsiteY7" fmla="*/ 390744 h 506191"/>
              <a:gd name="connsiteX8" fmla="*/ 3303896 w 4538417"/>
              <a:gd name="connsiteY8" fmla="*/ 452908 h 506191"/>
              <a:gd name="connsiteX9" fmla="*/ 3668035 w 4538417"/>
              <a:gd name="connsiteY9" fmla="*/ 44403 h 506191"/>
              <a:gd name="connsiteX10" fmla="*/ 4058819 w 4538417"/>
              <a:gd name="connsiteY10" fmla="*/ 133208 h 506191"/>
              <a:gd name="connsiteX11" fmla="*/ 4538417 w 4538417"/>
              <a:gd name="connsiteY11" fmla="*/ 337461 h 506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538417" h="506191">
                <a:moveTo>
                  <a:pt x="0" y="381864"/>
                </a:moveTo>
                <a:lnTo>
                  <a:pt x="452953" y="497311"/>
                </a:lnTo>
                <a:lnTo>
                  <a:pt x="879262" y="506191"/>
                </a:lnTo>
                <a:lnTo>
                  <a:pt x="1252283" y="0"/>
                </a:lnTo>
                <a:lnTo>
                  <a:pt x="1634185" y="71044"/>
                </a:lnTo>
                <a:lnTo>
                  <a:pt x="2042731" y="213133"/>
                </a:lnTo>
                <a:lnTo>
                  <a:pt x="2486804" y="213133"/>
                </a:lnTo>
                <a:lnTo>
                  <a:pt x="2877587" y="390744"/>
                </a:lnTo>
                <a:lnTo>
                  <a:pt x="3303896" y="452908"/>
                </a:lnTo>
                <a:lnTo>
                  <a:pt x="3668035" y="44403"/>
                </a:lnTo>
                <a:lnTo>
                  <a:pt x="4058819" y="133208"/>
                </a:lnTo>
                <a:lnTo>
                  <a:pt x="4538417" y="337461"/>
                </a:lnTo>
              </a:path>
            </a:pathLst>
          </a:custGeom>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2" name="正方形/長方形 11"/>
          <p:cNvSpPr/>
          <p:nvPr/>
        </p:nvSpPr>
        <p:spPr>
          <a:xfrm>
            <a:off x="6838710" y="754845"/>
            <a:ext cx="5035778" cy="5727951"/>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6225892" y="2868416"/>
            <a:ext cx="1403268" cy="834475"/>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000" dirty="0" smtClean="0">
                <a:solidFill>
                  <a:schemeClr val="tx1"/>
                </a:solidFill>
              </a:rPr>
              <a:t>トラック早着遅れと</a:t>
            </a:r>
            <a:endParaRPr kumimoji="1" lang="en-US" altLang="ja-JP" sz="1000" dirty="0" smtClean="0">
              <a:solidFill>
                <a:schemeClr val="tx1"/>
              </a:solidFill>
            </a:endParaRPr>
          </a:p>
          <a:p>
            <a:r>
              <a:rPr kumimoji="1" lang="ja-JP" altLang="en-US" sz="1000" dirty="0" smtClean="0">
                <a:solidFill>
                  <a:schemeClr val="tx1"/>
                </a:solidFill>
              </a:rPr>
              <a:t>ダイヤ変更は区別できない。どちらも到着時刻のズレで現れる。</a:t>
            </a:r>
            <a:endParaRPr kumimoji="1" lang="ja-JP" altLang="en-US" sz="1000" dirty="0">
              <a:solidFill>
                <a:schemeClr val="tx1"/>
              </a:solidFill>
            </a:endParaRPr>
          </a:p>
        </p:txBody>
      </p:sp>
      <p:sp>
        <p:nvSpPr>
          <p:cNvPr id="14" name="正方形/長方形 13"/>
          <p:cNvSpPr/>
          <p:nvPr/>
        </p:nvSpPr>
        <p:spPr>
          <a:xfrm>
            <a:off x="6218426" y="3873348"/>
            <a:ext cx="1403268" cy="505894"/>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ja-JP" altLang="en-US" sz="1000" dirty="0" smtClean="0">
                <a:solidFill>
                  <a:schemeClr val="tx1"/>
                </a:solidFill>
              </a:rPr>
              <a:t>廃却は</a:t>
            </a:r>
            <a:r>
              <a:rPr lang="en-US" altLang="ja-JP" sz="1000" dirty="0" smtClean="0">
                <a:solidFill>
                  <a:schemeClr val="tx1"/>
                </a:solidFill>
              </a:rPr>
              <a:t>1</a:t>
            </a:r>
            <a:r>
              <a:rPr lang="ja-JP" altLang="en-US" sz="1000" dirty="0" smtClean="0">
                <a:solidFill>
                  <a:schemeClr val="tx1"/>
                </a:solidFill>
              </a:rPr>
              <a:t>日単位で記録</a:t>
            </a:r>
            <a:endParaRPr lang="en-US" altLang="ja-JP" sz="1000" dirty="0" smtClean="0">
              <a:solidFill>
                <a:schemeClr val="tx1"/>
              </a:solidFill>
            </a:endParaRPr>
          </a:p>
          <a:p>
            <a:r>
              <a:rPr kumimoji="1" lang="en-US" altLang="ja-JP" sz="1000" dirty="0" smtClean="0">
                <a:solidFill>
                  <a:schemeClr val="tx1"/>
                </a:solidFill>
              </a:rPr>
              <a:t>1h</a:t>
            </a:r>
            <a:r>
              <a:rPr kumimoji="1" lang="ja-JP" altLang="en-US" sz="1000" dirty="0" smtClean="0">
                <a:solidFill>
                  <a:schemeClr val="tx1"/>
                </a:solidFill>
              </a:rPr>
              <a:t>単位ではない</a:t>
            </a:r>
            <a:endParaRPr kumimoji="1" lang="ja-JP" altLang="en-US" sz="1000" dirty="0">
              <a:solidFill>
                <a:schemeClr val="tx1"/>
              </a:solidFill>
            </a:endParaRPr>
          </a:p>
        </p:txBody>
      </p:sp>
      <p:cxnSp>
        <p:nvCxnSpPr>
          <p:cNvPr id="15" name="直線コネクタ 14"/>
          <p:cNvCxnSpPr>
            <a:stCxn id="13" idx="1"/>
          </p:cNvCxnSpPr>
          <p:nvPr/>
        </p:nvCxnSpPr>
        <p:spPr>
          <a:xfrm flipH="1" flipV="1">
            <a:off x="6101552" y="3081550"/>
            <a:ext cx="124340" cy="204104"/>
          </a:xfrm>
          <a:prstGeom prst="line">
            <a:avLst/>
          </a:prstGeom>
          <a:ln w="12700" cmpd="sng">
            <a:headEnd type="none"/>
            <a:tailEnd type="arrow"/>
          </a:ln>
          <a:effectLst/>
        </p:spPr>
        <p:style>
          <a:lnRef idx="2">
            <a:schemeClr val="accent1"/>
          </a:lnRef>
          <a:fillRef idx="0">
            <a:schemeClr val="accent1"/>
          </a:fillRef>
          <a:effectRef idx="1">
            <a:schemeClr val="accent1"/>
          </a:effectRef>
          <a:fontRef idx="minor">
            <a:schemeClr val="tx1"/>
          </a:fontRef>
        </p:style>
      </p:cxnSp>
      <p:cxnSp>
        <p:nvCxnSpPr>
          <p:cNvPr id="19" name="直線コネクタ 18"/>
          <p:cNvCxnSpPr>
            <a:stCxn id="13" idx="1"/>
          </p:cNvCxnSpPr>
          <p:nvPr/>
        </p:nvCxnSpPr>
        <p:spPr>
          <a:xfrm flipH="1">
            <a:off x="6021618" y="3285654"/>
            <a:ext cx="204274" cy="408653"/>
          </a:xfrm>
          <a:prstGeom prst="line">
            <a:avLst/>
          </a:prstGeom>
          <a:ln w="12700" cmpd="sng">
            <a:headEnd type="none"/>
            <a:tailEnd type="arrow"/>
          </a:ln>
          <a:effectLst/>
        </p:spPr>
        <p:style>
          <a:lnRef idx="2">
            <a:schemeClr val="accent1"/>
          </a:lnRef>
          <a:fillRef idx="0">
            <a:schemeClr val="accent1"/>
          </a:fillRef>
          <a:effectRef idx="1">
            <a:schemeClr val="accent1"/>
          </a:effectRef>
          <a:fontRef idx="minor">
            <a:schemeClr val="tx1"/>
          </a:fontRef>
        </p:style>
      </p:cxnSp>
      <p:sp>
        <p:nvSpPr>
          <p:cNvPr id="24" name="正方形/長方形 23"/>
          <p:cNvSpPr/>
          <p:nvPr/>
        </p:nvSpPr>
        <p:spPr>
          <a:xfrm>
            <a:off x="6175435" y="5576981"/>
            <a:ext cx="1403268" cy="766292"/>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r>
              <a:rPr kumimoji="1" lang="ja-JP" altLang="en-US" sz="1000" dirty="0" smtClean="0">
                <a:solidFill>
                  <a:schemeClr val="tx1"/>
                </a:solidFill>
              </a:rPr>
              <a:t>入庫の遅れは要因ではく、結果に近い？</a:t>
            </a:r>
            <a:endParaRPr kumimoji="1" lang="en-US" altLang="ja-JP" sz="1000" dirty="0" smtClean="0">
              <a:solidFill>
                <a:schemeClr val="tx1"/>
              </a:solidFill>
            </a:endParaRPr>
          </a:p>
          <a:p>
            <a:r>
              <a:rPr lang="ja-JP" altLang="en-US" sz="1000" dirty="0" smtClean="0">
                <a:solidFill>
                  <a:schemeClr val="tx1"/>
                </a:solidFill>
              </a:rPr>
              <a:t>入庫が遅れる原因はなんでしょうか？</a:t>
            </a:r>
            <a:endParaRPr kumimoji="1" lang="ja-JP" altLang="en-US" sz="1000" dirty="0">
              <a:solidFill>
                <a:schemeClr val="tx1"/>
              </a:solidFill>
            </a:endParaRPr>
          </a:p>
        </p:txBody>
      </p:sp>
    </p:spTree>
    <p:extLst>
      <p:ext uri="{BB962C8B-B14F-4D97-AF65-F5344CB8AC3E}">
        <p14:creationId xmlns:p14="http://schemas.microsoft.com/office/powerpoint/2010/main" val="131424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dirty="0"/>
          </a:p>
        </p:txBody>
      </p:sp>
      <p:sp>
        <p:nvSpPr>
          <p:cNvPr id="3" name="テキスト プレースホルダー 2"/>
          <p:cNvSpPr>
            <a:spLocks noGrp="1"/>
          </p:cNvSpPr>
          <p:nvPr>
            <p:ph type="body" sz="quarter" idx="20"/>
          </p:nvPr>
        </p:nvSpPr>
        <p:spPr/>
        <p:txBody>
          <a:bodyPr/>
          <a:lstStyle/>
          <a:p>
            <a:r>
              <a:rPr kumimoji="1" lang="ja-JP" altLang="en-US" dirty="0" smtClean="0"/>
              <a:t>確認事項</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2024年 4月 24日 </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2819310939"/>
              </p:ext>
            </p:extLst>
          </p:nvPr>
        </p:nvGraphicFramePr>
        <p:xfrm>
          <a:off x="451104" y="790711"/>
          <a:ext cx="11352334" cy="1630679"/>
        </p:xfrm>
        <a:graphic>
          <a:graphicData uri="http://schemas.openxmlformats.org/drawingml/2006/table">
            <a:tbl>
              <a:tblPr firstRow="1" bandRow="1">
                <a:tableStyleId>{5C22544A-7EE6-4342-B048-85BDC9FD1C3A}</a:tableStyleId>
              </a:tblPr>
              <a:tblGrid>
                <a:gridCol w="516973"/>
                <a:gridCol w="3611787"/>
                <a:gridCol w="3611787"/>
                <a:gridCol w="3611787"/>
              </a:tblGrid>
              <a:tr h="370840">
                <a:tc>
                  <a:txBody>
                    <a:bodyPr/>
                    <a:lstStyle/>
                    <a:p>
                      <a:r>
                        <a:rPr kumimoji="1" lang="en-US" altLang="ja-JP" sz="1400" dirty="0" smtClean="0"/>
                        <a:t>No</a:t>
                      </a:r>
                      <a:endParaRPr kumimoji="1" lang="ja-JP" altLang="en-US" sz="1400" dirty="0"/>
                    </a:p>
                  </a:txBody>
                  <a:tcPr/>
                </a:tc>
                <a:tc>
                  <a:txBody>
                    <a:bodyPr/>
                    <a:lstStyle/>
                    <a:p>
                      <a:pPr algn="ctr"/>
                      <a:r>
                        <a:rPr kumimoji="1" lang="ja-JP" altLang="en-US" sz="1400" dirty="0" smtClean="0"/>
                        <a:t>質問</a:t>
                      </a:r>
                      <a:endParaRPr kumimoji="1" lang="ja-JP" altLang="en-US" sz="1400" dirty="0"/>
                    </a:p>
                  </a:txBody>
                  <a:tcPr/>
                </a:tc>
                <a:tc>
                  <a:txBody>
                    <a:bodyPr/>
                    <a:lstStyle/>
                    <a:p>
                      <a:pPr algn="ctr"/>
                      <a:r>
                        <a:rPr kumimoji="1" lang="ja-JP" altLang="en-US" sz="1400" dirty="0" smtClean="0"/>
                        <a:t>回答</a:t>
                      </a:r>
                      <a:endParaRPr kumimoji="1" lang="ja-JP" altLang="en-US" sz="1400" dirty="0"/>
                    </a:p>
                  </a:txBody>
                  <a:tcPr/>
                </a:tc>
                <a:tc>
                  <a:txBody>
                    <a:bodyPr/>
                    <a:lstStyle/>
                    <a:p>
                      <a:pPr algn="ctr"/>
                      <a:r>
                        <a:rPr kumimoji="1" lang="ja-JP" altLang="en-US" sz="1400" dirty="0" smtClean="0"/>
                        <a:t>めも</a:t>
                      </a:r>
                      <a:endParaRPr kumimoji="1" lang="ja-JP" altLang="en-US" sz="1400" dirty="0"/>
                    </a:p>
                  </a:txBody>
                  <a:tcPr/>
                </a:tc>
              </a:tr>
              <a:tr h="370840">
                <a:tc>
                  <a:txBody>
                    <a:bodyPr/>
                    <a:lstStyle/>
                    <a:p>
                      <a:r>
                        <a:rPr kumimoji="1" lang="en-US" altLang="ja-JP" sz="1400" dirty="0" smtClean="0"/>
                        <a:t>1</a:t>
                      </a:r>
                      <a:endParaRPr kumimoji="1" lang="ja-JP" altLang="en-US" sz="1400" dirty="0"/>
                    </a:p>
                  </a:txBody>
                  <a:tcPr/>
                </a:tc>
                <a:tc>
                  <a:txBody>
                    <a:bodyPr/>
                    <a:lstStyle/>
                    <a:p>
                      <a:pPr algn="l"/>
                      <a:r>
                        <a:rPr lang="ja-JP" altLang="en-US" sz="1400" dirty="0" smtClean="0"/>
                        <a:t>生産機種毎の生産台数をデータとして吸い出すことは可能でしょうか？</a:t>
                      </a:r>
                      <a:endParaRPr lang="ja-JP" altLang="en-US" sz="1400" dirty="0"/>
                    </a:p>
                  </a:txBody>
                  <a:tcPr/>
                </a:tc>
                <a:tc>
                  <a:txBody>
                    <a:bodyPr/>
                    <a:lstStyle/>
                    <a:p>
                      <a:pPr algn="l"/>
                      <a:endParaRPr lang="ja-JP" altLang="en-US" sz="1400" dirty="0"/>
                    </a:p>
                  </a:txBody>
                  <a:tcPr/>
                </a:tc>
                <a:tc>
                  <a:txBody>
                    <a:bodyPr/>
                    <a:lstStyle/>
                    <a:p>
                      <a:pPr algn="l"/>
                      <a:endParaRPr lang="ja-JP" altLang="en-US" sz="1400"/>
                    </a:p>
                  </a:txBody>
                  <a:tcPr/>
                </a:tc>
              </a:tr>
              <a:tr h="370840">
                <a:tc>
                  <a:txBody>
                    <a:bodyPr/>
                    <a:lstStyle/>
                    <a:p>
                      <a:r>
                        <a:rPr kumimoji="1" lang="en-US" altLang="ja-JP" sz="1400" dirty="0" smtClean="0"/>
                        <a:t>2</a:t>
                      </a:r>
                      <a:endParaRPr kumimoji="1" lang="ja-JP" altLang="en-US" sz="1400" dirty="0"/>
                    </a:p>
                  </a:txBody>
                  <a:tcPr/>
                </a:tc>
                <a:tc>
                  <a:txBody>
                    <a:bodyPr/>
                    <a:lstStyle/>
                    <a:p>
                      <a:pPr algn="l"/>
                      <a:r>
                        <a:rPr lang="ja-JP" altLang="en-US" sz="1400" dirty="0" smtClean="0"/>
                        <a:t>過多に繋がる主要因はなんでしょうか？</a:t>
                      </a:r>
                      <a:endParaRPr lang="ja-JP" altLang="en-US" sz="1400" dirty="0"/>
                    </a:p>
                  </a:txBody>
                  <a:tcPr/>
                </a:tc>
                <a:tc>
                  <a:txBody>
                    <a:bodyPr/>
                    <a:lstStyle/>
                    <a:p>
                      <a:pPr algn="l"/>
                      <a:endParaRPr lang="ja-JP" altLang="en-US" sz="1400" dirty="0"/>
                    </a:p>
                  </a:txBody>
                  <a:tcPr/>
                </a:tc>
                <a:tc>
                  <a:txBody>
                    <a:bodyPr/>
                    <a:lstStyle/>
                    <a:p>
                      <a:pPr algn="l"/>
                      <a:endParaRPr lang="ja-JP" altLang="en-US" sz="1400"/>
                    </a:p>
                  </a:txBody>
                  <a:tcPr/>
                </a:tc>
              </a:tr>
              <a:tr h="370840">
                <a:tc>
                  <a:txBody>
                    <a:bodyPr/>
                    <a:lstStyle/>
                    <a:p>
                      <a:r>
                        <a:rPr kumimoji="1" lang="en-US" altLang="ja-JP" sz="1400" dirty="0" smtClean="0"/>
                        <a:t>3</a:t>
                      </a:r>
                      <a:endParaRPr kumimoji="1" lang="ja-JP" altLang="en-US" sz="1400" dirty="0"/>
                    </a:p>
                  </a:txBody>
                  <a:tcPr/>
                </a:tc>
                <a:tc>
                  <a:txBody>
                    <a:bodyPr/>
                    <a:lstStyle/>
                    <a:p>
                      <a:pPr algn="l"/>
                      <a:r>
                        <a:rPr lang="ja-JP" altLang="en-US" sz="1400" dirty="0" smtClean="0"/>
                        <a:t>ロボット稼働率の計算方法</a:t>
                      </a:r>
                      <a:endParaRPr lang="ja-JP" altLang="en-US" sz="1400" dirty="0"/>
                    </a:p>
                  </a:txBody>
                  <a:tcPr/>
                </a:tc>
                <a:tc>
                  <a:txBody>
                    <a:bodyPr/>
                    <a:lstStyle/>
                    <a:p>
                      <a:pPr algn="l"/>
                      <a:endParaRPr lang="ja-JP" altLang="en-US" sz="1400" dirty="0"/>
                    </a:p>
                  </a:txBody>
                  <a:tcPr/>
                </a:tc>
                <a:tc>
                  <a:txBody>
                    <a:bodyPr/>
                    <a:lstStyle/>
                    <a:p>
                      <a:pPr algn="l"/>
                      <a:endParaRPr lang="ja-JP" altLang="en-US" sz="1400" dirty="0"/>
                    </a:p>
                  </a:txBody>
                  <a:tcPr/>
                </a:tc>
              </a:tr>
            </a:tbl>
          </a:graphicData>
        </a:graphic>
      </p:graphicFrame>
    </p:spTree>
    <p:extLst>
      <p:ext uri="{BB962C8B-B14F-4D97-AF65-F5344CB8AC3E}">
        <p14:creationId xmlns:p14="http://schemas.microsoft.com/office/powerpoint/2010/main" val="36767108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r>
              <a:rPr kumimoji="1" lang="en-US" altLang="ja-JP" dirty="0" smtClean="0"/>
              <a:t>①</a:t>
            </a:r>
            <a:r>
              <a:rPr kumimoji="1" lang="ja-JP" altLang="en-US" dirty="0" smtClean="0"/>
              <a:t>汎用的な</a:t>
            </a:r>
            <a:r>
              <a:rPr kumimoji="1" lang="en-US" altLang="ja-JP" dirty="0" smtClean="0"/>
              <a:t>AI</a:t>
            </a:r>
            <a:r>
              <a:rPr kumimoji="1" lang="ja-JP" altLang="en-US" dirty="0" smtClean="0"/>
              <a:t>モデルを開発することが難しい。</a:t>
            </a:r>
            <a:endParaRPr kumimoji="1" lang="en-US" altLang="ja-JP" dirty="0" smtClean="0"/>
          </a:p>
          <a:p>
            <a:r>
              <a:rPr lang="ja-JP" altLang="ja-JP" dirty="0"/>
              <a:t>　</a:t>
            </a:r>
            <a:r>
              <a:rPr lang="ja-JP" altLang="en-US" dirty="0" smtClean="0"/>
              <a:t>品番、仕入先毎に、モノの流れが違う。同じモデルではないかもしれない。</a:t>
            </a:r>
            <a:endParaRPr lang="en-US" altLang="ja-JP" dirty="0" smtClean="0"/>
          </a:p>
          <a:p>
            <a:endParaRPr kumimoji="1" lang="en-US" altLang="ja-JP" dirty="0"/>
          </a:p>
          <a:p>
            <a:r>
              <a:rPr lang="en-US" altLang="ja-JP" dirty="0" smtClean="0"/>
              <a:t>②</a:t>
            </a:r>
            <a:r>
              <a:rPr lang="ja-JP" altLang="en-US" dirty="0" smtClean="0"/>
              <a:t>外挿できない</a:t>
            </a:r>
            <a:endParaRPr lang="en-US" altLang="ja-JP" dirty="0" smtClean="0"/>
          </a:p>
          <a:p>
            <a:r>
              <a:rPr kumimoji="1" lang="ja-JP" altLang="ja-JP" dirty="0"/>
              <a:t>　</a:t>
            </a:r>
            <a:r>
              <a:rPr lang="ja-JP" altLang="en-US" dirty="0" smtClean="0"/>
              <a:t>未知のデータ（学習外の事象）に対しては、推論制度が落ちる。</a:t>
            </a:r>
            <a:endParaRPr lang="en-US" altLang="ja-JP" dirty="0" smtClean="0"/>
          </a:p>
          <a:p>
            <a:r>
              <a:rPr lang="ja-JP" altLang="ja-JP" dirty="0"/>
              <a:t>　</a:t>
            </a:r>
            <a:r>
              <a:rPr lang="ja-JP" altLang="en-US" dirty="0" smtClean="0"/>
              <a:t>ダイヤの変更系は難易度高いと思われる。機械学習が最適な方法ではないかもしれない</a:t>
            </a:r>
            <a:endParaRPr lang="en-US" altLang="ja-JP" dirty="0" smtClean="0"/>
          </a:p>
          <a:p>
            <a:endParaRPr kumimoji="1" lang="en-US" altLang="ja-JP" dirty="0"/>
          </a:p>
          <a:p>
            <a:r>
              <a:rPr lang="en-US" altLang="ja-JP" dirty="0" smtClean="0"/>
              <a:t>③</a:t>
            </a:r>
            <a:r>
              <a:rPr lang="ja-JP" altLang="en-US" dirty="0" smtClean="0"/>
              <a:t>データの全自動で取得できない</a:t>
            </a:r>
            <a:endParaRPr lang="en-US" altLang="ja-JP" dirty="0" smtClean="0"/>
          </a:p>
          <a:p>
            <a:r>
              <a:rPr kumimoji="1" lang="ja-JP" altLang="ja-JP" dirty="0"/>
              <a:t>　</a:t>
            </a:r>
            <a:r>
              <a:rPr kumimoji="1" lang="en-US" altLang="ja-JP" dirty="0" smtClean="0"/>
              <a:t>DX</a:t>
            </a:r>
            <a:r>
              <a:rPr kumimoji="1" lang="ja-JP" altLang="en-US" dirty="0" smtClean="0"/>
              <a:t>に問い合わせたところ、</a:t>
            </a:r>
            <a:r>
              <a:rPr kumimoji="1" lang="en-US" altLang="ja-JP" dirty="0" smtClean="0"/>
              <a:t>SQL</a:t>
            </a:r>
            <a:r>
              <a:rPr kumimoji="1" lang="ja-JP" altLang="en-US" dirty="0" smtClean="0"/>
              <a:t>などでデータを自動で取得することはできない</a:t>
            </a:r>
            <a:endParaRPr kumimoji="1" lang="en-US" altLang="ja-JP" dirty="0" smtClean="0"/>
          </a:p>
          <a:p>
            <a:r>
              <a:rPr lang="ja-JP" altLang="ja-JP" dirty="0"/>
              <a:t>　</a:t>
            </a:r>
            <a:r>
              <a:rPr lang="ja-JP" altLang="en-US" dirty="0" smtClean="0"/>
              <a:t>手動でデータを落とす作業は発生</a:t>
            </a:r>
            <a:endParaRPr kumimoji="1" lang="ja-JP" altLang="en-US" dirty="0"/>
          </a:p>
        </p:txBody>
      </p:sp>
      <p:sp>
        <p:nvSpPr>
          <p:cNvPr id="3" name="テキスト プレースホルダー 2"/>
          <p:cNvSpPr>
            <a:spLocks noGrp="1"/>
          </p:cNvSpPr>
          <p:nvPr>
            <p:ph type="body" sz="quarter" idx="20"/>
          </p:nvPr>
        </p:nvSpPr>
        <p:spPr/>
        <p:txBody>
          <a:bodyPr/>
          <a:lstStyle/>
          <a:p>
            <a:r>
              <a:rPr kumimoji="1" lang="ja-JP" altLang="en-US" dirty="0" smtClean="0"/>
              <a:t>参考）懸念点、難しさなど</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2024年 4月 23日 </a:t>
            </a:fld>
            <a:endParaRPr lang="en-US" dirty="0"/>
          </a:p>
        </p:txBody>
      </p:sp>
    </p:spTree>
    <p:extLst>
      <p:ext uri="{BB962C8B-B14F-4D97-AF65-F5344CB8AC3E}">
        <p14:creationId xmlns:p14="http://schemas.microsoft.com/office/powerpoint/2010/main" val="21750614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p:cNvSpPr>
            <a:spLocks noGrp="1"/>
          </p:cNvSpPr>
          <p:nvPr>
            <p:ph type="body" sz="quarter" idx="18"/>
          </p:nvPr>
        </p:nvSpPr>
        <p:spPr/>
        <p:txBody>
          <a:bodyPr/>
          <a:lstStyle/>
          <a:p>
            <a:endParaRPr kumimoji="1" lang="ja-JP" altLang="en-US"/>
          </a:p>
        </p:txBody>
      </p:sp>
      <p:sp>
        <p:nvSpPr>
          <p:cNvPr id="3" name="テキスト プレースホルダー 2"/>
          <p:cNvSpPr>
            <a:spLocks noGrp="1"/>
          </p:cNvSpPr>
          <p:nvPr>
            <p:ph type="body" sz="quarter" idx="20"/>
          </p:nvPr>
        </p:nvSpPr>
        <p:spPr/>
        <p:txBody>
          <a:bodyPr/>
          <a:lstStyle/>
          <a:p>
            <a:r>
              <a:rPr kumimoji="1" lang="ja-JP" altLang="en-US" dirty="0" smtClean="0"/>
              <a:t>懸念点</a:t>
            </a:r>
            <a:endParaRPr kumimoji="1" lang="ja-JP" altLang="en-US" dirty="0"/>
          </a:p>
        </p:txBody>
      </p:sp>
      <p:sp>
        <p:nvSpPr>
          <p:cNvPr id="4" name="日付プレースホルダー 3"/>
          <p:cNvSpPr>
            <a:spLocks noGrp="1"/>
          </p:cNvSpPr>
          <p:nvPr>
            <p:ph type="dt" sz="half" idx="19"/>
          </p:nvPr>
        </p:nvSpPr>
        <p:spPr/>
        <p:txBody>
          <a:bodyPr/>
          <a:lstStyle/>
          <a:p>
            <a:fld id="{FCAFAC13-DB77-42F2-BE26-45BA5532FD50}" type="datetime4">
              <a:rPr lang="en-US" altLang="ja-JP" smtClean="0"/>
              <a:pPr/>
              <a:t>2024年 4月 24日 </a:t>
            </a:fld>
            <a:endParaRPr lang="en-US" dirty="0"/>
          </a:p>
        </p:txBody>
      </p:sp>
      <p:graphicFrame>
        <p:nvGraphicFramePr>
          <p:cNvPr id="5" name="表 4"/>
          <p:cNvGraphicFramePr>
            <a:graphicFrameLocks noGrp="1"/>
          </p:cNvGraphicFramePr>
          <p:nvPr>
            <p:extLst>
              <p:ext uri="{D42A27DB-BD31-4B8C-83A1-F6EECF244321}">
                <p14:modId xmlns:p14="http://schemas.microsoft.com/office/powerpoint/2010/main" val="722005181"/>
              </p:ext>
            </p:extLst>
          </p:nvPr>
        </p:nvGraphicFramePr>
        <p:xfrm>
          <a:off x="451104" y="790711"/>
          <a:ext cx="11352334" cy="1630679"/>
        </p:xfrm>
        <a:graphic>
          <a:graphicData uri="http://schemas.openxmlformats.org/drawingml/2006/table">
            <a:tbl>
              <a:tblPr firstRow="1" bandRow="1">
                <a:tableStyleId>{5C22544A-7EE6-4342-B048-85BDC9FD1C3A}</a:tableStyleId>
              </a:tblPr>
              <a:tblGrid>
                <a:gridCol w="516973"/>
                <a:gridCol w="3611787"/>
                <a:gridCol w="3611787"/>
                <a:gridCol w="3611787"/>
              </a:tblGrid>
              <a:tr h="370840">
                <a:tc>
                  <a:txBody>
                    <a:bodyPr/>
                    <a:lstStyle/>
                    <a:p>
                      <a:r>
                        <a:rPr kumimoji="1" lang="en-US" altLang="ja-JP" sz="1400" dirty="0" smtClean="0"/>
                        <a:t>No</a:t>
                      </a:r>
                      <a:endParaRPr kumimoji="1" lang="ja-JP" altLang="en-US" sz="1400" dirty="0"/>
                    </a:p>
                  </a:txBody>
                  <a:tcPr/>
                </a:tc>
                <a:tc>
                  <a:txBody>
                    <a:bodyPr/>
                    <a:lstStyle/>
                    <a:p>
                      <a:pPr algn="ctr"/>
                      <a:r>
                        <a:rPr kumimoji="1" lang="ja-JP" altLang="en-US" sz="1400" dirty="0" smtClean="0"/>
                        <a:t>内容</a:t>
                      </a:r>
                      <a:endParaRPr kumimoji="1" lang="ja-JP" altLang="en-US" sz="1400" dirty="0"/>
                    </a:p>
                  </a:txBody>
                  <a:tcPr/>
                </a:tc>
                <a:tc>
                  <a:txBody>
                    <a:bodyPr/>
                    <a:lstStyle/>
                    <a:p>
                      <a:pPr algn="ctr"/>
                      <a:r>
                        <a:rPr kumimoji="1" lang="ja-JP" altLang="en-US" sz="1400" dirty="0" smtClean="0"/>
                        <a:t>問題</a:t>
                      </a:r>
                      <a:endParaRPr kumimoji="1" lang="ja-JP" altLang="en-US" sz="1400" dirty="0"/>
                    </a:p>
                  </a:txBody>
                  <a:tcPr/>
                </a:tc>
                <a:tc>
                  <a:txBody>
                    <a:bodyPr/>
                    <a:lstStyle/>
                    <a:p>
                      <a:pPr algn="ctr"/>
                      <a:endParaRPr kumimoji="1" lang="ja-JP" altLang="en-US" sz="1400" dirty="0"/>
                    </a:p>
                  </a:txBody>
                  <a:tcPr/>
                </a:tc>
              </a:tr>
              <a:tr h="370840">
                <a:tc>
                  <a:txBody>
                    <a:bodyPr/>
                    <a:lstStyle/>
                    <a:p>
                      <a:r>
                        <a:rPr kumimoji="1" lang="en-US" altLang="ja-JP" sz="1400" dirty="0" smtClean="0"/>
                        <a:t>1</a:t>
                      </a:r>
                      <a:endParaRPr kumimoji="1" lang="ja-JP" altLang="en-US" sz="1400" dirty="0"/>
                    </a:p>
                  </a:txBody>
                  <a:tcPr/>
                </a:tc>
                <a:tc>
                  <a:txBody>
                    <a:bodyPr/>
                    <a:lstStyle/>
                    <a:p>
                      <a:pPr algn="l"/>
                      <a:r>
                        <a:rPr lang="ja-JP" altLang="en-US" sz="1400" dirty="0" smtClean="0"/>
                        <a:t>データを全自動で取得することができない</a:t>
                      </a:r>
                      <a:endParaRPr lang="ja-JP" altLang="en-US" sz="1400" dirty="0"/>
                    </a:p>
                  </a:txBody>
                  <a:tcPr/>
                </a:tc>
                <a:tc>
                  <a:txBody>
                    <a:bodyPr/>
                    <a:lstStyle/>
                    <a:p>
                      <a:pPr algn="l"/>
                      <a:endParaRPr lang="ja-JP" altLang="en-US" sz="1400" dirty="0"/>
                    </a:p>
                  </a:txBody>
                  <a:tcPr/>
                </a:tc>
                <a:tc>
                  <a:txBody>
                    <a:bodyPr/>
                    <a:lstStyle/>
                    <a:p>
                      <a:pPr algn="l"/>
                      <a:endParaRPr lang="ja-JP" altLang="en-US" sz="1400"/>
                    </a:p>
                  </a:txBody>
                  <a:tcPr/>
                </a:tc>
              </a:tr>
              <a:tr h="370840">
                <a:tc>
                  <a:txBody>
                    <a:bodyPr/>
                    <a:lstStyle/>
                    <a:p>
                      <a:r>
                        <a:rPr kumimoji="1" lang="en-US" altLang="ja-JP" sz="1400" dirty="0" smtClean="0"/>
                        <a:t>2</a:t>
                      </a:r>
                      <a:endParaRPr kumimoji="1" lang="ja-JP" altLang="en-US" sz="1400" dirty="0"/>
                    </a:p>
                  </a:txBody>
                  <a:tcPr/>
                </a:tc>
                <a:tc>
                  <a:txBody>
                    <a:bodyPr/>
                    <a:lstStyle/>
                    <a:p>
                      <a:pPr algn="l"/>
                      <a:r>
                        <a:rPr lang="ja-JP" altLang="en-US" sz="1400" dirty="0" smtClean="0"/>
                        <a:t>正解の原因がわからないので、確からしさを評価できない</a:t>
                      </a:r>
                      <a:endParaRPr lang="ja-JP" altLang="en-US" sz="1400" dirty="0"/>
                    </a:p>
                  </a:txBody>
                  <a:tcPr/>
                </a:tc>
                <a:tc>
                  <a:txBody>
                    <a:bodyPr/>
                    <a:lstStyle/>
                    <a:p>
                      <a:pPr algn="l"/>
                      <a:endParaRPr lang="ja-JP" altLang="en-US" sz="1400" dirty="0"/>
                    </a:p>
                  </a:txBody>
                  <a:tcPr/>
                </a:tc>
                <a:tc>
                  <a:txBody>
                    <a:bodyPr/>
                    <a:lstStyle/>
                    <a:p>
                      <a:pPr algn="l"/>
                      <a:endParaRPr lang="ja-JP" altLang="en-US" sz="1400"/>
                    </a:p>
                  </a:txBody>
                  <a:tcPr/>
                </a:tc>
              </a:tr>
              <a:tr h="370840">
                <a:tc>
                  <a:txBody>
                    <a:bodyPr/>
                    <a:lstStyle/>
                    <a:p>
                      <a:r>
                        <a:rPr kumimoji="1" lang="en-US" altLang="ja-JP" sz="1400" dirty="0" smtClean="0"/>
                        <a:t>3</a:t>
                      </a:r>
                      <a:endParaRPr kumimoji="1" lang="ja-JP" altLang="en-US" sz="1400" dirty="0"/>
                    </a:p>
                  </a:txBody>
                  <a:tcPr/>
                </a:tc>
                <a:tc>
                  <a:txBody>
                    <a:bodyPr/>
                    <a:lstStyle/>
                    <a:p>
                      <a:pPr algn="l"/>
                      <a:endParaRPr lang="ja-JP" altLang="en-US" sz="1400" dirty="0"/>
                    </a:p>
                  </a:txBody>
                  <a:tcPr/>
                </a:tc>
                <a:tc>
                  <a:txBody>
                    <a:bodyPr/>
                    <a:lstStyle/>
                    <a:p>
                      <a:pPr algn="l"/>
                      <a:endParaRPr lang="ja-JP" altLang="en-US" sz="1400" dirty="0"/>
                    </a:p>
                  </a:txBody>
                  <a:tcPr/>
                </a:tc>
                <a:tc>
                  <a:txBody>
                    <a:bodyPr/>
                    <a:lstStyle/>
                    <a:p>
                      <a:pPr algn="l"/>
                      <a:endParaRPr lang="ja-JP" altLang="en-US" sz="1400" dirty="0"/>
                    </a:p>
                  </a:txBody>
                  <a:tcPr/>
                </a:tc>
              </a:tr>
            </a:tbl>
          </a:graphicData>
        </a:graphic>
      </p:graphicFrame>
    </p:spTree>
    <p:extLst>
      <p:ext uri="{BB962C8B-B14F-4D97-AF65-F5344CB8AC3E}">
        <p14:creationId xmlns:p14="http://schemas.microsoft.com/office/powerpoint/2010/main" val="1068409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8116205"/>
      </p:ext>
    </p:extLst>
  </p:cSld>
  <p:clrMapOvr>
    <a:masterClrMapping/>
  </p:clrMapOvr>
</p:sld>
</file>

<file path=ppt/theme/theme1.xml><?xml version="1.0" encoding="utf-8"?>
<a:theme xmlns:a="http://schemas.openxmlformats.org/drawingml/2006/main" name="アイシンwide">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アイシンwide" id="{9719132A-AE96-4650-9969-4ACCCCDBC9C1}" vid="{AC6CE65C-E27A-4279-9449-0AF11FFDAE82}"/>
    </a:ext>
  </a:extLst>
</a:theme>
</file>

<file path=ppt/theme/theme2.xml><?xml version="1.0" encoding="utf-8"?>
<a:theme xmlns:a="http://schemas.openxmlformats.org/drawingml/2006/main" name="最終頁">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AISINフォーマット_wide.potx" id="{E6ED6B68-B8AB-4240-B5BF-953200F140CE}" vid="{8E07004A-0D74-49DA-BAAA-7DE141297473}"/>
    </a:ext>
  </a:extLst>
</a:theme>
</file>

<file path=ppt/theme/theme3.xml><?xml version="1.0" encoding="utf-8"?>
<a:theme xmlns:a="http://schemas.openxmlformats.org/drawingml/2006/main" name="内容">
  <a:themeElements>
    <a:clrScheme name="AISIN_210408">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008CD2"/>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AISINフォーマット_wide.potx" id="{E6ED6B68-B8AB-4240-B5BF-953200F140CE}" vid="{4B783BF8-DEA1-4518-93B8-7E4A5AC19B3A}"/>
    </a:ext>
  </a:extLst>
</a:theme>
</file>

<file path=ppt/theme/theme4.xml><?xml version="1.0" encoding="utf-8"?>
<a:theme xmlns:a="http://schemas.openxmlformats.org/drawingml/2006/main" name="内容［関係社外秘］">
  <a:themeElements>
    <a:clrScheme name="AISIN">
      <a:dk1>
        <a:srgbClr val="333333"/>
      </a:dk1>
      <a:lt1>
        <a:sysClr val="window" lastClr="FFFFFF"/>
      </a:lt1>
      <a:dk2>
        <a:srgbClr val="000000"/>
      </a:dk2>
      <a:lt2>
        <a:srgbClr val="F2F2F2"/>
      </a:lt2>
      <a:accent1>
        <a:srgbClr val="001A72"/>
      </a:accent1>
      <a:accent2>
        <a:srgbClr val="405395"/>
      </a:accent2>
      <a:accent3>
        <a:srgbClr val="808CB8"/>
      </a:accent3>
      <a:accent4>
        <a:srgbClr val="BFC6DC"/>
      </a:accent4>
      <a:accent5>
        <a:srgbClr val="4BBCFF"/>
      </a:accent5>
      <a:accent6>
        <a:srgbClr val="FA0A3C"/>
      </a:accent6>
      <a:hlink>
        <a:srgbClr val="00376B"/>
      </a:hlink>
      <a:folHlink>
        <a:srgbClr val="6E1E64"/>
      </a:folHlink>
    </a:clrScheme>
    <a:fontScheme name="AISIN_ｖ01">
      <a:majorFont>
        <a:latin typeface="Segoe UI"/>
        <a:ea typeface="メイリオ"/>
        <a:cs typeface=""/>
      </a:majorFont>
      <a:minorFont>
        <a:latin typeface="Segoe UI"/>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A4(AISIN)_関係社外秘.pptx" id="{0E61A696-DCC7-41FA-B91C-DE2E6FD3D105}" vid="{88604F16-AB26-4E05-98EE-030EE2A46DF3}"/>
    </a:ext>
  </a:extLst>
</a:theme>
</file>

<file path=ppt/theme/theme5.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9868</TotalTime>
  <Words>1025</Words>
  <Application>Microsoft Macintosh PowerPoint</Application>
  <PresentationFormat>ユーザー設定</PresentationFormat>
  <Paragraphs>235</Paragraphs>
  <Slides>10</Slides>
  <Notes>0</Notes>
  <HiddenSlides>0</HiddenSlides>
  <MMClips>0</MMClips>
  <ScaleCrop>false</ScaleCrop>
  <HeadingPairs>
    <vt:vector size="4" baseType="variant">
      <vt:variant>
        <vt:lpstr>テーマ</vt:lpstr>
      </vt:variant>
      <vt:variant>
        <vt:i4>4</vt:i4>
      </vt:variant>
      <vt:variant>
        <vt:lpstr>スライド タイトル</vt:lpstr>
      </vt:variant>
      <vt:variant>
        <vt:i4>10</vt:i4>
      </vt:variant>
    </vt:vector>
  </HeadingPairs>
  <TitlesOfParts>
    <vt:vector size="14" baseType="lpstr">
      <vt:lpstr>アイシンwide</vt:lpstr>
      <vt:lpstr>最終頁</vt:lpstr>
      <vt:lpstr>内容</vt:lpstr>
      <vt:lpstr>内容［関係社外秘］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アイシン精機</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Toyomaru Koji／豊丸　弘爾／AI</dc:creator>
  <cp:lastModifiedBy>sasaoka</cp:lastModifiedBy>
  <cp:revision>162</cp:revision>
  <dcterms:created xsi:type="dcterms:W3CDTF">2022-01-19T01:36:44Z</dcterms:created>
  <dcterms:modified xsi:type="dcterms:W3CDTF">2024-04-24T01:17:48Z</dcterms:modified>
</cp:coreProperties>
</file>