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CC66"/>
    <a:srgbClr val="CCECFF"/>
    <a:srgbClr val="FFCCFF"/>
    <a:srgbClr val="CCFFCC"/>
    <a:srgbClr val="99FF99"/>
    <a:srgbClr val="FF00FF"/>
    <a:srgbClr val="99FFCC"/>
    <a:srgbClr val="0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4" autoAdjust="0"/>
    <p:restoredTop sz="87042" autoAdjust="0"/>
  </p:normalViewPr>
  <p:slideViewPr>
    <p:cSldViewPr snapToGrid="0">
      <p:cViewPr varScale="1">
        <p:scale>
          <a:sx n="140" d="100"/>
          <a:sy n="140" d="100"/>
        </p:scale>
        <p:origin x="1652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2,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A8A523-CD64-A9E2-0DF7-6BBC69675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F2D62-5ADF-864B-8EA9-E10ED01A77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本運用版システムについて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E2BA3-7783-E818-D4B3-E72FAF689D4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08D297F-529E-33BA-3DC5-F2DBCE26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93562"/>
              </p:ext>
            </p:extLst>
          </p:nvPr>
        </p:nvGraphicFramePr>
        <p:xfrm>
          <a:off x="443077" y="767395"/>
          <a:ext cx="11341552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94">
                  <a:extLst>
                    <a:ext uri="{9D8B030D-6E8A-4147-A177-3AD203B41FA5}">
                      <a16:colId xmlns:a16="http://schemas.microsoft.com/office/drawing/2014/main" val="479138102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4062944357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452492059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1562124539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108857024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91943740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640484392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648432403"/>
                    </a:ext>
                  </a:extLst>
                </a:gridCol>
              </a:tblGrid>
              <a:tr h="140837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要因分析・予測機能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画面・</a:t>
                      </a:r>
                      <a:r>
                        <a:rPr kumimoji="1" lang="en-US" altLang="ja-JP" dirty="0"/>
                        <a:t>UI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動作環境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データ連携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08081"/>
                  </a:ext>
                </a:extLst>
              </a:tr>
              <a:tr h="146473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【</a:t>
                      </a:r>
                      <a:r>
                        <a:rPr kumimoji="1" lang="ja-JP" altLang="en-US" dirty="0"/>
                        <a:t>参考</a:t>
                      </a:r>
                      <a:r>
                        <a:rPr kumimoji="1" lang="en-US" altLang="ja-JP" dirty="0"/>
                        <a:t>】</a:t>
                      </a:r>
                    </a:p>
                    <a:p>
                      <a:pPr algn="ctr"/>
                      <a:r>
                        <a:rPr kumimoji="1" lang="ja-JP" altLang="en-US" dirty="0"/>
                        <a:t>トライ用アプリ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</a:p>
                    <a:p>
                      <a:pPr algn="ctr"/>
                      <a:r>
                        <a:rPr kumimoji="1" lang="ja-JP" altLang="en-US" dirty="0"/>
                        <a:t>（機械学習に強いプログラミング言語）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ローカル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複数</a:t>
                      </a:r>
                      <a:r>
                        <a:rPr kumimoji="1" lang="en-US" altLang="ja-JP" dirty="0"/>
                        <a:t>DB</a:t>
                      </a:r>
                      <a:r>
                        <a:rPr kumimoji="1" lang="ja-JP" altLang="en-US" dirty="0"/>
                        <a:t>から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データ取得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（サイロ化状態）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90927"/>
                  </a:ext>
                </a:extLst>
              </a:tr>
              <a:tr h="27644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本運用版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300629"/>
                  </a:ext>
                </a:extLst>
              </a:tr>
            </a:tbl>
          </a:graphicData>
        </a:graphic>
      </p:graphicFrame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367270C-E682-B0D1-EEB6-F0EC9FD9F16F}"/>
              </a:ext>
            </a:extLst>
          </p:cNvPr>
          <p:cNvSpPr/>
          <p:nvPr/>
        </p:nvSpPr>
        <p:spPr>
          <a:xfrm>
            <a:off x="9677551" y="4539862"/>
            <a:ext cx="3767604" cy="1083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データ連携は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あるべき姿の検討が必要だが、何かしらの統合基盤の活用が必要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9531B9-6A62-356C-1357-FF62245083AF}"/>
              </a:ext>
            </a:extLst>
          </p:cNvPr>
          <p:cNvSpPr/>
          <p:nvPr/>
        </p:nvSpPr>
        <p:spPr>
          <a:xfrm>
            <a:off x="12021300" y="990133"/>
            <a:ext cx="3050164" cy="2948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/>
              <a:t>お疲れさまです。</a:t>
            </a:r>
            <a:endParaRPr kumimoji="1" lang="en-US" altLang="ja-JP" dirty="0"/>
          </a:p>
          <a:p>
            <a:r>
              <a:rPr lang="ja-JP" altLang="en-US" dirty="0"/>
              <a:t>すみません、本運用版システムのイメージについて確認させて頂きたいです。</a:t>
            </a:r>
            <a:endParaRPr lang="en-US" altLang="ja-JP" dirty="0"/>
          </a:p>
          <a:p>
            <a:r>
              <a:rPr lang="ja-JP" altLang="en-US" dirty="0"/>
              <a:t>下の例だとどちらが近いでしょうか</a:t>
            </a:r>
            <a:endParaRPr lang="en-US" altLang="ja-JP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3527459-601D-EA90-D46E-7E8BED80A6A8}"/>
              </a:ext>
            </a:extLst>
          </p:cNvPr>
          <p:cNvSpPr/>
          <p:nvPr/>
        </p:nvSpPr>
        <p:spPr>
          <a:xfrm>
            <a:off x="2828112" y="4190709"/>
            <a:ext cx="2028092" cy="1476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バックエンドは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dirty="0">
                <a:solidFill>
                  <a:schemeClr val="tx1"/>
                </a:solidFill>
              </a:rPr>
              <a:t>ython</a:t>
            </a:r>
            <a:r>
              <a:rPr kumimoji="1" lang="ja-JP" altLang="en-US" dirty="0">
                <a:solidFill>
                  <a:schemeClr val="tx1"/>
                </a:solidFill>
              </a:rPr>
              <a:t>一択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担当：</a:t>
            </a:r>
            <a:r>
              <a:rPr kumimoji="1" lang="en-US" altLang="ja-JP" dirty="0">
                <a:solidFill>
                  <a:schemeClr val="tx1"/>
                </a:solidFill>
              </a:rPr>
              <a:t>DS</a:t>
            </a:r>
            <a:r>
              <a:rPr kumimoji="1" lang="ja-JP" altLang="en-US" dirty="0">
                <a:solidFill>
                  <a:schemeClr val="tx1"/>
                </a:solidFill>
              </a:rPr>
              <a:t>部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2EE2596-5771-BB0A-A9E5-638047E9F248}"/>
              </a:ext>
            </a:extLst>
          </p:cNvPr>
          <p:cNvSpPr/>
          <p:nvPr/>
        </p:nvSpPr>
        <p:spPr>
          <a:xfrm>
            <a:off x="7473609" y="4674049"/>
            <a:ext cx="1869683" cy="8152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動作環境</a:t>
            </a:r>
            <a:r>
              <a:rPr lang="ja-JP" altLang="en-US" dirty="0">
                <a:solidFill>
                  <a:schemeClr val="tx1"/>
                </a:solidFill>
              </a:rPr>
              <a:t>は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クラウド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0F8C123-36D9-808B-12C2-6963EAAED913}"/>
              </a:ext>
            </a:extLst>
          </p:cNvPr>
          <p:cNvSpPr/>
          <p:nvPr/>
        </p:nvSpPr>
        <p:spPr>
          <a:xfrm>
            <a:off x="5081954" y="3791492"/>
            <a:ext cx="2028092" cy="1083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（トライ用と同じ</a:t>
            </a:r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r>
              <a:rPr kumimoji="1" lang="ja-JP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FB09EB0-8C25-E225-3EA2-41DA4E154B3C}"/>
              </a:ext>
            </a:extLst>
          </p:cNvPr>
          <p:cNvSpPr/>
          <p:nvPr/>
        </p:nvSpPr>
        <p:spPr>
          <a:xfrm>
            <a:off x="5111258" y="5221707"/>
            <a:ext cx="2028092" cy="10835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フロンエンド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言語</a:t>
            </a:r>
          </a:p>
        </p:txBody>
      </p:sp>
    </p:spTree>
    <p:extLst>
      <p:ext uri="{BB962C8B-B14F-4D97-AF65-F5344CB8AC3E}">
        <p14:creationId xmlns:p14="http://schemas.microsoft.com/office/powerpoint/2010/main" val="26113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0A8A523-CD64-A9E2-0DF7-6BBC69675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CF2D62-5ADF-864B-8EA9-E10ED01A77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本運用版システムについて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E2BA3-7783-E818-D4B3-E72FAF689D4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08D297F-529E-33BA-3DC5-F2DBCE26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10223"/>
              </p:ext>
            </p:extLst>
          </p:nvPr>
        </p:nvGraphicFramePr>
        <p:xfrm>
          <a:off x="443080" y="767396"/>
          <a:ext cx="11341550" cy="56749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8310">
                  <a:extLst>
                    <a:ext uri="{9D8B030D-6E8A-4147-A177-3AD203B41FA5}">
                      <a16:colId xmlns:a16="http://schemas.microsoft.com/office/drawing/2014/main" val="479138102"/>
                    </a:ext>
                  </a:extLst>
                </a:gridCol>
                <a:gridCol w="2268310">
                  <a:extLst>
                    <a:ext uri="{9D8B030D-6E8A-4147-A177-3AD203B41FA5}">
                      <a16:colId xmlns:a16="http://schemas.microsoft.com/office/drawing/2014/main" val="4062944357"/>
                    </a:ext>
                  </a:extLst>
                </a:gridCol>
                <a:gridCol w="2268310">
                  <a:extLst>
                    <a:ext uri="{9D8B030D-6E8A-4147-A177-3AD203B41FA5}">
                      <a16:colId xmlns:a16="http://schemas.microsoft.com/office/drawing/2014/main" val="2452492059"/>
                    </a:ext>
                  </a:extLst>
                </a:gridCol>
                <a:gridCol w="2268310">
                  <a:extLst>
                    <a:ext uri="{9D8B030D-6E8A-4147-A177-3AD203B41FA5}">
                      <a16:colId xmlns:a16="http://schemas.microsoft.com/office/drawing/2014/main" val="1562124539"/>
                    </a:ext>
                  </a:extLst>
                </a:gridCol>
                <a:gridCol w="2268310">
                  <a:extLst>
                    <a:ext uri="{9D8B030D-6E8A-4147-A177-3AD203B41FA5}">
                      <a16:colId xmlns:a16="http://schemas.microsoft.com/office/drawing/2014/main" val="1088570244"/>
                    </a:ext>
                  </a:extLst>
                </a:gridCol>
              </a:tblGrid>
              <a:tr h="468827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機能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099621"/>
                  </a:ext>
                </a:extLst>
              </a:tr>
              <a:tr h="49070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要因分析・予測機能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画面・</a:t>
                      </a:r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UI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動作環境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データ連携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408081"/>
                  </a:ext>
                </a:extLst>
              </a:tr>
              <a:tr h="183954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【</a:t>
                      </a:r>
                      <a:r>
                        <a:rPr kumimoji="1" lang="ja-JP" altLang="en-US" sz="1400" dirty="0"/>
                        <a:t>参考</a:t>
                      </a:r>
                      <a:r>
                        <a:rPr kumimoji="1" lang="en-US" altLang="ja-JP" sz="1400" dirty="0"/>
                        <a:t>】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トライ用アプリ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Python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（機械学習に強いプログラミング言語）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Python</a:t>
                      </a:r>
                      <a:endParaRPr kumimoji="1" lang="ja-JP" altLang="en-US" sz="1400" dirty="0"/>
                    </a:p>
                    <a:p>
                      <a:pPr algn="ctr"/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ローカル</a:t>
                      </a:r>
                      <a:r>
                        <a:rPr kumimoji="1" lang="en-US" altLang="ja-JP" sz="1400" dirty="0"/>
                        <a:t>PC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複数</a:t>
                      </a:r>
                      <a:r>
                        <a:rPr kumimoji="1" lang="en-US" altLang="ja-JP" sz="1400" dirty="0"/>
                        <a:t>DB</a:t>
                      </a:r>
                      <a:r>
                        <a:rPr kumimoji="1" lang="ja-JP" altLang="en-US" sz="1400" dirty="0"/>
                        <a:t>から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データ取得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（サイロ化状態）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90927"/>
                  </a:ext>
                </a:extLst>
              </a:tr>
              <a:tr h="287589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本運用版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DS</a:t>
                      </a:r>
                      <a:r>
                        <a:rPr kumimoji="1" lang="ja-JP" altLang="en-US" sz="14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フロントエンド言語</a:t>
                      </a:r>
                      <a:endParaRPr kumimoji="1" lang="en-US" altLang="ja-JP" sz="1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⇒　</a:t>
                      </a:r>
                      <a:r>
                        <a:rPr kumimoji="1" lang="en-US" altLang="ja-JP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DX3</a:t>
                      </a:r>
                      <a:r>
                        <a:rPr kumimoji="1" lang="ja-JP" altLang="en-US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部</a:t>
                      </a:r>
                      <a:r>
                        <a:rPr kumimoji="1" lang="en-US" altLang="ja-JP" sz="1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>
                          <a:solidFill>
                            <a:schemeClr val="accent6"/>
                          </a:solidFill>
                        </a:rPr>
                        <a:t>Python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>
                          <a:solidFill>
                            <a:schemeClr val="accent6"/>
                          </a:solidFill>
                        </a:rPr>
                        <a:t>⇒　</a:t>
                      </a:r>
                      <a:r>
                        <a:rPr kumimoji="1" lang="en-US" altLang="ja-JP" sz="1400" b="1" dirty="0">
                          <a:solidFill>
                            <a:schemeClr val="accent6"/>
                          </a:solidFill>
                        </a:rPr>
                        <a:t>DS</a:t>
                      </a:r>
                      <a:r>
                        <a:rPr kumimoji="1" lang="ja-JP" altLang="en-US" sz="1400" b="1" dirty="0">
                          <a:solidFill>
                            <a:schemeClr val="accent6"/>
                          </a:solidFill>
                        </a:rPr>
                        <a:t>部</a:t>
                      </a:r>
                      <a:endParaRPr kumimoji="1" lang="en-US" altLang="ja-JP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AWS</a:t>
                      </a:r>
                      <a:r>
                        <a:rPr kumimoji="1" lang="ja-JP" altLang="en-US" sz="1400" dirty="0"/>
                        <a:t>などクラウド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ja-JP" altLang="en-US" sz="1400" dirty="0"/>
                        <a:t>⇒</a:t>
                      </a:r>
                      <a:endParaRPr kumimoji="1" lang="en-US" altLang="ja-JP" sz="1400" dirty="0"/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DX3</a:t>
                      </a:r>
                      <a:r>
                        <a:rPr kumimoji="1" lang="ja-JP" altLang="en-US" sz="1400" dirty="0"/>
                        <a:t>部</a:t>
                      </a:r>
                      <a:endParaRPr kumimoji="1" lang="en-US" altLang="ja-JP" sz="1400" dirty="0"/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or</a:t>
                      </a:r>
                    </a:p>
                    <a:p>
                      <a:pPr algn="ctr"/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DS</a:t>
                      </a:r>
                      <a:r>
                        <a:rPr kumimoji="1" lang="ja-JP" altLang="en-US" sz="1400" dirty="0"/>
                        <a:t>部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DX3</a:t>
                      </a:r>
                      <a:r>
                        <a:rPr kumimoji="1" lang="ja-JP" altLang="en-US" sz="1400" dirty="0"/>
                        <a:t>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520392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AED998-C7AA-226F-8B4A-4E676F8DCC51}"/>
              </a:ext>
            </a:extLst>
          </p:cNvPr>
          <p:cNvSpPr/>
          <p:nvPr/>
        </p:nvSpPr>
        <p:spPr>
          <a:xfrm>
            <a:off x="4516582" y="96982"/>
            <a:ext cx="7268050" cy="573673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DX3</a:t>
            </a:r>
            <a:r>
              <a:rPr kumimoji="1" lang="ja-JP" altLang="en-US" sz="1400" dirty="0">
                <a:solidFill>
                  <a:schemeClr val="tx1"/>
                </a:solidFill>
              </a:rPr>
              <a:t>部さんへの依頼内容を説明する際に、案１、案２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105B951-C2DA-DD6B-6C69-ADD46E594602}"/>
              </a:ext>
            </a:extLst>
          </p:cNvPr>
          <p:cNvSpPr/>
          <p:nvPr/>
        </p:nvSpPr>
        <p:spPr>
          <a:xfrm>
            <a:off x="5001491" y="3574012"/>
            <a:ext cx="4521200" cy="28309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F72CC6E-24B6-53EA-ED70-6F2E07E500B8}"/>
              </a:ext>
            </a:extLst>
          </p:cNvPr>
          <p:cNvSpPr/>
          <p:nvPr/>
        </p:nvSpPr>
        <p:spPr>
          <a:xfrm>
            <a:off x="5489652" y="3246761"/>
            <a:ext cx="3701598" cy="5577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DX3</a:t>
            </a:r>
            <a:r>
              <a:rPr lang="ja-JP" altLang="en-US" sz="1200" dirty="0">
                <a:solidFill>
                  <a:schemeClr val="tx1"/>
                </a:solidFill>
              </a:rPr>
              <a:t>部さんと相談して決める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（</a:t>
            </a:r>
            <a:r>
              <a:rPr lang="en-US" altLang="ja-JP" sz="1200" dirty="0">
                <a:solidFill>
                  <a:schemeClr val="tx1"/>
                </a:solidFill>
              </a:rPr>
              <a:t>DX3</a:t>
            </a:r>
            <a:r>
              <a:rPr lang="ja-JP" altLang="en-US" sz="1200" dirty="0">
                <a:solidFill>
                  <a:schemeClr val="tx1"/>
                </a:solidFill>
              </a:rPr>
              <a:t>部さんの事情など考慮して役割分担する）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1133926-8E50-EDDF-6180-DBDFFEE38E82}"/>
              </a:ext>
            </a:extLst>
          </p:cNvPr>
          <p:cNvSpPr/>
          <p:nvPr/>
        </p:nvSpPr>
        <p:spPr>
          <a:xfrm>
            <a:off x="9522691" y="3574012"/>
            <a:ext cx="2248616" cy="284966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7C4A25C-F85C-63F7-75C2-B391AA104DA5}"/>
              </a:ext>
            </a:extLst>
          </p:cNvPr>
          <p:cNvSpPr/>
          <p:nvPr/>
        </p:nvSpPr>
        <p:spPr>
          <a:xfrm>
            <a:off x="9741029" y="3246763"/>
            <a:ext cx="1811940" cy="6094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accent6"/>
                </a:solidFill>
              </a:rPr>
              <a:t>DX3</a:t>
            </a:r>
            <a:r>
              <a:rPr lang="ja-JP" altLang="en-US" sz="1200" dirty="0">
                <a:solidFill>
                  <a:schemeClr val="accent6"/>
                </a:solidFill>
              </a:rPr>
              <a:t>部さんに依頼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6"/>
                </a:solidFill>
              </a:rPr>
              <a:t>（協力不可欠）</a:t>
            </a:r>
            <a:endParaRPr lang="en-US" altLang="ja-JP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8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FD4FDE-9FA7-B008-D8B7-FB54DA5838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45F13B-E011-A53B-45BB-FE78525F5B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5EE4AF-C4D5-B617-E271-3AAD5E858BE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7BDFE82-F4AE-3543-FAFD-93E14EA5E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217235"/>
              </p:ext>
            </p:extLst>
          </p:nvPr>
        </p:nvGraphicFramePr>
        <p:xfrm>
          <a:off x="443077" y="767396"/>
          <a:ext cx="11341556" cy="418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:a16="http://schemas.microsoft.com/office/drawing/2014/main" val="479138102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4062944357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2452492059"/>
                    </a:ext>
                  </a:extLst>
                </a:gridCol>
                <a:gridCol w="2835389">
                  <a:extLst>
                    <a:ext uri="{9D8B030D-6E8A-4147-A177-3AD203B41FA5}">
                      <a16:colId xmlns:a16="http://schemas.microsoft.com/office/drawing/2014/main" val="1562124539"/>
                    </a:ext>
                  </a:extLst>
                </a:gridCol>
              </a:tblGrid>
              <a:tr h="664526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408081"/>
                  </a:ext>
                </a:extLst>
              </a:tr>
              <a:tr h="691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【</a:t>
                      </a:r>
                      <a:r>
                        <a:rPr kumimoji="1" lang="ja-JP" altLang="en-US" dirty="0"/>
                        <a:t>参考</a:t>
                      </a:r>
                      <a:r>
                        <a:rPr kumimoji="1" lang="en-US" altLang="ja-JP" dirty="0"/>
                        <a:t>】</a:t>
                      </a:r>
                    </a:p>
                    <a:p>
                      <a:pPr algn="ctr"/>
                      <a:r>
                        <a:rPr kumimoji="1" lang="ja-JP" altLang="en-US" dirty="0"/>
                        <a:t>トライ用アプリ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Python</a:t>
                      </a:r>
                    </a:p>
                    <a:p>
                      <a:pPr algn="ctr"/>
                      <a:r>
                        <a:rPr kumimoji="1" lang="ja-JP" altLang="en-US" dirty="0"/>
                        <a:t>（機械学習に強いプログラミング言語）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Python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ローカル</a:t>
                      </a:r>
                      <a:r>
                        <a:rPr kumimoji="1" lang="en-US" altLang="ja-JP" dirty="0"/>
                        <a:t>PC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890927"/>
                  </a:ext>
                </a:extLst>
              </a:tr>
              <a:tr h="130440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本運用版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×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300629"/>
                  </a:ext>
                </a:extLst>
              </a:tr>
              <a:tr h="1304402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△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496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39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3BE2DC-A4EC-5D96-E145-CA7B4D603B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C1AC4D-D5EA-25A3-1021-43B5F900BA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28FDC-AD49-065D-FD14-A746D3374C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669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32516</TotalTime>
  <Words>261</Words>
  <Application>Microsoft Office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200</cp:revision>
  <dcterms:created xsi:type="dcterms:W3CDTF">2022-01-19T01:36:44Z</dcterms:created>
  <dcterms:modified xsi:type="dcterms:W3CDTF">2024-10-02T16:05:55Z</dcterms:modified>
</cp:coreProperties>
</file>