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17"/>
  </p:notesMasterIdLst>
  <p:sldIdLst>
    <p:sldId id="285" r:id="rId5"/>
    <p:sldId id="287" r:id="rId6"/>
    <p:sldId id="288" r:id="rId7"/>
    <p:sldId id="290" r:id="rId8"/>
    <p:sldId id="291" r:id="rId9"/>
    <p:sldId id="293" r:id="rId10"/>
    <p:sldId id="292" r:id="rId11"/>
    <p:sldId id="289" r:id="rId12"/>
    <p:sldId id="286" r:id="rId13"/>
    <p:sldId id="283" r:id="rId14"/>
    <p:sldId id="284" r:id="rId15"/>
    <p:sldId id="281"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96AE"/>
    <a:srgbClr val="064885"/>
    <a:srgbClr val="0595AE"/>
    <a:srgbClr val="E6E6E6"/>
    <a:srgbClr val="001A72"/>
    <a:srgbClr val="057CA1"/>
    <a:srgbClr val="05568F"/>
    <a:srgbClr val="064077"/>
    <a:srgbClr val="0589A8"/>
    <a:srgbClr val="0663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81" autoAdjust="0"/>
    <p:restoredTop sz="94660"/>
  </p:normalViewPr>
  <p:slideViewPr>
    <p:cSldViewPr snapToGrid="0">
      <p:cViewPr varScale="1">
        <p:scale>
          <a:sx n="120" d="100"/>
          <a:sy n="120" d="100"/>
        </p:scale>
        <p:origin x="-104" y="-3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notesMaster" Target="notesMasters/notesMaster1.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23/11/20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smtClean="0"/>
              <a:t>36pt</a:t>
            </a:r>
            <a:endParaRPr kumimoji="1" lang="en-US" altLang="ja-JP" dirty="0"/>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smtClean="0"/>
              <a:t>24pt</a:t>
            </a:r>
            <a:endParaRPr kumimoji="1" lang="en-US" altLang="ja-JP" dirty="0"/>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23/11/20</a:t>
            </a:fld>
            <a:endParaRPr kumimoji="1" lang="ja-JP" altLang="en-US"/>
          </a:p>
        </p:txBody>
      </p:sp>
    </p:spTree>
    <p:extLst>
      <p:ext uri="{BB962C8B-B14F-4D97-AF65-F5344CB8AC3E}">
        <p14:creationId xmlns:p14="http://schemas.microsoft.com/office/powerpoint/2010/main" val="4194106763"/>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smtClean="0"/>
              <a:t>ページ見出し </a:t>
            </a:r>
            <a:r>
              <a:rPr kumimoji="1" lang="en-US" altLang="ja-JP" dirty="0" smtClean="0"/>
              <a:t>2</a:t>
            </a:r>
            <a:r>
              <a:rPr kumimoji="1" lang="ja-JP" altLang="en-US" dirty="0" smtClean="0"/>
              <a:t>行 メイリオ</a:t>
            </a:r>
            <a:r>
              <a:rPr kumimoji="1" lang="en-US" altLang="ja-JP" dirty="0" smtClean="0"/>
              <a:t>24pt</a:t>
            </a:r>
          </a:p>
        </p:txBody>
      </p:sp>
      <p:sp>
        <p:nvSpPr>
          <p:cNvPr id="8" name="テキスト プレースホルダー 2">
            <a:extLst>
              <a:ext uri="{FF2B5EF4-FFF2-40B4-BE49-F238E27FC236}">
                <a16:creationId xmlns=""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smtClean="0"/>
              <a:t>メイリオ</a:t>
            </a:r>
            <a:r>
              <a:rPr kumimoji="1" lang="en-US" altLang="ja-JP" dirty="0" smtClean="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2023年 11月 20日 </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smtClean="0"/>
              <a:t>36pt</a:t>
            </a:r>
            <a:endParaRPr kumimoji="1" lang="en-US" altLang="ja-JP" dirty="0"/>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smtClean="0"/>
              <a:t>24pt</a:t>
            </a:r>
            <a:endParaRPr kumimoji="1" lang="en-US" altLang="ja-JP" dirty="0"/>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23/11/20</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smtClean="0">
                <a:solidFill>
                  <a:srgbClr val="D21E23"/>
                </a:solidFill>
              </a:rPr>
              <a:t>部</a:t>
            </a:r>
            <a:endParaRPr kumimoji="1" lang="ja-JP" altLang="en-US" sz="700" b="1" dirty="0">
              <a:solidFill>
                <a:srgbClr val="D21E23"/>
              </a:solidFill>
            </a:endParaRP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smtClean="0">
                <a:solidFill>
                  <a:srgbClr val="FF0000"/>
                </a:solidFill>
              </a:rPr>
              <a:t>DX</a:t>
            </a:r>
            <a:r>
              <a:rPr kumimoji="1" lang="ja-JP" altLang="en-US" sz="800" b="1" dirty="0" smtClean="0">
                <a:solidFill>
                  <a:srgbClr val="FF0000"/>
                </a:solidFill>
              </a:rPr>
              <a:t>戦略センター</a:t>
            </a:r>
            <a:endParaRPr kumimoji="1" lang="en-US" altLang="ja-JP" sz="800" b="1" dirty="0" smtClean="0">
              <a:solidFill>
                <a:srgbClr val="FF0000"/>
              </a:solidFill>
            </a:endParaRPr>
          </a:p>
          <a:p>
            <a:pPr algn="ctr"/>
            <a:r>
              <a:rPr kumimoji="1" lang="en-US" altLang="ja-JP" sz="800" b="1" dirty="0" smtClean="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smtClean="0"/>
              <a:t>36pt</a:t>
            </a:r>
            <a:endParaRPr kumimoji="1" lang="en-US" altLang="ja-JP" dirty="0"/>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smtClean="0"/>
              <a:t>24pt</a:t>
            </a:r>
            <a:endParaRPr kumimoji="1" lang="en-US" altLang="ja-JP" dirty="0"/>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smtClean="0">
                <a:solidFill>
                  <a:srgbClr val="D21E23"/>
                </a:solidFill>
              </a:rPr>
              <a:t>部</a:t>
            </a:r>
            <a:endParaRPr kumimoji="1" lang="ja-JP" altLang="en-US" sz="700" b="1" dirty="0">
              <a:solidFill>
                <a:srgbClr val="D21E23"/>
              </a:solidFill>
            </a:endParaRP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23/11/20</a:t>
            </a:fld>
            <a:endParaRPr kumimoji="1" lang="ja-JP" altLang="en-US"/>
          </a:p>
        </p:txBody>
      </p:sp>
    </p:spTree>
    <p:extLst>
      <p:ext uri="{BB962C8B-B14F-4D97-AF65-F5344CB8AC3E}">
        <p14:creationId xmlns:p14="http://schemas.microsoft.com/office/powerpoint/2010/main" val="382270377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smtClean="0"/>
              <a:t>36pt</a:t>
            </a:r>
            <a:endParaRPr kumimoji="1" lang="en-US" altLang="ja-JP" dirty="0"/>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smtClean="0"/>
              <a:t>24pt</a:t>
            </a:r>
            <a:endParaRPr kumimoji="1" lang="en-US" altLang="ja-JP" dirty="0"/>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23/11/20</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smtClean="0">
                <a:solidFill>
                  <a:srgbClr val="D21E23"/>
                </a:solidFill>
              </a:rPr>
              <a:t>年　　月　　日まで</a:t>
            </a:r>
            <a:endParaRPr kumimoji="1" lang="ja-JP" altLang="en-US" sz="700" b="1" dirty="0">
              <a:solidFill>
                <a:srgbClr val="D21E23"/>
              </a:solidFill>
            </a:endParaRP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smtClean="0">
                <a:solidFill>
                  <a:srgbClr val="D21E23"/>
                </a:solidFill>
              </a:rPr>
              <a:t>部</a:t>
            </a:r>
            <a:endParaRPr kumimoji="1" lang="ja-JP" altLang="en-US" sz="700" b="1" dirty="0">
              <a:solidFill>
                <a:srgbClr val="D21E23"/>
              </a:solidFill>
            </a:endParaRPr>
          </a:p>
        </p:txBody>
      </p:sp>
    </p:spTree>
    <p:extLst>
      <p:ext uri="{BB962C8B-B14F-4D97-AF65-F5344CB8AC3E}">
        <p14:creationId xmlns:p14="http://schemas.microsoft.com/office/powerpoint/2010/main" val="400703366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23/11/20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smtClean="0"/>
              <a:t>28pt</a:t>
            </a:r>
            <a:endParaRPr kumimoji="1" lang="en-US" altLang="ja-JP"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20日 </a:t>
            </a:fld>
            <a:endParaRPr lang="en-US" dirty="0"/>
          </a:p>
        </p:txBody>
      </p:sp>
    </p:spTree>
    <p:extLst>
      <p:ext uri="{BB962C8B-B14F-4D97-AF65-F5344CB8AC3E}">
        <p14:creationId xmlns:p14="http://schemas.microsoft.com/office/powerpoint/2010/main" val="57017784"/>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smtClean="0"/>
              <a:t>項目タイトル</a:t>
            </a:r>
            <a:r>
              <a:rPr kumimoji="1" lang="en-US" altLang="ja-JP" dirty="0" smtClean="0"/>
              <a:t> </a:t>
            </a:r>
            <a:r>
              <a:rPr kumimoji="1" lang="ja-JP" altLang="en-US" dirty="0"/>
              <a:t>メイリオ</a:t>
            </a:r>
            <a:r>
              <a:rPr kumimoji="1" lang="en-US" altLang="ja-JP" dirty="0" smtClean="0"/>
              <a:t>36pt</a:t>
            </a:r>
            <a:endParaRPr kumimoji="1" lang="en-US" altLang="ja-JP" dirty="0"/>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2023年 11月 20日 </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smtClean="0"/>
              <a:t>メイリオ</a:t>
            </a:r>
            <a:r>
              <a:rPr kumimoji="1" lang="en-US" altLang="ja-JP" dirty="0" smtClean="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smtClean="0"/>
              <a:t>ページ見出し メイリオ</a:t>
            </a:r>
            <a:r>
              <a:rPr kumimoji="1" lang="en-US" altLang="ja-JP" dirty="0" smtClean="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2023年 11月 20日 </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 Id="rId3"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theme" Target="../theme/theme3.xml"/><Relationship Id="rId6"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theme" Target="../theme/theme4.xml"/><Relationship Id="rId6" Type="http://schemas.openxmlformats.org/officeDocument/2006/relationships/image" Target="../media/image8.emf"/><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smtClean="0">
                <a:solidFill>
                  <a:schemeClr val="bg1"/>
                </a:solidFill>
                <a:latin typeface="Segoe UI" panose="020B0502040204020203" pitchFamily="34" charset="0"/>
                <a:cs typeface="Segoe UI" panose="020B0502040204020203" pitchFamily="34" charset="0"/>
              </a:rPr>
              <a:t> </a:t>
            </a: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23/11/20</a:t>
            </a:fld>
            <a:endParaRPr kumimoji="1" lang="ja-JP" altLang="en-US"/>
          </a:p>
        </p:txBody>
      </p:sp>
      <p:sp>
        <p:nvSpPr>
          <p:cNvPr id="65" name="正方形/長方形 64">
            <a:extLst>
              <a:ext uri="{FF2B5EF4-FFF2-40B4-BE49-F238E27FC236}">
                <a16:creationId xmlns=""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smtClean="0">
                <a:solidFill>
                  <a:schemeClr val="tx1">
                    <a:lumMod val="50000"/>
                    <a:lumOff val="50000"/>
                  </a:schemeClr>
                </a:solidFill>
                <a:latin typeface="Segoe UI" panose="020B0502040204020203" pitchFamily="34" charset="0"/>
                <a:cs typeface="Segoe UI" panose="020B0502040204020203" pitchFamily="34" charset="0"/>
              </a:rPr>
              <a:t>R153 G153 B153</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83" name="正方形/長方形 82">
            <a:extLst>
              <a:ext uri="{FF2B5EF4-FFF2-40B4-BE49-F238E27FC236}">
                <a16:creationId xmlns=""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smtClean="0">
                <a:solidFill>
                  <a:schemeClr val="tx1">
                    <a:lumMod val="50000"/>
                    <a:lumOff val="50000"/>
                  </a:schemeClr>
                </a:solidFill>
                <a:latin typeface="Segoe UI" panose="020B0502040204020203" pitchFamily="34" charset="0"/>
                <a:cs typeface="Segoe UI" panose="020B0502040204020203" pitchFamily="34" charset="0"/>
              </a:rPr>
              <a:t>R102 G102 B102</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smtClean="0">
                <a:solidFill>
                  <a:schemeClr val="tx1">
                    <a:lumMod val="50000"/>
                    <a:lumOff val="50000"/>
                  </a:schemeClr>
                </a:solidFill>
                <a:latin typeface="Segoe UI" panose="020B0502040204020203" pitchFamily="34" charset="0"/>
                <a:cs typeface="Segoe UI" panose="020B0502040204020203" pitchFamily="34" charset="0"/>
              </a:rPr>
              <a:t>R235 G235 B235</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smtClean="0">
                <a:solidFill>
                  <a:schemeClr val="tx1">
                    <a:lumMod val="50000"/>
                    <a:lumOff val="50000"/>
                  </a:schemeClr>
                </a:solidFill>
                <a:latin typeface="Segoe UI" panose="020B0502040204020203" pitchFamily="34" charset="0"/>
                <a:cs typeface="Segoe UI" panose="020B0502040204020203" pitchFamily="34" charset="0"/>
              </a:rPr>
              <a:t>R204 G204 B204</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r>
              <a:rPr kumimoji="1" lang="en-US" altLang="ja-JP" sz="738"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12.5</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smtClean="0">
                <a:solidFill>
                  <a:schemeClr val="tx1">
                    <a:lumMod val="50000"/>
                    <a:lumOff val="50000"/>
                  </a:schemeClr>
                </a:solidFill>
                <a:latin typeface="Segoe UI" panose="020B0502040204020203" pitchFamily="34" charset="0"/>
                <a:cs typeface="Segoe UI" panose="020B0502040204020203" pitchFamily="34" charset="0"/>
              </a:rPr>
              <a:t>R222 G225 B237</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smtClean="0">
                <a:solidFill>
                  <a:schemeClr val="tx1">
                    <a:lumMod val="50000"/>
                    <a:lumOff val="50000"/>
                  </a:schemeClr>
                </a:solidFill>
                <a:latin typeface="Segoe UI" panose="020B0502040204020203" pitchFamily="34" charset="0"/>
                <a:cs typeface="Segoe UI" panose="020B0502040204020203" pitchFamily="34" charset="0"/>
              </a:rPr>
              <a:t>R153 G153 B153</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smtClean="0">
                <a:solidFill>
                  <a:schemeClr val="tx1">
                    <a:lumMod val="50000"/>
                    <a:lumOff val="50000"/>
                  </a:schemeClr>
                </a:solidFill>
                <a:latin typeface="Segoe UI" panose="020B0502040204020203" pitchFamily="34" charset="0"/>
                <a:cs typeface="Segoe UI" panose="020B0502040204020203" pitchFamily="34" charset="0"/>
              </a:rPr>
              <a:t>R102 G102 B102</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smtClean="0">
                <a:solidFill>
                  <a:schemeClr val="tx1">
                    <a:lumMod val="50000"/>
                    <a:lumOff val="50000"/>
                  </a:schemeClr>
                </a:solidFill>
                <a:latin typeface="Segoe UI" panose="020B0502040204020203" pitchFamily="34" charset="0"/>
                <a:cs typeface="Segoe UI" panose="020B0502040204020203" pitchFamily="34" charset="0"/>
              </a:rPr>
              <a:t>R235 G235 B235</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smtClean="0">
                <a:solidFill>
                  <a:schemeClr val="tx1">
                    <a:lumMod val="50000"/>
                    <a:lumOff val="50000"/>
                  </a:schemeClr>
                </a:solidFill>
                <a:latin typeface="Segoe UI" panose="020B0502040204020203" pitchFamily="34" charset="0"/>
                <a:cs typeface="Segoe UI" panose="020B0502040204020203" pitchFamily="34" charset="0"/>
              </a:rPr>
              <a:t>R204 G204 B204</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83" name="正方形/長方形 82">
            <a:extLst>
              <a:ext uri="{FF2B5EF4-FFF2-40B4-BE49-F238E27FC236}">
                <a16:creationId xmlns=""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r>
              <a:rPr kumimoji="1" lang="en-US" altLang="ja-JP" sz="738"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12.5</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smtClean="0">
                <a:solidFill>
                  <a:schemeClr val="tx1">
                    <a:lumMod val="50000"/>
                    <a:lumOff val="50000"/>
                  </a:schemeClr>
                </a:solidFill>
                <a:latin typeface="Segoe UI" panose="020B0502040204020203" pitchFamily="34" charset="0"/>
                <a:cs typeface="Segoe UI" panose="020B0502040204020203" pitchFamily="34" charset="0"/>
              </a:rPr>
              <a:t>R222 G225 B237</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Lst>
  <p:timing>
    <p:tnLst>
      <p:par>
        <p:cTn xmlns:p14="http://schemas.microsoft.com/office/powerpoint/2010/main" id="1" dur="indefinite" restart="never" nodeType="tmRoot"/>
      </p:par>
    </p:tnLst>
  </p:timing>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2023年 11月 20日 </a:t>
            </a:fld>
            <a:endParaRPr lang="en-US" dirty="0"/>
          </a:p>
        </p:txBody>
      </p:sp>
      <p:sp>
        <p:nvSpPr>
          <p:cNvPr id="24" name="コンテンツ プレースホルダー 6">
            <a:extLst>
              <a:ext uri="{FF2B5EF4-FFF2-40B4-BE49-F238E27FC236}">
                <a16:creationId xmlns=""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smtClean="0">
                <a:solidFill>
                  <a:schemeClr val="bg1"/>
                </a:solidFill>
                <a:latin typeface="Segoe UI" panose="020B0502040204020203" pitchFamily="34" charset="0"/>
                <a:cs typeface="Segoe UI" panose="020B0502040204020203" pitchFamily="34" charset="0"/>
              </a:rPr>
              <a:t>/ </a:t>
            </a:r>
            <a:r>
              <a:rPr lang="en-US" altLang="ja-JP" sz="850" dirty="0">
                <a:solidFill>
                  <a:schemeClr val="bg1"/>
                </a:solidFill>
                <a:latin typeface="Segoe UI" panose="020B0502040204020203" pitchFamily="34" charset="0"/>
                <a:cs typeface="Segoe UI" panose="020B0502040204020203" pitchFamily="34" charset="0"/>
              </a:rPr>
              <a:t>©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smtClean="0"/>
              <a:t>/*0</a:t>
            </a:r>
            <a:endParaRPr lang="en-US" dirty="0"/>
          </a:p>
        </p:txBody>
      </p:sp>
      <p:sp>
        <p:nvSpPr>
          <p:cNvPr id="67" name="正方形/長方形 66">
            <a:extLst>
              <a:ext uri="{FF2B5EF4-FFF2-40B4-BE49-F238E27FC236}">
                <a16:creationId xmlns=""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smtClean="0">
                <a:solidFill>
                  <a:schemeClr val="tx1">
                    <a:lumMod val="50000"/>
                    <a:lumOff val="50000"/>
                  </a:schemeClr>
                </a:solidFill>
                <a:latin typeface="Segoe UI" panose="020B0502040204020203" pitchFamily="34" charset="0"/>
                <a:cs typeface="Segoe UI" panose="020B0502040204020203" pitchFamily="34" charset="0"/>
              </a:rPr>
              <a:t>R153 G153 B153</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smtClean="0">
                <a:solidFill>
                  <a:schemeClr val="tx1">
                    <a:lumMod val="50000"/>
                    <a:lumOff val="50000"/>
                  </a:schemeClr>
                </a:solidFill>
                <a:latin typeface="Segoe UI" panose="020B0502040204020203" pitchFamily="34" charset="0"/>
                <a:cs typeface="Segoe UI" panose="020B0502040204020203" pitchFamily="34" charset="0"/>
              </a:rPr>
              <a:t>R102 G102 B102</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smtClean="0">
                <a:solidFill>
                  <a:schemeClr val="tx1">
                    <a:lumMod val="50000"/>
                    <a:lumOff val="50000"/>
                  </a:schemeClr>
                </a:solidFill>
                <a:latin typeface="Segoe UI" panose="020B0502040204020203" pitchFamily="34" charset="0"/>
                <a:cs typeface="Segoe UI" panose="020B0502040204020203" pitchFamily="34" charset="0"/>
              </a:rPr>
              <a:t>R235 G235 B235</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smtClean="0">
                <a:solidFill>
                  <a:schemeClr val="tx1">
                    <a:lumMod val="50000"/>
                    <a:lumOff val="50000"/>
                  </a:schemeClr>
                </a:solidFill>
                <a:latin typeface="Segoe UI" panose="020B0502040204020203" pitchFamily="34" charset="0"/>
                <a:cs typeface="Segoe UI" panose="020B0502040204020203" pitchFamily="34" charset="0"/>
              </a:rPr>
              <a:t>R204 G204 B204</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r>
              <a:rPr kumimoji="1" lang="en-US" altLang="ja-JP" sz="738" b="0" i="0" u="none" strike="noStrike" kern="1200" cap="none" spc="0" normalizeH="0" baseline="0" noProof="0" dirty="0" smtClean="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12.5</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smtClean="0">
                <a:solidFill>
                  <a:schemeClr val="tx1">
                    <a:lumMod val="50000"/>
                    <a:lumOff val="50000"/>
                  </a:schemeClr>
                </a:solidFill>
                <a:latin typeface="Segoe UI" panose="020B0502040204020203" pitchFamily="34" charset="0"/>
                <a:cs typeface="Segoe UI" panose="020B0502040204020203" pitchFamily="34" charset="0"/>
              </a:rPr>
              <a:t>R222 G225 B237</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timing>
    <p:tnLst>
      <p:par>
        <p:cTn xmlns:p14="http://schemas.microsoft.com/office/powerpoint/2010/main" id="1" dur="indefinite" restart="never" nodeType="tmRoot"/>
      </p:par>
    </p:tnLst>
  </p:timing>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smtClean="0">
                <a:solidFill>
                  <a:schemeClr val="bg1"/>
                </a:solidFill>
              </a:rPr>
              <a:t>DS</a:t>
            </a:r>
            <a:r>
              <a:rPr kumimoji="1" lang="ja-JP" altLang="en-US" sz="700" b="1" dirty="0" smtClean="0">
                <a:solidFill>
                  <a:schemeClr val="bg1"/>
                </a:solidFill>
              </a:rPr>
              <a:t>部</a:t>
            </a:r>
            <a:endParaRPr kumimoji="1" lang="ja-JP" altLang="en-US" sz="700" b="1" dirty="0">
              <a:solidFill>
                <a:schemeClr val="bg1"/>
              </a:solidFill>
            </a:endParaRPr>
          </a:p>
        </p:txBody>
      </p:sp>
      <p:sp>
        <p:nvSpPr>
          <p:cNvPr id="11" name="テキスト ボックス 10">
            <a:extLst>
              <a:ext uri="{FF2B5EF4-FFF2-40B4-BE49-F238E27FC236}">
                <a16:creationId xmlns=""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timing>
    <p:tnLst>
      <p:par>
        <p:cTn xmlns:p14="http://schemas.microsoft.com/office/powerpoint/2010/main" id="1" dur="indefinite" restart="never" nodeType="tmRoot"/>
      </p:par>
    </p:tnLst>
  </p:timing>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pPr marL="342900" indent="-342900">
              <a:buFont typeface="Arial"/>
              <a:buChar char="•"/>
            </a:pPr>
            <a:r>
              <a:rPr kumimoji="1" lang="ja-JP" altLang="en-US" sz="2400" dirty="0" smtClean="0"/>
              <a:t>先週</a:t>
            </a:r>
            <a:r>
              <a:rPr lang="ja-JP" altLang="en-US" sz="2400" dirty="0" smtClean="0"/>
              <a:t>（</a:t>
            </a:r>
            <a:r>
              <a:rPr lang="en-US" altLang="ja-JP" sz="2400" dirty="0" smtClean="0"/>
              <a:t>〜11/18</a:t>
            </a:r>
            <a:r>
              <a:rPr lang="ja-JP" altLang="en-US" sz="2400" dirty="0" smtClean="0"/>
              <a:t>）取り組んだ内容の共有</a:t>
            </a:r>
            <a:endParaRPr lang="en-US" altLang="ja-JP" sz="2400" dirty="0" smtClean="0"/>
          </a:p>
          <a:p>
            <a:pPr marL="800100" lvl="1" indent="-342900">
              <a:buFont typeface="Arial"/>
              <a:buChar char="•"/>
            </a:pPr>
            <a:r>
              <a:rPr kumimoji="1" lang="ja-JP" altLang="en-US" sz="1800" dirty="0" smtClean="0"/>
              <a:t>目的</a:t>
            </a:r>
            <a:endParaRPr kumimoji="1" lang="en-US" altLang="ja-JP" sz="1800" dirty="0" smtClean="0"/>
          </a:p>
          <a:p>
            <a:pPr marL="800100" lvl="1" indent="-342900">
              <a:buFont typeface="Arial"/>
              <a:buChar char="•"/>
            </a:pPr>
            <a:r>
              <a:rPr kumimoji="1" lang="ja-JP" altLang="en-US" sz="1800" dirty="0" smtClean="0"/>
              <a:t>モデル活用結果</a:t>
            </a:r>
            <a:endParaRPr kumimoji="1" lang="en-US" altLang="ja-JP" sz="1800" dirty="0" smtClean="0"/>
          </a:p>
        </p:txBody>
      </p:sp>
      <p:sp>
        <p:nvSpPr>
          <p:cNvPr id="3" name="テキスト プレースホルダー 2"/>
          <p:cNvSpPr>
            <a:spLocks noGrp="1"/>
          </p:cNvSpPr>
          <p:nvPr>
            <p:ph type="body" sz="quarter" idx="20"/>
          </p:nvPr>
        </p:nvSpPr>
        <p:spPr/>
        <p:txBody>
          <a:bodyPr/>
          <a:lstStyle/>
          <a:p>
            <a:r>
              <a:rPr lang="ja-JP" altLang="en-US" dirty="0" smtClean="0"/>
              <a:t>打ち合わせの目的</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20日 </a:t>
            </a:fld>
            <a:endParaRPr lang="en-US" dirty="0"/>
          </a:p>
        </p:txBody>
      </p:sp>
    </p:spTree>
    <p:extLst>
      <p:ext uri="{BB962C8B-B14F-4D97-AF65-F5344CB8AC3E}">
        <p14:creationId xmlns:p14="http://schemas.microsoft.com/office/powerpoint/2010/main" val="3154723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a:p>
        </p:txBody>
      </p:sp>
      <p:sp>
        <p:nvSpPr>
          <p:cNvPr id="3" name="テキスト プレースホルダー 2"/>
          <p:cNvSpPr>
            <a:spLocks noGrp="1"/>
          </p:cNvSpPr>
          <p:nvPr>
            <p:ph type="body" sz="quarter" idx="20"/>
          </p:nvPr>
        </p:nvSpPr>
        <p:spPr/>
        <p:txBody>
          <a:bodyPr/>
          <a:lstStyle/>
          <a:p>
            <a:r>
              <a:rPr kumimoji="1" lang="ja-JP" altLang="en-US" dirty="0" smtClean="0"/>
              <a:t>データ準備</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20日 </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3261204755"/>
              </p:ext>
            </p:extLst>
          </p:nvPr>
        </p:nvGraphicFramePr>
        <p:xfrm>
          <a:off x="434169" y="787939"/>
          <a:ext cx="11351545" cy="4251959"/>
        </p:xfrm>
        <a:graphic>
          <a:graphicData uri="http://schemas.openxmlformats.org/drawingml/2006/table">
            <a:tbl>
              <a:tblPr firstRow="1" bandRow="1">
                <a:tableStyleId>{5C22544A-7EE6-4342-B048-85BDC9FD1C3A}</a:tableStyleId>
              </a:tblPr>
              <a:tblGrid>
                <a:gridCol w="2709333"/>
                <a:gridCol w="2709333"/>
                <a:gridCol w="5932879"/>
              </a:tblGrid>
              <a:tr h="370840">
                <a:tc>
                  <a:txBody>
                    <a:bodyPr/>
                    <a:lstStyle/>
                    <a:p>
                      <a:endParaRPr kumimoji="1" lang="ja-JP" altLang="en-US" dirty="0"/>
                    </a:p>
                  </a:txBody>
                  <a:tcPr/>
                </a:tc>
                <a:tc>
                  <a:txBody>
                    <a:bodyPr/>
                    <a:lstStyle/>
                    <a:p>
                      <a:r>
                        <a:rPr kumimoji="1" lang="ja-JP" altLang="en-US" dirty="0" smtClean="0"/>
                        <a:t>元データのありか</a:t>
                      </a:r>
                      <a:endParaRPr kumimoji="1" lang="ja-JP" altLang="en-US" dirty="0"/>
                    </a:p>
                  </a:txBody>
                  <a:tcPr/>
                </a:tc>
                <a:tc>
                  <a:txBody>
                    <a:bodyPr/>
                    <a:lstStyle/>
                    <a:p>
                      <a:r>
                        <a:rPr kumimoji="1" lang="ja-JP" altLang="en-US" dirty="0" smtClean="0"/>
                        <a:t>データの作り方</a:t>
                      </a:r>
                      <a:endParaRPr kumimoji="1" lang="ja-JP" altLang="en-US" dirty="0"/>
                    </a:p>
                  </a:txBody>
                  <a:tcPr/>
                </a:tc>
              </a:tr>
              <a:tr h="370840">
                <a:tc>
                  <a:txBody>
                    <a:bodyPr/>
                    <a:lstStyle/>
                    <a:p>
                      <a:r>
                        <a:rPr kumimoji="1" lang="ja-JP" altLang="en-US" dirty="0" smtClean="0"/>
                        <a:t>印刷検収</a:t>
                      </a:r>
                      <a:r>
                        <a:rPr kumimoji="1" lang="en-US" altLang="ja-JP" dirty="0" smtClean="0"/>
                        <a:t>LT/</a:t>
                      </a:r>
                      <a:r>
                        <a:rPr kumimoji="1" lang="ja-JP" altLang="en-US" dirty="0" smtClean="0"/>
                        <a:t>検収入庫</a:t>
                      </a:r>
                      <a:r>
                        <a:rPr kumimoji="1" lang="en-US" altLang="ja-JP" dirty="0" smtClean="0"/>
                        <a:t>LT/</a:t>
                      </a:r>
                      <a:r>
                        <a:rPr kumimoji="1" lang="ja-JP" altLang="en-US" dirty="0" smtClean="0"/>
                        <a:t>入庫出庫</a:t>
                      </a:r>
                      <a:r>
                        <a:rPr kumimoji="1" lang="en-US" altLang="ja-JP" dirty="0" smtClean="0"/>
                        <a:t>LT/</a:t>
                      </a:r>
                      <a:r>
                        <a:rPr kumimoji="1" lang="ja-JP" altLang="en-US" dirty="0" smtClean="0"/>
                        <a:t>出庫回収</a:t>
                      </a:r>
                      <a:r>
                        <a:rPr kumimoji="1" lang="en-US" altLang="ja-JP" dirty="0" smtClean="0"/>
                        <a:t>LT/</a:t>
                      </a:r>
                      <a:r>
                        <a:rPr kumimoji="1" lang="ja-JP" altLang="en-US" dirty="0" smtClean="0"/>
                        <a:t>社内</a:t>
                      </a:r>
                      <a:r>
                        <a:rPr kumimoji="1" lang="en-US" altLang="ja-JP" dirty="0" smtClean="0"/>
                        <a:t>LT</a:t>
                      </a:r>
                      <a:r>
                        <a:rPr kumimoji="1" lang="ja-JP" altLang="en-US" dirty="0" smtClean="0"/>
                        <a:t>（検収回収</a:t>
                      </a:r>
                      <a:r>
                        <a:rPr kumimoji="1" lang="en-US" altLang="ja-JP" dirty="0" smtClean="0"/>
                        <a:t>LT</a:t>
                      </a:r>
                      <a:r>
                        <a:rPr kumimoji="1" lang="ja-JP" altLang="en-US" dirty="0" smtClean="0"/>
                        <a:t>）</a:t>
                      </a:r>
                      <a:endParaRPr kumimoji="1" lang="ja-JP" altLang="en-US" dirty="0"/>
                    </a:p>
                  </a:txBody>
                  <a:tcPr/>
                </a:tc>
                <a:tc>
                  <a:txBody>
                    <a:bodyPr/>
                    <a:lstStyle/>
                    <a:p>
                      <a:r>
                        <a:rPr kumimoji="1" lang="ja-JP" altLang="en-US" dirty="0" smtClean="0"/>
                        <a:t>所在管理</a:t>
                      </a:r>
                      <a:r>
                        <a:rPr kumimoji="1" lang="en-US" altLang="ja-JP" dirty="0" smtClean="0"/>
                        <a:t>MB</a:t>
                      </a:r>
                      <a:endParaRPr kumimoji="1" lang="ja-JP" altLang="en-US" dirty="0"/>
                    </a:p>
                  </a:txBody>
                  <a:tcPr/>
                </a:tc>
                <a:tc>
                  <a:txBody>
                    <a:bodyPr/>
                    <a:lstStyle/>
                    <a:p>
                      <a:r>
                        <a:rPr kumimoji="1" lang="ja-JP" altLang="en-US" dirty="0" smtClean="0"/>
                        <a:t>回収月が</a:t>
                      </a:r>
                      <a:r>
                        <a:rPr kumimoji="1" lang="en-US" altLang="ja-JP" dirty="0" smtClean="0"/>
                        <a:t>9</a:t>
                      </a:r>
                      <a:r>
                        <a:rPr kumimoji="1" lang="ja-JP" altLang="en-US" dirty="0" smtClean="0"/>
                        <a:t>月のもので、印刷検収入庫出庫回収の各タイムスタンプが押されているかんばんから算出</a:t>
                      </a:r>
                      <a:endParaRPr kumimoji="1" lang="ja-JP" altLang="en-US" dirty="0"/>
                    </a:p>
                  </a:txBody>
                  <a:tcPr/>
                </a:tc>
              </a:tr>
              <a:tr h="370840">
                <a:tc>
                  <a:txBody>
                    <a:bodyPr/>
                    <a:lstStyle/>
                    <a:p>
                      <a:r>
                        <a:rPr kumimoji="1" lang="ja-JP" altLang="en-US" dirty="0" smtClean="0"/>
                        <a:t>収容数</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所在管理</a:t>
                      </a:r>
                      <a:r>
                        <a:rPr kumimoji="1" lang="en-US" altLang="ja-JP" dirty="0" smtClean="0"/>
                        <a:t>MB</a:t>
                      </a:r>
                      <a:endParaRPr kumimoji="1" lang="ja-JP" altLang="en-US" dirty="0" smtClean="0"/>
                    </a:p>
                  </a:txBody>
                  <a:tcPr/>
                </a:tc>
                <a:tc>
                  <a:txBody>
                    <a:bodyPr/>
                    <a:lstStyle/>
                    <a:p>
                      <a:endParaRPr kumimoji="1" lang="ja-JP" altLang="en-US" dirty="0"/>
                    </a:p>
                  </a:txBody>
                  <a:tcPr/>
                </a:tc>
              </a:tr>
              <a:tr h="370840">
                <a:tc>
                  <a:txBody>
                    <a:bodyPr/>
                    <a:lstStyle/>
                    <a:p>
                      <a:r>
                        <a:rPr kumimoji="1" lang="ja-JP" altLang="en-US" dirty="0" smtClean="0"/>
                        <a:t>仕入先名</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所在管理</a:t>
                      </a:r>
                      <a:r>
                        <a:rPr kumimoji="1" lang="en-US" altLang="ja-JP" dirty="0" smtClean="0"/>
                        <a:t>MB</a:t>
                      </a:r>
                      <a:endParaRPr kumimoji="1" lang="ja-JP" altLang="en-US" dirty="0" smtClean="0"/>
                    </a:p>
                  </a:txBody>
                  <a:tcPr/>
                </a:tc>
                <a:tc>
                  <a:txBody>
                    <a:bodyPr/>
                    <a:lstStyle/>
                    <a:p>
                      <a:endParaRPr kumimoji="1" lang="ja-JP" altLang="en-US" dirty="0"/>
                    </a:p>
                  </a:txBody>
                  <a:tcPr/>
                </a:tc>
              </a:tr>
              <a:tr h="370840">
                <a:tc>
                  <a:txBody>
                    <a:bodyPr/>
                    <a:lstStyle/>
                    <a:p>
                      <a:r>
                        <a:rPr kumimoji="1" lang="ja-JP" altLang="en-US" dirty="0" smtClean="0"/>
                        <a:t>在庫数</a:t>
                      </a:r>
                      <a:r>
                        <a:rPr kumimoji="1" lang="en-US" altLang="ja-JP" dirty="0" smtClean="0"/>
                        <a:t>/</a:t>
                      </a:r>
                      <a:r>
                        <a:rPr kumimoji="1" lang="ja-JP" altLang="en-US" dirty="0" smtClean="0"/>
                        <a:t>入庫数</a:t>
                      </a:r>
                      <a:r>
                        <a:rPr kumimoji="1" lang="en-US" altLang="ja-JP" dirty="0" smtClean="0"/>
                        <a:t>/</a:t>
                      </a:r>
                      <a:r>
                        <a:rPr kumimoji="1" lang="ja-JP" altLang="en-US" dirty="0" smtClean="0"/>
                        <a:t>出庫数</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在庫推移</a:t>
                      </a:r>
                      <a:r>
                        <a:rPr kumimoji="1" lang="en-US" altLang="ja-JP" dirty="0" smtClean="0"/>
                        <a:t>MB</a:t>
                      </a:r>
                      <a:endParaRPr kumimoji="1" lang="ja-JP" altLang="en-US" dirty="0" smtClean="0"/>
                    </a:p>
                  </a:txBody>
                  <a:tcPr/>
                </a:tc>
                <a:tc>
                  <a:txBody>
                    <a:bodyPr/>
                    <a:lstStyle/>
                    <a:p>
                      <a:endParaRPr kumimoji="1" lang="ja-JP" altLang="en-US" dirty="0"/>
                    </a:p>
                  </a:txBody>
                  <a:tcPr/>
                </a:tc>
              </a:tr>
              <a:tr h="370840">
                <a:tc>
                  <a:txBody>
                    <a:bodyPr/>
                    <a:lstStyle/>
                    <a:p>
                      <a:r>
                        <a:rPr kumimoji="1" lang="ja-JP" altLang="en-US" dirty="0" smtClean="0"/>
                        <a:t>納入ｻｲｸﾙ間隔</a:t>
                      </a:r>
                      <a:r>
                        <a:rPr kumimoji="1" lang="en-US" altLang="ja-JP" dirty="0" smtClean="0"/>
                        <a:t>/</a:t>
                      </a:r>
                      <a:r>
                        <a:rPr kumimoji="1" lang="ja-JP" altLang="en-US" dirty="0" smtClean="0"/>
                        <a:t>回数</a:t>
                      </a:r>
                      <a:r>
                        <a:rPr kumimoji="1" lang="en-US" altLang="ja-JP" dirty="0" smtClean="0"/>
                        <a:t>/</a:t>
                      </a:r>
                      <a:r>
                        <a:rPr kumimoji="1" lang="ja-JP" altLang="en-US" dirty="0" smtClean="0"/>
                        <a:t>遅れ</a:t>
                      </a:r>
                      <a:endParaRPr kumimoji="1" lang="ja-JP" altLang="en-US" dirty="0"/>
                    </a:p>
                  </a:txBody>
                  <a:tcPr/>
                </a:tc>
                <a:tc>
                  <a:txBody>
                    <a:bodyPr/>
                    <a:lstStyle/>
                    <a:p>
                      <a:r>
                        <a:rPr kumimoji="1" lang="ja-JP" altLang="en-US" dirty="0" smtClean="0"/>
                        <a:t>手配運用情報</a:t>
                      </a:r>
                      <a:endParaRPr kumimoji="1" lang="ja-JP" altLang="en-US" dirty="0"/>
                    </a:p>
                  </a:txBody>
                  <a:tcPr/>
                </a:tc>
                <a:tc>
                  <a:txBody>
                    <a:bodyPr/>
                    <a:lstStyle/>
                    <a:p>
                      <a:endParaRPr kumimoji="1" lang="ja-JP" altLang="en-US" dirty="0"/>
                    </a:p>
                  </a:txBody>
                  <a:tcPr/>
                </a:tc>
              </a:tr>
              <a:tr h="370840">
                <a:tc>
                  <a:txBody>
                    <a:bodyPr/>
                    <a:lstStyle/>
                    <a:p>
                      <a:r>
                        <a:rPr kumimoji="1" lang="ja-JP" altLang="en-US" dirty="0" smtClean="0"/>
                        <a:t>基準在庫日数</a:t>
                      </a:r>
                      <a:endParaRPr kumimoji="1" lang="en-US" altLang="ja-JP"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手配運用情報</a:t>
                      </a:r>
                    </a:p>
                  </a:txBody>
                  <a:tcPr/>
                </a:tc>
                <a:tc>
                  <a:txBody>
                    <a:bodyPr/>
                    <a:lstStyle/>
                    <a:p>
                      <a:endParaRPr kumimoji="1" lang="ja-JP" altLang="en-US" dirty="0"/>
                    </a:p>
                  </a:txBody>
                  <a:tcPr/>
                </a:tc>
              </a:tr>
              <a:tr h="370840">
                <a:tc>
                  <a:txBody>
                    <a:bodyPr/>
                    <a:lstStyle/>
                    <a:p>
                      <a:r>
                        <a:rPr kumimoji="1" lang="ja-JP" altLang="en-US" dirty="0" smtClean="0"/>
                        <a:t>日量数</a:t>
                      </a:r>
                      <a:endParaRPr kumimoji="1" lang="en-US" altLang="ja-JP"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手配数</a:t>
                      </a:r>
                    </a:p>
                  </a:txBody>
                  <a:tcPr/>
                </a:tc>
                <a:tc>
                  <a:txBody>
                    <a:bodyPr/>
                    <a:lstStyle/>
                    <a:p>
                      <a:endParaRPr kumimoji="1" lang="ja-JP" altLang="en-US" dirty="0"/>
                    </a:p>
                  </a:txBody>
                  <a:tcPr/>
                </a:tc>
              </a:tr>
              <a:tr h="370840">
                <a:tc>
                  <a:txBody>
                    <a:bodyPr/>
                    <a:lstStyle/>
                    <a:p>
                      <a:r>
                        <a:rPr kumimoji="1" lang="ja-JP" altLang="en-US" dirty="0" smtClean="0"/>
                        <a:t>基準在庫枚数</a:t>
                      </a:r>
                      <a:endParaRPr kumimoji="1" lang="en-US" altLang="ja-JP"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手配数</a:t>
                      </a:r>
                    </a:p>
                  </a:txBody>
                  <a:tcPr/>
                </a:tc>
                <a:tc>
                  <a:txBody>
                    <a:bodyPr/>
                    <a:lstStyle/>
                    <a:p>
                      <a:endParaRPr kumimoji="1" lang="ja-JP" altLang="en-US" dirty="0"/>
                    </a:p>
                  </a:txBody>
                  <a:tcPr/>
                </a:tc>
              </a:tr>
              <a:tr h="370840">
                <a:tc>
                  <a:txBody>
                    <a:bodyPr/>
                    <a:lstStyle/>
                    <a:p>
                      <a:r>
                        <a:rPr kumimoji="1" lang="ja-JP" altLang="en-US" dirty="0" smtClean="0"/>
                        <a:t>不等ピッチ</a:t>
                      </a:r>
                      <a:endParaRPr kumimoji="1" lang="en-US" altLang="ja-JP"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smtClean="0"/>
                    </a:p>
                  </a:txBody>
                  <a:tcPr/>
                </a:tc>
                <a:tc>
                  <a:txBody>
                    <a:bodyPr/>
                    <a:lstStyle/>
                    <a:p>
                      <a:r>
                        <a:rPr kumimoji="1" lang="ja-JP" altLang="en-US" dirty="0" smtClean="0"/>
                        <a:t>不等ピッチ係数より算出</a:t>
                      </a:r>
                      <a:endParaRPr kumimoji="1" lang="ja-JP" altLang="en-US" dirty="0"/>
                    </a:p>
                  </a:txBody>
                  <a:tcPr/>
                </a:tc>
              </a:tr>
            </a:tbl>
          </a:graphicData>
        </a:graphic>
      </p:graphicFrame>
    </p:spTree>
    <p:extLst>
      <p:ext uri="{BB962C8B-B14F-4D97-AF65-F5344CB8AC3E}">
        <p14:creationId xmlns:p14="http://schemas.microsoft.com/office/powerpoint/2010/main" val="15006666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dirty="0"/>
          </a:p>
        </p:txBody>
      </p:sp>
      <p:sp>
        <p:nvSpPr>
          <p:cNvPr id="3" name="テキスト プレースホルダー 2"/>
          <p:cNvSpPr>
            <a:spLocks noGrp="1"/>
          </p:cNvSpPr>
          <p:nvPr>
            <p:ph type="body" sz="quarter" idx="20"/>
          </p:nvPr>
        </p:nvSpPr>
        <p:spPr/>
        <p:txBody>
          <a:bodyPr/>
          <a:lstStyle/>
          <a:p>
            <a:endParaRPr kumimoji="1" lang="ja-JP" altLang="en-US"/>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20日 </a:t>
            </a:fld>
            <a:endParaRPr lang="en-US" dirty="0"/>
          </a:p>
        </p:txBody>
      </p:sp>
      <p:sp>
        <p:nvSpPr>
          <p:cNvPr id="5" name="正方形/長方形 4"/>
          <p:cNvSpPr/>
          <p:nvPr/>
        </p:nvSpPr>
        <p:spPr>
          <a:xfrm>
            <a:off x="7213600" y="2387600"/>
            <a:ext cx="914400" cy="2921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t>条件</a:t>
            </a:r>
            <a:endParaRPr kumimoji="1" lang="ja-JP" altLang="en-US" sz="1400" dirty="0"/>
          </a:p>
        </p:txBody>
      </p:sp>
      <p:sp>
        <p:nvSpPr>
          <p:cNvPr id="6" name="円/楕円 5"/>
          <p:cNvSpPr/>
          <p:nvPr/>
        </p:nvSpPr>
        <p:spPr>
          <a:xfrm>
            <a:off x="6819900" y="2908300"/>
            <a:ext cx="800100" cy="38100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7759700" y="2908300"/>
            <a:ext cx="800100" cy="38100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8" name="直線矢印コネクタ 7"/>
          <p:cNvCxnSpPr>
            <a:stCxn id="5" idx="2"/>
            <a:endCxn id="6" idx="0"/>
          </p:cNvCxnSpPr>
          <p:nvPr/>
        </p:nvCxnSpPr>
        <p:spPr>
          <a:xfrm flipH="1">
            <a:off x="7219950" y="2679700"/>
            <a:ext cx="450850" cy="2286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9" name="直線矢印コネクタ 8"/>
          <p:cNvCxnSpPr>
            <a:stCxn id="5" idx="2"/>
            <a:endCxn id="7" idx="0"/>
          </p:cNvCxnSpPr>
          <p:nvPr/>
        </p:nvCxnSpPr>
        <p:spPr>
          <a:xfrm>
            <a:off x="7670800" y="2679700"/>
            <a:ext cx="488950" cy="2286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0" name="テキスト ボックス 9"/>
          <p:cNvSpPr txBox="1"/>
          <p:nvPr/>
        </p:nvSpPr>
        <p:spPr>
          <a:xfrm>
            <a:off x="6794500" y="2641600"/>
            <a:ext cx="492593" cy="276999"/>
          </a:xfrm>
          <a:prstGeom prst="rect">
            <a:avLst/>
          </a:prstGeom>
          <a:noFill/>
        </p:spPr>
        <p:txBody>
          <a:bodyPr wrap="none" rtlCol="0">
            <a:spAutoFit/>
          </a:bodyPr>
          <a:lstStyle/>
          <a:p>
            <a:r>
              <a:rPr kumimoji="1" lang="en-US" altLang="ja-JP" sz="1200" dirty="0" smtClean="0"/>
              <a:t>YES</a:t>
            </a:r>
            <a:endParaRPr kumimoji="1" lang="ja-JP" altLang="en-US" sz="1200" dirty="0"/>
          </a:p>
        </p:txBody>
      </p:sp>
      <p:sp>
        <p:nvSpPr>
          <p:cNvPr id="11" name="テキスト ボックス 10"/>
          <p:cNvSpPr txBox="1"/>
          <p:nvPr/>
        </p:nvSpPr>
        <p:spPr>
          <a:xfrm>
            <a:off x="8102600" y="2641600"/>
            <a:ext cx="415498" cy="276999"/>
          </a:xfrm>
          <a:prstGeom prst="rect">
            <a:avLst/>
          </a:prstGeom>
          <a:noFill/>
        </p:spPr>
        <p:txBody>
          <a:bodyPr wrap="none" rtlCol="0">
            <a:spAutoFit/>
          </a:bodyPr>
          <a:lstStyle/>
          <a:p>
            <a:r>
              <a:rPr lang="en-US" altLang="ja-JP" sz="1200" dirty="0" smtClean="0"/>
              <a:t>NO</a:t>
            </a:r>
            <a:endParaRPr kumimoji="1" lang="ja-JP" altLang="en-US" sz="1200" dirty="0"/>
          </a:p>
        </p:txBody>
      </p:sp>
      <p:sp>
        <p:nvSpPr>
          <p:cNvPr id="12" name="正方形/長方形 11"/>
          <p:cNvSpPr/>
          <p:nvPr/>
        </p:nvSpPr>
        <p:spPr>
          <a:xfrm>
            <a:off x="6286500" y="3467100"/>
            <a:ext cx="914400" cy="2921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t>条件</a:t>
            </a:r>
            <a:endParaRPr kumimoji="1" lang="ja-JP" altLang="en-US" sz="1400" dirty="0"/>
          </a:p>
        </p:txBody>
      </p:sp>
      <p:sp>
        <p:nvSpPr>
          <p:cNvPr id="13" name="円/楕円 12"/>
          <p:cNvSpPr/>
          <p:nvPr/>
        </p:nvSpPr>
        <p:spPr>
          <a:xfrm>
            <a:off x="5892800" y="3987800"/>
            <a:ext cx="800100" cy="38100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6832600" y="3987800"/>
            <a:ext cx="800100" cy="38100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5" name="直線矢印コネクタ 14"/>
          <p:cNvCxnSpPr>
            <a:stCxn id="12" idx="2"/>
            <a:endCxn id="13" idx="0"/>
          </p:cNvCxnSpPr>
          <p:nvPr/>
        </p:nvCxnSpPr>
        <p:spPr>
          <a:xfrm flipH="1">
            <a:off x="6292850" y="3759200"/>
            <a:ext cx="450850" cy="2286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 name="直線矢印コネクタ 15"/>
          <p:cNvCxnSpPr>
            <a:stCxn id="12" idx="2"/>
            <a:endCxn id="14" idx="0"/>
          </p:cNvCxnSpPr>
          <p:nvPr/>
        </p:nvCxnSpPr>
        <p:spPr>
          <a:xfrm>
            <a:off x="6743700" y="3759200"/>
            <a:ext cx="488950" cy="2286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7" name="テキスト ボックス 16"/>
          <p:cNvSpPr txBox="1"/>
          <p:nvPr/>
        </p:nvSpPr>
        <p:spPr>
          <a:xfrm>
            <a:off x="5867400" y="3721100"/>
            <a:ext cx="492593" cy="276999"/>
          </a:xfrm>
          <a:prstGeom prst="rect">
            <a:avLst/>
          </a:prstGeom>
          <a:noFill/>
        </p:spPr>
        <p:txBody>
          <a:bodyPr wrap="none" rtlCol="0">
            <a:spAutoFit/>
          </a:bodyPr>
          <a:lstStyle/>
          <a:p>
            <a:r>
              <a:rPr kumimoji="1" lang="en-US" altLang="ja-JP" sz="1200" dirty="0" smtClean="0"/>
              <a:t>YES</a:t>
            </a:r>
            <a:endParaRPr kumimoji="1" lang="ja-JP" altLang="en-US" sz="1200" dirty="0"/>
          </a:p>
        </p:txBody>
      </p:sp>
      <p:sp>
        <p:nvSpPr>
          <p:cNvPr id="18" name="テキスト ボックス 17"/>
          <p:cNvSpPr txBox="1"/>
          <p:nvPr/>
        </p:nvSpPr>
        <p:spPr>
          <a:xfrm>
            <a:off x="7175500" y="3721100"/>
            <a:ext cx="415498" cy="276999"/>
          </a:xfrm>
          <a:prstGeom prst="rect">
            <a:avLst/>
          </a:prstGeom>
          <a:noFill/>
        </p:spPr>
        <p:txBody>
          <a:bodyPr wrap="none" rtlCol="0">
            <a:spAutoFit/>
          </a:bodyPr>
          <a:lstStyle/>
          <a:p>
            <a:r>
              <a:rPr lang="en-US" altLang="ja-JP" sz="1200" dirty="0" smtClean="0"/>
              <a:t>NO</a:t>
            </a:r>
            <a:endParaRPr kumimoji="1" lang="ja-JP" altLang="en-US" sz="1200" dirty="0"/>
          </a:p>
        </p:txBody>
      </p:sp>
      <p:sp>
        <p:nvSpPr>
          <p:cNvPr id="19" name="正方形/長方形 18"/>
          <p:cNvSpPr/>
          <p:nvPr/>
        </p:nvSpPr>
        <p:spPr>
          <a:xfrm>
            <a:off x="8178800" y="3467100"/>
            <a:ext cx="914400" cy="29210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t>条件</a:t>
            </a:r>
            <a:endParaRPr kumimoji="1" lang="ja-JP" altLang="en-US" sz="1400" dirty="0"/>
          </a:p>
        </p:txBody>
      </p:sp>
      <p:sp>
        <p:nvSpPr>
          <p:cNvPr id="20" name="円/楕円 19"/>
          <p:cNvSpPr/>
          <p:nvPr/>
        </p:nvSpPr>
        <p:spPr>
          <a:xfrm>
            <a:off x="7785100" y="3987800"/>
            <a:ext cx="800100" cy="38100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8724900" y="3987800"/>
            <a:ext cx="800100" cy="381000"/>
          </a:xfrm>
          <a:prstGeom prst="ellipse">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2" name="直線矢印コネクタ 21"/>
          <p:cNvCxnSpPr>
            <a:stCxn id="19" idx="2"/>
            <a:endCxn id="20" idx="0"/>
          </p:cNvCxnSpPr>
          <p:nvPr/>
        </p:nvCxnSpPr>
        <p:spPr>
          <a:xfrm flipH="1">
            <a:off x="8185150" y="3759200"/>
            <a:ext cx="450850" cy="2286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19" idx="2"/>
            <a:endCxn id="21" idx="0"/>
          </p:cNvCxnSpPr>
          <p:nvPr/>
        </p:nvCxnSpPr>
        <p:spPr>
          <a:xfrm>
            <a:off x="8636000" y="3759200"/>
            <a:ext cx="488950" cy="2286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4" name="テキスト ボックス 23"/>
          <p:cNvSpPr txBox="1"/>
          <p:nvPr/>
        </p:nvSpPr>
        <p:spPr>
          <a:xfrm>
            <a:off x="7759700" y="3721100"/>
            <a:ext cx="492593" cy="276999"/>
          </a:xfrm>
          <a:prstGeom prst="rect">
            <a:avLst/>
          </a:prstGeom>
          <a:noFill/>
        </p:spPr>
        <p:txBody>
          <a:bodyPr wrap="none" rtlCol="0">
            <a:spAutoFit/>
          </a:bodyPr>
          <a:lstStyle/>
          <a:p>
            <a:r>
              <a:rPr kumimoji="1" lang="en-US" altLang="ja-JP" sz="1200" dirty="0" smtClean="0"/>
              <a:t>YES</a:t>
            </a:r>
            <a:endParaRPr kumimoji="1" lang="ja-JP" altLang="en-US" sz="1200" dirty="0"/>
          </a:p>
        </p:txBody>
      </p:sp>
      <p:sp>
        <p:nvSpPr>
          <p:cNvPr id="25" name="テキスト ボックス 24"/>
          <p:cNvSpPr txBox="1"/>
          <p:nvPr/>
        </p:nvSpPr>
        <p:spPr>
          <a:xfrm>
            <a:off x="9067800" y="3721100"/>
            <a:ext cx="415498" cy="276999"/>
          </a:xfrm>
          <a:prstGeom prst="rect">
            <a:avLst/>
          </a:prstGeom>
          <a:noFill/>
        </p:spPr>
        <p:txBody>
          <a:bodyPr wrap="none" rtlCol="0">
            <a:spAutoFit/>
          </a:bodyPr>
          <a:lstStyle/>
          <a:p>
            <a:r>
              <a:rPr lang="en-US" altLang="ja-JP" sz="1200" dirty="0" smtClean="0"/>
              <a:t>NO</a:t>
            </a:r>
            <a:endParaRPr kumimoji="1" lang="ja-JP" altLang="en-US" sz="1200" dirty="0"/>
          </a:p>
        </p:txBody>
      </p:sp>
      <p:cxnSp>
        <p:nvCxnSpPr>
          <p:cNvPr id="26" name="直線矢印コネクタ 25"/>
          <p:cNvCxnSpPr>
            <a:stCxn id="6" idx="4"/>
            <a:endCxn id="12" idx="0"/>
          </p:cNvCxnSpPr>
          <p:nvPr/>
        </p:nvCxnSpPr>
        <p:spPr>
          <a:xfrm flipH="1">
            <a:off x="6743700" y="3289300"/>
            <a:ext cx="476250" cy="1778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7" idx="4"/>
            <a:endCxn id="19" idx="0"/>
          </p:cNvCxnSpPr>
          <p:nvPr/>
        </p:nvCxnSpPr>
        <p:spPr>
          <a:xfrm>
            <a:off x="8159750" y="3289300"/>
            <a:ext cx="476250" cy="1778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96431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811620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dirty="0"/>
          </a:p>
        </p:txBody>
      </p:sp>
      <p:sp>
        <p:nvSpPr>
          <p:cNvPr id="3" name="テキスト プレースホルダー 2"/>
          <p:cNvSpPr>
            <a:spLocks noGrp="1"/>
          </p:cNvSpPr>
          <p:nvPr>
            <p:ph type="body" sz="quarter" idx="20"/>
          </p:nvPr>
        </p:nvSpPr>
        <p:spPr/>
        <p:txBody>
          <a:bodyPr/>
          <a:lstStyle/>
          <a:p>
            <a:r>
              <a:rPr kumimoji="1" lang="ja-JP" altLang="en-US" dirty="0" smtClean="0"/>
              <a:t>目的</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20日 </a:t>
            </a:fld>
            <a:endParaRPr lang="en-US" dirty="0"/>
          </a:p>
        </p:txBody>
      </p:sp>
    </p:spTree>
    <p:extLst>
      <p:ext uri="{BB962C8B-B14F-4D97-AF65-F5344CB8AC3E}">
        <p14:creationId xmlns:p14="http://schemas.microsoft.com/office/powerpoint/2010/main" val="378111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lang="ja-JP" altLang="ja-JP" dirty="0" smtClean="0"/>
              <a:t>SH</a:t>
            </a:r>
            <a:r>
              <a:rPr lang="en-US" altLang="ja-JP" dirty="0" smtClean="0"/>
              <a:t>AP</a:t>
            </a:r>
            <a:r>
              <a:rPr lang="ja-JP" altLang="en-US" dirty="0" smtClean="0"/>
              <a:t>では因果関係を説明できません</a:t>
            </a:r>
            <a:endParaRPr lang="en-US" altLang="ja-JP" dirty="0" smtClean="0"/>
          </a:p>
          <a:p>
            <a:r>
              <a:rPr kumimoji="1" lang="ja-JP" altLang="en-US" dirty="0" smtClean="0"/>
              <a:t>教師あり</a:t>
            </a:r>
            <a:endParaRPr kumimoji="1" lang="en-US" altLang="ja-JP" dirty="0" smtClean="0"/>
          </a:p>
          <a:p>
            <a:endParaRPr lang="en-US" altLang="ja-JP" dirty="0" smtClean="0"/>
          </a:p>
          <a:p>
            <a:endParaRPr lang="en-US" altLang="ja-JP" dirty="0"/>
          </a:p>
          <a:p>
            <a:r>
              <a:rPr lang="ja-JP" altLang="en-US" dirty="0" smtClean="0"/>
              <a:t>木構造でデータを分類する手法、視認性が高い</a:t>
            </a:r>
            <a:endParaRPr lang="en-US" altLang="ja-JP" dirty="0" smtClean="0"/>
          </a:p>
          <a:p>
            <a:r>
              <a:rPr lang="ja-JP" altLang="en-US" dirty="0" smtClean="0"/>
              <a:t>単体だとそれほど精度が高い手法ではない</a:t>
            </a:r>
            <a:endParaRPr lang="en-US" altLang="ja-JP" dirty="0" smtClean="0"/>
          </a:p>
          <a:p>
            <a:r>
              <a:rPr lang="ja-JP" altLang="en-US" dirty="0" smtClean="0"/>
              <a:t>データの構造把握、使いやすさには優れている</a:t>
            </a:r>
            <a:endParaRPr lang="en-US" altLang="ja-JP" dirty="0" smtClean="0"/>
          </a:p>
          <a:p>
            <a:r>
              <a:rPr lang="ja-JP" altLang="en-US" dirty="0" smtClean="0"/>
              <a:t>過学習を起こしやすい</a:t>
            </a:r>
            <a:endParaRPr lang="en-US" altLang="ja-JP" dirty="0" smtClean="0"/>
          </a:p>
          <a:p>
            <a:endParaRPr lang="en-US" altLang="ja-JP" dirty="0"/>
          </a:p>
          <a:p>
            <a:r>
              <a:rPr lang="ja-JP" altLang="en-US" dirty="0" smtClean="0"/>
              <a:t>複数モデルを</a:t>
            </a:r>
            <a:endParaRPr lang="en-US" altLang="ja-JP" dirty="0" smtClean="0"/>
          </a:p>
          <a:p>
            <a:endParaRPr lang="en-US" altLang="ja-JP" dirty="0"/>
          </a:p>
          <a:p>
            <a:r>
              <a:rPr lang="ja-JP" altLang="en-US" dirty="0" smtClean="0"/>
              <a:t>なぜそうっているかの解釈が難しい</a:t>
            </a:r>
            <a:endParaRPr lang="en-US" altLang="ja-JP" dirty="0" smtClean="0"/>
          </a:p>
          <a:p>
            <a:r>
              <a:rPr lang="ja-JP" altLang="en-US" dirty="0" smtClean="0"/>
              <a:t>解釈性より予測精度に重きを置いている</a:t>
            </a:r>
            <a:endParaRPr lang="en-US" altLang="ja-JP" dirty="0" smtClean="0"/>
          </a:p>
          <a:p>
            <a:r>
              <a:rPr lang="ja-JP" altLang="en-US" dirty="0" smtClean="0"/>
              <a:t>シャープレイ値（限界貢献度（</a:t>
            </a:r>
            <a:endParaRPr lang="en-US" altLang="ja-JP" dirty="0" smtClean="0"/>
          </a:p>
          <a:p>
            <a:endParaRPr lang="en-US" altLang="ja-JP" dirty="0"/>
          </a:p>
          <a:p>
            <a:r>
              <a:rPr lang="ja-JP" altLang="en-US" dirty="0" smtClean="0"/>
              <a:t>汎化能力が非常に高い、簡易的に実装可能</a:t>
            </a:r>
            <a:endParaRPr lang="en-US" altLang="ja-JP" dirty="0" smtClean="0"/>
          </a:p>
          <a:p>
            <a:r>
              <a:rPr lang="en-US" altLang="ja-JP" dirty="0" smtClean="0"/>
              <a:t>2001</a:t>
            </a:r>
            <a:r>
              <a:rPr lang="ja-JP" altLang="en-US" dirty="0" smtClean="0"/>
              <a:t>年に提案された手法</a:t>
            </a:r>
            <a:endParaRPr lang="en-US" altLang="ja-JP" dirty="0" smtClean="0"/>
          </a:p>
          <a:p>
            <a:r>
              <a:rPr lang="ja-JP" altLang="en-US" dirty="0" smtClean="0"/>
              <a:t>決定機をたくさん集めて統合して結果を出力する方法</a:t>
            </a:r>
            <a:endParaRPr lang="en-US" altLang="ja-JP" dirty="0"/>
          </a:p>
        </p:txBody>
      </p:sp>
      <p:sp>
        <p:nvSpPr>
          <p:cNvPr id="3" name="テキスト プレースホルダー 2"/>
          <p:cNvSpPr>
            <a:spLocks noGrp="1"/>
          </p:cNvSpPr>
          <p:nvPr>
            <p:ph type="body" sz="quarter" idx="20"/>
          </p:nvPr>
        </p:nvSpPr>
        <p:spPr/>
        <p:txBody>
          <a:bodyPr/>
          <a:lstStyle/>
          <a:p>
            <a:endParaRPr kumimoji="1" lang="ja-JP" altLang="en-US"/>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20日 </a:t>
            </a:fld>
            <a:endParaRPr lang="en-US" dirty="0"/>
          </a:p>
        </p:txBody>
      </p:sp>
    </p:spTree>
    <p:extLst>
      <p:ext uri="{BB962C8B-B14F-4D97-AF65-F5344CB8AC3E}">
        <p14:creationId xmlns:p14="http://schemas.microsoft.com/office/powerpoint/2010/main" val="38323259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プレースホルダー 8"/>
          <p:cNvSpPr>
            <a:spLocks noGrp="1"/>
          </p:cNvSpPr>
          <p:nvPr>
            <p:ph type="body" sz="quarter" idx="18"/>
          </p:nvPr>
        </p:nvSpPr>
        <p:spPr/>
        <p:txBody>
          <a:bodyPr/>
          <a:lstStyle/>
          <a:p>
            <a:r>
              <a:rPr kumimoji="1" lang="en-US" altLang="ja-JP" sz="1800" b="0" dirty="0" smtClean="0"/>
              <a:t>AI</a:t>
            </a:r>
            <a:r>
              <a:rPr kumimoji="1" lang="ja-JP" altLang="en-US" sz="1800" b="0" dirty="0" smtClean="0"/>
              <a:t>在庫適正化画面における「影響する因子」の影響度を算出する方法は以下の通りです</a:t>
            </a:r>
            <a:endParaRPr kumimoji="1" lang="ja-JP" altLang="en-US" sz="1800" b="0" dirty="0"/>
          </a:p>
        </p:txBody>
      </p:sp>
      <p:sp>
        <p:nvSpPr>
          <p:cNvPr id="3" name="テキスト プレースホルダー 2"/>
          <p:cNvSpPr>
            <a:spLocks noGrp="1"/>
          </p:cNvSpPr>
          <p:nvPr>
            <p:ph type="body" sz="quarter" idx="20"/>
          </p:nvPr>
        </p:nvSpPr>
        <p:spPr/>
        <p:txBody>
          <a:bodyPr/>
          <a:lstStyle/>
          <a:p>
            <a:r>
              <a:rPr lang="ja-JP" altLang="en-US" dirty="0" smtClean="0"/>
              <a:t>全体像：</a:t>
            </a:r>
            <a:r>
              <a:rPr lang="en-US" altLang="ja-JP" dirty="0" smtClean="0"/>
              <a:t>AI</a:t>
            </a:r>
            <a:r>
              <a:rPr lang="ja-JP" altLang="en-US" dirty="0" smtClean="0"/>
              <a:t>（機械学習モデル）を用いた影響度の算出方法</a:t>
            </a:r>
            <a:endParaRPr lang="en-US" altLang="ja-JP" dirty="0" smtClean="0"/>
          </a:p>
        </p:txBody>
      </p:sp>
      <p:sp>
        <p:nvSpPr>
          <p:cNvPr id="5" name="角丸四角形 4"/>
          <p:cNvSpPr/>
          <p:nvPr/>
        </p:nvSpPr>
        <p:spPr>
          <a:xfrm>
            <a:off x="931022" y="2794000"/>
            <a:ext cx="1306667" cy="2628170"/>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dirty="0" smtClean="0"/>
              <a:t>データ</a:t>
            </a:r>
            <a:endParaRPr kumimoji="1" lang="ja-JP" altLang="en-US" sz="1600" dirty="0"/>
          </a:p>
        </p:txBody>
      </p:sp>
      <p:sp>
        <p:nvSpPr>
          <p:cNvPr id="6" name="角丸四角形 5"/>
          <p:cNvSpPr/>
          <p:nvPr/>
        </p:nvSpPr>
        <p:spPr>
          <a:xfrm>
            <a:off x="2886822" y="2781300"/>
            <a:ext cx="1306667" cy="1206500"/>
          </a:xfrm>
          <a:prstGeom prst="roundRect">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t>影響する因子</a:t>
            </a:r>
            <a:endParaRPr kumimoji="1" lang="ja-JP" altLang="en-US" sz="1600"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20日 </a:t>
            </a:fld>
            <a:endParaRPr lang="en-US" dirty="0"/>
          </a:p>
        </p:txBody>
      </p:sp>
      <p:sp>
        <p:nvSpPr>
          <p:cNvPr id="10" name="角丸四角形 9"/>
          <p:cNvSpPr/>
          <p:nvPr/>
        </p:nvSpPr>
        <p:spPr>
          <a:xfrm>
            <a:off x="2848722" y="4203700"/>
            <a:ext cx="1306667" cy="12065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t>発見する要素</a:t>
            </a:r>
            <a:endParaRPr kumimoji="1" lang="ja-JP" altLang="en-US" sz="1600" dirty="0"/>
          </a:p>
        </p:txBody>
      </p:sp>
      <p:sp>
        <p:nvSpPr>
          <p:cNvPr id="18" name="二等辺三角形 17"/>
          <p:cNvSpPr/>
          <p:nvPr/>
        </p:nvSpPr>
        <p:spPr>
          <a:xfrm rot="5400000">
            <a:off x="2324100" y="3314700"/>
            <a:ext cx="584200" cy="2540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rot="5400000">
            <a:off x="2324100" y="4635500"/>
            <a:ext cx="584200" cy="254000"/>
          </a:xfrm>
          <a:prstGeom prst="triangl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角丸四角形 19"/>
          <p:cNvSpPr/>
          <p:nvPr/>
        </p:nvSpPr>
        <p:spPr>
          <a:xfrm>
            <a:off x="4741022" y="2794000"/>
            <a:ext cx="1306667" cy="1206500"/>
          </a:xfrm>
          <a:prstGeom prst="roundRect">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t>影響する因子</a:t>
            </a:r>
            <a:endParaRPr kumimoji="1" lang="ja-JP" altLang="en-US" sz="1600" dirty="0"/>
          </a:p>
        </p:txBody>
      </p:sp>
      <p:sp>
        <p:nvSpPr>
          <p:cNvPr id="21" name="角丸四角形 20"/>
          <p:cNvSpPr/>
          <p:nvPr/>
        </p:nvSpPr>
        <p:spPr>
          <a:xfrm>
            <a:off x="6671422" y="2794000"/>
            <a:ext cx="1306667" cy="12065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t>発見する要素</a:t>
            </a:r>
            <a:endParaRPr kumimoji="1" lang="ja-JP" altLang="en-US" sz="1600" dirty="0"/>
          </a:p>
        </p:txBody>
      </p:sp>
      <p:sp>
        <p:nvSpPr>
          <p:cNvPr id="22" name="ホームベース 21"/>
          <p:cNvSpPr/>
          <p:nvPr/>
        </p:nvSpPr>
        <p:spPr>
          <a:xfrm>
            <a:off x="711200" y="1257300"/>
            <a:ext cx="3746500" cy="484632"/>
          </a:xfrm>
          <a:prstGeom prst="homePlat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①</a:t>
            </a:r>
            <a:r>
              <a:rPr kumimoji="1" lang="ja-JP" altLang="en-US" dirty="0" smtClean="0"/>
              <a:t>データ準備</a:t>
            </a:r>
            <a:endParaRPr kumimoji="1" lang="ja-JP" altLang="en-US" dirty="0"/>
          </a:p>
        </p:txBody>
      </p:sp>
      <p:sp>
        <p:nvSpPr>
          <p:cNvPr id="23" name="山形 22"/>
          <p:cNvSpPr/>
          <p:nvPr/>
        </p:nvSpPr>
        <p:spPr>
          <a:xfrm>
            <a:off x="4330700" y="1257300"/>
            <a:ext cx="3924300" cy="484632"/>
          </a:xfrm>
          <a:prstGeom prst="chevro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FFFFFF"/>
                </a:solidFill>
              </a:rPr>
              <a:t>②AI</a:t>
            </a:r>
            <a:r>
              <a:rPr lang="ja-JP" altLang="en-US" dirty="0" smtClean="0">
                <a:solidFill>
                  <a:srgbClr val="FFFFFF"/>
                </a:solidFill>
              </a:rPr>
              <a:t>の</a:t>
            </a:r>
            <a:r>
              <a:rPr kumimoji="1" lang="ja-JP" altLang="en-US" dirty="0" smtClean="0">
                <a:solidFill>
                  <a:srgbClr val="FFFFFF"/>
                </a:solidFill>
              </a:rPr>
              <a:t>活用</a:t>
            </a:r>
            <a:endParaRPr kumimoji="1" lang="ja-JP" altLang="en-US" dirty="0">
              <a:solidFill>
                <a:srgbClr val="FFFFFF"/>
              </a:solidFill>
            </a:endParaRPr>
          </a:p>
        </p:txBody>
      </p:sp>
      <p:sp>
        <p:nvSpPr>
          <p:cNvPr id="25" name="山形 24"/>
          <p:cNvSpPr/>
          <p:nvPr/>
        </p:nvSpPr>
        <p:spPr>
          <a:xfrm>
            <a:off x="8140700" y="1244600"/>
            <a:ext cx="3924300" cy="484632"/>
          </a:xfrm>
          <a:prstGeom prst="chevro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bg1"/>
                </a:solidFill>
              </a:rPr>
              <a:t>③</a:t>
            </a:r>
            <a:r>
              <a:rPr lang="ja-JP" altLang="en-US" dirty="0" smtClean="0">
                <a:solidFill>
                  <a:schemeClr val="bg1"/>
                </a:solidFill>
              </a:rPr>
              <a:t>影響度の算出</a:t>
            </a:r>
            <a:endParaRPr kumimoji="1" lang="ja-JP" altLang="en-US" dirty="0">
              <a:solidFill>
                <a:schemeClr val="bg1"/>
              </a:solidFill>
            </a:endParaRPr>
          </a:p>
        </p:txBody>
      </p:sp>
      <p:cxnSp>
        <p:nvCxnSpPr>
          <p:cNvPr id="26" name="直線矢印コネクタ 25"/>
          <p:cNvCxnSpPr>
            <a:stCxn id="20" idx="3"/>
            <a:endCxn id="21" idx="1"/>
          </p:cNvCxnSpPr>
          <p:nvPr/>
        </p:nvCxnSpPr>
        <p:spPr>
          <a:xfrm>
            <a:off x="6047689" y="3397250"/>
            <a:ext cx="623733" cy="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1" name="テキスト ボックス 30"/>
          <p:cNvSpPr txBox="1"/>
          <p:nvPr/>
        </p:nvSpPr>
        <p:spPr>
          <a:xfrm>
            <a:off x="736600" y="1930400"/>
            <a:ext cx="3429000" cy="523220"/>
          </a:xfrm>
          <a:prstGeom prst="rect">
            <a:avLst/>
          </a:prstGeom>
          <a:noFill/>
        </p:spPr>
        <p:txBody>
          <a:bodyPr wrap="square" rtlCol="0">
            <a:spAutoFit/>
          </a:bodyPr>
          <a:lstStyle/>
          <a:p>
            <a:r>
              <a:rPr lang="ja-JP" altLang="en-US" sz="1400" dirty="0" smtClean="0"/>
              <a:t>データを「影響する因子」と「発見する要素」に分ける</a:t>
            </a:r>
            <a:endParaRPr kumimoji="1" lang="ja-JP" altLang="en-US" sz="1400" dirty="0"/>
          </a:p>
        </p:txBody>
      </p:sp>
      <p:sp>
        <p:nvSpPr>
          <p:cNvPr id="32" name="テキスト ボックス 31"/>
          <p:cNvSpPr txBox="1"/>
          <p:nvPr/>
        </p:nvSpPr>
        <p:spPr>
          <a:xfrm>
            <a:off x="4457700" y="1930400"/>
            <a:ext cx="3429000" cy="738664"/>
          </a:xfrm>
          <a:prstGeom prst="rect">
            <a:avLst/>
          </a:prstGeom>
          <a:noFill/>
        </p:spPr>
        <p:txBody>
          <a:bodyPr wrap="square" rtlCol="0">
            <a:spAutoFit/>
          </a:bodyPr>
          <a:lstStyle/>
          <a:p>
            <a:r>
              <a:rPr lang="ja-JP" altLang="en-US" sz="1400" dirty="0" smtClean="0"/>
              <a:t>入力を「影響する因子」、出力を「発見する要素」とした入出力の対応関係を</a:t>
            </a:r>
            <a:r>
              <a:rPr lang="en-US" altLang="ja-JP" sz="1400" dirty="0" smtClean="0"/>
              <a:t>AI</a:t>
            </a:r>
            <a:r>
              <a:rPr lang="ja-JP" altLang="en-US" sz="1400" dirty="0" smtClean="0"/>
              <a:t>（機械学習モデル）が自動的に定める</a:t>
            </a:r>
            <a:endParaRPr kumimoji="1" lang="ja-JP" altLang="en-US" sz="1400" dirty="0"/>
          </a:p>
        </p:txBody>
      </p:sp>
      <p:sp>
        <p:nvSpPr>
          <p:cNvPr id="33" name="四角形吹き出し 32"/>
          <p:cNvSpPr/>
          <p:nvPr/>
        </p:nvSpPr>
        <p:spPr>
          <a:xfrm>
            <a:off x="4775200" y="4254500"/>
            <a:ext cx="3187700" cy="1069848"/>
          </a:xfrm>
          <a:prstGeom prst="wedgeRectCallout">
            <a:avLst>
              <a:gd name="adj1" fmla="val -887"/>
              <a:gd name="adj2" fmla="val -109518"/>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5778500" y="4394200"/>
            <a:ext cx="2082800" cy="830997"/>
          </a:xfrm>
          <a:prstGeom prst="rect">
            <a:avLst/>
          </a:prstGeom>
          <a:noFill/>
        </p:spPr>
        <p:txBody>
          <a:bodyPr wrap="square" rtlCol="0">
            <a:spAutoFit/>
          </a:bodyPr>
          <a:lstStyle/>
          <a:p>
            <a:r>
              <a:rPr lang="ja-JP" altLang="en-US" sz="1200" dirty="0" smtClean="0"/>
              <a:t>「影響する因子」を入力すると、「発見する要素」を精度良く予測できる</a:t>
            </a:r>
            <a:r>
              <a:rPr lang="en-US" altLang="ja-JP" sz="1200" dirty="0" smtClean="0"/>
              <a:t>AI</a:t>
            </a:r>
            <a:r>
              <a:rPr lang="ja-JP" altLang="en-US" sz="1200" dirty="0" smtClean="0"/>
              <a:t>を開発する</a:t>
            </a:r>
            <a:endParaRPr lang="en-US" altLang="ja-JP" sz="1200" dirty="0" smtClean="0"/>
          </a:p>
        </p:txBody>
      </p:sp>
      <p:sp>
        <p:nvSpPr>
          <p:cNvPr id="36" name="正方形/長方形 35"/>
          <p:cNvSpPr/>
          <p:nvPr/>
        </p:nvSpPr>
        <p:spPr>
          <a:xfrm>
            <a:off x="4978400" y="4521200"/>
            <a:ext cx="584200" cy="508000"/>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solidFill>
                  <a:schemeClr val="bg1"/>
                </a:solidFill>
              </a:rPr>
              <a:t>AI</a:t>
            </a:r>
            <a:endParaRPr kumimoji="1" lang="ja-JP" altLang="en-US" sz="1200" dirty="0">
              <a:solidFill>
                <a:schemeClr val="bg1"/>
              </a:solidFill>
            </a:endParaRPr>
          </a:p>
        </p:txBody>
      </p:sp>
      <p:sp>
        <p:nvSpPr>
          <p:cNvPr id="37" name="テキスト ボックス 36"/>
          <p:cNvSpPr txBox="1"/>
          <p:nvPr/>
        </p:nvSpPr>
        <p:spPr>
          <a:xfrm>
            <a:off x="8267700" y="1930400"/>
            <a:ext cx="3429000" cy="1384995"/>
          </a:xfrm>
          <a:prstGeom prst="rect">
            <a:avLst/>
          </a:prstGeom>
          <a:noFill/>
        </p:spPr>
        <p:txBody>
          <a:bodyPr wrap="square" rtlCol="0">
            <a:spAutoFit/>
          </a:bodyPr>
          <a:lstStyle/>
          <a:p>
            <a:r>
              <a:rPr kumimoji="1" lang="ja-JP" altLang="en-US" sz="1400" dirty="0" smtClean="0"/>
              <a:t>開発した</a:t>
            </a:r>
            <a:r>
              <a:rPr kumimoji="1" lang="en-US" altLang="ja-JP" sz="1400" dirty="0" smtClean="0"/>
              <a:t>AI</a:t>
            </a:r>
            <a:r>
              <a:rPr kumimoji="1" lang="ja-JP" altLang="en-US" sz="1400" dirty="0" smtClean="0"/>
              <a:t>モデルは中身が複雑であったり、ブラックボックス化されているため</a:t>
            </a:r>
            <a:r>
              <a:rPr lang="ja-JP" altLang="en-US" sz="1400" dirty="0" smtClean="0"/>
              <a:t>、</a:t>
            </a:r>
            <a:r>
              <a:rPr kumimoji="1" lang="ja-JP" altLang="en-US" sz="1400" dirty="0" smtClean="0"/>
              <a:t>どの変数が結果に寄与しているかを説明することが難しい。</a:t>
            </a:r>
            <a:endParaRPr kumimoji="1" lang="en-US" altLang="ja-JP" sz="1400" dirty="0" smtClean="0"/>
          </a:p>
          <a:p>
            <a:r>
              <a:rPr kumimoji="1" lang="ja-JP" altLang="en-US" sz="1400" dirty="0" smtClean="0"/>
              <a:t>結果の説明が可能な形に変換し、「影響する因子」の影響度</a:t>
            </a:r>
            <a:r>
              <a:rPr lang="ja-JP" altLang="en-US" sz="1400" dirty="0" smtClean="0"/>
              <a:t>を定量化する</a:t>
            </a:r>
            <a:endParaRPr kumimoji="1" lang="ja-JP" altLang="en-US" sz="1400" dirty="0"/>
          </a:p>
        </p:txBody>
      </p:sp>
      <p:sp>
        <p:nvSpPr>
          <p:cNvPr id="38" name="正方形/長方形 37"/>
          <p:cNvSpPr/>
          <p:nvPr/>
        </p:nvSpPr>
        <p:spPr>
          <a:xfrm>
            <a:off x="254000" y="1752600"/>
            <a:ext cx="444500" cy="3721100"/>
          </a:xfrm>
          <a:prstGeom prst="rect">
            <a:avLst/>
          </a:prstGeom>
        </p:spPr>
        <p:style>
          <a:lnRef idx="1">
            <a:schemeClr val="accent1"/>
          </a:lnRef>
          <a:fillRef idx="3">
            <a:schemeClr val="accent1"/>
          </a:fillRef>
          <a:effectRef idx="2">
            <a:schemeClr val="accent1"/>
          </a:effectRef>
          <a:fontRef idx="minor">
            <a:schemeClr val="lt1"/>
          </a:fontRef>
        </p:style>
        <p:txBody>
          <a:bodyPr vert="eaVert" rtlCol="0" anchor="ctr"/>
          <a:lstStyle/>
          <a:p>
            <a:pPr algn="ctr"/>
            <a:r>
              <a:rPr kumimoji="1" lang="ja-JP" altLang="en-US" dirty="0" smtClean="0"/>
              <a:t>概要</a:t>
            </a:r>
            <a:endParaRPr kumimoji="1" lang="ja-JP" altLang="en-US" dirty="0"/>
          </a:p>
        </p:txBody>
      </p:sp>
      <p:sp>
        <p:nvSpPr>
          <p:cNvPr id="40" name="正方形/長方形 39"/>
          <p:cNvSpPr/>
          <p:nvPr/>
        </p:nvSpPr>
        <p:spPr>
          <a:xfrm>
            <a:off x="254000" y="5524500"/>
            <a:ext cx="444500" cy="1016000"/>
          </a:xfrm>
          <a:prstGeom prst="rect">
            <a:avLst/>
          </a:prstGeom>
        </p:spPr>
        <p:style>
          <a:lnRef idx="1">
            <a:schemeClr val="accent1"/>
          </a:lnRef>
          <a:fillRef idx="3">
            <a:schemeClr val="accent1"/>
          </a:fillRef>
          <a:effectRef idx="2">
            <a:schemeClr val="accent1"/>
          </a:effectRef>
          <a:fontRef idx="minor">
            <a:schemeClr val="lt1"/>
          </a:fontRef>
        </p:style>
        <p:txBody>
          <a:bodyPr vert="eaVert" rtlCol="0" anchor="ctr"/>
          <a:lstStyle/>
          <a:p>
            <a:pPr algn="ctr"/>
            <a:r>
              <a:rPr lang="ja-JP" altLang="en-US" dirty="0" smtClean="0"/>
              <a:t>検討事項</a:t>
            </a:r>
            <a:endParaRPr kumimoji="1" lang="ja-JP" altLang="en-US" dirty="0"/>
          </a:p>
        </p:txBody>
      </p:sp>
      <p:sp>
        <p:nvSpPr>
          <p:cNvPr id="41" name="正方形/長方形 40"/>
          <p:cNvSpPr/>
          <p:nvPr/>
        </p:nvSpPr>
        <p:spPr>
          <a:xfrm>
            <a:off x="6273800" y="3340100"/>
            <a:ext cx="127000" cy="152400"/>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42" name="正方形/長方形 41"/>
          <p:cNvSpPr/>
          <p:nvPr/>
        </p:nvSpPr>
        <p:spPr>
          <a:xfrm>
            <a:off x="8559800" y="3594100"/>
            <a:ext cx="901700" cy="825500"/>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bg1"/>
                </a:solidFill>
              </a:rPr>
              <a:t>AI</a:t>
            </a:r>
            <a:endParaRPr kumimoji="1" lang="ja-JP" altLang="en-US" dirty="0">
              <a:solidFill>
                <a:schemeClr val="bg1"/>
              </a:solidFill>
            </a:endParaRPr>
          </a:p>
        </p:txBody>
      </p:sp>
      <p:sp>
        <p:nvSpPr>
          <p:cNvPr id="43" name="正方形/長方形 42"/>
          <p:cNvSpPr/>
          <p:nvPr/>
        </p:nvSpPr>
        <p:spPr>
          <a:xfrm>
            <a:off x="10439400" y="3594100"/>
            <a:ext cx="901700" cy="825500"/>
          </a:xfrm>
          <a:prstGeom prst="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chemeClr val="bg1"/>
              </a:solidFill>
            </a:endParaRPr>
          </a:p>
        </p:txBody>
      </p:sp>
      <p:sp>
        <p:nvSpPr>
          <p:cNvPr id="45" name="右矢印 44"/>
          <p:cNvSpPr/>
          <p:nvPr/>
        </p:nvSpPr>
        <p:spPr>
          <a:xfrm>
            <a:off x="9664700" y="3771900"/>
            <a:ext cx="660400" cy="484632"/>
          </a:xfrm>
          <a:prstGeom prst="rightArrow">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9" name="ホームベース 48"/>
          <p:cNvSpPr/>
          <p:nvPr/>
        </p:nvSpPr>
        <p:spPr>
          <a:xfrm>
            <a:off x="10604500" y="3670300"/>
            <a:ext cx="584200" cy="177800"/>
          </a:xfrm>
          <a:prstGeom prst="homePlat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200" dirty="0" smtClean="0"/>
              <a:t>+0.4</a:t>
            </a:r>
            <a:endParaRPr kumimoji="1" lang="ja-JP" altLang="en-US" sz="1200" dirty="0"/>
          </a:p>
        </p:txBody>
      </p:sp>
      <p:sp>
        <p:nvSpPr>
          <p:cNvPr id="50" name="ホームベース 49"/>
          <p:cNvSpPr/>
          <p:nvPr/>
        </p:nvSpPr>
        <p:spPr>
          <a:xfrm>
            <a:off x="10617200" y="4178300"/>
            <a:ext cx="393700" cy="177800"/>
          </a:xfrm>
          <a:prstGeom prst="homePlat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p>
        </p:txBody>
      </p:sp>
      <p:sp>
        <p:nvSpPr>
          <p:cNvPr id="51" name="ホームベース 50"/>
          <p:cNvSpPr/>
          <p:nvPr/>
        </p:nvSpPr>
        <p:spPr>
          <a:xfrm rot="10800000">
            <a:off x="10604500" y="3924300"/>
            <a:ext cx="393700" cy="177800"/>
          </a:xfrm>
          <a:prstGeom prst="homePlate">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200" dirty="0"/>
          </a:p>
        </p:txBody>
      </p:sp>
      <p:sp>
        <p:nvSpPr>
          <p:cNvPr id="54" name="右矢印 53"/>
          <p:cNvSpPr/>
          <p:nvPr/>
        </p:nvSpPr>
        <p:spPr>
          <a:xfrm rot="5400000">
            <a:off x="10681208" y="4558792"/>
            <a:ext cx="430784" cy="484632"/>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10351259" y="5035034"/>
            <a:ext cx="1107996" cy="276999"/>
          </a:xfrm>
          <a:prstGeom prst="rect">
            <a:avLst/>
          </a:prstGeom>
        </p:spPr>
        <p:txBody>
          <a:bodyPr wrap="none">
            <a:spAutoFit/>
          </a:bodyPr>
          <a:lstStyle/>
          <a:p>
            <a:r>
              <a:rPr lang="ja-JP" altLang="en-US" sz="1200" dirty="0" smtClean="0"/>
              <a:t>影響度を算出</a:t>
            </a:r>
            <a:endParaRPr lang="ja-JP" altLang="en-US" sz="1200" dirty="0"/>
          </a:p>
        </p:txBody>
      </p:sp>
    </p:spTree>
    <p:extLst>
      <p:ext uri="{BB962C8B-B14F-4D97-AF65-F5344CB8AC3E}">
        <p14:creationId xmlns:p14="http://schemas.microsoft.com/office/powerpoint/2010/main" val="16977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lang="en-US" altLang="ja-JP" sz="1800" b="0" dirty="0" smtClean="0"/>
              <a:t>23</a:t>
            </a:r>
            <a:r>
              <a:rPr lang="ja-JP" altLang="en-US" sz="1800" b="0" dirty="0" smtClean="0"/>
              <a:t>年度</a:t>
            </a:r>
            <a:r>
              <a:rPr lang="en-US" altLang="ja-JP" sz="1800" b="0" dirty="0" smtClean="0"/>
              <a:t>9</a:t>
            </a:r>
            <a:r>
              <a:rPr lang="ja-JP" altLang="en-US" sz="1800" b="0" dirty="0" smtClean="0"/>
              <a:t>月のデータを対象に、</a:t>
            </a:r>
            <a:r>
              <a:rPr lang="ja-JP" altLang="ja-JP" sz="1800" b="0" dirty="0" smtClean="0"/>
              <a:t>1</a:t>
            </a:r>
            <a:r>
              <a:rPr lang="en-US" altLang="ja-JP" sz="1800" b="0" dirty="0" smtClean="0"/>
              <a:t>W</a:t>
            </a:r>
            <a:r>
              <a:rPr lang="ja-JP" altLang="en-US" sz="1800" b="0" dirty="0" smtClean="0"/>
              <a:t>毎に「発見する要素」と「影響する因子」を計算しました。それぞれの変数の決定は、先日頂いた資料「</a:t>
            </a:r>
            <a:r>
              <a:rPr lang="en-US" altLang="ja-JP" sz="1800" b="0" dirty="0" smtClean="0"/>
              <a:t>AI</a:t>
            </a:r>
            <a:r>
              <a:rPr lang="ja-JP" altLang="en-US" sz="1800" b="0" dirty="0" smtClean="0"/>
              <a:t>在庫適正画面（案）」に基づいています</a:t>
            </a:r>
            <a:endParaRPr lang="en-US" altLang="ja-JP" sz="1800" b="0" dirty="0" smtClean="0"/>
          </a:p>
          <a:p>
            <a:endParaRPr lang="en-US" altLang="ja-JP" sz="1800" b="0" dirty="0" smtClean="0"/>
          </a:p>
          <a:p>
            <a:endParaRPr kumimoji="1" lang="ja-JP" altLang="en-US" sz="1800" b="0" dirty="0"/>
          </a:p>
        </p:txBody>
      </p:sp>
      <p:sp>
        <p:nvSpPr>
          <p:cNvPr id="3" name="テキスト プレースホルダー 2"/>
          <p:cNvSpPr>
            <a:spLocks noGrp="1"/>
          </p:cNvSpPr>
          <p:nvPr>
            <p:ph type="body" sz="quarter" idx="20"/>
          </p:nvPr>
        </p:nvSpPr>
        <p:spPr/>
        <p:txBody>
          <a:bodyPr/>
          <a:lstStyle/>
          <a:p>
            <a:r>
              <a:rPr kumimoji="1" lang="en-US" altLang="ja-JP" dirty="0" smtClean="0"/>
              <a:t>①</a:t>
            </a:r>
            <a:r>
              <a:rPr kumimoji="1" lang="ja-JP" altLang="en-US" dirty="0" smtClean="0"/>
              <a:t>データの準備（</a:t>
            </a:r>
            <a:r>
              <a:rPr kumimoji="1" lang="en-US" altLang="ja-JP" dirty="0" smtClean="0"/>
              <a:t>1</a:t>
            </a:r>
            <a:r>
              <a:rPr kumimoji="1" lang="ja-JP" altLang="en-US" dirty="0" smtClean="0"/>
              <a:t>）</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20日 </a:t>
            </a:fld>
            <a:endParaRPr lang="en-US" dirty="0"/>
          </a:p>
        </p:txBody>
      </p:sp>
      <p:graphicFrame>
        <p:nvGraphicFramePr>
          <p:cNvPr id="7" name="表 6"/>
          <p:cNvGraphicFramePr>
            <a:graphicFrameLocks noGrp="1"/>
          </p:cNvGraphicFramePr>
          <p:nvPr>
            <p:extLst>
              <p:ext uri="{D42A27DB-BD31-4B8C-83A1-F6EECF244321}">
                <p14:modId xmlns:p14="http://schemas.microsoft.com/office/powerpoint/2010/main" val="2733200964"/>
              </p:ext>
            </p:extLst>
          </p:nvPr>
        </p:nvGraphicFramePr>
        <p:xfrm>
          <a:off x="495295" y="3403599"/>
          <a:ext cx="11328405" cy="2804585"/>
        </p:xfrm>
        <a:graphic>
          <a:graphicData uri="http://schemas.openxmlformats.org/drawingml/2006/table">
            <a:tbl>
              <a:tblPr firstRow="1" bandRow="1">
                <a:tableStyleId>{7E9639D4-E3E2-4D34-9284-5A2195B3D0D7}</a:tableStyleId>
              </a:tblPr>
              <a:tblGrid>
                <a:gridCol w="1029855"/>
                <a:gridCol w="1029855"/>
                <a:gridCol w="1029855"/>
                <a:gridCol w="1029855"/>
                <a:gridCol w="1029855"/>
                <a:gridCol w="1029855"/>
                <a:gridCol w="1029855"/>
                <a:gridCol w="1029855"/>
                <a:gridCol w="1029855"/>
                <a:gridCol w="1029855"/>
                <a:gridCol w="1029855"/>
              </a:tblGrid>
              <a:tr h="560917">
                <a:tc>
                  <a:txBody>
                    <a:bodyPr/>
                    <a:lstStyle/>
                    <a:p>
                      <a:pPr algn="ctr"/>
                      <a:r>
                        <a:rPr kumimoji="1" lang="ja-JP" altLang="en-US" sz="1100" b="0" dirty="0" smtClean="0"/>
                        <a:t>品番</a:t>
                      </a:r>
                      <a:endParaRPr kumimoji="1" lang="ja-JP" altLang="en-US" sz="11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ja-JP" altLang="en-US" sz="1100" b="0" dirty="0" smtClean="0"/>
                        <a:t>在庫量</a:t>
                      </a:r>
                      <a:r>
                        <a:rPr kumimoji="1" lang="en-US" altLang="ja-JP" sz="1100" b="0" dirty="0" smtClean="0"/>
                        <a:t>/</a:t>
                      </a:r>
                      <a:r>
                        <a:rPr kumimoji="1" lang="ja-JP" altLang="en-US" sz="1100" b="0" dirty="0" smtClean="0"/>
                        <a:t>設計値</a:t>
                      </a:r>
                      <a:r>
                        <a:rPr kumimoji="1" lang="en-US" altLang="ja-JP" sz="1100" b="0" dirty="0" smtClean="0"/>
                        <a:t>MAX</a:t>
                      </a:r>
                      <a:endParaRPr kumimoji="1" lang="ja-JP" altLang="en-US" sz="11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kumimoji="1" lang="ja-JP" altLang="en-US" sz="1100" b="0" dirty="0" smtClean="0"/>
                        <a:t>在庫量</a:t>
                      </a:r>
                      <a:r>
                        <a:rPr kumimoji="1" lang="en-US" altLang="ja-JP" sz="1100" b="0" dirty="0" smtClean="0"/>
                        <a:t>/</a:t>
                      </a:r>
                      <a:r>
                        <a:rPr kumimoji="1" lang="ja-JP" altLang="en-US" sz="1100" b="0" dirty="0" smtClean="0"/>
                        <a:t>設計値</a:t>
                      </a:r>
                      <a:r>
                        <a:rPr kumimoji="1" lang="en-US" altLang="ja-JP" sz="1100" b="0" dirty="0" smtClean="0"/>
                        <a:t>MIN</a:t>
                      </a:r>
                      <a:endParaRPr kumimoji="1" lang="ja-JP" altLang="en-US" sz="11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kumimoji="1" lang="ja-JP" altLang="en-US" sz="1100" b="0" dirty="0" smtClean="0"/>
                        <a:t>先週からの在庫量の増加率</a:t>
                      </a:r>
                      <a:endParaRPr kumimoji="1" lang="ja-JP" altLang="en-US" sz="11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kumimoji="1" lang="ja-JP" altLang="en-US" sz="1100" b="0" dirty="0" smtClean="0"/>
                        <a:t>社内</a:t>
                      </a:r>
                      <a:r>
                        <a:rPr kumimoji="1" lang="en-US" altLang="ja-JP" sz="1100" b="0" dirty="0" smtClean="0"/>
                        <a:t>LT/</a:t>
                      </a:r>
                      <a:r>
                        <a:rPr kumimoji="1" lang="ja-JP" altLang="en-US" sz="1100" b="0" dirty="0" smtClean="0"/>
                        <a:t>設計値</a:t>
                      </a:r>
                      <a:endParaRPr kumimoji="1" lang="ja-JP" altLang="en-US" sz="11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kumimoji="1" lang="ja-JP" altLang="en-US" sz="1100" b="0" dirty="0" smtClean="0"/>
                        <a:t>先週からの社内</a:t>
                      </a:r>
                      <a:r>
                        <a:rPr kumimoji="1" lang="en-US" altLang="ja-JP" sz="1100" b="0" dirty="0" smtClean="0"/>
                        <a:t>LT</a:t>
                      </a:r>
                      <a:r>
                        <a:rPr kumimoji="1" lang="ja-JP" altLang="en-US" sz="1100" b="0" dirty="0" smtClean="0"/>
                        <a:t>の増加率</a:t>
                      </a:r>
                      <a:endParaRPr kumimoji="1" lang="ja-JP" altLang="en-US" sz="11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kumimoji="1" lang="ja-JP" altLang="en-US" sz="1100" b="0" dirty="0" smtClean="0"/>
                        <a:t>収容数</a:t>
                      </a:r>
                      <a:endParaRPr kumimoji="1" lang="ja-JP" altLang="en-US" sz="11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solidFill>
                  </a:tcPr>
                </a:tc>
                <a:tc>
                  <a:txBody>
                    <a:bodyPr/>
                    <a:lstStyle/>
                    <a:p>
                      <a:pPr algn="ctr"/>
                      <a:r>
                        <a:rPr kumimoji="1" lang="ja-JP" altLang="en-US" sz="1100" b="0" dirty="0" smtClean="0"/>
                        <a:t>納入回数（便）</a:t>
                      </a:r>
                      <a:endParaRPr kumimoji="1" lang="ja-JP" altLang="en-US" sz="11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solidFill>
                  </a:tcPr>
                </a:tc>
                <a:tc>
                  <a:txBody>
                    <a:bodyPr/>
                    <a:lstStyle/>
                    <a:p>
                      <a:pPr algn="ctr"/>
                      <a:r>
                        <a:rPr kumimoji="1" lang="ja-JP" altLang="en-US" sz="1100" b="0" dirty="0" smtClean="0"/>
                        <a:t>納入回数（遅れ）</a:t>
                      </a:r>
                      <a:endParaRPr kumimoji="1" lang="ja-JP" altLang="en-US" sz="11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solidFill>
                  </a:tcPr>
                </a:tc>
                <a:tc>
                  <a:txBody>
                    <a:bodyPr/>
                    <a:lstStyle/>
                    <a:p>
                      <a:pPr algn="ctr"/>
                      <a:r>
                        <a:rPr kumimoji="1" lang="mr-IN" altLang="en-US" sz="1100" b="0" dirty="0" smtClean="0"/>
                        <a:t>…</a:t>
                      </a:r>
                      <a:endParaRPr kumimoji="1" lang="ja-JP" altLang="en-US" sz="11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solidFill>
                  </a:tcPr>
                </a:tc>
                <a:tc>
                  <a:txBody>
                    <a:bodyPr/>
                    <a:lstStyle/>
                    <a:p>
                      <a:pPr algn="ctr"/>
                      <a:r>
                        <a:rPr kumimoji="1" lang="ja-JP" altLang="en-US" sz="1100" b="0" dirty="0" smtClean="0"/>
                        <a:t>不等ピッチ</a:t>
                      </a:r>
                      <a:endParaRPr kumimoji="1" lang="ja-JP" altLang="en-US" sz="11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solidFill>
                  </a:tcPr>
                </a:tc>
              </a:tr>
              <a:tr h="560917">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0917">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0917">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0917">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8" name="正方形/長方形 7"/>
          <p:cNvSpPr/>
          <p:nvPr/>
        </p:nvSpPr>
        <p:spPr>
          <a:xfrm>
            <a:off x="508746" y="3079234"/>
            <a:ext cx="1261884" cy="307777"/>
          </a:xfrm>
          <a:prstGeom prst="rect">
            <a:avLst/>
          </a:prstGeom>
        </p:spPr>
        <p:txBody>
          <a:bodyPr wrap="none">
            <a:spAutoFit/>
          </a:bodyPr>
          <a:lstStyle/>
          <a:p>
            <a:r>
              <a:rPr lang="ja-JP" altLang="en-US" sz="1400" u="sng" dirty="0" smtClean="0"/>
              <a:t>データの外観</a:t>
            </a:r>
            <a:endParaRPr lang="en-US" altLang="ja-JP" sz="1400" u="sng" dirty="0"/>
          </a:p>
        </p:txBody>
      </p:sp>
      <p:sp>
        <p:nvSpPr>
          <p:cNvPr id="9" name="正方形/長方形 8"/>
          <p:cNvSpPr/>
          <p:nvPr/>
        </p:nvSpPr>
        <p:spPr>
          <a:xfrm>
            <a:off x="552440" y="1466334"/>
            <a:ext cx="3057247" cy="1384995"/>
          </a:xfrm>
          <a:prstGeom prst="rect">
            <a:avLst/>
          </a:prstGeom>
        </p:spPr>
        <p:txBody>
          <a:bodyPr wrap="none">
            <a:spAutoFit/>
          </a:bodyPr>
          <a:lstStyle/>
          <a:p>
            <a:r>
              <a:rPr lang="ja-JP" altLang="en-US" sz="1400" b="1" dirty="0" smtClean="0">
                <a:solidFill>
                  <a:schemeClr val="accent6"/>
                </a:solidFill>
              </a:rPr>
              <a:t>「発見する要素」は以下の通りです</a:t>
            </a:r>
            <a:endParaRPr lang="en-US" altLang="ja-JP" sz="1400" b="1" dirty="0" smtClean="0">
              <a:solidFill>
                <a:schemeClr val="accent6"/>
              </a:solidFill>
            </a:endParaRPr>
          </a:p>
          <a:p>
            <a:r>
              <a:rPr lang="ja-JP" altLang="en-US" sz="1400" dirty="0" smtClean="0">
                <a:solidFill>
                  <a:schemeClr val="accent6"/>
                </a:solidFill>
              </a:rPr>
              <a:t>・順立装置の在庫量</a:t>
            </a:r>
            <a:r>
              <a:rPr lang="en-US" altLang="ja-JP" sz="1400" dirty="0" smtClean="0">
                <a:solidFill>
                  <a:schemeClr val="accent6"/>
                </a:solidFill>
              </a:rPr>
              <a:t>/</a:t>
            </a:r>
            <a:r>
              <a:rPr lang="ja-JP" altLang="en-US" sz="1400" dirty="0" smtClean="0">
                <a:solidFill>
                  <a:schemeClr val="accent6"/>
                </a:solidFill>
              </a:rPr>
              <a:t>設計値</a:t>
            </a:r>
            <a:r>
              <a:rPr lang="en-US" altLang="ja-JP" sz="1400" dirty="0" smtClean="0">
                <a:solidFill>
                  <a:schemeClr val="accent6"/>
                </a:solidFill>
              </a:rPr>
              <a:t>MAX</a:t>
            </a:r>
          </a:p>
          <a:p>
            <a:r>
              <a:rPr lang="ja-JP" altLang="en-US" sz="1400" dirty="0" smtClean="0">
                <a:solidFill>
                  <a:schemeClr val="accent6"/>
                </a:solidFill>
              </a:rPr>
              <a:t>・</a:t>
            </a:r>
            <a:r>
              <a:rPr lang="ja-JP" altLang="en-US" sz="1400" dirty="0">
                <a:solidFill>
                  <a:schemeClr val="accent6"/>
                </a:solidFill>
              </a:rPr>
              <a:t>順立装置の在庫量</a:t>
            </a:r>
            <a:r>
              <a:rPr lang="en-US" altLang="ja-JP" sz="1400" dirty="0">
                <a:solidFill>
                  <a:schemeClr val="accent6"/>
                </a:solidFill>
              </a:rPr>
              <a:t>/</a:t>
            </a:r>
            <a:r>
              <a:rPr lang="ja-JP" altLang="en-US" sz="1400" dirty="0" smtClean="0">
                <a:solidFill>
                  <a:schemeClr val="accent6"/>
                </a:solidFill>
              </a:rPr>
              <a:t>設計値</a:t>
            </a:r>
            <a:r>
              <a:rPr lang="en-US" altLang="ja-JP" sz="1400" dirty="0" smtClean="0">
                <a:solidFill>
                  <a:schemeClr val="accent6"/>
                </a:solidFill>
              </a:rPr>
              <a:t>MIN</a:t>
            </a:r>
          </a:p>
          <a:p>
            <a:r>
              <a:rPr lang="ja-JP" altLang="en-US" sz="1400" dirty="0" smtClean="0">
                <a:solidFill>
                  <a:schemeClr val="accent6"/>
                </a:solidFill>
              </a:rPr>
              <a:t>・先週からの在庫量の増加率</a:t>
            </a:r>
            <a:endParaRPr lang="en-US" altLang="ja-JP" sz="1400" dirty="0" smtClean="0">
              <a:solidFill>
                <a:schemeClr val="accent6"/>
              </a:solidFill>
            </a:endParaRPr>
          </a:p>
          <a:p>
            <a:r>
              <a:rPr lang="ja-JP" altLang="en-US" sz="1400" dirty="0" smtClean="0">
                <a:solidFill>
                  <a:srgbClr val="FA0A3C"/>
                </a:solidFill>
              </a:rPr>
              <a:t>・社内</a:t>
            </a:r>
            <a:r>
              <a:rPr lang="en-US" altLang="ja-JP" sz="1400" dirty="0" smtClean="0">
                <a:solidFill>
                  <a:srgbClr val="FA0A3C"/>
                </a:solidFill>
              </a:rPr>
              <a:t>LT</a:t>
            </a:r>
            <a:r>
              <a:rPr lang="ja-JP" altLang="en-US" sz="1400" dirty="0" smtClean="0">
                <a:solidFill>
                  <a:srgbClr val="FA0A3C"/>
                </a:solidFill>
              </a:rPr>
              <a:t>（検収</a:t>
            </a:r>
            <a:r>
              <a:rPr lang="en-US" altLang="ja-JP" sz="1400" dirty="0" smtClean="0">
                <a:solidFill>
                  <a:srgbClr val="FA0A3C"/>
                </a:solidFill>
              </a:rPr>
              <a:t>〜</a:t>
            </a:r>
            <a:r>
              <a:rPr lang="ja-JP" altLang="en-US" sz="1400" dirty="0" smtClean="0">
                <a:solidFill>
                  <a:srgbClr val="FA0A3C"/>
                </a:solidFill>
              </a:rPr>
              <a:t>回収</a:t>
            </a:r>
            <a:r>
              <a:rPr lang="en-US" altLang="ja-JP" sz="1400" dirty="0" smtClean="0">
                <a:solidFill>
                  <a:srgbClr val="FA0A3C"/>
                </a:solidFill>
              </a:rPr>
              <a:t>LT</a:t>
            </a:r>
            <a:r>
              <a:rPr lang="ja-JP" altLang="en-US" sz="1400" dirty="0" smtClean="0">
                <a:solidFill>
                  <a:srgbClr val="FA0A3C"/>
                </a:solidFill>
              </a:rPr>
              <a:t>）</a:t>
            </a:r>
            <a:r>
              <a:rPr lang="en-US" altLang="ja-JP" sz="1400" dirty="0" smtClean="0">
                <a:solidFill>
                  <a:srgbClr val="FA0A3C"/>
                </a:solidFill>
              </a:rPr>
              <a:t>/</a:t>
            </a:r>
            <a:r>
              <a:rPr lang="ja-JP" altLang="en-US" sz="1400" dirty="0" smtClean="0">
                <a:solidFill>
                  <a:srgbClr val="FA0A3C"/>
                </a:solidFill>
              </a:rPr>
              <a:t>設計値</a:t>
            </a:r>
            <a:endParaRPr lang="en-US" altLang="ja-JP" sz="1400" dirty="0" smtClean="0">
              <a:solidFill>
                <a:srgbClr val="FA0A3C"/>
              </a:solidFill>
            </a:endParaRPr>
          </a:p>
          <a:p>
            <a:r>
              <a:rPr lang="ja-JP" altLang="en-US" sz="1400" dirty="0" smtClean="0">
                <a:solidFill>
                  <a:srgbClr val="FA0A3C"/>
                </a:solidFill>
              </a:rPr>
              <a:t>・先週からの社内</a:t>
            </a:r>
            <a:r>
              <a:rPr lang="en-US" altLang="ja-JP" sz="1400" dirty="0" smtClean="0">
                <a:solidFill>
                  <a:srgbClr val="FA0A3C"/>
                </a:solidFill>
              </a:rPr>
              <a:t>LT</a:t>
            </a:r>
            <a:r>
              <a:rPr lang="ja-JP" altLang="en-US" sz="1400" dirty="0" smtClean="0">
                <a:solidFill>
                  <a:srgbClr val="FA0A3C"/>
                </a:solidFill>
              </a:rPr>
              <a:t>の増加率</a:t>
            </a:r>
            <a:endParaRPr lang="en-US" altLang="ja-JP" sz="1400" dirty="0" smtClean="0">
              <a:solidFill>
                <a:srgbClr val="FA0A3C"/>
              </a:solidFill>
            </a:endParaRPr>
          </a:p>
        </p:txBody>
      </p:sp>
      <p:sp>
        <p:nvSpPr>
          <p:cNvPr id="10" name="正方形/長方形 9"/>
          <p:cNvSpPr/>
          <p:nvPr/>
        </p:nvSpPr>
        <p:spPr>
          <a:xfrm>
            <a:off x="6737340" y="742434"/>
            <a:ext cx="4324360" cy="307777"/>
          </a:xfrm>
          <a:prstGeom prst="rect">
            <a:avLst/>
          </a:prstGeom>
        </p:spPr>
        <p:txBody>
          <a:bodyPr wrap="square" numCol="2">
            <a:spAutoFit/>
          </a:bodyPr>
          <a:lstStyle/>
          <a:p>
            <a:endParaRPr lang="en-US" altLang="ja-JP" sz="1400" dirty="0" smtClean="0"/>
          </a:p>
        </p:txBody>
      </p:sp>
      <p:sp>
        <p:nvSpPr>
          <p:cNvPr id="12" name="正方形/長方形 11"/>
          <p:cNvSpPr/>
          <p:nvPr/>
        </p:nvSpPr>
        <p:spPr>
          <a:xfrm>
            <a:off x="4635500" y="1448138"/>
            <a:ext cx="6096000" cy="1815882"/>
          </a:xfrm>
          <a:prstGeom prst="rect">
            <a:avLst/>
          </a:prstGeom>
        </p:spPr>
        <p:txBody>
          <a:bodyPr numCol="2">
            <a:spAutoFit/>
          </a:bodyPr>
          <a:lstStyle/>
          <a:p>
            <a:r>
              <a:rPr lang="ja-JP" altLang="en-US" sz="1400" b="1" dirty="0" smtClean="0">
                <a:solidFill>
                  <a:schemeClr val="accent5"/>
                </a:solidFill>
              </a:rPr>
              <a:t>「影響する因子」は以下の通りです</a:t>
            </a:r>
            <a:endParaRPr lang="en-US" altLang="ja-JP" sz="1400" b="1" dirty="0" smtClean="0">
              <a:solidFill>
                <a:schemeClr val="accent5"/>
              </a:solidFill>
            </a:endParaRPr>
          </a:p>
          <a:p>
            <a:r>
              <a:rPr lang="ja-JP" altLang="en-US" sz="1400" dirty="0" smtClean="0">
                <a:solidFill>
                  <a:schemeClr val="accent5"/>
                </a:solidFill>
              </a:rPr>
              <a:t>・</a:t>
            </a:r>
            <a:r>
              <a:rPr lang="ja-JP" altLang="en-US" sz="1400" dirty="0">
                <a:solidFill>
                  <a:schemeClr val="accent5"/>
                </a:solidFill>
              </a:rPr>
              <a:t>収容数</a:t>
            </a:r>
            <a:endParaRPr lang="en-US" altLang="ja-JP" sz="1400" dirty="0">
              <a:solidFill>
                <a:schemeClr val="accent5"/>
              </a:solidFill>
            </a:endParaRPr>
          </a:p>
          <a:p>
            <a:r>
              <a:rPr lang="ja-JP" altLang="en-US" sz="1400" dirty="0">
                <a:solidFill>
                  <a:schemeClr val="accent5"/>
                </a:solidFill>
              </a:rPr>
              <a:t>・納入回数（便）</a:t>
            </a:r>
            <a:endParaRPr lang="en-US" altLang="ja-JP" sz="1400" dirty="0">
              <a:solidFill>
                <a:schemeClr val="accent5"/>
              </a:solidFill>
            </a:endParaRPr>
          </a:p>
          <a:p>
            <a:r>
              <a:rPr lang="ja-JP" altLang="en-US" sz="1400" dirty="0">
                <a:solidFill>
                  <a:schemeClr val="accent5"/>
                </a:solidFill>
              </a:rPr>
              <a:t>・納入回数（遅れ）</a:t>
            </a:r>
            <a:endParaRPr lang="en-US" altLang="ja-JP" sz="1400" dirty="0">
              <a:solidFill>
                <a:schemeClr val="accent5"/>
              </a:solidFill>
            </a:endParaRPr>
          </a:p>
          <a:p>
            <a:r>
              <a:rPr lang="ja-JP" altLang="en-US" sz="1400" dirty="0">
                <a:solidFill>
                  <a:schemeClr val="accent5"/>
                </a:solidFill>
              </a:rPr>
              <a:t>・基準在庫日数</a:t>
            </a:r>
            <a:endParaRPr lang="en-US" altLang="ja-JP" sz="1400" dirty="0">
              <a:solidFill>
                <a:schemeClr val="accent5"/>
              </a:solidFill>
            </a:endParaRPr>
          </a:p>
          <a:p>
            <a:r>
              <a:rPr lang="ja-JP" altLang="en-US" sz="1400" dirty="0">
                <a:solidFill>
                  <a:schemeClr val="accent5"/>
                </a:solidFill>
              </a:rPr>
              <a:t>・基準在庫枚数</a:t>
            </a:r>
            <a:endParaRPr lang="en-US" altLang="ja-JP" sz="1400" dirty="0">
              <a:solidFill>
                <a:schemeClr val="accent5"/>
              </a:solidFill>
            </a:endParaRPr>
          </a:p>
          <a:p>
            <a:r>
              <a:rPr lang="ja-JP" altLang="en-US" sz="1400" dirty="0">
                <a:solidFill>
                  <a:schemeClr val="accent5"/>
                </a:solidFill>
              </a:rPr>
              <a:t>・組立時間稼働率</a:t>
            </a:r>
            <a:endParaRPr lang="en-US" altLang="ja-JP" sz="1400" dirty="0">
              <a:solidFill>
                <a:schemeClr val="accent5"/>
              </a:solidFill>
            </a:endParaRPr>
          </a:p>
          <a:p>
            <a:r>
              <a:rPr lang="ja-JP" altLang="en-US" sz="1400" dirty="0">
                <a:solidFill>
                  <a:schemeClr val="accent5"/>
                </a:solidFill>
              </a:rPr>
              <a:t>・</a:t>
            </a:r>
            <a:r>
              <a:rPr lang="ja-JP" altLang="en-US" sz="1400" dirty="0" smtClean="0">
                <a:solidFill>
                  <a:schemeClr val="accent5"/>
                </a:solidFill>
              </a:rPr>
              <a:t>加工数</a:t>
            </a:r>
            <a:endParaRPr lang="en-US" altLang="ja-JP" sz="1400" dirty="0" smtClean="0">
              <a:solidFill>
                <a:schemeClr val="accent5"/>
              </a:solidFill>
            </a:endParaRPr>
          </a:p>
          <a:p>
            <a:r>
              <a:rPr lang="ja-JP" altLang="en-US" sz="1400" dirty="0" smtClean="0">
                <a:solidFill>
                  <a:schemeClr val="accent5"/>
                </a:solidFill>
              </a:rPr>
              <a:t>・不等ピッチ</a:t>
            </a:r>
            <a:endParaRPr lang="en-US" altLang="ja-JP" sz="1400" dirty="0" smtClean="0">
              <a:solidFill>
                <a:schemeClr val="accent5"/>
              </a:solidFill>
            </a:endParaRPr>
          </a:p>
          <a:p>
            <a:r>
              <a:rPr lang="ja-JP" altLang="en-US" sz="1400" dirty="0" smtClean="0">
                <a:solidFill>
                  <a:schemeClr val="accent5"/>
                </a:solidFill>
              </a:rPr>
              <a:t>・納入数</a:t>
            </a:r>
            <a:r>
              <a:rPr lang="ja-JP" altLang="ja-JP" sz="1400" dirty="0">
                <a:solidFill>
                  <a:schemeClr val="accent5"/>
                </a:solidFill>
              </a:rPr>
              <a:t>/</a:t>
            </a:r>
            <a:r>
              <a:rPr lang="ja-JP" altLang="en-US" sz="1400" dirty="0">
                <a:solidFill>
                  <a:schemeClr val="accent5"/>
                </a:solidFill>
              </a:rPr>
              <a:t>日量数</a:t>
            </a:r>
            <a:endParaRPr lang="en-US" altLang="ja-JP" sz="1400" dirty="0">
              <a:solidFill>
                <a:schemeClr val="accent5"/>
              </a:solidFill>
            </a:endParaRPr>
          </a:p>
          <a:p>
            <a:r>
              <a:rPr lang="ja-JP" altLang="en-US" sz="1400" dirty="0">
                <a:solidFill>
                  <a:schemeClr val="accent5"/>
                </a:solidFill>
              </a:rPr>
              <a:t>・入庫数</a:t>
            </a:r>
            <a:r>
              <a:rPr lang="en-US" altLang="ja-JP" sz="1400" dirty="0">
                <a:solidFill>
                  <a:schemeClr val="accent5"/>
                </a:solidFill>
              </a:rPr>
              <a:t>/</a:t>
            </a:r>
            <a:r>
              <a:rPr lang="ja-JP" altLang="en-US" sz="1400" dirty="0">
                <a:solidFill>
                  <a:schemeClr val="accent5"/>
                </a:solidFill>
              </a:rPr>
              <a:t>納入数</a:t>
            </a:r>
            <a:endParaRPr lang="en-US" altLang="ja-JP" sz="1400" dirty="0">
              <a:solidFill>
                <a:schemeClr val="accent5"/>
              </a:solidFill>
            </a:endParaRPr>
          </a:p>
          <a:p>
            <a:r>
              <a:rPr lang="ja-JP" altLang="en-US" sz="1400" dirty="0">
                <a:solidFill>
                  <a:schemeClr val="accent5"/>
                </a:solidFill>
              </a:rPr>
              <a:t>・出庫数</a:t>
            </a:r>
            <a:r>
              <a:rPr lang="en-US" altLang="ja-JP" sz="1400" dirty="0">
                <a:solidFill>
                  <a:schemeClr val="accent5"/>
                </a:solidFill>
              </a:rPr>
              <a:t>/</a:t>
            </a:r>
            <a:r>
              <a:rPr lang="ja-JP" altLang="en-US" sz="1400" dirty="0">
                <a:solidFill>
                  <a:schemeClr val="accent5"/>
                </a:solidFill>
              </a:rPr>
              <a:t>入庫数</a:t>
            </a:r>
            <a:endParaRPr lang="en-US" altLang="ja-JP" sz="1400" dirty="0">
              <a:solidFill>
                <a:schemeClr val="accent5"/>
              </a:solidFill>
            </a:endParaRPr>
          </a:p>
          <a:p>
            <a:r>
              <a:rPr lang="ja-JP" altLang="en-US" sz="1400" dirty="0">
                <a:solidFill>
                  <a:schemeClr val="accent5"/>
                </a:solidFill>
              </a:rPr>
              <a:t>・回収数</a:t>
            </a:r>
            <a:r>
              <a:rPr lang="en-US" altLang="ja-JP" sz="1400" dirty="0">
                <a:solidFill>
                  <a:schemeClr val="accent5"/>
                </a:solidFill>
              </a:rPr>
              <a:t>/</a:t>
            </a:r>
            <a:r>
              <a:rPr lang="ja-JP" altLang="en-US" sz="1400" dirty="0" smtClean="0">
                <a:solidFill>
                  <a:schemeClr val="accent5"/>
                </a:solidFill>
              </a:rPr>
              <a:t>出庫数</a:t>
            </a:r>
            <a:endParaRPr lang="en-US" altLang="ja-JP" sz="1400" dirty="0" smtClean="0">
              <a:solidFill>
                <a:schemeClr val="accent5"/>
              </a:solidFill>
            </a:endParaRPr>
          </a:p>
          <a:p>
            <a:r>
              <a:rPr lang="ja-JP" altLang="en-US" sz="1400" dirty="0" smtClean="0">
                <a:solidFill>
                  <a:schemeClr val="accent5"/>
                </a:solidFill>
              </a:rPr>
              <a:t>・仕入先</a:t>
            </a:r>
            <a:endParaRPr lang="en-US" altLang="ja-JP" sz="1400" dirty="0">
              <a:solidFill>
                <a:schemeClr val="accent5"/>
              </a:solidFill>
            </a:endParaRPr>
          </a:p>
          <a:p>
            <a:r>
              <a:rPr lang="ja-JP" altLang="en-US" sz="1400" dirty="0" smtClean="0">
                <a:solidFill>
                  <a:schemeClr val="accent5"/>
                </a:solidFill>
              </a:rPr>
              <a:t>・箱種</a:t>
            </a:r>
            <a:endParaRPr lang="en-US" altLang="ja-JP" sz="1400" dirty="0" smtClean="0">
              <a:solidFill>
                <a:schemeClr val="accent5"/>
              </a:solidFill>
            </a:endParaRPr>
          </a:p>
          <a:p>
            <a:r>
              <a:rPr lang="ja-JP" altLang="en-US" sz="1400" dirty="0" smtClean="0">
                <a:solidFill>
                  <a:schemeClr val="accent5"/>
                </a:solidFill>
              </a:rPr>
              <a:t>・使用工程</a:t>
            </a:r>
            <a:endParaRPr lang="en-US" altLang="ja-JP" sz="1400" dirty="0">
              <a:solidFill>
                <a:schemeClr val="accent5"/>
              </a:solidFill>
            </a:endParaRPr>
          </a:p>
        </p:txBody>
      </p:sp>
    </p:spTree>
    <p:extLst>
      <p:ext uri="{BB962C8B-B14F-4D97-AF65-F5344CB8AC3E}">
        <p14:creationId xmlns:p14="http://schemas.microsoft.com/office/powerpoint/2010/main" val="2419860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kumimoji="1" lang="ja-JP" altLang="en-US" sz="1800" b="0" dirty="0" smtClean="0"/>
              <a:t>「仕入先」や「箱種」、「使用工程」などの数値データではないカテゴリデータは以下のような形に</a:t>
            </a:r>
            <a:r>
              <a:rPr kumimoji="1" lang="en-US" altLang="ja-JP" sz="1800" b="0" dirty="0" smtClean="0"/>
              <a:t>0</a:t>
            </a:r>
            <a:r>
              <a:rPr kumimoji="1" lang="ja-JP" altLang="en-US" sz="1800" b="0" dirty="0" smtClean="0"/>
              <a:t>または１に変換（ワンホットエンコーディング）しました</a:t>
            </a:r>
            <a:endParaRPr kumimoji="1" lang="en-US" altLang="ja-JP" sz="1800" b="0" dirty="0" smtClean="0"/>
          </a:p>
          <a:p>
            <a:endParaRPr lang="en-US" altLang="ja-JP" sz="1800" b="0" dirty="0"/>
          </a:p>
          <a:p>
            <a:r>
              <a:rPr lang="en-US" altLang="en-US" sz="1800" b="0" dirty="0" smtClean="0"/>
              <a:t>変換方法</a:t>
            </a:r>
          </a:p>
          <a:p>
            <a:r>
              <a:rPr kumimoji="1" lang="en-US" altLang="en-US" sz="1800" b="0" dirty="0" smtClean="0"/>
              <a:t>・</a:t>
            </a:r>
            <a:endParaRPr kumimoji="1" lang="en-US" altLang="ja-JP" sz="1800" b="0" dirty="0" smtClean="0"/>
          </a:p>
          <a:p>
            <a:endParaRPr kumimoji="1" lang="ja-JP" altLang="en-US" dirty="0"/>
          </a:p>
        </p:txBody>
      </p:sp>
      <p:sp>
        <p:nvSpPr>
          <p:cNvPr id="3" name="テキスト プレースホルダー 2"/>
          <p:cNvSpPr>
            <a:spLocks noGrp="1"/>
          </p:cNvSpPr>
          <p:nvPr>
            <p:ph type="body" sz="quarter" idx="20"/>
          </p:nvPr>
        </p:nvSpPr>
        <p:spPr/>
        <p:txBody>
          <a:bodyPr/>
          <a:lstStyle/>
          <a:p>
            <a:r>
              <a:rPr lang="en-US" altLang="ja-JP" dirty="0" smtClean="0"/>
              <a:t>①</a:t>
            </a:r>
            <a:r>
              <a:rPr kumimoji="1" lang="ja-JP" altLang="en-US" dirty="0" smtClean="0"/>
              <a:t>データの準備（</a:t>
            </a:r>
            <a:r>
              <a:rPr kumimoji="1" lang="en-US" altLang="ja-JP" dirty="0" smtClean="0"/>
              <a:t>2</a:t>
            </a:r>
            <a:r>
              <a:rPr kumimoji="1" lang="ja-JP" altLang="en-US" dirty="0" smtClean="0"/>
              <a:t>）</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20日 </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959827501"/>
              </p:ext>
            </p:extLst>
          </p:nvPr>
        </p:nvGraphicFramePr>
        <p:xfrm>
          <a:off x="495295" y="3403599"/>
          <a:ext cx="11328405" cy="2804585"/>
        </p:xfrm>
        <a:graphic>
          <a:graphicData uri="http://schemas.openxmlformats.org/drawingml/2006/table">
            <a:tbl>
              <a:tblPr firstRow="1" bandRow="1">
                <a:tableStyleId>{7E9639D4-E3E2-4D34-9284-5A2195B3D0D7}</a:tableStyleId>
              </a:tblPr>
              <a:tblGrid>
                <a:gridCol w="1029855"/>
                <a:gridCol w="1029855"/>
                <a:gridCol w="1029855"/>
                <a:gridCol w="1029855"/>
                <a:gridCol w="1029855"/>
                <a:gridCol w="1029855"/>
                <a:gridCol w="1029855"/>
                <a:gridCol w="1029855"/>
                <a:gridCol w="1029855"/>
                <a:gridCol w="1029855"/>
                <a:gridCol w="1029855"/>
              </a:tblGrid>
              <a:tr h="560917">
                <a:tc>
                  <a:txBody>
                    <a:bodyPr/>
                    <a:lstStyle/>
                    <a:p>
                      <a:pPr algn="ctr"/>
                      <a:r>
                        <a:rPr kumimoji="1" lang="ja-JP" altLang="en-US" sz="1100" b="0" dirty="0" smtClean="0"/>
                        <a:t>品番</a:t>
                      </a:r>
                      <a:endParaRPr kumimoji="1" lang="ja-JP" altLang="en-US" sz="11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kumimoji="1" lang="ja-JP" altLang="en-US" sz="1100" b="0" dirty="0" smtClean="0"/>
                        <a:t>発見する要素</a:t>
                      </a:r>
                      <a:endParaRPr kumimoji="1" lang="ja-JP" altLang="en-US" sz="11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6"/>
                    </a:solidFill>
                  </a:tcPr>
                </a:tc>
                <a:tc>
                  <a:txBody>
                    <a:bodyPr/>
                    <a:lstStyle/>
                    <a:p>
                      <a:pPr algn="ctr"/>
                      <a:r>
                        <a:rPr kumimoji="1" lang="ja-JP" altLang="en-US" sz="1100" b="0" dirty="0" smtClean="0"/>
                        <a:t>仕入先</a:t>
                      </a:r>
                      <a:r>
                        <a:rPr kumimoji="1" lang="ja-JP" altLang="ja-JP" sz="1100" b="0" dirty="0" smtClean="0"/>
                        <a:t>_</a:t>
                      </a:r>
                      <a:endParaRPr kumimoji="1" lang="ja-JP" altLang="en-US" sz="11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CD2"/>
                    </a:solidFill>
                  </a:tcPr>
                </a:tc>
                <a:tc>
                  <a:txBody>
                    <a:bodyPr/>
                    <a:lstStyle/>
                    <a:p>
                      <a:endParaRPr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CD2"/>
                    </a:solidFill>
                  </a:tcPr>
                </a:tc>
                <a:tc>
                  <a:txBody>
                    <a:bodyPr/>
                    <a:lstStyle/>
                    <a:p>
                      <a:endParaRPr lang="ja-JP" alt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CD2"/>
                    </a:solidFill>
                  </a:tcPr>
                </a:tc>
                <a:tc>
                  <a:txBody>
                    <a:bodyPr/>
                    <a:lstStyle/>
                    <a:p>
                      <a:endParaRPr lang="ja-JP" alt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rgbClr val="008CD2"/>
                    </a:solidFill>
                  </a:tcPr>
                </a:tc>
                <a:tc>
                  <a:txBody>
                    <a:bodyPr/>
                    <a:lstStyle/>
                    <a:p>
                      <a:endParaRPr lang="ja-JP" alt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solidFill>
                  </a:tcPr>
                </a:tc>
                <a:tc>
                  <a:txBody>
                    <a:bodyPr/>
                    <a:lstStyle/>
                    <a:p>
                      <a:endParaRPr lang="ja-JP" alt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solidFill>
                  </a:tcPr>
                </a:tc>
                <a:tc>
                  <a:txBody>
                    <a:bodyPr/>
                    <a:lstStyle/>
                    <a:p>
                      <a:endParaRPr lang="ja-JP" alt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solidFill>
                  </a:tcPr>
                </a:tc>
                <a:tc>
                  <a:txBody>
                    <a:bodyPr/>
                    <a:lstStyle/>
                    <a:p>
                      <a:endParaRPr lang="ja-JP" alt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solidFill>
                  </a:tcPr>
                </a:tc>
                <a:tc>
                  <a:txBody>
                    <a:bodyPr/>
                    <a:lstStyle/>
                    <a:p>
                      <a:endParaRPr lang="ja-JP" alt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solidFill>
                      <a:schemeClr val="accent5"/>
                    </a:solidFill>
                  </a:tcPr>
                </a:tc>
              </a:tr>
              <a:tr h="560917">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0917">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0917">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560917">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kumimoji="1" lang="ja-JP" altLang="en-US" sz="1200" b="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01214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kumimoji="1" lang="ja-JP" altLang="en-US" dirty="0" smtClean="0"/>
              <a:t>発見する</a:t>
            </a:r>
            <a:endParaRPr kumimoji="1" lang="ja-JP" altLang="en-US" dirty="0"/>
          </a:p>
        </p:txBody>
      </p:sp>
      <p:sp>
        <p:nvSpPr>
          <p:cNvPr id="3" name="テキスト プレースホルダー 2"/>
          <p:cNvSpPr>
            <a:spLocks noGrp="1"/>
          </p:cNvSpPr>
          <p:nvPr>
            <p:ph type="body" sz="quarter" idx="20"/>
          </p:nvPr>
        </p:nvSpPr>
        <p:spPr/>
        <p:txBody>
          <a:bodyPr/>
          <a:lstStyle/>
          <a:p>
            <a:r>
              <a:rPr kumimoji="1" lang="en-US" altLang="ja-JP" dirty="0" smtClean="0"/>
              <a:t>②AI</a:t>
            </a:r>
            <a:r>
              <a:rPr kumimoji="1" lang="ja-JP" altLang="en-US" dirty="0" smtClean="0"/>
              <a:t>の活用</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20日 </a:t>
            </a:fld>
            <a:endParaRPr lang="en-US" dirty="0"/>
          </a:p>
        </p:txBody>
      </p:sp>
    </p:spTree>
    <p:extLst>
      <p:ext uri="{BB962C8B-B14F-4D97-AF65-F5344CB8AC3E}">
        <p14:creationId xmlns:p14="http://schemas.microsoft.com/office/powerpoint/2010/main" val="4096226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lang="ja-JP" altLang="en-US" sz="1800" b="0" dirty="0" smtClean="0"/>
              <a:t>「ランダムフォレスト」という決定木モデルを採用しました。決定木モデルは、簡易的</a:t>
            </a:r>
            <a:r>
              <a:rPr lang="ja-JP" altLang="en-US" sz="1800" b="0" dirty="0"/>
              <a:t>に</a:t>
            </a:r>
            <a:r>
              <a:rPr lang="ja-JP" altLang="en-US" sz="1800" b="0" dirty="0" smtClean="0"/>
              <a:t>実装可能で結果の視認性や説明可能性に優れているモデルです。単体だとそれほど精度が高いモデルではないため、複数の決定木モデルを組み合わせた「</a:t>
            </a:r>
            <a:r>
              <a:rPr lang="ja-JP" altLang="en-US" sz="1800" b="0" dirty="0"/>
              <a:t>ランダムフォレスト</a:t>
            </a:r>
            <a:r>
              <a:rPr lang="ja-JP" altLang="en-US" sz="1800" b="0" dirty="0" smtClean="0"/>
              <a:t>」という手法を採用しました。</a:t>
            </a:r>
            <a:endParaRPr lang="en-US" altLang="ja-JP" sz="1800" b="0" dirty="0" smtClean="0"/>
          </a:p>
          <a:p>
            <a:endParaRPr lang="en-US" altLang="ja-JP" dirty="0" smtClean="0"/>
          </a:p>
          <a:p>
            <a:endParaRPr kumimoji="1" lang="ja-JP" altLang="en-US" dirty="0"/>
          </a:p>
        </p:txBody>
      </p:sp>
      <p:sp>
        <p:nvSpPr>
          <p:cNvPr id="3" name="テキスト プレースホルダー 2"/>
          <p:cNvSpPr>
            <a:spLocks noGrp="1"/>
          </p:cNvSpPr>
          <p:nvPr>
            <p:ph type="body" sz="quarter" idx="20"/>
          </p:nvPr>
        </p:nvSpPr>
        <p:spPr/>
        <p:txBody>
          <a:bodyPr/>
          <a:lstStyle/>
          <a:p>
            <a:r>
              <a:rPr kumimoji="1" lang="ja-JP" altLang="en-US" dirty="0" smtClean="0"/>
              <a:t>手法）</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20日 </a:t>
            </a:fld>
            <a:endParaRPr lang="en-US" dirty="0"/>
          </a:p>
        </p:txBody>
      </p:sp>
      <p:sp>
        <p:nvSpPr>
          <p:cNvPr id="5" name="角丸四角形 4"/>
          <p:cNvSpPr/>
          <p:nvPr/>
        </p:nvSpPr>
        <p:spPr>
          <a:xfrm>
            <a:off x="588122" y="3550940"/>
            <a:ext cx="1306667" cy="1477530"/>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600" dirty="0" smtClean="0"/>
              <a:t>データ</a:t>
            </a:r>
            <a:endParaRPr kumimoji="1" lang="ja-JP" altLang="en-US" sz="1600" dirty="0"/>
          </a:p>
        </p:txBody>
      </p:sp>
      <p:sp>
        <p:nvSpPr>
          <p:cNvPr id="6" name="角丸四角形 5"/>
          <p:cNvSpPr/>
          <p:nvPr/>
        </p:nvSpPr>
        <p:spPr>
          <a:xfrm>
            <a:off x="2927898" y="2466621"/>
            <a:ext cx="1306667" cy="1043802"/>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t>サンプル</a:t>
            </a:r>
            <a:r>
              <a:rPr lang="en-US" altLang="ja-JP" sz="1600" dirty="0" smtClean="0"/>
              <a:t>1</a:t>
            </a:r>
            <a:endParaRPr kumimoji="1" lang="ja-JP" altLang="en-US" sz="1600" dirty="0"/>
          </a:p>
        </p:txBody>
      </p:sp>
      <p:sp>
        <p:nvSpPr>
          <p:cNvPr id="7" name="角丸四角形 6"/>
          <p:cNvSpPr/>
          <p:nvPr/>
        </p:nvSpPr>
        <p:spPr>
          <a:xfrm>
            <a:off x="2933756" y="3779065"/>
            <a:ext cx="1306667" cy="1043802"/>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t>サンプル</a:t>
            </a:r>
            <a:r>
              <a:rPr lang="en-US" altLang="ja-JP" sz="1600" dirty="0"/>
              <a:t>2</a:t>
            </a:r>
            <a:endParaRPr kumimoji="1" lang="ja-JP" altLang="en-US" sz="1600" dirty="0"/>
          </a:p>
        </p:txBody>
      </p:sp>
      <p:sp>
        <p:nvSpPr>
          <p:cNvPr id="8" name="角丸四角形 7"/>
          <p:cNvSpPr/>
          <p:nvPr/>
        </p:nvSpPr>
        <p:spPr>
          <a:xfrm>
            <a:off x="2933756" y="5099809"/>
            <a:ext cx="1306667" cy="1043802"/>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t>サンプル</a:t>
            </a:r>
            <a:endParaRPr kumimoji="1" lang="ja-JP" altLang="en-US" sz="1600" dirty="0"/>
          </a:p>
        </p:txBody>
      </p:sp>
      <p:sp>
        <p:nvSpPr>
          <p:cNvPr id="9" name="右矢印 8"/>
          <p:cNvSpPr/>
          <p:nvPr/>
        </p:nvSpPr>
        <p:spPr>
          <a:xfrm>
            <a:off x="2184400" y="4064000"/>
            <a:ext cx="520700" cy="484632"/>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4711700" y="2755900"/>
            <a:ext cx="520700" cy="484632"/>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4686300" y="4051300"/>
            <a:ext cx="520700" cy="484632"/>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4673600" y="5422900"/>
            <a:ext cx="520700" cy="484632"/>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78" name="図 77"/>
          <p:cNvPicPr>
            <a:picLocks noChangeAspect="1"/>
          </p:cNvPicPr>
          <p:nvPr/>
        </p:nvPicPr>
        <p:blipFill>
          <a:blip r:embed="rId2"/>
          <a:stretch>
            <a:fillRect/>
          </a:stretch>
        </p:blipFill>
        <p:spPr>
          <a:xfrm>
            <a:off x="5321300" y="2324100"/>
            <a:ext cx="2346204" cy="1282700"/>
          </a:xfrm>
          <a:prstGeom prst="rect">
            <a:avLst/>
          </a:prstGeom>
        </p:spPr>
      </p:pic>
      <p:pic>
        <p:nvPicPr>
          <p:cNvPr id="79" name="図 78"/>
          <p:cNvPicPr>
            <a:picLocks noChangeAspect="1"/>
          </p:cNvPicPr>
          <p:nvPr/>
        </p:nvPicPr>
        <p:blipFill>
          <a:blip r:embed="rId2"/>
          <a:stretch>
            <a:fillRect/>
          </a:stretch>
        </p:blipFill>
        <p:spPr>
          <a:xfrm>
            <a:off x="5334000" y="3695700"/>
            <a:ext cx="2346204" cy="1282700"/>
          </a:xfrm>
          <a:prstGeom prst="rect">
            <a:avLst/>
          </a:prstGeom>
        </p:spPr>
      </p:pic>
      <p:pic>
        <p:nvPicPr>
          <p:cNvPr id="80" name="図 79"/>
          <p:cNvPicPr>
            <a:picLocks noChangeAspect="1"/>
          </p:cNvPicPr>
          <p:nvPr/>
        </p:nvPicPr>
        <p:blipFill>
          <a:blip r:embed="rId2"/>
          <a:stretch>
            <a:fillRect/>
          </a:stretch>
        </p:blipFill>
        <p:spPr>
          <a:xfrm>
            <a:off x="5321300" y="5067300"/>
            <a:ext cx="2346204" cy="1282700"/>
          </a:xfrm>
          <a:prstGeom prst="rect">
            <a:avLst/>
          </a:prstGeom>
        </p:spPr>
      </p:pic>
      <p:sp>
        <p:nvSpPr>
          <p:cNvPr id="81" name="右矢印 80"/>
          <p:cNvSpPr/>
          <p:nvPr/>
        </p:nvSpPr>
        <p:spPr>
          <a:xfrm>
            <a:off x="7874000" y="2755900"/>
            <a:ext cx="520700" cy="484632"/>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2" name="右矢印 81"/>
          <p:cNvSpPr/>
          <p:nvPr/>
        </p:nvSpPr>
        <p:spPr>
          <a:xfrm>
            <a:off x="7874000" y="4064000"/>
            <a:ext cx="520700" cy="484632"/>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3" name="右矢印 82"/>
          <p:cNvSpPr/>
          <p:nvPr/>
        </p:nvSpPr>
        <p:spPr>
          <a:xfrm>
            <a:off x="7874000" y="5372100"/>
            <a:ext cx="520700" cy="484632"/>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4" name="角丸四角形 83"/>
          <p:cNvSpPr/>
          <p:nvPr/>
        </p:nvSpPr>
        <p:spPr>
          <a:xfrm>
            <a:off x="8807998" y="2466621"/>
            <a:ext cx="1306667" cy="1043802"/>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t>結果１</a:t>
            </a:r>
            <a:endParaRPr kumimoji="1" lang="ja-JP" altLang="en-US" sz="1600" dirty="0"/>
          </a:p>
        </p:txBody>
      </p:sp>
      <p:sp>
        <p:nvSpPr>
          <p:cNvPr id="85" name="角丸四角形 84"/>
          <p:cNvSpPr/>
          <p:nvPr/>
        </p:nvSpPr>
        <p:spPr>
          <a:xfrm>
            <a:off x="8807998" y="3800121"/>
            <a:ext cx="1306667" cy="1043802"/>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t>結果</a:t>
            </a:r>
            <a:r>
              <a:rPr lang="en-US" altLang="ja-JP" sz="1600" dirty="0" smtClean="0"/>
              <a:t>2</a:t>
            </a:r>
            <a:endParaRPr kumimoji="1" lang="ja-JP" altLang="en-US" sz="1600" dirty="0"/>
          </a:p>
        </p:txBody>
      </p:sp>
      <p:sp>
        <p:nvSpPr>
          <p:cNvPr id="86" name="角丸四角形 85"/>
          <p:cNvSpPr/>
          <p:nvPr/>
        </p:nvSpPr>
        <p:spPr>
          <a:xfrm>
            <a:off x="8807998" y="5146321"/>
            <a:ext cx="1306667" cy="1043802"/>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t>結果</a:t>
            </a:r>
            <a:r>
              <a:rPr lang="en-US" altLang="ja-JP" sz="1600" dirty="0"/>
              <a:t>3</a:t>
            </a:r>
            <a:endParaRPr kumimoji="1" lang="ja-JP" altLang="en-US" sz="1600" dirty="0"/>
          </a:p>
        </p:txBody>
      </p:sp>
      <p:sp>
        <p:nvSpPr>
          <p:cNvPr id="87" name="角丸四角形 86"/>
          <p:cNvSpPr/>
          <p:nvPr/>
        </p:nvSpPr>
        <p:spPr>
          <a:xfrm>
            <a:off x="10751098" y="3800121"/>
            <a:ext cx="1306667" cy="1043802"/>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600" dirty="0" smtClean="0"/>
              <a:t>出力結果</a:t>
            </a:r>
            <a:endParaRPr kumimoji="1" lang="ja-JP" altLang="en-US" sz="1600" dirty="0"/>
          </a:p>
        </p:txBody>
      </p:sp>
    </p:spTree>
    <p:extLst>
      <p:ext uri="{BB962C8B-B14F-4D97-AF65-F5344CB8AC3E}">
        <p14:creationId xmlns:p14="http://schemas.microsoft.com/office/powerpoint/2010/main" val="105096841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kumimoji="1" lang="ja-JP" altLang="en-US" dirty="0" smtClean="0"/>
              <a:t>基準在庫枚数（日数変換）</a:t>
            </a:r>
            <a:r>
              <a:rPr kumimoji="1" lang="en-US" altLang="ja-JP" dirty="0" smtClean="0"/>
              <a:t>=</a:t>
            </a:r>
            <a:r>
              <a:rPr kumimoji="1" lang="ja-JP" altLang="en-US" dirty="0" smtClean="0"/>
              <a:t>基準在庫日数</a:t>
            </a:r>
            <a:r>
              <a:rPr kumimoji="1" lang="en-US" altLang="ja-JP" dirty="0" smtClean="0"/>
              <a:t>+</a:t>
            </a:r>
            <a:r>
              <a:rPr kumimoji="1" lang="ja-JP" altLang="en-US" dirty="0" smtClean="0"/>
              <a:t>基準在庫枚数</a:t>
            </a:r>
            <a:r>
              <a:rPr kumimoji="1" lang="en-US" altLang="ja-JP" dirty="0" smtClean="0"/>
              <a:t>×</a:t>
            </a:r>
            <a:r>
              <a:rPr lang="ja-JP" altLang="en-US" dirty="0" smtClean="0"/>
              <a:t>収容数</a:t>
            </a:r>
            <a:r>
              <a:rPr lang="en-US" altLang="ja-JP" dirty="0" smtClean="0"/>
              <a:t>/</a:t>
            </a:r>
            <a:r>
              <a:rPr lang="ja-JP" altLang="en-US" dirty="0" smtClean="0"/>
              <a:t>日量数</a:t>
            </a:r>
            <a:endParaRPr lang="en-US" altLang="ja-JP" dirty="0" smtClean="0"/>
          </a:p>
          <a:p>
            <a:r>
              <a:rPr kumimoji="1" lang="ja-JP" altLang="en-US" dirty="0" smtClean="0"/>
              <a:t>便</a:t>
            </a:r>
            <a:r>
              <a:rPr kumimoji="1" lang="en-US" altLang="ja-JP" dirty="0" err="1" smtClean="0"/>
              <a:t>ave</a:t>
            </a:r>
            <a:endParaRPr kumimoji="1" lang="ja-JP" altLang="en-US" dirty="0"/>
          </a:p>
        </p:txBody>
      </p:sp>
      <p:sp>
        <p:nvSpPr>
          <p:cNvPr id="3" name="テキスト プレースホルダー 2"/>
          <p:cNvSpPr>
            <a:spLocks noGrp="1"/>
          </p:cNvSpPr>
          <p:nvPr>
            <p:ph type="body" sz="quarter" idx="20"/>
          </p:nvPr>
        </p:nvSpPr>
        <p:spPr/>
        <p:txBody>
          <a:bodyPr/>
          <a:lstStyle/>
          <a:p>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20日 </a:t>
            </a:fld>
            <a:endParaRPr lang="en-US" dirty="0"/>
          </a:p>
        </p:txBody>
      </p:sp>
    </p:spTree>
    <p:extLst>
      <p:ext uri="{BB962C8B-B14F-4D97-AF65-F5344CB8AC3E}">
        <p14:creationId xmlns:p14="http://schemas.microsoft.com/office/powerpoint/2010/main" val="213577267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4387</TotalTime>
  <Words>817</Words>
  <Application>Microsoft Macintosh PowerPoint</Application>
  <PresentationFormat>ユーザー設定</PresentationFormat>
  <Paragraphs>144</Paragraphs>
  <Slides>12</Slides>
  <Notes>0</Notes>
  <HiddenSlides>0</HiddenSlides>
  <MMClips>0</MMClips>
  <ScaleCrop>false</ScaleCrop>
  <HeadingPairs>
    <vt:vector size="4" baseType="variant">
      <vt:variant>
        <vt:lpstr>テーマ</vt:lpstr>
      </vt:variant>
      <vt:variant>
        <vt:i4>4</vt:i4>
      </vt:variant>
      <vt:variant>
        <vt:lpstr>スライド タイトル</vt:lpstr>
      </vt:variant>
      <vt:variant>
        <vt:i4>12</vt:i4>
      </vt:variant>
    </vt:vector>
  </HeadingPairs>
  <TitlesOfParts>
    <vt:vector size="16" baseType="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cp:lastModifiedBy>
  <cp:revision>151</cp:revision>
  <dcterms:created xsi:type="dcterms:W3CDTF">2022-01-19T01:36:44Z</dcterms:created>
  <dcterms:modified xsi:type="dcterms:W3CDTF">2023-11-20T14:27:45Z</dcterms:modified>
</cp:coreProperties>
</file>