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15"/>
  </p:notesMasterIdLst>
  <p:sldIdLst>
    <p:sldId id="15108" r:id="rId5"/>
    <p:sldId id="15112" r:id="rId6"/>
    <p:sldId id="15109" r:id="rId7"/>
    <p:sldId id="15110" r:id="rId8"/>
    <p:sldId id="256" r:id="rId9"/>
    <p:sldId id="260" r:id="rId10"/>
    <p:sldId id="257" r:id="rId11"/>
    <p:sldId id="264" r:id="rId12"/>
    <p:sldId id="262" r:id="rId13"/>
    <p:sldId id="265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66"/>
    <a:srgbClr val="CCECFF"/>
    <a:srgbClr val="FFCCFF"/>
    <a:srgbClr val="CCFFCC"/>
    <a:srgbClr val="99FF99"/>
    <a:srgbClr val="FF00FF"/>
    <a:srgbClr val="99FFCC"/>
    <a:srgbClr val="0596AE"/>
    <a:srgbClr val="064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4B3DE-25EF-4C28-B600-4661CE0287A6}" v="47" dt="2024-07-21T02:05:12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84" autoAdjust="0"/>
    <p:restoredTop sz="87430" autoAdjust="0"/>
  </p:normalViewPr>
  <p:slideViewPr>
    <p:cSldViewPr snapToGrid="0">
      <p:cViewPr>
        <p:scale>
          <a:sx n="125" d="100"/>
          <a:sy n="125" d="100"/>
        </p:scale>
        <p:origin x="2204" y="3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優樹 笹岡" userId="a4bf921d16c86d47" providerId="LiveId" clId="{3914B3DE-25EF-4C28-B600-4661CE0287A6}"/>
    <pc:docChg chg="undo custSel modSld">
      <pc:chgData name="優樹 笹岡" userId="a4bf921d16c86d47" providerId="LiveId" clId="{3914B3DE-25EF-4C28-B600-4661CE0287A6}" dt="2024-07-21T02:19:28.514" v="1397" actId="20577"/>
      <pc:docMkLst>
        <pc:docMk/>
      </pc:docMkLst>
      <pc:sldChg chg="modSp mod">
        <pc:chgData name="優樹 笹岡" userId="a4bf921d16c86d47" providerId="LiveId" clId="{3914B3DE-25EF-4C28-B600-4661CE0287A6}" dt="2024-07-21T01:46:21.988" v="912" actId="20577"/>
        <pc:sldMkLst>
          <pc:docMk/>
          <pc:sldMk cId="3245798895" sldId="284"/>
        </pc:sldMkLst>
        <pc:graphicFrameChg chg="modGraphic">
          <ac:chgData name="優樹 笹岡" userId="a4bf921d16c86d47" providerId="LiveId" clId="{3914B3DE-25EF-4C28-B600-4661CE0287A6}" dt="2024-07-21T01:46:21.988" v="912" actId="20577"/>
          <ac:graphicFrameMkLst>
            <pc:docMk/>
            <pc:sldMk cId="3245798895" sldId="284"/>
            <ac:graphicFrameMk id="5" creationId="{00000000-0000-0000-0000-000000000000}"/>
          </ac:graphicFrameMkLst>
        </pc:graphicFrameChg>
      </pc:sldChg>
      <pc:sldChg chg="addSp delSp modSp mod">
        <pc:chgData name="優樹 笹岡" userId="a4bf921d16c86d47" providerId="LiveId" clId="{3914B3DE-25EF-4C28-B600-4661CE0287A6}" dt="2024-07-21T01:58:09.333" v="1042" actId="21"/>
        <pc:sldMkLst>
          <pc:docMk/>
          <pc:sldMk cId="918580056" sldId="285"/>
        </pc:sldMkLst>
        <pc:spChg chg="mod">
          <ac:chgData name="優樹 笹岡" userId="a4bf921d16c86d47" providerId="LiveId" clId="{3914B3DE-25EF-4C28-B600-4661CE0287A6}" dt="2024-07-21T01:45:08.508" v="805" actId="207"/>
          <ac:spMkLst>
            <pc:docMk/>
            <pc:sldMk cId="918580056" sldId="285"/>
            <ac:spMk id="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2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30.381" v="1023" actId="1076"/>
          <ac:spMkLst>
            <pc:docMk/>
            <pc:sldMk cId="918580056" sldId="285"/>
            <ac:spMk id="42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5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60" creationId="{00000000-0000-0000-0000-000000000000}"/>
          </ac:spMkLst>
        </pc:spChg>
        <pc:graphicFrameChg chg="mod modGraphic">
          <ac:chgData name="優樹 笹岡" userId="a4bf921d16c86d47" providerId="LiveId" clId="{3914B3DE-25EF-4C28-B600-4661CE0287A6}" dt="2024-07-21T01:47:19.850" v="931" actId="20577"/>
          <ac:graphicFrameMkLst>
            <pc:docMk/>
            <pc:sldMk cId="918580056" sldId="285"/>
            <ac:graphicFrameMk id="5" creationId="{00000000-0000-0000-0000-000000000000}"/>
          </ac:graphicFrameMkLst>
        </pc:graphicFrameChg>
        <pc:cxnChg chg="add del mod">
          <ac:chgData name="優樹 笹岡" userId="a4bf921d16c86d47" providerId="LiveId" clId="{3914B3DE-25EF-4C28-B600-4661CE0287A6}" dt="2024-07-21T01:58:09.333" v="1042" actId="21"/>
          <ac:cxnSpMkLst>
            <pc:docMk/>
            <pc:sldMk cId="918580056" sldId="285"/>
            <ac:cxnSpMk id="14" creationId="{EE5603E5-0334-2852-7EB8-AC9A89ABC127}"/>
          </ac:cxnSpMkLst>
        </pc:cxnChg>
      </pc:sldChg>
      <pc:sldChg chg="addSp delSp modSp mod">
        <pc:chgData name="優樹 笹岡" userId="a4bf921d16c86d47" providerId="LiveId" clId="{3914B3DE-25EF-4C28-B600-4661CE0287A6}" dt="2024-07-21T01:56:27.195" v="1034" actId="14100"/>
        <pc:sldMkLst>
          <pc:docMk/>
          <pc:sldMk cId="3032651262" sldId="286"/>
        </pc:sldMkLst>
        <pc:spChg chg="mod">
          <ac:chgData name="優樹 笹岡" userId="a4bf921d16c86d47" providerId="LiveId" clId="{3914B3DE-25EF-4C28-B600-4661CE0287A6}" dt="2024-07-21T01:53:57.793" v="1013" actId="1076"/>
          <ac:spMkLst>
            <pc:docMk/>
            <pc:sldMk cId="3032651262" sldId="286"/>
            <ac:spMk id="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2:18.745" v="729" actId="207"/>
          <ac:spMkLst>
            <pc:docMk/>
            <pc:sldMk cId="3032651262" sldId="286"/>
            <ac:spMk id="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50.459" v="939" actId="14100"/>
          <ac:spMkLst>
            <pc:docMk/>
            <pc:sldMk cId="3032651262" sldId="286"/>
            <ac:spMk id="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57.512" v="941" actId="14100"/>
          <ac:spMkLst>
            <pc:docMk/>
            <pc:sldMk cId="3032651262" sldId="286"/>
            <ac:spMk id="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1:57.910" v="719" actId="207"/>
          <ac:spMkLst>
            <pc:docMk/>
            <pc:sldMk cId="3032651262" sldId="286"/>
            <ac:spMk id="1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2:12.367" v="727" actId="207"/>
          <ac:spMkLst>
            <pc:docMk/>
            <pc:sldMk cId="3032651262" sldId="286"/>
            <ac:spMk id="1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2.897" v="1027" actId="1076"/>
          <ac:spMkLst>
            <pc:docMk/>
            <pc:sldMk cId="3032651262" sldId="286"/>
            <ac:spMk id="12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7:17.240" v="616" actId="478"/>
          <ac:spMkLst>
            <pc:docMk/>
            <pc:sldMk cId="3032651262" sldId="286"/>
            <ac:spMk id="13" creationId="{C57A758C-5DFF-B0CC-1474-EC64BAD4EA2B}"/>
          </ac:spMkLst>
        </pc:spChg>
        <pc:spChg chg="mod">
          <ac:chgData name="優樹 笹岡" userId="a4bf921d16c86d47" providerId="LiveId" clId="{3914B3DE-25EF-4C28-B600-4661CE0287A6}" dt="2024-07-21T01:49:40.630" v="936" actId="14100"/>
          <ac:spMkLst>
            <pc:docMk/>
            <pc:sldMk cId="3032651262" sldId="286"/>
            <ac:spMk id="14" creationId="{00000000-0000-0000-0000-000000000000}"/>
          </ac:spMkLst>
        </pc:spChg>
        <pc:spChg chg="del mod ord">
          <ac:chgData name="優樹 笹岡" userId="a4bf921d16c86d47" providerId="LiveId" clId="{3914B3DE-25EF-4C28-B600-4661CE0287A6}" dt="2024-07-21T01:37:22.728" v="617" actId="478"/>
          <ac:spMkLst>
            <pc:docMk/>
            <pc:sldMk cId="3032651262" sldId="286"/>
            <ac:spMk id="15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7:15.666" v="615" actId="478"/>
          <ac:spMkLst>
            <pc:docMk/>
            <pc:sldMk cId="3032651262" sldId="286"/>
            <ac:spMk id="16" creationId="{09D62F33-779E-9252-36A0-AC3A0FB4C0F5}"/>
          </ac:spMkLst>
        </pc:spChg>
        <pc:spChg chg="mod">
          <ac:chgData name="優樹 笹岡" userId="a4bf921d16c86d47" providerId="LiveId" clId="{3914B3DE-25EF-4C28-B600-4661CE0287A6}" dt="2024-07-21T01:49:53.255" v="940" actId="14100"/>
          <ac:spMkLst>
            <pc:docMk/>
            <pc:sldMk cId="3032651262" sldId="286"/>
            <ac:spMk id="1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47.885" v="938" actId="14100"/>
          <ac:spMkLst>
            <pc:docMk/>
            <pc:sldMk cId="3032651262" sldId="286"/>
            <ac:spMk id="1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7.830" v="1029" actId="1076"/>
          <ac:spMkLst>
            <pc:docMk/>
            <pc:sldMk cId="3032651262" sldId="286"/>
            <ac:spMk id="1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0:00.009" v="942" actId="1076"/>
          <ac:spMkLst>
            <pc:docMk/>
            <pc:sldMk cId="3032651262" sldId="286"/>
            <ac:spMk id="2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4.956" v="1028" actId="1076"/>
          <ac:spMkLst>
            <pc:docMk/>
            <pc:sldMk cId="3032651262" sldId="286"/>
            <ac:spMk id="23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09.819" v="1026" actId="1076"/>
          <ac:spMkLst>
            <pc:docMk/>
            <pc:sldMk cId="3032651262" sldId="286"/>
            <ac:spMk id="24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12.857" v="1019" actId="1076"/>
          <ac:spMkLst>
            <pc:docMk/>
            <pc:sldMk cId="3032651262" sldId="286"/>
            <ac:spMk id="25" creationId="{00000000-0000-0000-0000-000000000000}"/>
          </ac:spMkLst>
        </pc:spChg>
        <pc:spChg chg="add mod">
          <ac:chgData name="優樹 笹岡" userId="a4bf921d16c86d47" providerId="LiveId" clId="{3914B3DE-25EF-4C28-B600-4661CE0287A6}" dt="2024-07-21T01:50:18.294" v="957" actId="20577"/>
          <ac:spMkLst>
            <pc:docMk/>
            <pc:sldMk cId="3032651262" sldId="286"/>
            <ac:spMk id="26" creationId="{BD5C954B-1C70-D9B4-0E5B-76779ED792DA}"/>
          </ac:spMkLst>
        </pc:spChg>
        <pc:spChg chg="add mod">
          <ac:chgData name="優樹 笹岡" userId="a4bf921d16c86d47" providerId="LiveId" clId="{3914B3DE-25EF-4C28-B600-4661CE0287A6}" dt="2024-07-21T01:56:27.195" v="1034" actId="14100"/>
          <ac:spMkLst>
            <pc:docMk/>
            <pc:sldMk cId="3032651262" sldId="286"/>
            <ac:spMk id="27" creationId="{102E6E6E-0313-AE05-8A91-F3F1E880CF8A}"/>
          </ac:spMkLst>
        </pc:spChg>
        <pc:spChg chg="add del mod">
          <ac:chgData name="優樹 笹岡" userId="a4bf921d16c86d47" providerId="LiveId" clId="{3914B3DE-25EF-4C28-B600-4661CE0287A6}" dt="2024-07-21T01:51:43.100" v="975" actId="21"/>
          <ac:spMkLst>
            <pc:docMk/>
            <pc:sldMk cId="3032651262" sldId="286"/>
            <ac:spMk id="28" creationId="{C02FAD75-521E-E157-7CB3-92DF392277EB}"/>
          </ac:spMkLst>
        </pc:spChg>
        <pc:spChg chg="add mod">
          <ac:chgData name="優樹 笹岡" userId="a4bf921d16c86d47" providerId="LiveId" clId="{3914B3DE-25EF-4C28-B600-4661CE0287A6}" dt="2024-07-21T01:56:26.735" v="1033" actId="14100"/>
          <ac:spMkLst>
            <pc:docMk/>
            <pc:sldMk cId="3032651262" sldId="286"/>
            <ac:spMk id="29" creationId="{FA90FEF1-20E3-FBA6-93E7-6EBB37069FE8}"/>
          </ac:spMkLst>
        </pc:spChg>
        <pc:spChg chg="add mod">
          <ac:chgData name="優樹 笹岡" userId="a4bf921d16c86d47" providerId="LiveId" clId="{3914B3DE-25EF-4C28-B600-4661CE0287A6}" dt="2024-07-21T01:53:05.602" v="1010" actId="1076"/>
          <ac:spMkLst>
            <pc:docMk/>
            <pc:sldMk cId="3032651262" sldId="286"/>
            <ac:spMk id="30" creationId="{94C6EAED-9415-DC85-22EB-E03219DF4A20}"/>
          </ac:spMkLst>
        </pc:spChg>
        <pc:spChg chg="mod">
          <ac:chgData name="優樹 笹岡" userId="a4bf921d16c86d47" providerId="LiveId" clId="{3914B3DE-25EF-4C28-B600-4661CE0287A6}" dt="2024-07-21T01:55:25.044" v="1030" actId="1076"/>
          <ac:spMkLst>
            <pc:docMk/>
            <pc:sldMk cId="3032651262" sldId="286"/>
            <ac:spMk id="4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43.018" v="937" actId="14100"/>
          <ac:spMkLst>
            <pc:docMk/>
            <pc:sldMk cId="3032651262" sldId="286"/>
            <ac:spMk id="44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19.706" v="1022" actId="1076"/>
          <ac:spMkLst>
            <pc:docMk/>
            <pc:sldMk cId="3032651262" sldId="286"/>
            <ac:spMk id="45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58.956" v="1024" actId="1076"/>
          <ac:spMkLst>
            <pc:docMk/>
            <pc:sldMk cId="3032651262" sldId="286"/>
            <ac:spMk id="4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03.596" v="1025" actId="1076"/>
          <ac:spMkLst>
            <pc:docMk/>
            <pc:sldMk cId="3032651262" sldId="286"/>
            <ac:spMk id="4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38.623" v="935" actId="14100"/>
          <ac:spMkLst>
            <pc:docMk/>
            <pc:sldMk cId="3032651262" sldId="286"/>
            <ac:spMk id="4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09.994" v="1018" actId="1076"/>
          <ac:spMkLst>
            <pc:docMk/>
            <pc:sldMk cId="3032651262" sldId="286"/>
            <ac:spMk id="49" creationId="{00000000-0000-0000-0000-000000000000}"/>
          </ac:spMkLst>
        </pc:spChg>
        <pc:spChg chg="del mod ord">
          <ac:chgData name="優樹 笹岡" userId="a4bf921d16c86d47" providerId="LiveId" clId="{3914B3DE-25EF-4C28-B600-4661CE0287A6}" dt="2024-07-21T01:37:24.274" v="618" actId="478"/>
          <ac:spMkLst>
            <pc:docMk/>
            <pc:sldMk cId="3032651262" sldId="286"/>
            <ac:spMk id="5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38:20.644" v="632" actId="1076"/>
          <ac:spMkLst>
            <pc:docMk/>
            <pc:sldMk cId="3032651262" sldId="286"/>
            <ac:spMk id="5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38:23.102" v="633" actId="1076"/>
          <ac:spMkLst>
            <pc:docMk/>
            <pc:sldMk cId="3032651262" sldId="286"/>
            <ac:spMk id="52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8:10.936" v="629" actId="20577"/>
          <ac:spMkLst>
            <pc:docMk/>
            <pc:sldMk cId="3032651262" sldId="286"/>
            <ac:spMk id="54" creationId="{00000000-0000-0000-0000-000000000000}"/>
          </ac:spMkLst>
        </pc:spChg>
        <pc:graphicFrameChg chg="mod modGraphic">
          <ac:chgData name="優樹 笹岡" userId="a4bf921d16c86d47" providerId="LiveId" clId="{3914B3DE-25EF-4C28-B600-4661CE0287A6}" dt="2024-07-21T01:54:15.588" v="1021" actId="1076"/>
          <ac:graphicFrameMkLst>
            <pc:docMk/>
            <pc:sldMk cId="3032651262" sldId="286"/>
            <ac:graphicFrameMk id="5" creationId="{00000000-0000-0000-0000-000000000000}"/>
          </ac:graphicFrameMkLst>
        </pc:graphicFrameChg>
      </pc:sldChg>
      <pc:sldChg chg="addSp modSp mod">
        <pc:chgData name="優樹 笹岡" userId="a4bf921d16c86d47" providerId="LiveId" clId="{3914B3DE-25EF-4C28-B600-4661CE0287A6}" dt="2024-07-21T02:19:28.514" v="1397" actId="20577"/>
        <pc:sldMkLst>
          <pc:docMk/>
          <pc:sldMk cId="1097615847" sldId="287"/>
        </pc:sldMkLst>
        <pc:spChg chg="mod">
          <ac:chgData name="優樹 笹岡" userId="a4bf921d16c86d47" providerId="LiveId" clId="{3914B3DE-25EF-4C28-B600-4661CE0287A6}" dt="2024-07-21T02:03:50.423" v="1224" actId="20577"/>
          <ac:spMkLst>
            <pc:docMk/>
            <pc:sldMk cId="1097615847" sldId="287"/>
            <ac:spMk id="2" creationId="{00000000-0000-0000-0000-000000000000}"/>
          </ac:spMkLst>
        </pc:spChg>
        <pc:spChg chg="add mod">
          <ac:chgData name="優樹 笹岡" userId="a4bf921d16c86d47" providerId="LiveId" clId="{3914B3DE-25EF-4C28-B600-4661CE0287A6}" dt="2024-07-21T02:04:24.093" v="1264" actId="1076"/>
          <ac:spMkLst>
            <pc:docMk/>
            <pc:sldMk cId="1097615847" sldId="287"/>
            <ac:spMk id="6" creationId="{3C06492A-40E0-CF25-0D19-BF9D9658839F}"/>
          </ac:spMkLst>
        </pc:spChg>
        <pc:spChg chg="add mod">
          <ac:chgData name="優樹 笹岡" userId="a4bf921d16c86d47" providerId="LiveId" clId="{3914B3DE-25EF-4C28-B600-4661CE0287A6}" dt="2024-07-21T02:04:35.407" v="1268" actId="1076"/>
          <ac:spMkLst>
            <pc:docMk/>
            <pc:sldMk cId="1097615847" sldId="287"/>
            <ac:spMk id="7" creationId="{FE00133E-EDAB-9552-FC31-6CDB0B9737D0}"/>
          </ac:spMkLst>
        </pc:spChg>
        <pc:spChg chg="add mod">
          <ac:chgData name="優樹 笹岡" userId="a4bf921d16c86d47" providerId="LiveId" clId="{3914B3DE-25EF-4C28-B600-4661CE0287A6}" dt="2024-07-21T02:05:03.718" v="1287" actId="1582"/>
          <ac:spMkLst>
            <pc:docMk/>
            <pc:sldMk cId="1097615847" sldId="287"/>
            <ac:spMk id="8" creationId="{399CFE23-8DBF-09CD-821C-426F279485D1}"/>
          </ac:spMkLst>
        </pc:spChg>
        <pc:spChg chg="add mod">
          <ac:chgData name="優樹 笹岡" userId="a4bf921d16c86d47" providerId="LiveId" clId="{3914B3DE-25EF-4C28-B600-4661CE0287A6}" dt="2024-07-21T02:05:15.888" v="1289" actId="1076"/>
          <ac:spMkLst>
            <pc:docMk/>
            <pc:sldMk cId="1097615847" sldId="287"/>
            <ac:spMk id="9" creationId="{0D2511E4-7538-03E0-6E34-BEE517496441}"/>
          </ac:spMkLst>
        </pc:spChg>
        <pc:spChg chg="add mod">
          <ac:chgData name="優樹 笹岡" userId="a4bf921d16c86d47" providerId="LiveId" clId="{3914B3DE-25EF-4C28-B600-4661CE0287A6}" dt="2024-07-21T02:06:41.884" v="1375" actId="1076"/>
          <ac:spMkLst>
            <pc:docMk/>
            <pc:sldMk cId="1097615847" sldId="287"/>
            <ac:spMk id="10" creationId="{8CB3E8E2-83B7-0B00-ACA5-D18B1375CB0D}"/>
          </ac:spMkLst>
        </pc:spChg>
        <pc:graphicFrameChg chg="add mod modGraphic">
          <ac:chgData name="優樹 笹岡" userId="a4bf921d16c86d47" providerId="LiveId" clId="{3914B3DE-25EF-4C28-B600-4661CE0287A6}" dt="2024-07-21T02:19:28.514" v="1397" actId="20577"/>
          <ac:graphicFrameMkLst>
            <pc:docMk/>
            <pc:sldMk cId="1097615847" sldId="287"/>
            <ac:graphicFrameMk id="5" creationId="{E79D5F34-BBAA-E5A9-48A3-BC61EFA7AF1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95DA-1DED-4351-A436-B02E859C15B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596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95DA-1DED-4351-A436-B02E859C15B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109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</a:rPr>
              <a:t>要件的な機能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・瞬時に分析できること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（現場に行く方が早いだとツールを利用する意味がない）</a:t>
            </a:r>
            <a:endParaRPr lang="en-US" altLang="ja-JP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要因後のアクションも表示した方がいい？</a:t>
            </a: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異常の見分け方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・日量に対して出庫数が多い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・回収かんばんの時間に穴がある。発注が開いたところで欠品が出る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・入庫予定時間に入庫してない</a:t>
            </a:r>
            <a:endParaRPr lang="en-US" altLang="ja-JP" dirty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メモ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・すべて</a:t>
            </a:r>
            <a:r>
              <a:rPr lang="en-US" altLang="ja-JP" dirty="0">
                <a:solidFill>
                  <a:schemeClr val="tx1"/>
                </a:solidFill>
              </a:rPr>
              <a:t>AI</a:t>
            </a:r>
            <a:r>
              <a:rPr lang="ja-JP" altLang="en-US" dirty="0">
                <a:solidFill>
                  <a:schemeClr val="tx1"/>
                </a:solidFill>
              </a:rPr>
              <a:t>は難しい。</a:t>
            </a:r>
            <a:r>
              <a:rPr lang="en-US" altLang="ja-JP" dirty="0">
                <a:solidFill>
                  <a:schemeClr val="tx1"/>
                </a:solidFill>
              </a:rPr>
              <a:t>AI</a:t>
            </a:r>
            <a:r>
              <a:rPr lang="ja-JP" altLang="en-US" dirty="0">
                <a:solidFill>
                  <a:schemeClr val="tx1"/>
                </a:solidFill>
              </a:rPr>
              <a:t>で少しでも分析工数を削減できたらうれしい</a:t>
            </a:r>
            <a:endParaRPr lang="en-US" altLang="ja-JP" dirty="0">
              <a:solidFill>
                <a:schemeClr val="tx1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95DA-1DED-4351-A436-B02E859C15B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38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10,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10,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10,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10,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2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0036734-z100\Desktop\太向\プレゼンフォーマット\02_アイシングループロゴ\AISINGROUP_LOGODATA_201509\PNG\PNG_color\positive\AG_logo_variation1_col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840" y="1"/>
            <a:ext cx="789435" cy="7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/>
          <p:nvPr userDrawn="1"/>
        </p:nvCxnSpPr>
        <p:spPr>
          <a:xfrm>
            <a:off x="0" y="686831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6431" y="188641"/>
            <a:ext cx="4288353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66103" y="6519532"/>
            <a:ext cx="399468" cy="24622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5AE6374-B558-476C-B6C5-10222A839C1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0280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10,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3" r:id="rId2"/>
    <p:sldLayoutId id="2147483686" r:id="rId3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September 10, 2024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2024/09/11 </a:t>
            </a:r>
            <a:r>
              <a:rPr kumimoji="1" lang="ja-JP" altLang="en-US" dirty="0"/>
              <a:t>進捗共有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11, 2024</a:t>
            </a:fld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512739"/>
              </p:ext>
            </p:extLst>
          </p:nvPr>
        </p:nvGraphicFramePr>
        <p:xfrm>
          <a:off x="407368" y="767019"/>
          <a:ext cx="11407029" cy="563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319422753"/>
                    </a:ext>
                  </a:extLst>
                </a:gridCol>
              </a:tblGrid>
              <a:tr h="512509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509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4W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2W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3W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4W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2W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3W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4W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509">
                <a:tc>
                  <a:txBody>
                    <a:bodyPr/>
                    <a:lstStyle/>
                    <a:p>
                      <a:r>
                        <a:rPr lang="ja-JP" altLang="en-US" sz="1400" b="1" dirty="0"/>
                        <a:t>マイルストーン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400" b="1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418919"/>
                  </a:ext>
                </a:extLst>
              </a:tr>
              <a:tr h="512509">
                <a:tc rowSpan="3">
                  <a:txBody>
                    <a:bodyPr/>
                    <a:lstStyle/>
                    <a:p>
                      <a:r>
                        <a:rPr lang="ja-JP" altLang="en-US" sz="1400" b="1" dirty="0"/>
                        <a:t>❶バックエンド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 dirty="0"/>
                        <a:t>整備課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509">
                <a:tc vMerge="1">
                  <a:txBody>
                    <a:bodyPr/>
                    <a:lstStyle/>
                    <a:p>
                      <a:endParaRPr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 dirty="0"/>
                        <a:t>もの革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509">
                <a:tc vMerge="1">
                  <a:txBody>
                    <a:bodyPr/>
                    <a:lstStyle/>
                    <a:p>
                      <a:endParaRPr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b="1" dirty="0"/>
                        <a:t>DS</a:t>
                      </a:r>
                      <a:r>
                        <a:rPr lang="ja-JP" altLang="en-US" sz="1400" b="1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509">
                <a:tc rowSpan="3"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❷フロントエンド</a:t>
                      </a:r>
                      <a:endParaRPr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 dirty="0"/>
                        <a:t>整備課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509">
                <a:tc vMerge="1">
                  <a:txBody>
                    <a:bodyPr/>
                    <a:lstStyle/>
                    <a:p>
                      <a:endParaRPr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 dirty="0"/>
                        <a:t>もの革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509">
                <a:tc vMerge="1">
                  <a:txBody>
                    <a:bodyPr/>
                    <a:lstStyle/>
                    <a:p>
                      <a:endParaRPr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b="1" dirty="0"/>
                        <a:t>DS</a:t>
                      </a:r>
                      <a:r>
                        <a:rPr lang="ja-JP" altLang="en-US" sz="1400" b="1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2509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/>
                        <a:t>❸</a:t>
                      </a:r>
                      <a:r>
                        <a:rPr lang="ja-JP" altLang="en-US" sz="1400" b="1" dirty="0"/>
                        <a:t>データ連携実装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b="1" dirty="0"/>
                        <a:t>DX3</a:t>
                      </a:r>
                      <a:r>
                        <a:rPr lang="ja-JP" altLang="en-US" sz="1400" b="1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2509">
                <a:tc vMerge="1">
                  <a:txBody>
                    <a:bodyPr/>
                    <a:lstStyle/>
                    <a:p>
                      <a:endParaRPr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b="1" dirty="0"/>
                        <a:t>DS</a:t>
                      </a:r>
                      <a:r>
                        <a:rPr lang="ja-JP" altLang="en-US" sz="1400" b="1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6" name="正方形/長方形 55"/>
          <p:cNvSpPr/>
          <p:nvPr/>
        </p:nvSpPr>
        <p:spPr>
          <a:xfrm>
            <a:off x="4789482" y="1777306"/>
            <a:ext cx="861265" cy="4627312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正方形/長方形 60"/>
          <p:cNvSpPr/>
          <p:nvPr/>
        </p:nvSpPr>
        <p:spPr>
          <a:xfrm>
            <a:off x="5058802" y="3811254"/>
            <a:ext cx="312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夏</a:t>
            </a:r>
            <a:endParaRPr lang="en-US" altLang="ja-JP" sz="1000" dirty="0"/>
          </a:p>
          <a:p>
            <a:r>
              <a:rPr lang="ja-JP" altLang="en-US" sz="1000" dirty="0"/>
              <a:t>期</a:t>
            </a:r>
            <a:endParaRPr lang="en-US" altLang="ja-JP" sz="1000" dirty="0"/>
          </a:p>
          <a:p>
            <a:r>
              <a:rPr lang="ja-JP" altLang="en-US" sz="1000" dirty="0"/>
              <a:t>休</a:t>
            </a:r>
            <a:endParaRPr lang="en-US" altLang="ja-JP" sz="1000" dirty="0"/>
          </a:p>
          <a:p>
            <a:r>
              <a:rPr lang="ja-JP" altLang="en-US" sz="1000" dirty="0"/>
              <a:t>暇</a:t>
            </a:r>
          </a:p>
        </p:txBody>
      </p:sp>
      <p:sp>
        <p:nvSpPr>
          <p:cNvPr id="26" name="ホームベース 5">
            <a:extLst>
              <a:ext uri="{FF2B5EF4-FFF2-40B4-BE49-F238E27FC236}">
                <a16:creationId xmlns:a16="http://schemas.microsoft.com/office/drawing/2014/main" id="{E4D0CD4E-EEDC-9C93-1056-5AE22D59FEC8}"/>
              </a:ext>
            </a:extLst>
          </p:cNvPr>
          <p:cNvSpPr/>
          <p:nvPr/>
        </p:nvSpPr>
        <p:spPr>
          <a:xfrm>
            <a:off x="5687818" y="2556268"/>
            <a:ext cx="4320000" cy="226550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5">
            <a:extLst>
              <a:ext uri="{FF2B5EF4-FFF2-40B4-BE49-F238E27FC236}">
                <a16:creationId xmlns:a16="http://schemas.microsoft.com/office/drawing/2014/main" id="{F24928ED-A673-482F-BEDC-94E2D7F287AD}"/>
              </a:ext>
            </a:extLst>
          </p:cNvPr>
          <p:cNvSpPr/>
          <p:nvPr/>
        </p:nvSpPr>
        <p:spPr>
          <a:xfrm>
            <a:off x="3926887" y="3831924"/>
            <a:ext cx="857735" cy="1002030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ホームベース 5">
            <a:extLst>
              <a:ext uri="{FF2B5EF4-FFF2-40B4-BE49-F238E27FC236}">
                <a16:creationId xmlns:a16="http://schemas.microsoft.com/office/drawing/2014/main" id="{C6C10D54-1CD8-A6C2-3B64-08E95064EDF2}"/>
              </a:ext>
            </a:extLst>
          </p:cNvPr>
          <p:cNvSpPr/>
          <p:nvPr/>
        </p:nvSpPr>
        <p:spPr>
          <a:xfrm>
            <a:off x="3062536" y="4358519"/>
            <a:ext cx="857982" cy="1002030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ホームベース 5">
            <a:extLst>
              <a:ext uri="{FF2B5EF4-FFF2-40B4-BE49-F238E27FC236}">
                <a16:creationId xmlns:a16="http://schemas.microsoft.com/office/drawing/2014/main" id="{61F450A7-4DE9-CDFC-3204-13EE79251604}"/>
              </a:ext>
            </a:extLst>
          </p:cNvPr>
          <p:cNvSpPr/>
          <p:nvPr/>
        </p:nvSpPr>
        <p:spPr>
          <a:xfrm>
            <a:off x="6546114" y="3566372"/>
            <a:ext cx="4366644" cy="226550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ホームベース 5">
            <a:extLst>
              <a:ext uri="{FF2B5EF4-FFF2-40B4-BE49-F238E27FC236}">
                <a16:creationId xmlns:a16="http://schemas.microsoft.com/office/drawing/2014/main" id="{7D124482-AC55-290B-FACF-0F74CD46A93E}"/>
              </a:ext>
            </a:extLst>
          </p:cNvPr>
          <p:cNvSpPr/>
          <p:nvPr/>
        </p:nvSpPr>
        <p:spPr>
          <a:xfrm>
            <a:off x="5689008" y="5133999"/>
            <a:ext cx="2587452" cy="226550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ホームベース 5">
            <a:extLst>
              <a:ext uri="{FF2B5EF4-FFF2-40B4-BE49-F238E27FC236}">
                <a16:creationId xmlns:a16="http://schemas.microsoft.com/office/drawing/2014/main" id="{F107310E-858C-B604-A762-359E4AA42E76}"/>
              </a:ext>
            </a:extLst>
          </p:cNvPr>
          <p:cNvSpPr/>
          <p:nvPr/>
        </p:nvSpPr>
        <p:spPr>
          <a:xfrm>
            <a:off x="3058436" y="5408908"/>
            <a:ext cx="1682944" cy="981222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ホームベース 5">
            <a:extLst>
              <a:ext uri="{FF2B5EF4-FFF2-40B4-BE49-F238E27FC236}">
                <a16:creationId xmlns:a16="http://schemas.microsoft.com/office/drawing/2014/main" id="{8CED52F4-7F5B-D413-7245-1D58AF72B722}"/>
              </a:ext>
            </a:extLst>
          </p:cNvPr>
          <p:cNvSpPr/>
          <p:nvPr/>
        </p:nvSpPr>
        <p:spPr>
          <a:xfrm>
            <a:off x="5687818" y="5638636"/>
            <a:ext cx="1682944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ホームベース 5">
            <a:extLst>
              <a:ext uri="{FF2B5EF4-FFF2-40B4-BE49-F238E27FC236}">
                <a16:creationId xmlns:a16="http://schemas.microsoft.com/office/drawing/2014/main" id="{696F8607-E38B-5947-10E4-117BB6A78040}"/>
              </a:ext>
            </a:extLst>
          </p:cNvPr>
          <p:cNvSpPr/>
          <p:nvPr/>
        </p:nvSpPr>
        <p:spPr>
          <a:xfrm>
            <a:off x="7440818" y="6168825"/>
            <a:ext cx="3438307" cy="201481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ホームベース 8">
            <a:extLst>
              <a:ext uri="{FF2B5EF4-FFF2-40B4-BE49-F238E27FC236}">
                <a16:creationId xmlns:a16="http://schemas.microsoft.com/office/drawing/2014/main" id="{0195FDFE-EA1D-0B8B-1BC8-66E68B52B1BE}"/>
              </a:ext>
            </a:extLst>
          </p:cNvPr>
          <p:cNvSpPr/>
          <p:nvPr/>
        </p:nvSpPr>
        <p:spPr>
          <a:xfrm>
            <a:off x="3061218" y="5420190"/>
            <a:ext cx="1680162" cy="965540"/>
          </a:xfrm>
          <a:prstGeom prst="homePlate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ホームベース 8">
            <a:extLst>
              <a:ext uri="{FF2B5EF4-FFF2-40B4-BE49-F238E27FC236}">
                <a16:creationId xmlns:a16="http://schemas.microsoft.com/office/drawing/2014/main" id="{363AE403-A232-261A-6050-1ABBBFB524F5}"/>
              </a:ext>
            </a:extLst>
          </p:cNvPr>
          <p:cNvSpPr/>
          <p:nvPr/>
        </p:nvSpPr>
        <p:spPr>
          <a:xfrm>
            <a:off x="3064279" y="4371767"/>
            <a:ext cx="855991" cy="988782"/>
          </a:xfrm>
          <a:prstGeom prst="homePlate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DDB2DDF-02ED-4097-E98C-44E24FB82241}"/>
              </a:ext>
            </a:extLst>
          </p:cNvPr>
          <p:cNvSpPr/>
          <p:nvPr/>
        </p:nvSpPr>
        <p:spPr>
          <a:xfrm>
            <a:off x="11126316" y="2354019"/>
            <a:ext cx="3085760" cy="388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600" dirty="0">
              <a:solidFill>
                <a:schemeClr val="tx1"/>
              </a:solidFill>
            </a:endParaRPr>
          </a:p>
          <a:p>
            <a:endParaRPr lang="en-US" altLang="ja-JP" sz="1600" dirty="0">
              <a:solidFill>
                <a:schemeClr val="tx1"/>
              </a:solidFill>
            </a:endParaRPr>
          </a:p>
          <a:p>
            <a:endParaRPr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整備課メンバーがトライ活用できる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❶バックエンド（要因分析機能）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accent6"/>
                </a:solidFill>
              </a:rPr>
              <a:t>目標精度</a:t>
            </a:r>
            <a:r>
              <a:rPr lang="en-US" altLang="ja-JP" sz="1400" dirty="0">
                <a:solidFill>
                  <a:schemeClr val="accent6"/>
                </a:solidFill>
              </a:rPr>
              <a:t>80</a:t>
            </a:r>
            <a:r>
              <a:rPr lang="ja-JP" altLang="en-US" sz="1400" dirty="0">
                <a:solidFill>
                  <a:schemeClr val="accent6"/>
                </a:solidFill>
              </a:rPr>
              <a:t>％達成</a:t>
            </a:r>
            <a:endParaRPr lang="en-US" altLang="ja-JP" sz="1400" dirty="0">
              <a:solidFill>
                <a:schemeClr val="accent6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❷フロントエンド（画面動作）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accent6"/>
                </a:solidFill>
              </a:rPr>
              <a:t>要望をもとに</a:t>
            </a:r>
            <a:r>
              <a:rPr lang="en-US" altLang="ja-JP" sz="1400" dirty="0">
                <a:solidFill>
                  <a:schemeClr val="accent6"/>
                </a:solidFill>
              </a:rPr>
              <a:t>UI</a:t>
            </a:r>
            <a:r>
              <a:rPr lang="ja-JP" altLang="en-US" sz="1400" dirty="0">
                <a:solidFill>
                  <a:schemeClr val="accent6"/>
                </a:solidFill>
              </a:rPr>
              <a:t>を改修済み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❸データ連携実装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accent6"/>
                </a:solidFill>
              </a:rPr>
              <a:t>データを手動で収集する必要がなく、</a:t>
            </a:r>
            <a:endParaRPr lang="en-US" altLang="ja-JP" sz="1400" dirty="0">
              <a:solidFill>
                <a:schemeClr val="accent6"/>
              </a:solidFill>
            </a:endParaRPr>
          </a:p>
          <a:p>
            <a:r>
              <a:rPr lang="ja-JP" altLang="en-US" sz="1400" dirty="0">
                <a:solidFill>
                  <a:schemeClr val="accent6"/>
                </a:solidFill>
              </a:rPr>
              <a:t>自動連携（バッチ連携）できる</a:t>
            </a:r>
            <a:endParaRPr lang="en-US" altLang="ja-JP" sz="1400" dirty="0">
              <a:solidFill>
                <a:schemeClr val="accent6"/>
              </a:solidFill>
            </a:endParaRPr>
          </a:p>
          <a:p>
            <a:r>
              <a:rPr lang="en-US" altLang="ja-JP" sz="1400" dirty="0">
                <a:solidFill>
                  <a:schemeClr val="accent6"/>
                </a:solidFill>
              </a:rPr>
              <a:t>※</a:t>
            </a:r>
            <a:r>
              <a:rPr lang="ja-JP" altLang="en-US" sz="1400" dirty="0">
                <a:solidFill>
                  <a:schemeClr val="accent6"/>
                </a:solidFill>
              </a:rPr>
              <a:t>リアルタイム分析は不可。</a:t>
            </a:r>
            <a:r>
              <a:rPr lang="en-US" altLang="ja-JP" sz="1400" dirty="0">
                <a:solidFill>
                  <a:schemeClr val="accent6"/>
                </a:solidFill>
              </a:rPr>
              <a:t>DB</a:t>
            </a:r>
            <a:r>
              <a:rPr lang="ja-JP" altLang="en-US" sz="1400" dirty="0">
                <a:solidFill>
                  <a:schemeClr val="accent6"/>
                </a:solidFill>
              </a:rPr>
              <a:t>更新が</a:t>
            </a:r>
            <a:r>
              <a:rPr lang="en-US" altLang="ja-JP" sz="1400" dirty="0">
                <a:solidFill>
                  <a:schemeClr val="accent6"/>
                </a:solidFill>
              </a:rPr>
              <a:t>1</a:t>
            </a:r>
            <a:r>
              <a:rPr lang="ja-JP" altLang="en-US" sz="1400" dirty="0">
                <a:solidFill>
                  <a:schemeClr val="accent6"/>
                </a:solidFill>
              </a:rPr>
              <a:t>日単位のため。</a:t>
            </a:r>
            <a:endParaRPr lang="en-US" altLang="ja-JP" sz="1400" dirty="0">
              <a:solidFill>
                <a:schemeClr val="accent6"/>
              </a:solidFill>
            </a:endParaRPr>
          </a:p>
          <a:p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ホームベース 5">
            <a:extLst>
              <a:ext uri="{FF2B5EF4-FFF2-40B4-BE49-F238E27FC236}">
                <a16:creationId xmlns:a16="http://schemas.microsoft.com/office/drawing/2014/main" id="{C9BA4C73-0258-3218-9F59-727DFBF36921}"/>
              </a:ext>
            </a:extLst>
          </p:cNvPr>
          <p:cNvSpPr/>
          <p:nvPr/>
        </p:nvSpPr>
        <p:spPr>
          <a:xfrm>
            <a:off x="3040623" y="2799315"/>
            <a:ext cx="857982" cy="988782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ホームベース 8">
            <a:extLst>
              <a:ext uri="{FF2B5EF4-FFF2-40B4-BE49-F238E27FC236}">
                <a16:creationId xmlns:a16="http://schemas.microsoft.com/office/drawing/2014/main" id="{240CBDEC-4062-A408-A94E-DDE0ADAFFAEF}"/>
              </a:ext>
            </a:extLst>
          </p:cNvPr>
          <p:cNvSpPr/>
          <p:nvPr/>
        </p:nvSpPr>
        <p:spPr>
          <a:xfrm>
            <a:off x="3037147" y="2804041"/>
            <a:ext cx="861458" cy="992753"/>
          </a:xfrm>
          <a:prstGeom prst="homePlate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A4D0994-A3CC-2C63-4525-3213C350243A}"/>
              </a:ext>
            </a:extLst>
          </p:cNvPr>
          <p:cNvSpPr/>
          <p:nvPr/>
        </p:nvSpPr>
        <p:spPr>
          <a:xfrm>
            <a:off x="2973026" y="3173853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進め方協議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D671AC8-6812-F248-4630-315164A13CE9}"/>
              </a:ext>
            </a:extLst>
          </p:cNvPr>
          <p:cNvSpPr/>
          <p:nvPr/>
        </p:nvSpPr>
        <p:spPr>
          <a:xfrm>
            <a:off x="3037147" y="4750837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進め方協議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529502E-FB07-40E1-43AA-B5C0D218BD87}"/>
              </a:ext>
            </a:extLst>
          </p:cNvPr>
          <p:cNvSpPr/>
          <p:nvPr/>
        </p:nvSpPr>
        <p:spPr>
          <a:xfrm>
            <a:off x="3513695" y="5801460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進め方整理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7709549-93A3-D391-589E-3AB16B627A97}"/>
              </a:ext>
            </a:extLst>
          </p:cNvPr>
          <p:cNvSpPr/>
          <p:nvPr/>
        </p:nvSpPr>
        <p:spPr>
          <a:xfrm>
            <a:off x="6027233" y="5408908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操作レクチャー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0C496AE-1995-56B2-E02E-BC2E19CBB3C7}"/>
              </a:ext>
            </a:extLst>
          </p:cNvPr>
          <p:cNvSpPr/>
          <p:nvPr/>
        </p:nvSpPr>
        <p:spPr>
          <a:xfrm>
            <a:off x="8134864" y="5965581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連携実装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634A83D-ED87-FAB8-D40A-B6A1BF387AF2}"/>
              </a:ext>
            </a:extLst>
          </p:cNvPr>
          <p:cNvSpPr/>
          <p:nvPr/>
        </p:nvSpPr>
        <p:spPr>
          <a:xfrm>
            <a:off x="6432060" y="4907817"/>
            <a:ext cx="5741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b="1" dirty="0"/>
              <a:t>UI</a:t>
            </a:r>
            <a:r>
              <a:rPr lang="ja-JP" altLang="en-US" sz="1000" b="1" dirty="0"/>
              <a:t>改修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75F74E2-3B22-3DB2-9208-6505F20410D8}"/>
              </a:ext>
            </a:extLst>
          </p:cNvPr>
          <p:cNvSpPr/>
          <p:nvPr/>
        </p:nvSpPr>
        <p:spPr>
          <a:xfrm>
            <a:off x="5900386" y="2323152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正解データ収集</a:t>
            </a:r>
            <a:endParaRPr lang="ja-JP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D0AF21C-E49F-10FC-B2D6-060A07018A01}"/>
              </a:ext>
            </a:extLst>
          </p:cNvPr>
          <p:cNvSpPr/>
          <p:nvPr/>
        </p:nvSpPr>
        <p:spPr>
          <a:xfrm>
            <a:off x="6517434" y="3324653"/>
            <a:ext cx="13388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要因分析アルゴ改良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B95319D-64F8-1C7C-32C7-AF4E63723D56}"/>
              </a:ext>
            </a:extLst>
          </p:cNvPr>
          <p:cNvSpPr/>
          <p:nvPr/>
        </p:nvSpPr>
        <p:spPr>
          <a:xfrm>
            <a:off x="11132629" y="1924466"/>
            <a:ext cx="3085760" cy="57422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目指す状態（</a:t>
            </a:r>
            <a:r>
              <a:rPr kumimoji="1" lang="en-US" altLang="ja-JP" dirty="0"/>
              <a:t>9/E</a:t>
            </a:r>
            <a:r>
              <a:rPr kumimoji="1" lang="ja-JP" altLang="en-US" dirty="0"/>
              <a:t>）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10FF133-D54A-A9C6-3A92-DD978F581D72}"/>
              </a:ext>
            </a:extLst>
          </p:cNvPr>
          <p:cNvSpPr/>
          <p:nvPr/>
        </p:nvSpPr>
        <p:spPr>
          <a:xfrm>
            <a:off x="8363526" y="1693883"/>
            <a:ext cx="80449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/>
            <a:r>
              <a:rPr lang="ja-JP" altLang="en-US" b="1" dirty="0">
                <a:solidFill>
                  <a:schemeClr val="accent6"/>
                </a:solidFill>
              </a:rPr>
              <a:t>現在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3B7441-302A-6D68-6966-3BDDFB4BAE49}"/>
              </a:ext>
            </a:extLst>
          </p:cNvPr>
          <p:cNvSpPr/>
          <p:nvPr/>
        </p:nvSpPr>
        <p:spPr>
          <a:xfrm>
            <a:off x="9191250" y="1913931"/>
            <a:ext cx="19223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>
                <a:solidFill>
                  <a:schemeClr val="accent6"/>
                </a:solidFill>
              </a:rPr>
              <a:t>トライ用アプリ完成（</a:t>
            </a:r>
            <a:r>
              <a:rPr lang="en-US" altLang="ja-JP" sz="1000" b="1" dirty="0">
                <a:solidFill>
                  <a:schemeClr val="accent6"/>
                </a:solidFill>
              </a:rPr>
              <a:t>9/E</a:t>
            </a:r>
            <a:r>
              <a:rPr lang="ja-JP" altLang="en-US" sz="1000" b="1" dirty="0">
                <a:solidFill>
                  <a:schemeClr val="accent6"/>
                </a:solidFill>
              </a:rPr>
              <a:t>）★</a:t>
            </a:r>
          </a:p>
        </p:txBody>
      </p:sp>
      <p:sp>
        <p:nvSpPr>
          <p:cNvPr id="34" name="ホームベース 5">
            <a:extLst>
              <a:ext uri="{FF2B5EF4-FFF2-40B4-BE49-F238E27FC236}">
                <a16:creationId xmlns:a16="http://schemas.microsoft.com/office/drawing/2014/main" id="{D5057DF7-5132-4DF6-0078-7C3749CFF50B}"/>
              </a:ext>
            </a:extLst>
          </p:cNvPr>
          <p:cNvSpPr/>
          <p:nvPr/>
        </p:nvSpPr>
        <p:spPr>
          <a:xfrm>
            <a:off x="3920272" y="4873947"/>
            <a:ext cx="857982" cy="486602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ホームベース 5">
            <a:extLst>
              <a:ext uri="{FF2B5EF4-FFF2-40B4-BE49-F238E27FC236}">
                <a16:creationId xmlns:a16="http://schemas.microsoft.com/office/drawing/2014/main" id="{CE69D6A0-BADC-2E91-F538-AEB3ADD867B9}"/>
              </a:ext>
            </a:extLst>
          </p:cNvPr>
          <p:cNvSpPr/>
          <p:nvPr/>
        </p:nvSpPr>
        <p:spPr>
          <a:xfrm>
            <a:off x="6577388" y="3843415"/>
            <a:ext cx="857735" cy="995167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ホームベース 8">
            <a:extLst>
              <a:ext uri="{FF2B5EF4-FFF2-40B4-BE49-F238E27FC236}">
                <a16:creationId xmlns:a16="http://schemas.microsoft.com/office/drawing/2014/main" id="{9480826A-BD8B-ED38-0CFA-875EC7896DE8}"/>
              </a:ext>
            </a:extLst>
          </p:cNvPr>
          <p:cNvSpPr/>
          <p:nvPr/>
        </p:nvSpPr>
        <p:spPr>
          <a:xfrm>
            <a:off x="3936292" y="3835499"/>
            <a:ext cx="855991" cy="988782"/>
          </a:xfrm>
          <a:prstGeom prst="homePlate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ホームベース 8">
            <a:extLst>
              <a:ext uri="{FF2B5EF4-FFF2-40B4-BE49-F238E27FC236}">
                <a16:creationId xmlns:a16="http://schemas.microsoft.com/office/drawing/2014/main" id="{1AADF29A-9627-0CC9-B657-3F8BB9E16A9E}"/>
              </a:ext>
            </a:extLst>
          </p:cNvPr>
          <p:cNvSpPr/>
          <p:nvPr/>
        </p:nvSpPr>
        <p:spPr>
          <a:xfrm>
            <a:off x="3921943" y="4851779"/>
            <a:ext cx="855991" cy="517682"/>
          </a:xfrm>
          <a:prstGeom prst="homePlate">
            <a:avLst>
              <a:gd name="adj" fmla="val 50000"/>
            </a:avLst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F9451F7-0F43-7F71-183C-96DC3E8FB7B6}"/>
              </a:ext>
            </a:extLst>
          </p:cNvPr>
          <p:cNvSpPr/>
          <p:nvPr/>
        </p:nvSpPr>
        <p:spPr>
          <a:xfrm>
            <a:off x="3935877" y="5007634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反映検討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923142D6-06AC-94B4-BCFC-FEE86D4A8B7F}"/>
              </a:ext>
            </a:extLst>
          </p:cNvPr>
          <p:cNvSpPr/>
          <p:nvPr/>
        </p:nvSpPr>
        <p:spPr>
          <a:xfrm>
            <a:off x="3923046" y="4211229"/>
            <a:ext cx="8306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b="1" dirty="0"/>
              <a:t>UI</a:t>
            </a:r>
            <a:r>
              <a:rPr lang="ja-JP" altLang="en-US" sz="1000" b="1" dirty="0"/>
              <a:t>要望出し</a:t>
            </a:r>
          </a:p>
        </p:txBody>
      </p:sp>
      <p:sp>
        <p:nvSpPr>
          <p:cNvPr id="15" name="ホームベース 8">
            <a:extLst>
              <a:ext uri="{FF2B5EF4-FFF2-40B4-BE49-F238E27FC236}">
                <a16:creationId xmlns:a16="http://schemas.microsoft.com/office/drawing/2014/main" id="{02F57AD3-1566-79DF-9104-0874084C1A66}"/>
              </a:ext>
            </a:extLst>
          </p:cNvPr>
          <p:cNvSpPr/>
          <p:nvPr/>
        </p:nvSpPr>
        <p:spPr>
          <a:xfrm>
            <a:off x="5700308" y="2575384"/>
            <a:ext cx="3050042" cy="197233"/>
          </a:xfrm>
          <a:prstGeom prst="homePlate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ホームベース 8">
            <a:extLst>
              <a:ext uri="{FF2B5EF4-FFF2-40B4-BE49-F238E27FC236}">
                <a16:creationId xmlns:a16="http://schemas.microsoft.com/office/drawing/2014/main" id="{9CF14FCA-BA78-8125-A9B1-74368DDD402D}"/>
              </a:ext>
            </a:extLst>
          </p:cNvPr>
          <p:cNvSpPr/>
          <p:nvPr/>
        </p:nvSpPr>
        <p:spPr>
          <a:xfrm>
            <a:off x="5690785" y="5142086"/>
            <a:ext cx="2584518" cy="214950"/>
          </a:xfrm>
          <a:prstGeom prst="homePlate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ホームベース 8">
            <a:extLst>
              <a:ext uri="{FF2B5EF4-FFF2-40B4-BE49-F238E27FC236}">
                <a16:creationId xmlns:a16="http://schemas.microsoft.com/office/drawing/2014/main" id="{97015ACD-8305-2906-C5C4-59D0630E3918}"/>
              </a:ext>
            </a:extLst>
          </p:cNvPr>
          <p:cNvSpPr/>
          <p:nvPr/>
        </p:nvSpPr>
        <p:spPr>
          <a:xfrm>
            <a:off x="5687817" y="5707001"/>
            <a:ext cx="2219493" cy="182083"/>
          </a:xfrm>
          <a:prstGeom prst="homePlate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ホームベース 8">
            <a:extLst>
              <a:ext uri="{FF2B5EF4-FFF2-40B4-BE49-F238E27FC236}">
                <a16:creationId xmlns:a16="http://schemas.microsoft.com/office/drawing/2014/main" id="{1B5A079B-7AA3-6EF2-A64B-91ABF3E4967C}"/>
              </a:ext>
            </a:extLst>
          </p:cNvPr>
          <p:cNvSpPr/>
          <p:nvPr/>
        </p:nvSpPr>
        <p:spPr>
          <a:xfrm>
            <a:off x="6558880" y="3856095"/>
            <a:ext cx="906570" cy="990573"/>
          </a:xfrm>
          <a:prstGeom prst="homePlate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061A11E-26B6-8720-CED3-8566C49E3DFD}"/>
              </a:ext>
            </a:extLst>
          </p:cNvPr>
          <p:cNvSpPr/>
          <p:nvPr/>
        </p:nvSpPr>
        <p:spPr>
          <a:xfrm>
            <a:off x="6547061" y="4242591"/>
            <a:ext cx="830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b="1" dirty="0"/>
              <a:t>UI</a:t>
            </a:r>
            <a:r>
              <a:rPr lang="ja-JP" altLang="en-US" sz="1000" b="1" dirty="0"/>
              <a:t>追加要望</a:t>
            </a:r>
            <a:endParaRPr lang="en-US" altLang="ja-JP" sz="1000" b="1" dirty="0"/>
          </a:p>
          <a:p>
            <a:r>
              <a:rPr lang="ja-JP" altLang="en-US" sz="1000" b="1" dirty="0"/>
              <a:t>出し</a:t>
            </a: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5AB302E-D26D-8077-4606-4FCF8D62CBDD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765774" y="2063215"/>
            <a:ext cx="30673" cy="4344792"/>
          </a:xfrm>
          <a:prstGeom prst="line">
            <a:avLst/>
          </a:prstGeom>
          <a:ln w="28575">
            <a:solidFill>
              <a:schemeClr val="accent6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ホームベース 8">
            <a:extLst>
              <a:ext uri="{FF2B5EF4-FFF2-40B4-BE49-F238E27FC236}">
                <a16:creationId xmlns:a16="http://schemas.microsoft.com/office/drawing/2014/main" id="{06681227-93DC-C4DD-6979-D607774F109D}"/>
              </a:ext>
            </a:extLst>
          </p:cNvPr>
          <p:cNvSpPr/>
          <p:nvPr/>
        </p:nvSpPr>
        <p:spPr>
          <a:xfrm>
            <a:off x="4145183" y="455700"/>
            <a:ext cx="751496" cy="112656"/>
          </a:xfrm>
          <a:prstGeom prst="homePlate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ホームベース 5">
            <a:extLst>
              <a:ext uri="{FF2B5EF4-FFF2-40B4-BE49-F238E27FC236}">
                <a16:creationId xmlns:a16="http://schemas.microsoft.com/office/drawing/2014/main" id="{BC101CB8-AC43-4554-CF20-D9C70A5345DA}"/>
              </a:ext>
            </a:extLst>
          </p:cNvPr>
          <p:cNvSpPr/>
          <p:nvPr/>
        </p:nvSpPr>
        <p:spPr>
          <a:xfrm>
            <a:off x="4145183" y="215966"/>
            <a:ext cx="742929" cy="115267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E178206-E81E-88BA-E77E-25B4BC2840CC}"/>
              </a:ext>
            </a:extLst>
          </p:cNvPr>
          <p:cNvSpPr/>
          <p:nvPr/>
        </p:nvSpPr>
        <p:spPr>
          <a:xfrm>
            <a:off x="4964653" y="167732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計画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758CED3-4BA1-6A04-3AFB-9F325B1C8BDB}"/>
              </a:ext>
            </a:extLst>
          </p:cNvPr>
          <p:cNvSpPr/>
          <p:nvPr/>
        </p:nvSpPr>
        <p:spPr>
          <a:xfrm>
            <a:off x="4964653" y="422962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実績</a:t>
            </a:r>
          </a:p>
        </p:txBody>
      </p:sp>
      <p:sp>
        <p:nvSpPr>
          <p:cNvPr id="8" name="ホームベース 8">
            <a:extLst>
              <a:ext uri="{FF2B5EF4-FFF2-40B4-BE49-F238E27FC236}">
                <a16:creationId xmlns:a16="http://schemas.microsoft.com/office/drawing/2014/main" id="{2FF5F132-71AD-6A68-05F9-D484C4B00F90}"/>
              </a:ext>
            </a:extLst>
          </p:cNvPr>
          <p:cNvSpPr/>
          <p:nvPr/>
        </p:nvSpPr>
        <p:spPr>
          <a:xfrm>
            <a:off x="7847818" y="6188981"/>
            <a:ext cx="925743" cy="180966"/>
          </a:xfrm>
          <a:prstGeom prst="homePlate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B3868C7F-169D-0C86-FDB4-84CFEE9ADF0F}"/>
              </a:ext>
            </a:extLst>
          </p:cNvPr>
          <p:cNvSpPr/>
          <p:nvPr/>
        </p:nvSpPr>
        <p:spPr>
          <a:xfrm>
            <a:off x="7488444" y="4748260"/>
            <a:ext cx="2737596" cy="359514"/>
          </a:xfrm>
          <a:prstGeom prst="wedgeRoundRectCallout">
            <a:avLst>
              <a:gd name="adj1" fmla="val -47581"/>
              <a:gd name="adj2" fmla="val 99709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画面イメージを確認させて頂きたい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5F132A42-BA82-2BB4-0BAF-D1D93CE8FBA3}"/>
              </a:ext>
            </a:extLst>
          </p:cNvPr>
          <p:cNvSpPr/>
          <p:nvPr/>
        </p:nvSpPr>
        <p:spPr>
          <a:xfrm>
            <a:off x="6277840" y="6404617"/>
            <a:ext cx="2302279" cy="712463"/>
          </a:xfrm>
          <a:prstGeom prst="wedgeRoundRectCallout">
            <a:avLst>
              <a:gd name="adj1" fmla="val 41654"/>
              <a:gd name="adj2" fmla="val -70957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>
                <a:solidFill>
                  <a:schemeClr val="tx1"/>
                </a:solidFill>
              </a:rPr>
              <a:t>実装方針決め開発中</a:t>
            </a:r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en-US" altLang="ja-JP" sz="1200" dirty="0">
                <a:solidFill>
                  <a:schemeClr val="tx1"/>
                </a:solidFill>
              </a:rPr>
              <a:t>2</a:t>
            </a:r>
            <a:r>
              <a:rPr lang="ja-JP" altLang="en-US" sz="1200" dirty="0">
                <a:solidFill>
                  <a:schemeClr val="tx1"/>
                </a:solidFill>
              </a:rPr>
              <a:t>週間程度で終わる見込み</a:t>
            </a:r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ja-JP" altLang="en-US" sz="1200" dirty="0">
                <a:solidFill>
                  <a:schemeClr val="tx1"/>
                </a:solidFill>
              </a:rPr>
              <a:t>（一部データはまだ申請中）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096EDD48-72F5-3F33-CBA1-433F53E9E18F}"/>
              </a:ext>
            </a:extLst>
          </p:cNvPr>
          <p:cNvSpPr/>
          <p:nvPr/>
        </p:nvSpPr>
        <p:spPr>
          <a:xfrm>
            <a:off x="8016104" y="2864418"/>
            <a:ext cx="1981048" cy="639215"/>
          </a:xfrm>
          <a:prstGeom prst="wedgeRoundRectCallout">
            <a:avLst>
              <a:gd name="adj1" fmla="val -40210"/>
              <a:gd name="adj2" fmla="val -78094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</a:rPr>
              <a:t>集欠</a:t>
            </a:r>
            <a:r>
              <a:rPr lang="en-US" altLang="ja-JP" sz="1400" dirty="0">
                <a:solidFill>
                  <a:schemeClr val="tx1"/>
                </a:solidFill>
              </a:rPr>
              <a:t>4</a:t>
            </a:r>
            <a:r>
              <a:rPr lang="ja-JP" altLang="en-US" sz="1400" dirty="0">
                <a:solidFill>
                  <a:schemeClr val="tx1"/>
                </a:solidFill>
              </a:rPr>
              <a:t>件発生？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詳細教えて頂きたい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46" name="吹き出し: 角を丸めた四角形 45">
            <a:extLst>
              <a:ext uri="{FF2B5EF4-FFF2-40B4-BE49-F238E27FC236}">
                <a16:creationId xmlns:a16="http://schemas.microsoft.com/office/drawing/2014/main" id="{28EE9135-C9A3-C7AE-102A-353A400D6E1A}"/>
              </a:ext>
            </a:extLst>
          </p:cNvPr>
          <p:cNvSpPr/>
          <p:nvPr/>
        </p:nvSpPr>
        <p:spPr>
          <a:xfrm>
            <a:off x="11530472" y="6046621"/>
            <a:ext cx="2073996" cy="545522"/>
          </a:xfrm>
          <a:prstGeom prst="wedgeRoundRectCallout">
            <a:avLst>
              <a:gd name="adj1" fmla="val -35695"/>
              <a:gd name="adj2" fmla="val -78472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アプリの提供方法について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相談させて頂きたい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995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8726F24-3E9F-486B-40FE-CFEB1E0367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/>
              <a:t>➀現場に行く。デー</a:t>
            </a:r>
            <a:r>
              <a:rPr lang="ja-JP" altLang="en-US" dirty="0"/>
              <a:t>タとチェックシートの整合性を確認する</a:t>
            </a:r>
            <a:endParaRPr lang="en-US" altLang="ja-JP" dirty="0"/>
          </a:p>
          <a:p>
            <a:r>
              <a:rPr kumimoji="1" lang="ja-JP" altLang="en-US" dirty="0"/>
              <a:t>→一致していれば使うそうであれば、今のチェックシートで進めていく</a:t>
            </a:r>
            <a:endParaRPr kumimoji="1" lang="en-US" altLang="ja-JP" dirty="0"/>
          </a:p>
          <a:p>
            <a:r>
              <a:rPr lang="ja-JP" altLang="en-US" dirty="0"/>
              <a:t>→違うようであれば、</a:t>
            </a:r>
            <a:r>
              <a:rPr lang="en-US" altLang="ja-JP" dirty="0"/>
              <a:t>6</a:t>
            </a:r>
            <a:r>
              <a:rPr lang="ja-JP" altLang="en-US" dirty="0"/>
              <a:t>枚目の話をする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データ足りないかも</a:t>
            </a:r>
            <a:endParaRPr kumimoji="1" lang="en-US" altLang="ja-JP" dirty="0"/>
          </a:p>
          <a:p>
            <a:r>
              <a:rPr lang="ja-JP" altLang="en-US" dirty="0"/>
              <a:t>今のぺースを計算して、データ収集期間を議論する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algn="l"/>
            <a:r>
              <a:rPr kumimoji="1" lang="ja-JP" altLang="en-US" dirty="0"/>
              <a:t>要因後のアクションも書いた方がいい？</a:t>
            </a:r>
            <a:r>
              <a:rPr lang="ja-JP" altLang="en-US" dirty="0"/>
              <a:t>一部データだけ困ってますけど、間に合う</a:t>
            </a:r>
            <a:endParaRPr lang="en-US" altLang="ja-JP" dirty="0"/>
          </a:p>
          <a:p>
            <a:pPr algn="l"/>
            <a:r>
              <a:rPr kumimoji="1" lang="ja-JP" altLang="en-US" dirty="0"/>
              <a:t>履歴も追えた方がいい？（プログラムに履歴を残せるとように、利用頻度が</a:t>
            </a:r>
            <a:r>
              <a:rPr kumimoji="1" lang="en-US" altLang="ja-JP" dirty="0"/>
              <a:t>DX</a:t>
            </a:r>
            <a:r>
              <a:rPr kumimoji="1" lang="ja-JP" altLang="en-US" dirty="0"/>
              <a:t>さんの参考になる？）</a:t>
            </a:r>
          </a:p>
          <a:p>
            <a:endParaRPr kumimoji="1" lang="en-US" altLang="ja-JP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A26719-D13E-37AE-2476-7C2FF18192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メモ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8FB27B-3F53-3BC0-E818-0EF380C3A9C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10,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7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5FD33DD-8A77-E5C8-9F72-E06FC446C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341490"/>
              </p:ext>
            </p:extLst>
          </p:nvPr>
        </p:nvGraphicFramePr>
        <p:xfrm>
          <a:off x="443077" y="767395"/>
          <a:ext cx="11341554" cy="5806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959">
                  <a:extLst>
                    <a:ext uri="{9D8B030D-6E8A-4147-A177-3AD203B41FA5}">
                      <a16:colId xmlns:a16="http://schemas.microsoft.com/office/drawing/2014/main" val="2362040648"/>
                    </a:ext>
                  </a:extLst>
                </a:gridCol>
                <a:gridCol w="5772728">
                  <a:extLst>
                    <a:ext uri="{9D8B030D-6E8A-4147-A177-3AD203B41FA5}">
                      <a16:colId xmlns:a16="http://schemas.microsoft.com/office/drawing/2014/main" val="230812536"/>
                    </a:ext>
                  </a:extLst>
                </a:gridCol>
                <a:gridCol w="2540227">
                  <a:extLst>
                    <a:ext uri="{9D8B030D-6E8A-4147-A177-3AD203B41FA5}">
                      <a16:colId xmlns:a16="http://schemas.microsoft.com/office/drawing/2014/main" val="3138799569"/>
                    </a:ext>
                  </a:extLst>
                </a:gridCol>
                <a:gridCol w="2649640">
                  <a:extLst>
                    <a:ext uri="{9D8B030D-6E8A-4147-A177-3AD203B41FA5}">
                      <a16:colId xmlns:a16="http://schemas.microsoft.com/office/drawing/2014/main" val="3892993815"/>
                    </a:ext>
                  </a:extLst>
                </a:gridCol>
              </a:tblGrid>
              <a:tr h="79329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提供案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メリット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デメリット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5118204"/>
                  </a:ext>
                </a:extLst>
              </a:tr>
              <a:tr h="24221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・アプリの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インストール不要</a:t>
                      </a:r>
                      <a:endParaRPr kumimoji="1" lang="en-US" altLang="ja-JP" sz="1400" b="0" dirty="0">
                        <a:solidFill>
                          <a:schemeClr val="tx1"/>
                        </a:solidFill>
                      </a:endParaRPr>
                    </a:p>
                    <a:p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・環境準備の手間なし（アプリの更新準備など必要無し）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・リモートアクセスの場合、</a:t>
                      </a:r>
                      <a:endParaRPr kumimoji="1" lang="en-US" altLang="ja-JP" sz="14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アプリ立ち上げまで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分程度時間がかかる</a:t>
                      </a:r>
                      <a:endParaRPr kumimoji="1" lang="en-US" altLang="ja-JP" sz="1400" b="0" dirty="0">
                        <a:solidFill>
                          <a:schemeClr val="tx1"/>
                        </a:solidFill>
                      </a:endParaRPr>
                    </a:p>
                    <a:p>
                      <a:endParaRPr kumimoji="1" lang="en-US" altLang="ja-JP" sz="14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・複数同時利用不可？</a:t>
                      </a:r>
                      <a:endParaRPr kumimoji="1" lang="en-US" altLang="ja-JP" sz="1400" b="0" dirty="0">
                        <a:solidFill>
                          <a:schemeClr val="tx1"/>
                        </a:solidFill>
                      </a:endParaRPr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735677"/>
                  </a:ext>
                </a:extLst>
              </a:tr>
              <a:tr h="242215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・ワンクリックでアプリを立ち上げることができる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・毎日データが自動でアップロードされる（容量圧迫）</a:t>
                      </a:r>
                      <a:endParaRPr kumimoji="1" lang="en-US" altLang="ja-JP" sz="1400" dirty="0"/>
                    </a:p>
                    <a:p>
                      <a:endParaRPr kumimoji="1" lang="en-US" altLang="ja-JP" sz="800" dirty="0"/>
                    </a:p>
                    <a:p>
                      <a:r>
                        <a:rPr kumimoji="1" lang="ja-JP" altLang="en-US" sz="1400" dirty="0"/>
                        <a:t>・</a:t>
                      </a:r>
                      <a:r>
                        <a:rPr kumimoji="1" lang="en-US" altLang="ja-JP" sz="1400" dirty="0"/>
                        <a:t>IoTPF</a:t>
                      </a:r>
                      <a:r>
                        <a:rPr kumimoji="1" lang="ja-JP" altLang="en-US" sz="1400" dirty="0"/>
                        <a:t>申請など</a:t>
                      </a:r>
                      <a:r>
                        <a:rPr kumimoji="1" lang="en-US" altLang="ja-JP" sz="1400" dirty="0"/>
                        <a:t>Gform</a:t>
                      </a:r>
                      <a:r>
                        <a:rPr kumimoji="1" lang="ja-JP" altLang="en-US" sz="1400" dirty="0"/>
                        <a:t>申請していただく必要がある</a:t>
                      </a:r>
                      <a:endParaRPr kumimoji="1" lang="en-US" altLang="ja-JP" sz="1400" dirty="0"/>
                    </a:p>
                    <a:p>
                      <a:endParaRPr kumimoji="1" lang="en-US" altLang="ja-JP" sz="800" dirty="0"/>
                    </a:p>
                    <a:p>
                      <a:r>
                        <a:rPr kumimoji="1" lang="ja-JP" altLang="en-US" sz="1400" dirty="0"/>
                        <a:t>・</a:t>
                      </a:r>
                      <a:r>
                        <a:rPr kumimoji="1" lang="en-US" altLang="ja-JP" sz="1400" dirty="0"/>
                        <a:t>40</a:t>
                      </a:r>
                      <a:r>
                        <a:rPr kumimoji="1" lang="ja-JP" altLang="en-US" sz="1400" dirty="0"/>
                        <a:t>分程度設定準備が必要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（外部データにアクセスできるよう設定、必要ソフトのインストールなど）</a:t>
                      </a:r>
                      <a:endParaRPr kumimoji="1" lang="en-US" altLang="ja-JP" sz="1400" dirty="0"/>
                    </a:p>
                    <a:p>
                      <a:endParaRPr kumimoji="1" lang="en-US" altLang="ja-JP" sz="800" dirty="0"/>
                    </a:p>
                    <a:p>
                      <a:r>
                        <a:rPr kumimoji="1" lang="ja-JP" altLang="en-US" sz="1400" dirty="0"/>
                        <a:t>・アプリ更新時に追加設定準備が発生するかも</a:t>
                      </a:r>
                      <a:endParaRPr kumimoji="1" lang="en-US" altLang="ja-JP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141028"/>
                  </a:ext>
                </a:extLst>
              </a:tr>
            </a:tbl>
          </a:graphicData>
        </a:graphic>
      </p:graphicFrame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F6CFA517-99BF-AF95-1C37-9DA0AB5F0208}"/>
              </a:ext>
            </a:extLst>
          </p:cNvPr>
          <p:cNvSpPr/>
          <p:nvPr/>
        </p:nvSpPr>
        <p:spPr>
          <a:xfrm>
            <a:off x="2330446" y="2102816"/>
            <a:ext cx="2113334" cy="1062357"/>
          </a:xfrm>
          <a:prstGeom prst="roundRect">
            <a:avLst>
              <a:gd name="adj" fmla="val 9588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78BBBB-F3C0-F5C2-6856-0AD159FA7B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トライ用アプリの提供方法について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A89EA2-397D-C75D-25B2-55B412BBCFA2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11, 2024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718A701-C844-A466-8B28-2195C960F8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419" y="2197049"/>
            <a:ext cx="603378" cy="60337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85B136D-9CAE-99FB-AE80-1B40C2057C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671" y="1801127"/>
            <a:ext cx="603378" cy="60337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07AD5B0-7254-B58B-F2C9-B00472AF8B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671" y="2676479"/>
            <a:ext cx="603378" cy="603378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91A0844-FE68-2A98-F4FF-A044D2C20108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3784797" y="2102816"/>
            <a:ext cx="1315874" cy="395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8621A3A-4A22-556B-A09E-E2723A0DBD9C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 flipV="1">
            <a:off x="3784797" y="2498738"/>
            <a:ext cx="1315874" cy="47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540EAF8-E80A-C98E-146E-6D48EFC52EB4}"/>
              </a:ext>
            </a:extLst>
          </p:cNvPr>
          <p:cNvSpPr txBox="1"/>
          <p:nvPr/>
        </p:nvSpPr>
        <p:spPr>
          <a:xfrm>
            <a:off x="4567572" y="2385721"/>
            <a:ext cx="18265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200" dirty="0"/>
              <a:t>個人</a:t>
            </a:r>
            <a:r>
              <a:rPr lang="en-US" altLang="ja-JP" sz="1200" dirty="0"/>
              <a:t>OAPC</a:t>
            </a:r>
            <a:r>
              <a:rPr lang="ja-JP" altLang="en-US" sz="1200" dirty="0"/>
              <a:t>（鈴木職長）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F994C4B-822F-3697-4D2A-5D61BFAFC864}"/>
              </a:ext>
            </a:extLst>
          </p:cNvPr>
          <p:cNvSpPr txBox="1"/>
          <p:nvPr/>
        </p:nvSpPr>
        <p:spPr>
          <a:xfrm>
            <a:off x="4599900" y="3283125"/>
            <a:ext cx="18265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200" dirty="0"/>
              <a:t>個人</a:t>
            </a:r>
            <a:r>
              <a:rPr lang="en-US" altLang="ja-JP" sz="1200" dirty="0"/>
              <a:t>OAPC</a:t>
            </a:r>
            <a:r>
              <a:rPr lang="ja-JP" altLang="en-US" sz="1200" dirty="0"/>
              <a:t>（〇〇さん）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325875D-13C6-064B-405F-6C33D685CE56}"/>
              </a:ext>
            </a:extLst>
          </p:cNvPr>
          <p:cNvSpPr txBox="1"/>
          <p:nvPr/>
        </p:nvSpPr>
        <p:spPr>
          <a:xfrm>
            <a:off x="2332723" y="2852012"/>
            <a:ext cx="22764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200" dirty="0"/>
              <a:t>トライ用</a:t>
            </a:r>
            <a:r>
              <a:rPr lang="en-US" altLang="ja-JP" sz="1200" dirty="0"/>
              <a:t>PC</a:t>
            </a:r>
            <a:r>
              <a:rPr lang="ja-JP" altLang="en-US" sz="1200" dirty="0"/>
              <a:t>（もの革さん</a:t>
            </a:r>
            <a:r>
              <a:rPr lang="en-US" altLang="ja-JP" sz="1200" dirty="0"/>
              <a:t>PC</a:t>
            </a:r>
            <a:r>
              <a:rPr lang="ja-JP" altLang="en-US" sz="1200" dirty="0"/>
              <a:t>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5FA8179-1CD7-67EE-90A7-623D2076E03A}"/>
              </a:ext>
            </a:extLst>
          </p:cNvPr>
          <p:cNvSpPr txBox="1"/>
          <p:nvPr/>
        </p:nvSpPr>
        <p:spPr>
          <a:xfrm rot="20612332">
            <a:off x="3668516" y="2055210"/>
            <a:ext cx="154843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000" dirty="0"/>
              <a:t>リモートアクセス</a:t>
            </a: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83FBB9D7-7D20-8943-565D-C93D783E42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90" y="2197049"/>
            <a:ext cx="603378" cy="603378"/>
          </a:xfrm>
          <a:prstGeom prst="rect">
            <a:avLst/>
          </a:prstGeom>
        </p:spPr>
      </p:pic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8DDED99-6A0C-03EC-41B4-58BA212710DE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727068" y="2498738"/>
            <a:ext cx="1454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33013DF-5EF5-AEDC-C236-C0DF8375AD8C}"/>
              </a:ext>
            </a:extLst>
          </p:cNvPr>
          <p:cNvSpPr txBox="1"/>
          <p:nvPr/>
        </p:nvSpPr>
        <p:spPr>
          <a:xfrm>
            <a:off x="842574" y="1595694"/>
            <a:ext cx="42679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/>
              <a:t>トライ用</a:t>
            </a:r>
            <a:r>
              <a:rPr lang="en-US" altLang="ja-JP" sz="1400" b="1" dirty="0"/>
              <a:t>PC</a:t>
            </a:r>
            <a:r>
              <a:rPr lang="ja-JP" altLang="en-US" sz="1400" b="1" dirty="0"/>
              <a:t>を</a:t>
            </a:r>
            <a:r>
              <a:rPr lang="en-US" altLang="ja-JP" sz="1400" b="1" dirty="0"/>
              <a:t>1</a:t>
            </a:r>
            <a:r>
              <a:rPr lang="ja-JP" altLang="en-US" sz="1400" b="1" dirty="0"/>
              <a:t>台提供し、アプリをインストール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362119D-6250-C9D8-775E-2BEC1C798A44}"/>
              </a:ext>
            </a:extLst>
          </p:cNvPr>
          <p:cNvSpPr txBox="1"/>
          <p:nvPr/>
        </p:nvSpPr>
        <p:spPr>
          <a:xfrm>
            <a:off x="872998" y="3302134"/>
            <a:ext cx="2725762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 sz="1200" dirty="0"/>
              <a:t>＜利用方法＞</a:t>
            </a:r>
            <a:endParaRPr lang="en-US" altLang="ja-JP" sz="1200" dirty="0"/>
          </a:p>
          <a:p>
            <a:r>
              <a:rPr lang="ja-JP" altLang="en-US" sz="1200" dirty="0"/>
              <a:t>①トライ用</a:t>
            </a:r>
            <a:r>
              <a:rPr lang="en-US" altLang="ja-JP" sz="1200" dirty="0"/>
              <a:t>PC</a:t>
            </a:r>
            <a:r>
              <a:rPr lang="ja-JP" altLang="en-US" sz="1200" dirty="0"/>
              <a:t>を利用</a:t>
            </a:r>
            <a:endParaRPr lang="en-US" altLang="ja-JP" sz="1200" dirty="0"/>
          </a:p>
          <a:p>
            <a:r>
              <a:rPr lang="ja-JP" altLang="en-US" sz="1200" dirty="0"/>
              <a:t>②個人</a:t>
            </a:r>
            <a:r>
              <a:rPr lang="en-US" altLang="ja-JP" sz="1200" dirty="0"/>
              <a:t>OAPC</a:t>
            </a:r>
            <a:r>
              <a:rPr lang="ja-JP" altLang="en-US" sz="1200" dirty="0"/>
              <a:t>からリモートアクセス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75F51E1-42F2-5709-4A3F-E69AE8E1C620}"/>
              </a:ext>
            </a:extLst>
          </p:cNvPr>
          <p:cNvSpPr txBox="1"/>
          <p:nvPr/>
        </p:nvSpPr>
        <p:spPr>
          <a:xfrm>
            <a:off x="1153432" y="2772799"/>
            <a:ext cx="5203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200" dirty="0"/>
              <a:t>笹岡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066BFEA5-7286-1CB8-52AE-3043D96EDC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97" y="4903303"/>
            <a:ext cx="603378" cy="603378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F8EF4BA-ED41-00E6-D5A0-18480E9E297D}"/>
              </a:ext>
            </a:extLst>
          </p:cNvPr>
          <p:cNvSpPr txBox="1"/>
          <p:nvPr/>
        </p:nvSpPr>
        <p:spPr>
          <a:xfrm>
            <a:off x="1155362" y="5449417"/>
            <a:ext cx="5203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200" dirty="0"/>
              <a:t>笹岡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0E6841F-9693-DA77-0743-52AAAF3434DD}"/>
              </a:ext>
            </a:extLst>
          </p:cNvPr>
          <p:cNvSpPr txBox="1"/>
          <p:nvPr/>
        </p:nvSpPr>
        <p:spPr>
          <a:xfrm>
            <a:off x="832740" y="4029166"/>
            <a:ext cx="42876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/>
              <a:t>ユーザー</a:t>
            </a:r>
            <a:r>
              <a:rPr lang="en-US" altLang="ja-JP" sz="1400" b="1" dirty="0"/>
              <a:t>1</a:t>
            </a:r>
            <a:r>
              <a:rPr lang="ja-JP" altLang="en-US" sz="1400" b="1" dirty="0"/>
              <a:t>人</a:t>
            </a:r>
            <a:r>
              <a:rPr lang="en-US" altLang="ja-JP" sz="1400" b="1" dirty="0"/>
              <a:t>1</a:t>
            </a:r>
            <a:r>
              <a:rPr lang="ja-JP" altLang="en-US" sz="1400" b="1" dirty="0"/>
              <a:t>人の</a:t>
            </a:r>
            <a:r>
              <a:rPr lang="en-US" altLang="ja-JP" sz="1400" b="1" dirty="0"/>
              <a:t>OAPC</a:t>
            </a:r>
            <a:r>
              <a:rPr lang="ja-JP" altLang="en-US" sz="1400" b="1" dirty="0"/>
              <a:t>に、アプリをインストール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ABF271A-31FC-2478-B92D-FEB898953FE2}"/>
              </a:ext>
            </a:extLst>
          </p:cNvPr>
          <p:cNvSpPr txBox="1"/>
          <p:nvPr/>
        </p:nvSpPr>
        <p:spPr>
          <a:xfrm rot="21021586">
            <a:off x="2649521" y="4727955"/>
            <a:ext cx="127635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000" dirty="0"/>
              <a:t>アプリ配布・修正</a:t>
            </a:r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A98F7318-B110-B1EC-AE1A-853E06D033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671" y="4411090"/>
            <a:ext cx="603378" cy="603378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0D795728-0402-2D8D-08E7-356D00BCBE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671" y="5286442"/>
            <a:ext cx="603378" cy="603378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DE997B2-77A7-52E0-7A04-965A8CA4308B}"/>
              </a:ext>
            </a:extLst>
          </p:cNvPr>
          <p:cNvSpPr txBox="1"/>
          <p:nvPr/>
        </p:nvSpPr>
        <p:spPr>
          <a:xfrm>
            <a:off x="4567572" y="4995684"/>
            <a:ext cx="18265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200" dirty="0"/>
              <a:t>個人</a:t>
            </a:r>
            <a:r>
              <a:rPr lang="en-US" altLang="ja-JP" sz="1200" dirty="0"/>
              <a:t>OAPC</a:t>
            </a:r>
            <a:r>
              <a:rPr lang="ja-JP" altLang="en-US" sz="1200" dirty="0"/>
              <a:t>（鈴木職長）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919A671-E9D9-7D9E-0562-9C260937FDBE}"/>
              </a:ext>
            </a:extLst>
          </p:cNvPr>
          <p:cNvSpPr txBox="1"/>
          <p:nvPr/>
        </p:nvSpPr>
        <p:spPr>
          <a:xfrm>
            <a:off x="4599900" y="5893088"/>
            <a:ext cx="18265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200" dirty="0"/>
              <a:t>個人</a:t>
            </a:r>
            <a:r>
              <a:rPr lang="en-US" altLang="ja-JP" sz="1200" dirty="0"/>
              <a:t>OAPC</a:t>
            </a:r>
            <a:r>
              <a:rPr lang="ja-JP" altLang="en-US" sz="1200" dirty="0"/>
              <a:t>（〇〇さん）</a:t>
            </a: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7075CE2D-6AB2-1D62-2176-F5885C1B2CE1}"/>
              </a:ext>
            </a:extLst>
          </p:cNvPr>
          <p:cNvCxnSpPr>
            <a:cxnSpLocks/>
            <a:stCxn id="35" idx="3"/>
            <a:endCxn id="44" idx="1"/>
          </p:cNvCxnSpPr>
          <p:nvPr/>
        </p:nvCxnSpPr>
        <p:spPr>
          <a:xfrm flipV="1">
            <a:off x="1715275" y="4712779"/>
            <a:ext cx="3385396" cy="492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6852CE1-4D21-637A-07FE-70275C4FECEB}"/>
              </a:ext>
            </a:extLst>
          </p:cNvPr>
          <p:cNvCxnSpPr>
            <a:cxnSpLocks/>
            <a:stCxn id="35" idx="3"/>
            <a:endCxn id="45" idx="1"/>
          </p:cNvCxnSpPr>
          <p:nvPr/>
        </p:nvCxnSpPr>
        <p:spPr>
          <a:xfrm>
            <a:off x="1715275" y="5204992"/>
            <a:ext cx="3385396" cy="38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55AB1A0-4EEA-A1DD-B975-9CA55A3977B8}"/>
              </a:ext>
            </a:extLst>
          </p:cNvPr>
          <p:cNvSpPr txBox="1"/>
          <p:nvPr/>
        </p:nvSpPr>
        <p:spPr>
          <a:xfrm>
            <a:off x="872998" y="6068820"/>
            <a:ext cx="2725762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ja-JP" altLang="en-US" sz="1200" dirty="0"/>
              <a:t>＜利用方法＞</a:t>
            </a:r>
            <a:endParaRPr lang="en-US" altLang="ja-JP" sz="1200" dirty="0"/>
          </a:p>
          <a:p>
            <a:r>
              <a:rPr lang="ja-JP" altLang="en-US" sz="1200" dirty="0"/>
              <a:t>①個人</a:t>
            </a:r>
            <a:r>
              <a:rPr lang="en-US" altLang="ja-JP" sz="1200" dirty="0"/>
              <a:t>OAPC</a:t>
            </a:r>
            <a:r>
              <a:rPr lang="ja-JP" altLang="en-US" sz="1200" dirty="0"/>
              <a:t>でアプリ立ち上げ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27D8138-A62C-78A3-20B8-36DF3F202A23}"/>
              </a:ext>
            </a:extLst>
          </p:cNvPr>
          <p:cNvSpPr txBox="1"/>
          <p:nvPr/>
        </p:nvSpPr>
        <p:spPr>
          <a:xfrm rot="422351">
            <a:off x="2926091" y="5171837"/>
            <a:ext cx="127635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000" dirty="0"/>
              <a:t>アプリ配布・修正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213FA0E-6BF7-18E2-BD91-080098034DDB}"/>
              </a:ext>
            </a:extLst>
          </p:cNvPr>
          <p:cNvSpPr txBox="1"/>
          <p:nvPr/>
        </p:nvSpPr>
        <p:spPr>
          <a:xfrm>
            <a:off x="1766587" y="2278824"/>
            <a:ext cx="127635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000" dirty="0"/>
              <a:t>アプリ配布・修正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5127457-E26F-F2DA-A7F5-837D035DAF71}"/>
              </a:ext>
            </a:extLst>
          </p:cNvPr>
          <p:cNvSpPr txBox="1"/>
          <p:nvPr/>
        </p:nvSpPr>
        <p:spPr>
          <a:xfrm>
            <a:off x="379590" y="2049219"/>
            <a:ext cx="5203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>
                <a:solidFill>
                  <a:schemeClr val="accent6"/>
                </a:solidFill>
              </a:rPr>
              <a:t>推奨</a:t>
            </a:r>
          </a:p>
        </p:txBody>
      </p:sp>
      <p:sp>
        <p:nvSpPr>
          <p:cNvPr id="63" name="右中かっこ 62">
            <a:extLst>
              <a:ext uri="{FF2B5EF4-FFF2-40B4-BE49-F238E27FC236}">
                <a16:creationId xmlns:a16="http://schemas.microsoft.com/office/drawing/2014/main" id="{13239C3D-D37B-2B36-C8FF-19010F3A44BA}"/>
              </a:ext>
            </a:extLst>
          </p:cNvPr>
          <p:cNvSpPr/>
          <p:nvPr/>
        </p:nvSpPr>
        <p:spPr>
          <a:xfrm>
            <a:off x="11812187" y="4029165"/>
            <a:ext cx="315342" cy="2484245"/>
          </a:xfrm>
          <a:prstGeom prst="rightBrace">
            <a:avLst>
              <a:gd name="adj1" fmla="val 3118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F547134-0C8F-24F3-9C4A-299A384781B1}"/>
              </a:ext>
            </a:extLst>
          </p:cNvPr>
          <p:cNvSpPr txBox="1"/>
          <p:nvPr/>
        </p:nvSpPr>
        <p:spPr>
          <a:xfrm>
            <a:off x="12137953" y="5014468"/>
            <a:ext cx="8978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chemeClr val="accent6"/>
                </a:solidFill>
              </a:rPr>
              <a:t>準備が</a:t>
            </a:r>
            <a:endParaRPr lang="en-US" altLang="ja-JP" b="1" dirty="0">
              <a:solidFill>
                <a:schemeClr val="accent6"/>
              </a:solidFill>
            </a:endParaRPr>
          </a:p>
          <a:p>
            <a:r>
              <a:rPr lang="ja-JP" altLang="en-US" b="1" dirty="0">
                <a:solidFill>
                  <a:schemeClr val="accent6"/>
                </a:solidFill>
              </a:rPr>
              <a:t>大変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3489072-F1D8-379E-2758-A8D9FF189213}"/>
              </a:ext>
            </a:extLst>
          </p:cNvPr>
          <p:cNvSpPr txBox="1"/>
          <p:nvPr/>
        </p:nvSpPr>
        <p:spPr>
          <a:xfrm>
            <a:off x="7212112" y="3149963"/>
            <a:ext cx="1388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00B050"/>
                </a:solidFill>
              </a:rPr>
              <a:t>準備不要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89FCC30-F5FC-AE17-265B-67CCCBFF10BC}"/>
              </a:ext>
            </a:extLst>
          </p:cNvPr>
          <p:cNvSpPr txBox="1"/>
          <p:nvPr/>
        </p:nvSpPr>
        <p:spPr>
          <a:xfrm>
            <a:off x="9386221" y="3165173"/>
            <a:ext cx="2265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chemeClr val="accent6"/>
                </a:solidFill>
              </a:rPr>
              <a:t>利用に少し制限あり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2BF4459-395A-5284-4686-1589F6B9C0F5}"/>
              </a:ext>
            </a:extLst>
          </p:cNvPr>
          <p:cNvSpPr txBox="1"/>
          <p:nvPr/>
        </p:nvSpPr>
        <p:spPr>
          <a:xfrm>
            <a:off x="7091331" y="5218584"/>
            <a:ext cx="1669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00B050"/>
                </a:solidFill>
              </a:rPr>
              <a:t>利用制限無し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CEC522E0-F6A3-07CA-466F-207723A1752E}"/>
              </a:ext>
            </a:extLst>
          </p:cNvPr>
          <p:cNvSpPr txBox="1"/>
          <p:nvPr/>
        </p:nvSpPr>
        <p:spPr>
          <a:xfrm>
            <a:off x="6024880" y="133526"/>
            <a:ext cx="5759752" cy="52322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ja-JP" altLang="en-US" sz="1400" dirty="0"/>
              <a:t>定期的にアプリのバージョンアップが発生すると思うため、</a:t>
            </a:r>
            <a:endParaRPr lang="en-US" altLang="ja-JP" sz="1400" dirty="0"/>
          </a:p>
          <a:p>
            <a:r>
              <a:rPr lang="ja-JP" altLang="en-US" sz="1400" dirty="0"/>
              <a:t>環境設定や準備の手間が少ない案１で進めたい（ゆくゆくは案２？）</a:t>
            </a:r>
          </a:p>
        </p:txBody>
      </p:sp>
    </p:spTree>
    <p:extLst>
      <p:ext uri="{BB962C8B-B14F-4D97-AF65-F5344CB8AC3E}">
        <p14:creationId xmlns:p14="http://schemas.microsoft.com/office/powerpoint/2010/main" val="98379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表 26">
            <a:extLst>
              <a:ext uri="{FF2B5EF4-FFF2-40B4-BE49-F238E27FC236}">
                <a16:creationId xmlns:a16="http://schemas.microsoft.com/office/drawing/2014/main" id="{AC43A574-16CC-1FA0-9B39-6F2E7B6EB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474391"/>
              </p:ext>
            </p:extLst>
          </p:nvPr>
        </p:nvGraphicFramePr>
        <p:xfrm>
          <a:off x="8843018" y="2285372"/>
          <a:ext cx="3243882" cy="4119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3882">
                  <a:extLst>
                    <a:ext uri="{9D8B030D-6E8A-4147-A177-3AD203B41FA5}">
                      <a16:colId xmlns:a16="http://schemas.microsoft.com/office/drawing/2014/main" val="2946512386"/>
                    </a:ext>
                  </a:extLst>
                </a:gridCol>
              </a:tblGrid>
              <a:tr h="102990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925278"/>
                  </a:ext>
                </a:extLst>
              </a:tr>
              <a:tr h="102990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827521"/>
                  </a:ext>
                </a:extLst>
              </a:tr>
              <a:tr h="102990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113370"/>
                  </a:ext>
                </a:extLst>
              </a:tr>
              <a:tr h="102990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20325"/>
                  </a:ext>
                </a:extLst>
              </a:tr>
            </a:tbl>
          </a:graphicData>
        </a:graphic>
      </p:graphicFrame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E0D75D-9D63-53A2-9130-FA6C191FA3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集欠状況について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7E8537-C420-AE4D-9E8F-5B397DE7065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10, 2024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D3ADF27-0C3B-97F6-1694-8AA5C14B7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78" y="1181582"/>
            <a:ext cx="8218602" cy="52234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E35910B-C09B-B976-275D-DB591229D15F}"/>
              </a:ext>
            </a:extLst>
          </p:cNvPr>
          <p:cNvSpPr txBox="1"/>
          <p:nvPr/>
        </p:nvSpPr>
        <p:spPr>
          <a:xfrm>
            <a:off x="8906455" y="5604988"/>
            <a:ext cx="28781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b="0" dirty="0">
                <a:effectLst/>
                <a:latin typeface="Consolas" panose="020B0609020204030204" pitchFamily="49" charset="0"/>
              </a:rPr>
              <a:t>元デー</a:t>
            </a:r>
            <a:r>
              <a:rPr lang="ja-JP" altLang="en-US" sz="1600" dirty="0">
                <a:latin typeface="Consolas" panose="020B0609020204030204" pitchFamily="49" charset="0"/>
              </a:rPr>
              <a:t>タが存在しないため</a:t>
            </a:r>
            <a:endParaRPr lang="en-US" altLang="ja-JP" sz="1600" dirty="0">
              <a:latin typeface="Consolas" panose="020B0609020204030204" pitchFamily="49" charset="0"/>
            </a:endParaRPr>
          </a:p>
          <a:p>
            <a:r>
              <a:rPr lang="ja-JP" altLang="en-US" sz="1600" dirty="0">
                <a:latin typeface="Consolas" panose="020B0609020204030204" pitchFamily="49" charset="0"/>
              </a:rPr>
              <a:t>未確認（</a:t>
            </a:r>
            <a:r>
              <a:rPr lang="en-US" altLang="ja-JP" sz="1600" dirty="0">
                <a:latin typeface="Consolas" panose="020B0609020204030204" pitchFamily="49" charset="0"/>
              </a:rPr>
              <a:t>9/5</a:t>
            </a:r>
            <a:r>
              <a:rPr lang="ja-JP" altLang="en-US" sz="1600" dirty="0">
                <a:latin typeface="Consolas" panose="020B0609020204030204" pitchFamily="49" charset="0"/>
              </a:rPr>
              <a:t>の以降無し？）</a:t>
            </a:r>
            <a:endParaRPr lang="en-US" altLang="ja-JP" sz="1600" dirty="0">
              <a:latin typeface="Consolas" panose="020B060902020403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79F8A29-AD73-2182-F2C8-462AA93A605F}"/>
              </a:ext>
            </a:extLst>
          </p:cNvPr>
          <p:cNvSpPr txBox="1"/>
          <p:nvPr/>
        </p:nvSpPr>
        <p:spPr>
          <a:xfrm>
            <a:off x="8038710" y="126110"/>
            <a:ext cx="4048190" cy="64633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  <a:r>
              <a:rPr kumimoji="1" lang="ja-JP" altLang="en-US" dirty="0"/>
              <a:t>回集欠発生？</a:t>
            </a:r>
            <a:endParaRPr kumimoji="1" lang="en-US" altLang="ja-JP" dirty="0"/>
          </a:p>
          <a:p>
            <a:r>
              <a:rPr lang="ja-JP" altLang="en-US" dirty="0"/>
              <a:t>データについて教えて頂きたいです</a:t>
            </a:r>
            <a:endParaRPr lang="en-US" altLang="ja-JP" dirty="0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49E2B4C-7800-F3CE-426F-6B21DD578C9A}"/>
              </a:ext>
            </a:extLst>
          </p:cNvPr>
          <p:cNvSpPr/>
          <p:nvPr/>
        </p:nvSpPr>
        <p:spPr>
          <a:xfrm>
            <a:off x="73207" y="2321960"/>
            <a:ext cx="739740" cy="2764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1</a:t>
            </a:r>
            <a:r>
              <a:rPr kumimoji="1" lang="ja-JP" altLang="en-US" sz="1400" dirty="0"/>
              <a:t>回目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730A51B-DE9F-3D4C-50B2-656C65DD22AC}"/>
              </a:ext>
            </a:extLst>
          </p:cNvPr>
          <p:cNvSpPr/>
          <p:nvPr/>
        </p:nvSpPr>
        <p:spPr>
          <a:xfrm>
            <a:off x="74496" y="3429000"/>
            <a:ext cx="739740" cy="2764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2</a:t>
            </a:r>
            <a:r>
              <a:rPr kumimoji="1" lang="ja-JP" altLang="en-US" sz="1400" dirty="0"/>
              <a:t>回目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7F6EC114-1A8E-A29B-845C-434C4D0113D6}"/>
              </a:ext>
            </a:extLst>
          </p:cNvPr>
          <p:cNvSpPr/>
          <p:nvPr/>
        </p:nvSpPr>
        <p:spPr>
          <a:xfrm>
            <a:off x="73207" y="4397809"/>
            <a:ext cx="739740" cy="2764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3</a:t>
            </a:r>
            <a:r>
              <a:rPr kumimoji="1" lang="ja-JP" altLang="en-US" sz="1400" dirty="0"/>
              <a:t>回目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A73468D8-227E-905A-0278-1FB129FCE6AC}"/>
              </a:ext>
            </a:extLst>
          </p:cNvPr>
          <p:cNvSpPr/>
          <p:nvPr/>
        </p:nvSpPr>
        <p:spPr>
          <a:xfrm>
            <a:off x="64221" y="5429029"/>
            <a:ext cx="739740" cy="2764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4</a:t>
            </a:r>
            <a:r>
              <a:rPr kumimoji="1" lang="ja-JP" altLang="en-US" sz="1400" dirty="0"/>
              <a:t>回目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A470CB8-6D8C-778F-EFF5-451DF8684206}"/>
              </a:ext>
            </a:extLst>
          </p:cNvPr>
          <p:cNvSpPr txBox="1"/>
          <p:nvPr/>
        </p:nvSpPr>
        <p:spPr>
          <a:xfrm>
            <a:off x="8906455" y="3697557"/>
            <a:ext cx="32727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>
                <a:latin typeface="Consolas" panose="020B0609020204030204" pitchFamily="49" charset="0"/>
              </a:rPr>
              <a:t>データ上は在庫あり</a:t>
            </a:r>
            <a:endParaRPr lang="en-US" altLang="ja-JP" sz="1600" dirty="0">
              <a:latin typeface="Consolas" panose="020B0609020204030204" pitchFamily="49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4F4AFC1-8CC6-A0C7-B455-D4A508CB955F}"/>
              </a:ext>
            </a:extLst>
          </p:cNvPr>
          <p:cNvSpPr txBox="1"/>
          <p:nvPr/>
        </p:nvSpPr>
        <p:spPr>
          <a:xfrm>
            <a:off x="8919255" y="2672462"/>
            <a:ext cx="32727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>
                <a:latin typeface="Consolas" panose="020B0609020204030204" pitchFamily="49" charset="0"/>
              </a:rPr>
              <a:t>データ上は在庫あり</a:t>
            </a:r>
            <a:endParaRPr lang="en-US" altLang="ja-JP" sz="1600" dirty="0">
              <a:latin typeface="Consolas" panose="020B0609020204030204" pitchFamily="49" charset="0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3EAF290F-C046-C4E4-2606-24C1E3A06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3961002"/>
            <a:ext cx="3013753" cy="289699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FAE70E11-B919-B804-C092-867D2B1AA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0" y="3058507"/>
            <a:ext cx="3120385" cy="845844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F31C0D3-B8FF-7EDF-67A4-F6DDD8FB8BE2}"/>
              </a:ext>
            </a:extLst>
          </p:cNvPr>
          <p:cNvSpPr txBox="1"/>
          <p:nvPr/>
        </p:nvSpPr>
        <p:spPr>
          <a:xfrm>
            <a:off x="12578992" y="5179005"/>
            <a:ext cx="2239768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Dr.sum</a:t>
            </a:r>
            <a:r>
              <a:rPr lang="ja-JP" altLang="en-US" dirty="0">
                <a:latin typeface="Consolas" panose="020B0609020204030204" pitchFamily="49" charset="0"/>
              </a:rPr>
              <a:t>ラック在庫</a:t>
            </a:r>
            <a:endParaRPr lang="en-US" altLang="ja-JP" dirty="0">
              <a:latin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</a:rPr>
              <a:t>9/5</a:t>
            </a:r>
            <a:r>
              <a:rPr lang="ja-JP" altLang="en-US" dirty="0">
                <a:latin typeface="Consolas" panose="020B0609020204030204" pitchFamily="49" charset="0"/>
              </a:rPr>
              <a:t>以降取れず、、</a:t>
            </a:r>
            <a:endParaRPr lang="en-US" altLang="ja-JP" dirty="0">
              <a:latin typeface="Consolas" panose="020B0609020204030204" pitchFamily="49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C2ED916-CD8A-B1FF-C020-8A259B37C84E}"/>
              </a:ext>
            </a:extLst>
          </p:cNvPr>
          <p:cNvSpPr txBox="1"/>
          <p:nvPr/>
        </p:nvSpPr>
        <p:spPr>
          <a:xfrm>
            <a:off x="9055253" y="4575725"/>
            <a:ext cx="32727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b="0" dirty="0">
                <a:effectLst/>
                <a:latin typeface="Consolas" panose="020B0609020204030204" pitchFamily="49" charset="0"/>
              </a:rPr>
              <a:t>元デー</a:t>
            </a:r>
            <a:r>
              <a:rPr lang="ja-JP" altLang="en-US" sz="1600" dirty="0">
                <a:latin typeface="Consolas" panose="020B0609020204030204" pitchFamily="49" charset="0"/>
              </a:rPr>
              <a:t>タが存在しないため</a:t>
            </a:r>
            <a:endParaRPr lang="en-US" altLang="ja-JP" sz="1600" dirty="0">
              <a:latin typeface="Consolas" panose="020B0609020204030204" pitchFamily="49" charset="0"/>
            </a:endParaRPr>
          </a:p>
          <a:p>
            <a:r>
              <a:rPr lang="ja-JP" altLang="en-US" sz="1600" dirty="0">
                <a:latin typeface="Consolas" panose="020B0609020204030204" pitchFamily="49" charset="0"/>
              </a:rPr>
              <a:t>未確認（</a:t>
            </a:r>
            <a:r>
              <a:rPr lang="en-US" altLang="ja-JP" sz="1600" dirty="0">
                <a:latin typeface="Consolas" panose="020B0609020204030204" pitchFamily="49" charset="0"/>
              </a:rPr>
              <a:t>9/5</a:t>
            </a:r>
            <a:r>
              <a:rPr lang="ja-JP" altLang="en-US" sz="1600" dirty="0">
                <a:latin typeface="Consolas" panose="020B0609020204030204" pitchFamily="49" charset="0"/>
              </a:rPr>
              <a:t>以降無し？）</a:t>
            </a:r>
            <a:endParaRPr lang="en-US" altLang="ja-JP" sz="1600" dirty="0">
              <a:latin typeface="Consolas" panose="020B0609020204030204" pitchFamily="49" charset="0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11462B3-04C2-B989-26FF-E029F38B2EAE}"/>
              </a:ext>
            </a:extLst>
          </p:cNvPr>
          <p:cNvSpPr/>
          <p:nvPr/>
        </p:nvSpPr>
        <p:spPr>
          <a:xfrm>
            <a:off x="8843018" y="1745758"/>
            <a:ext cx="3243882" cy="55218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データ紐づけ結果</a:t>
            </a:r>
          </a:p>
        </p:txBody>
      </p:sp>
    </p:spTree>
    <p:extLst>
      <p:ext uri="{BB962C8B-B14F-4D97-AF65-F5344CB8AC3E}">
        <p14:creationId xmlns:p14="http://schemas.microsoft.com/office/powerpoint/2010/main" val="339969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FD8B51-3538-D484-462D-763EF4B22A6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トライ用アプリ</a:t>
            </a:r>
            <a:r>
              <a:rPr lang="ja-JP" altLang="en-US" dirty="0"/>
              <a:t>の画面イメージについて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FB1C96-27A8-7275-7A83-7BCD6CDD5C9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10, 2024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50613E6-ED6B-B8CF-5678-CD025237D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77" y="1244600"/>
            <a:ext cx="8034903" cy="4881880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C2ECAC40-DABD-9447-00AD-CA728C508EAB}"/>
              </a:ext>
            </a:extLst>
          </p:cNvPr>
          <p:cNvSpPr/>
          <p:nvPr/>
        </p:nvSpPr>
        <p:spPr>
          <a:xfrm>
            <a:off x="8681720" y="36118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23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6E1152A-AC40-9252-4CF0-4E86FBB61D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BB0D6E-5050-F2DE-E9B2-9D45422385D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集欠の要因</a:t>
            </a:r>
            <a:r>
              <a:rPr kumimoji="1" lang="en-US" altLang="ja-JP" dirty="0"/>
              <a:t>20240828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44998B-B339-F53E-87B8-3D62117B8FB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10, 2024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93D197E-9695-8A00-FF77-A184399AB2A6}"/>
              </a:ext>
            </a:extLst>
          </p:cNvPr>
          <p:cNvGraphicFramePr>
            <a:graphicFrameLocks noGrp="1"/>
          </p:cNvGraphicFramePr>
          <p:nvPr/>
        </p:nvGraphicFramePr>
        <p:xfrm>
          <a:off x="443078" y="767396"/>
          <a:ext cx="11341554" cy="650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956">
                  <a:extLst>
                    <a:ext uri="{9D8B030D-6E8A-4147-A177-3AD203B41FA5}">
                      <a16:colId xmlns:a16="http://schemas.microsoft.com/office/drawing/2014/main" val="2479375026"/>
                    </a:ext>
                  </a:extLst>
                </a:gridCol>
                <a:gridCol w="4862308">
                  <a:extLst>
                    <a:ext uri="{9D8B030D-6E8A-4147-A177-3AD203B41FA5}">
                      <a16:colId xmlns:a16="http://schemas.microsoft.com/office/drawing/2014/main" val="2975619478"/>
                    </a:ext>
                  </a:extLst>
                </a:gridCol>
                <a:gridCol w="5997290">
                  <a:extLst>
                    <a:ext uri="{9D8B030D-6E8A-4147-A177-3AD203B41FA5}">
                      <a16:colId xmlns:a16="http://schemas.microsoft.com/office/drawing/2014/main" val="2803322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要因（</a:t>
                      </a:r>
                      <a:r>
                        <a:rPr kumimoji="1" lang="en-US" altLang="ja-JP" dirty="0"/>
                        <a:t>AI</a:t>
                      </a:r>
                      <a:r>
                        <a:rPr kumimoji="1" lang="ja-JP" altLang="en-US" dirty="0"/>
                        <a:t>が攻め所を明らかにする）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整備課メンバーのアクション（人が詳細を調べる）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180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必要な生産に対して発注かんばん数が少ない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・仕入れ先に追加発注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・滞留かんばんがないか確認する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・組立の振り出しがおかしくないか確認する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831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計画組立生産台数が多い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・計画変更の確認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・内示漏れの確認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Active</a:t>
                      </a:r>
                      <a:r>
                        <a:rPr kumimoji="1" lang="ja-JP" altLang="en-US" dirty="0"/>
                        <a:t>に登録されている使用箱数に間違いがないか確認する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341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組立生産稼働率が高い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・顧客フレ</a:t>
                      </a:r>
                      <a:r>
                        <a:rPr kumimoji="1" lang="en-US" altLang="ja-JP" dirty="0"/>
                        <a:t>10%</a:t>
                      </a:r>
                      <a:r>
                        <a:rPr kumimoji="1" lang="ja-JP" altLang="en-US" dirty="0"/>
                        <a:t>超えてないか確認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→超えている場合、残業変更を言える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547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間口の充足率が高い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・日量を大幅に超えているものが格納されていないか確認する（品番のバランスがおかしくないか確認する）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・基準在庫の確認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・モノあり欠品（部品置き場の滞留品）の確認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30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西尾東</a:t>
                      </a:r>
                      <a:r>
                        <a:rPr kumimoji="1" lang="en-US" altLang="ja-JP" dirty="0"/>
                        <a:t>BC</a:t>
                      </a:r>
                      <a:r>
                        <a:rPr kumimoji="1" lang="ja-JP" altLang="en-US" dirty="0"/>
                        <a:t>か部品置き場で滞留している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（前回まで区別して考えていたが現場のアクションやデータの表現を考えて統合）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・部品置き場にモノがあるか確認する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→モノがある場合、入庫作業を手伝う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→モノがない場合、西尾東</a:t>
                      </a:r>
                      <a:r>
                        <a:rPr kumimoji="1" lang="en-US" altLang="ja-JP" dirty="0"/>
                        <a:t>BC</a:t>
                      </a:r>
                      <a:r>
                        <a:rPr kumimoji="1" lang="ja-JP" altLang="en-US" dirty="0"/>
                        <a:t>に確認する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68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仕入先の未納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・仕入先のだんまり未納を確認する（最近はないよ）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・在庫リミットの計算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・仕入先の到着遅れを確認する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74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仕入先便の到着遅れ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・事前に仕入先から遅れます</a:t>
                      </a:r>
                      <a:r>
                        <a:rPr kumimoji="1" lang="en-US" altLang="ja-JP" dirty="0"/>
                        <a:t>FAX</a:t>
                      </a:r>
                      <a:r>
                        <a:rPr kumimoji="1" lang="ja-JP" altLang="en-US" dirty="0"/>
                        <a:t>があったか確認する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453814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A68802-FF7C-E001-A829-690CE2BDAF95}"/>
              </a:ext>
            </a:extLst>
          </p:cNvPr>
          <p:cNvSpPr txBox="1"/>
          <p:nvPr/>
        </p:nvSpPr>
        <p:spPr>
          <a:xfrm>
            <a:off x="4733850" y="73091"/>
            <a:ext cx="7050782" cy="64633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altLang="ja-JP" dirty="0"/>
              <a:t>AI</a:t>
            </a:r>
            <a:r>
              <a:rPr lang="ja-JP" altLang="en-US" dirty="0"/>
              <a:t>分析ツールで</a:t>
            </a:r>
            <a:r>
              <a:rPr lang="en-US" altLang="ja-JP" dirty="0"/>
              <a:t>7</a:t>
            </a:r>
            <a:r>
              <a:rPr lang="ja-JP" altLang="en-US" dirty="0"/>
              <a:t>要因の何が怪しいか判断する、ヒントを提供する</a:t>
            </a:r>
            <a:endParaRPr lang="en-US" altLang="ja-JP" dirty="0"/>
          </a:p>
          <a:p>
            <a:r>
              <a:rPr lang="ja-JP" altLang="en-US" dirty="0"/>
              <a:t>→人が詳細を調べる</a:t>
            </a:r>
          </a:p>
        </p:txBody>
      </p:sp>
    </p:spTree>
    <p:extLst>
      <p:ext uri="{BB962C8B-B14F-4D97-AF65-F5344CB8AC3E}">
        <p14:creationId xmlns:p14="http://schemas.microsoft.com/office/powerpoint/2010/main" val="64475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BA1B2190-BB73-C59D-4A69-C31C6011F724}"/>
              </a:ext>
            </a:extLst>
          </p:cNvPr>
          <p:cNvSpPr/>
          <p:nvPr/>
        </p:nvSpPr>
        <p:spPr>
          <a:xfrm>
            <a:off x="481820" y="2883986"/>
            <a:ext cx="3014275" cy="747804"/>
          </a:xfrm>
          <a:prstGeom prst="roundRect">
            <a:avLst>
              <a:gd name="adj" fmla="val 958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四角形: 角を丸くする 137">
            <a:extLst>
              <a:ext uri="{FF2B5EF4-FFF2-40B4-BE49-F238E27FC236}">
                <a16:creationId xmlns:a16="http://schemas.microsoft.com/office/drawing/2014/main" id="{A587E3D5-76F3-342A-8DE9-F68E82796C00}"/>
              </a:ext>
            </a:extLst>
          </p:cNvPr>
          <p:cNvSpPr/>
          <p:nvPr/>
        </p:nvSpPr>
        <p:spPr>
          <a:xfrm>
            <a:off x="7718181" y="489324"/>
            <a:ext cx="4141552" cy="1652167"/>
          </a:xfrm>
          <a:prstGeom prst="roundRect">
            <a:avLst>
              <a:gd name="adj" fmla="val 958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B6D154-E1FA-5098-34BF-C3DA16B61AA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10, 2024</a:t>
            </a:fld>
            <a:endParaRPr lang="en-US" dirty="0"/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9E1B5F20-D698-2A10-948F-0A4CE138DD0A}"/>
              </a:ext>
            </a:extLst>
          </p:cNvPr>
          <p:cNvSpPr/>
          <p:nvPr/>
        </p:nvSpPr>
        <p:spPr>
          <a:xfrm>
            <a:off x="574158" y="593594"/>
            <a:ext cx="2806995" cy="49972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</a:rPr>
              <a:t>⓪集荷欠品発生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7BF227E1-8562-06B1-19A3-B7D1848F257D}"/>
              </a:ext>
            </a:extLst>
          </p:cNvPr>
          <p:cNvSpPr/>
          <p:nvPr/>
        </p:nvSpPr>
        <p:spPr>
          <a:xfrm>
            <a:off x="572410" y="1500905"/>
            <a:ext cx="2808743" cy="49972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</a:rPr>
              <a:t>①部品置き場を確認する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9976F6C1-7694-92ED-CE67-AB087281D4C1}"/>
              </a:ext>
            </a:extLst>
          </p:cNvPr>
          <p:cNvSpPr/>
          <p:nvPr/>
        </p:nvSpPr>
        <p:spPr>
          <a:xfrm>
            <a:off x="572409" y="2995376"/>
            <a:ext cx="2808744" cy="49972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</a:rPr>
              <a:t>②在庫リミット計算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E535A21-9587-3FC3-6D8D-CC992CDD222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976782" y="1093323"/>
            <a:ext cx="874" cy="407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判断 11">
            <a:extLst>
              <a:ext uri="{FF2B5EF4-FFF2-40B4-BE49-F238E27FC236}">
                <a16:creationId xmlns:a16="http://schemas.microsoft.com/office/drawing/2014/main" id="{AEE20875-20F0-34F0-E4B0-EA63BC3FD513}"/>
              </a:ext>
            </a:extLst>
          </p:cNvPr>
          <p:cNvSpPr/>
          <p:nvPr/>
        </p:nvSpPr>
        <p:spPr>
          <a:xfrm>
            <a:off x="1695018" y="2349746"/>
            <a:ext cx="563525" cy="32369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3771FF2-19BC-EDEE-D865-6FCEFD357BD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1976781" y="2000634"/>
            <a:ext cx="1" cy="349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21CE2D8-8CCC-E4C8-F3C2-A769140CC7BE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1976781" y="2673442"/>
            <a:ext cx="0" cy="32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ローチャート: 代替処理 24">
            <a:extLst>
              <a:ext uri="{FF2B5EF4-FFF2-40B4-BE49-F238E27FC236}">
                <a16:creationId xmlns:a16="http://schemas.microsoft.com/office/drawing/2014/main" id="{DE414AE7-96BA-E20F-3E9A-6F6DF5130FAA}"/>
              </a:ext>
            </a:extLst>
          </p:cNvPr>
          <p:cNvSpPr/>
          <p:nvPr/>
        </p:nvSpPr>
        <p:spPr>
          <a:xfrm>
            <a:off x="3662916" y="2995375"/>
            <a:ext cx="2808744" cy="49972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</a:rPr>
              <a:t>②部品置き場から入庫する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DA463087-1CE0-C8D5-D9C9-8964CD253A5E}"/>
              </a:ext>
            </a:extLst>
          </p:cNvPr>
          <p:cNvCxnSpPr>
            <a:cxnSpLocks/>
            <a:stCxn id="12" idx="3"/>
            <a:endCxn id="25" idx="0"/>
          </p:cNvCxnSpPr>
          <p:nvPr/>
        </p:nvCxnSpPr>
        <p:spPr>
          <a:xfrm>
            <a:off x="2258543" y="2511594"/>
            <a:ext cx="2808745" cy="4837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ローチャート: 代替処理 29">
            <a:extLst>
              <a:ext uri="{FF2B5EF4-FFF2-40B4-BE49-F238E27FC236}">
                <a16:creationId xmlns:a16="http://schemas.microsoft.com/office/drawing/2014/main" id="{77A78C1B-6125-2468-113A-A1F2B2C39629}"/>
              </a:ext>
            </a:extLst>
          </p:cNvPr>
          <p:cNvSpPr/>
          <p:nvPr/>
        </p:nvSpPr>
        <p:spPr>
          <a:xfrm>
            <a:off x="572408" y="4473897"/>
            <a:ext cx="2808744" cy="49972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</a:rPr>
              <a:t>➂西尾東に取りに行く</a:t>
            </a:r>
          </a:p>
        </p:txBody>
      </p:sp>
      <p:sp>
        <p:nvSpPr>
          <p:cNvPr id="31" name="フローチャート: 判断 30">
            <a:extLst>
              <a:ext uri="{FF2B5EF4-FFF2-40B4-BE49-F238E27FC236}">
                <a16:creationId xmlns:a16="http://schemas.microsoft.com/office/drawing/2014/main" id="{1CB513D5-B880-F2E7-E26A-8E23F7EA0700}"/>
              </a:ext>
            </a:extLst>
          </p:cNvPr>
          <p:cNvSpPr/>
          <p:nvPr/>
        </p:nvSpPr>
        <p:spPr>
          <a:xfrm>
            <a:off x="1695018" y="3828270"/>
            <a:ext cx="563525" cy="32369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39558B6C-A9BF-41C2-1796-7980D5494F4F}"/>
              </a:ext>
            </a:extLst>
          </p:cNvPr>
          <p:cNvCxnSpPr>
            <a:cxnSpLocks/>
            <a:stCxn id="9" idx="2"/>
            <a:endCxn id="31" idx="0"/>
          </p:cNvCxnSpPr>
          <p:nvPr/>
        </p:nvCxnSpPr>
        <p:spPr>
          <a:xfrm>
            <a:off x="1976781" y="3495105"/>
            <a:ext cx="0" cy="33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FA08077-24F7-6F98-B1E4-1BD5EE9115BB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flipH="1">
            <a:off x="1976780" y="4151966"/>
            <a:ext cx="1" cy="321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フローチャート: 代替処理 38">
            <a:extLst>
              <a:ext uri="{FF2B5EF4-FFF2-40B4-BE49-F238E27FC236}">
                <a16:creationId xmlns:a16="http://schemas.microsoft.com/office/drawing/2014/main" id="{F5BFD84F-C5CB-8EF3-A898-88F0316816F1}"/>
              </a:ext>
            </a:extLst>
          </p:cNvPr>
          <p:cNvSpPr/>
          <p:nvPr/>
        </p:nvSpPr>
        <p:spPr>
          <a:xfrm>
            <a:off x="3662914" y="4473897"/>
            <a:ext cx="2808744" cy="49972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</a:rPr>
              <a:t>➂待つ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4F132843-8356-1821-6C56-96F2E4FD82A6}"/>
              </a:ext>
            </a:extLst>
          </p:cNvPr>
          <p:cNvCxnSpPr>
            <a:cxnSpLocks/>
            <a:stCxn id="31" idx="3"/>
            <a:endCxn id="39" idx="0"/>
          </p:cNvCxnSpPr>
          <p:nvPr/>
        </p:nvCxnSpPr>
        <p:spPr>
          <a:xfrm>
            <a:off x="2258543" y="3990118"/>
            <a:ext cx="2808743" cy="4837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フローチャート: 代替処理 42">
            <a:extLst>
              <a:ext uri="{FF2B5EF4-FFF2-40B4-BE49-F238E27FC236}">
                <a16:creationId xmlns:a16="http://schemas.microsoft.com/office/drawing/2014/main" id="{A0670DC4-C39E-DE06-10A4-0C74A4ADA55E}"/>
              </a:ext>
            </a:extLst>
          </p:cNvPr>
          <p:cNvSpPr/>
          <p:nvPr/>
        </p:nvSpPr>
        <p:spPr>
          <a:xfrm>
            <a:off x="572408" y="5381208"/>
            <a:ext cx="2808744" cy="49972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</a:rPr>
              <a:t>④組立まで届ける</a:t>
            </a: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F659F751-0AFB-7B0F-F494-EA2A928A4D52}"/>
              </a:ext>
            </a:extLst>
          </p:cNvPr>
          <p:cNvCxnSpPr>
            <a:cxnSpLocks/>
            <a:stCxn id="30" idx="2"/>
            <a:endCxn id="43" idx="0"/>
          </p:cNvCxnSpPr>
          <p:nvPr/>
        </p:nvCxnSpPr>
        <p:spPr>
          <a:xfrm>
            <a:off x="1976780" y="4973626"/>
            <a:ext cx="0" cy="407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24B981AA-E248-401C-7C1A-539C8974D83F}"/>
              </a:ext>
            </a:extLst>
          </p:cNvPr>
          <p:cNvCxnSpPr>
            <a:cxnSpLocks/>
            <a:stCxn id="39" idx="2"/>
            <a:endCxn id="43" idx="3"/>
          </p:cNvCxnSpPr>
          <p:nvPr/>
        </p:nvCxnSpPr>
        <p:spPr>
          <a:xfrm rot="5400000">
            <a:off x="3895496" y="4459282"/>
            <a:ext cx="657447" cy="1686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ACC83C4C-40EA-8A25-9BA3-74C4BBF38FFE}"/>
              </a:ext>
            </a:extLst>
          </p:cNvPr>
          <p:cNvSpPr/>
          <p:nvPr/>
        </p:nvSpPr>
        <p:spPr>
          <a:xfrm>
            <a:off x="332267" y="297711"/>
            <a:ext cx="6496256" cy="61137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D54BB4B-F5E6-C98E-E1CF-96744E188CF2}"/>
              </a:ext>
            </a:extLst>
          </p:cNvPr>
          <p:cNvSpPr txBox="1"/>
          <p:nvPr/>
        </p:nvSpPr>
        <p:spPr>
          <a:xfrm>
            <a:off x="2091515" y="49137"/>
            <a:ext cx="3142797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/>
              <a:t>STEP1</a:t>
            </a:r>
            <a:r>
              <a:rPr lang="ja-JP" altLang="en-US" sz="2000" dirty="0"/>
              <a:t>：異常処置対応</a:t>
            </a: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58DAB0AA-C4D1-3A8F-57AE-B739B9A97DC9}"/>
              </a:ext>
            </a:extLst>
          </p:cNvPr>
          <p:cNvSpPr/>
          <p:nvPr/>
        </p:nvSpPr>
        <p:spPr>
          <a:xfrm>
            <a:off x="1868780" y="6106952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680977A3-7A12-656F-8ABC-DD2D85F23E8E}"/>
              </a:ext>
            </a:extLst>
          </p:cNvPr>
          <p:cNvCxnSpPr>
            <a:cxnSpLocks/>
            <a:stCxn id="43" idx="2"/>
            <a:endCxn id="55" idx="0"/>
          </p:cNvCxnSpPr>
          <p:nvPr/>
        </p:nvCxnSpPr>
        <p:spPr>
          <a:xfrm>
            <a:off x="1976780" y="5880937"/>
            <a:ext cx="0" cy="226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フローチャート: 組合せ 59">
            <a:extLst>
              <a:ext uri="{FF2B5EF4-FFF2-40B4-BE49-F238E27FC236}">
                <a16:creationId xmlns:a16="http://schemas.microsoft.com/office/drawing/2014/main" id="{BB91050F-F440-70F9-EDE3-3FE774ED50D6}"/>
              </a:ext>
            </a:extLst>
          </p:cNvPr>
          <p:cNvSpPr/>
          <p:nvPr/>
        </p:nvSpPr>
        <p:spPr>
          <a:xfrm rot="16200000">
            <a:off x="6854829" y="3201365"/>
            <a:ext cx="685800" cy="306412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C1611F0B-827A-FD48-94AC-0495628CE4B3}"/>
              </a:ext>
            </a:extLst>
          </p:cNvPr>
          <p:cNvSpPr/>
          <p:nvPr/>
        </p:nvSpPr>
        <p:spPr>
          <a:xfrm>
            <a:off x="7566935" y="297712"/>
            <a:ext cx="4405326" cy="48643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7F592D5C-AE77-6B70-5277-510F94323B3A}"/>
              </a:ext>
            </a:extLst>
          </p:cNvPr>
          <p:cNvSpPr txBox="1"/>
          <p:nvPr/>
        </p:nvSpPr>
        <p:spPr>
          <a:xfrm>
            <a:off x="8242556" y="32185"/>
            <a:ext cx="3142796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/>
              <a:t>STEP2</a:t>
            </a:r>
            <a:r>
              <a:rPr lang="ja-JP" altLang="en-US" sz="2000" dirty="0"/>
              <a:t>：改善アクション</a:t>
            </a:r>
          </a:p>
        </p:txBody>
      </p:sp>
      <p:sp>
        <p:nvSpPr>
          <p:cNvPr id="63" name="フローチャート: 代替処理 62">
            <a:extLst>
              <a:ext uri="{FF2B5EF4-FFF2-40B4-BE49-F238E27FC236}">
                <a16:creationId xmlns:a16="http://schemas.microsoft.com/office/drawing/2014/main" id="{2D5BEDFE-E002-69F4-7945-540CE49F573A}"/>
              </a:ext>
            </a:extLst>
          </p:cNvPr>
          <p:cNvSpPr/>
          <p:nvPr/>
        </p:nvSpPr>
        <p:spPr>
          <a:xfrm>
            <a:off x="7882270" y="593594"/>
            <a:ext cx="2806995" cy="49972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</a:rPr>
              <a:t>⑤要因</a:t>
            </a:r>
            <a:r>
              <a:rPr kumimoji="1" lang="ja-JP" altLang="en-US" sz="1600" dirty="0">
                <a:solidFill>
                  <a:schemeClr val="accent6"/>
                </a:solidFill>
              </a:rPr>
              <a:t>初期</a:t>
            </a:r>
            <a:r>
              <a:rPr kumimoji="1" lang="ja-JP" altLang="en-US" sz="1600" dirty="0">
                <a:solidFill>
                  <a:schemeClr val="tx1"/>
                </a:solidFill>
              </a:rPr>
              <a:t>分析</a:t>
            </a:r>
          </a:p>
        </p:txBody>
      </p: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7324512C-B973-9E04-2F6E-530A2C7E2B86}"/>
              </a:ext>
            </a:extLst>
          </p:cNvPr>
          <p:cNvCxnSpPr>
            <a:cxnSpLocks/>
            <a:stCxn id="25" idx="3"/>
            <a:endCxn id="55" idx="6"/>
          </p:cNvCxnSpPr>
          <p:nvPr/>
        </p:nvCxnSpPr>
        <p:spPr>
          <a:xfrm flipH="1">
            <a:off x="2084780" y="3245240"/>
            <a:ext cx="4386880" cy="2969712"/>
          </a:xfrm>
          <a:prstGeom prst="bentConnector3">
            <a:avLst>
              <a:gd name="adj1" fmla="val -37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フローチャート: 代替処理 67">
            <a:extLst>
              <a:ext uri="{FF2B5EF4-FFF2-40B4-BE49-F238E27FC236}">
                <a16:creationId xmlns:a16="http://schemas.microsoft.com/office/drawing/2014/main" id="{62F52D4B-191E-BBD8-3691-7432BCEEE0C2}"/>
              </a:ext>
            </a:extLst>
          </p:cNvPr>
          <p:cNvSpPr/>
          <p:nvPr/>
        </p:nvSpPr>
        <p:spPr>
          <a:xfrm>
            <a:off x="7882269" y="1500905"/>
            <a:ext cx="1011525" cy="49972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</a:rPr>
              <a:t>大要因</a:t>
            </a:r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0339325-E522-008C-F3F4-F0EB665BE82C}"/>
              </a:ext>
            </a:extLst>
          </p:cNvPr>
          <p:cNvSpPr txBox="1"/>
          <p:nvPr/>
        </p:nvSpPr>
        <p:spPr>
          <a:xfrm>
            <a:off x="10179943" y="1638520"/>
            <a:ext cx="267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>
                <a:solidFill>
                  <a:schemeClr val="tx1"/>
                </a:solidFill>
              </a:rPr>
              <a:t>…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228ADAF-670D-B74D-6D44-2A8DAA7CA861}"/>
              </a:ext>
            </a:extLst>
          </p:cNvPr>
          <p:cNvCxnSpPr>
            <a:cxnSpLocks/>
            <a:stCxn id="63" idx="2"/>
            <a:endCxn id="68" idx="0"/>
          </p:cNvCxnSpPr>
          <p:nvPr/>
        </p:nvCxnSpPr>
        <p:spPr>
          <a:xfrm flipH="1">
            <a:off x="8388032" y="1093323"/>
            <a:ext cx="897736" cy="407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5457E2B4-87FE-0037-D522-6854376BB40D}"/>
              </a:ext>
            </a:extLst>
          </p:cNvPr>
          <p:cNvCxnSpPr>
            <a:cxnSpLocks/>
            <a:stCxn id="63" idx="2"/>
            <a:endCxn id="120" idx="0"/>
          </p:cNvCxnSpPr>
          <p:nvPr/>
        </p:nvCxnSpPr>
        <p:spPr>
          <a:xfrm>
            <a:off x="9285768" y="1093323"/>
            <a:ext cx="297455" cy="40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6C389ACD-3536-8110-04AA-3EA297A3228E}"/>
              </a:ext>
            </a:extLst>
          </p:cNvPr>
          <p:cNvCxnSpPr>
            <a:cxnSpLocks/>
            <a:stCxn id="63" idx="2"/>
            <a:endCxn id="123" idx="0"/>
          </p:cNvCxnSpPr>
          <p:nvPr/>
        </p:nvCxnSpPr>
        <p:spPr>
          <a:xfrm>
            <a:off x="9285768" y="1093323"/>
            <a:ext cx="1924272" cy="393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フローチャート: 代替処理 119">
            <a:extLst>
              <a:ext uri="{FF2B5EF4-FFF2-40B4-BE49-F238E27FC236}">
                <a16:creationId xmlns:a16="http://schemas.microsoft.com/office/drawing/2014/main" id="{7127EF5A-358B-C2A7-BE63-590275E5FACF}"/>
              </a:ext>
            </a:extLst>
          </p:cNvPr>
          <p:cNvSpPr/>
          <p:nvPr/>
        </p:nvSpPr>
        <p:spPr>
          <a:xfrm>
            <a:off x="9077460" y="1500904"/>
            <a:ext cx="1011525" cy="49972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</a:rPr>
              <a:t>大要因</a:t>
            </a:r>
            <a:r>
              <a:rPr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3" name="フローチャート: 代替処理 122">
            <a:extLst>
              <a:ext uri="{FF2B5EF4-FFF2-40B4-BE49-F238E27FC236}">
                <a16:creationId xmlns:a16="http://schemas.microsoft.com/office/drawing/2014/main" id="{D1D0537C-44EE-3074-2DA6-047F5B4CBE1C}"/>
              </a:ext>
            </a:extLst>
          </p:cNvPr>
          <p:cNvSpPr/>
          <p:nvPr/>
        </p:nvSpPr>
        <p:spPr>
          <a:xfrm>
            <a:off x="10704277" y="1486612"/>
            <a:ext cx="1011525" cy="49972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</a:rPr>
              <a:t>大要因</a:t>
            </a:r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7" name="フローチャート: 代替処理 126">
            <a:extLst>
              <a:ext uri="{FF2B5EF4-FFF2-40B4-BE49-F238E27FC236}">
                <a16:creationId xmlns:a16="http://schemas.microsoft.com/office/drawing/2014/main" id="{94BA90AD-36BD-2361-523B-5CF352363C33}"/>
              </a:ext>
            </a:extLst>
          </p:cNvPr>
          <p:cNvSpPr/>
          <p:nvPr/>
        </p:nvSpPr>
        <p:spPr>
          <a:xfrm>
            <a:off x="7882269" y="2426528"/>
            <a:ext cx="1011525" cy="49972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</a:rPr>
              <a:t>小要因</a:t>
            </a:r>
            <a:r>
              <a:rPr kumimoji="1" lang="en-US" altLang="ja-JP" sz="1600" dirty="0">
                <a:solidFill>
                  <a:schemeClr val="tx1"/>
                </a:solidFill>
              </a:rPr>
              <a:t>1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8" name="フローチャート: 代替処理 127">
            <a:extLst>
              <a:ext uri="{FF2B5EF4-FFF2-40B4-BE49-F238E27FC236}">
                <a16:creationId xmlns:a16="http://schemas.microsoft.com/office/drawing/2014/main" id="{6C8934C3-B686-F832-82AC-979922E3AE03}"/>
              </a:ext>
            </a:extLst>
          </p:cNvPr>
          <p:cNvSpPr/>
          <p:nvPr/>
        </p:nvSpPr>
        <p:spPr>
          <a:xfrm>
            <a:off x="9077459" y="2398573"/>
            <a:ext cx="1011525" cy="499729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</a:rPr>
              <a:t>小要因</a:t>
            </a:r>
            <a:r>
              <a:rPr lang="en-US" altLang="ja-JP" sz="1600" dirty="0">
                <a:solidFill>
                  <a:schemeClr val="tx1"/>
                </a:solidFill>
              </a:rPr>
              <a:t>2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0D4B816C-80A5-3AF4-55F0-3F91A4F7F2E3}"/>
              </a:ext>
            </a:extLst>
          </p:cNvPr>
          <p:cNvCxnSpPr>
            <a:cxnSpLocks/>
            <a:stCxn id="68" idx="2"/>
            <a:endCxn id="127" idx="0"/>
          </p:cNvCxnSpPr>
          <p:nvPr/>
        </p:nvCxnSpPr>
        <p:spPr>
          <a:xfrm>
            <a:off x="8388032" y="2000634"/>
            <a:ext cx="0" cy="42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4A3D4C62-5F02-BC89-7A8E-2D786DCE3DCE}"/>
              </a:ext>
            </a:extLst>
          </p:cNvPr>
          <p:cNvCxnSpPr>
            <a:cxnSpLocks/>
            <a:stCxn id="68" idx="2"/>
            <a:endCxn id="128" idx="0"/>
          </p:cNvCxnSpPr>
          <p:nvPr/>
        </p:nvCxnSpPr>
        <p:spPr>
          <a:xfrm>
            <a:off x="8388032" y="2000634"/>
            <a:ext cx="1195190" cy="39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3A0B0F0E-F16A-FF40-D46A-47A83595C421}"/>
              </a:ext>
            </a:extLst>
          </p:cNvPr>
          <p:cNvSpPr txBox="1"/>
          <p:nvPr/>
        </p:nvSpPr>
        <p:spPr>
          <a:xfrm>
            <a:off x="7816756" y="2995375"/>
            <a:ext cx="3994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600" dirty="0">
                <a:solidFill>
                  <a:schemeClr val="tx1"/>
                </a:solidFill>
              </a:rPr>
              <a:t>詳細な分析は人が行う</a:t>
            </a: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B6F791D8-97C2-839E-257C-8026E066A4A9}"/>
              </a:ext>
            </a:extLst>
          </p:cNvPr>
          <p:cNvSpPr txBox="1"/>
          <p:nvPr/>
        </p:nvSpPr>
        <p:spPr>
          <a:xfrm>
            <a:off x="3329675" y="2261729"/>
            <a:ext cx="1897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部品置き場にモノがある</a:t>
            </a: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C04B277F-2885-A93D-3B69-682AE2B78B1A}"/>
              </a:ext>
            </a:extLst>
          </p:cNvPr>
          <p:cNvSpPr txBox="1"/>
          <p:nvPr/>
        </p:nvSpPr>
        <p:spPr>
          <a:xfrm>
            <a:off x="535169" y="2417604"/>
            <a:ext cx="11558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部品置き場に</a:t>
            </a:r>
            <a:endParaRPr lang="en-US" altLang="ja-JP" sz="1200" dirty="0"/>
          </a:p>
          <a:p>
            <a:r>
              <a:rPr lang="ja-JP" altLang="en-US" sz="1200" dirty="0"/>
              <a:t>モノがない</a:t>
            </a: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2226F742-D816-F96E-436A-776DB37B6990}"/>
              </a:ext>
            </a:extLst>
          </p:cNvPr>
          <p:cNvSpPr txBox="1"/>
          <p:nvPr/>
        </p:nvSpPr>
        <p:spPr>
          <a:xfrm>
            <a:off x="3434166" y="3743618"/>
            <a:ext cx="15801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納入が間に合う</a:t>
            </a: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6D3123A9-075A-29DD-0D36-0377A0823203}"/>
              </a:ext>
            </a:extLst>
          </p:cNvPr>
          <p:cNvSpPr txBox="1"/>
          <p:nvPr/>
        </p:nvSpPr>
        <p:spPr>
          <a:xfrm>
            <a:off x="511562" y="4183991"/>
            <a:ext cx="15801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納入が間に合わない</a:t>
            </a:r>
          </a:p>
        </p:txBody>
      </p:sp>
      <p:sp>
        <p:nvSpPr>
          <p:cNvPr id="153" name="四角形: 角を丸くする 152">
            <a:extLst>
              <a:ext uri="{FF2B5EF4-FFF2-40B4-BE49-F238E27FC236}">
                <a16:creationId xmlns:a16="http://schemas.microsoft.com/office/drawing/2014/main" id="{CC9F3066-5A9D-A921-66FC-1B7683A70F28}"/>
              </a:ext>
            </a:extLst>
          </p:cNvPr>
          <p:cNvSpPr/>
          <p:nvPr/>
        </p:nvSpPr>
        <p:spPr>
          <a:xfrm>
            <a:off x="7564001" y="5451025"/>
            <a:ext cx="408061" cy="277000"/>
          </a:xfrm>
          <a:prstGeom prst="roundRect">
            <a:avLst>
              <a:gd name="adj" fmla="val 958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68C6E712-6A59-A578-0FD1-95A51E7F2CAE}"/>
              </a:ext>
            </a:extLst>
          </p:cNvPr>
          <p:cNvSpPr txBox="1"/>
          <p:nvPr/>
        </p:nvSpPr>
        <p:spPr>
          <a:xfrm>
            <a:off x="7925474" y="5447119"/>
            <a:ext cx="31779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600" dirty="0">
                <a:solidFill>
                  <a:schemeClr val="tx1"/>
                </a:solidFill>
              </a:rPr>
              <a:t>をアプリ化する（</a:t>
            </a:r>
            <a:r>
              <a:rPr kumimoji="1" lang="en-US" altLang="ja-JP" sz="1600" dirty="0">
                <a:solidFill>
                  <a:schemeClr val="tx1"/>
                </a:solidFill>
              </a:rPr>
              <a:t>24</a:t>
            </a:r>
            <a:r>
              <a:rPr kumimoji="1" lang="ja-JP" altLang="en-US" sz="1600" dirty="0">
                <a:solidFill>
                  <a:schemeClr val="tx1"/>
                </a:solidFill>
              </a:rPr>
              <a:t>年度上期）</a:t>
            </a:r>
          </a:p>
        </p:txBody>
      </p:sp>
      <p:sp>
        <p:nvSpPr>
          <p:cNvPr id="155" name="矢印: 下 154">
            <a:extLst>
              <a:ext uri="{FF2B5EF4-FFF2-40B4-BE49-F238E27FC236}">
                <a16:creationId xmlns:a16="http://schemas.microsoft.com/office/drawing/2014/main" id="{7D61E732-296E-D160-AEBD-A956C1E0C8A6}"/>
              </a:ext>
            </a:extLst>
          </p:cNvPr>
          <p:cNvSpPr/>
          <p:nvPr/>
        </p:nvSpPr>
        <p:spPr>
          <a:xfrm rot="5400000">
            <a:off x="3532365" y="712533"/>
            <a:ext cx="218350" cy="27699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EB3F508B-D60F-7957-6649-7FD7D8E85129}"/>
              </a:ext>
            </a:extLst>
          </p:cNvPr>
          <p:cNvSpPr txBox="1"/>
          <p:nvPr/>
        </p:nvSpPr>
        <p:spPr>
          <a:xfrm>
            <a:off x="3781661" y="692579"/>
            <a:ext cx="10496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トリガー</a:t>
            </a:r>
          </a:p>
        </p:txBody>
      </p:sp>
    </p:spTree>
    <p:extLst>
      <p:ext uri="{BB962C8B-B14F-4D97-AF65-F5344CB8AC3E}">
        <p14:creationId xmlns:p14="http://schemas.microsoft.com/office/powerpoint/2010/main" val="4156384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9706CB6-4E45-5C28-B593-F39A378D88D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/>
              <a:t>案</a:t>
            </a:r>
            <a:r>
              <a:rPr kumimoji="1" lang="en-US" altLang="ja-JP" dirty="0"/>
              <a:t>1</a:t>
            </a:r>
            <a:r>
              <a:rPr kumimoji="1" lang="ja-JP" altLang="en-US" dirty="0"/>
              <a:t>やりつつ、データ取りながら、在庫予測も視野に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E3484F-1417-2E47-3884-AA316D607F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星取表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7FEE40-0517-EADB-2001-06A3CE2578A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10, 2024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939B53C-B71C-FA62-DDBA-5184F3CE1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19304"/>
              </p:ext>
            </p:extLst>
          </p:nvPr>
        </p:nvGraphicFramePr>
        <p:xfrm>
          <a:off x="443077" y="1325721"/>
          <a:ext cx="11341556" cy="500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455">
                  <a:extLst>
                    <a:ext uri="{9D8B030D-6E8A-4147-A177-3AD203B41FA5}">
                      <a16:colId xmlns:a16="http://schemas.microsoft.com/office/drawing/2014/main" val="3022270"/>
                    </a:ext>
                  </a:extLst>
                </a:gridCol>
                <a:gridCol w="3973181">
                  <a:extLst>
                    <a:ext uri="{9D8B030D-6E8A-4147-A177-3AD203B41FA5}">
                      <a16:colId xmlns:a16="http://schemas.microsoft.com/office/drawing/2014/main" val="3325240431"/>
                    </a:ext>
                  </a:extLst>
                </a:gridCol>
                <a:gridCol w="1877298">
                  <a:extLst>
                    <a:ext uri="{9D8B030D-6E8A-4147-A177-3AD203B41FA5}">
                      <a16:colId xmlns:a16="http://schemas.microsoft.com/office/drawing/2014/main" val="1159117319"/>
                    </a:ext>
                  </a:extLst>
                </a:gridCol>
                <a:gridCol w="2268311">
                  <a:extLst>
                    <a:ext uri="{9D8B030D-6E8A-4147-A177-3AD203B41FA5}">
                      <a16:colId xmlns:a16="http://schemas.microsoft.com/office/drawing/2014/main" val="3612573142"/>
                    </a:ext>
                  </a:extLst>
                </a:gridCol>
                <a:gridCol w="2268311">
                  <a:extLst>
                    <a:ext uri="{9D8B030D-6E8A-4147-A177-3AD203B41FA5}">
                      <a16:colId xmlns:a16="http://schemas.microsoft.com/office/drawing/2014/main" val="3987088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Q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C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90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案１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要因分析機能の精度確認</a:t>
                      </a:r>
                      <a:r>
                        <a:rPr kumimoji="1" lang="en-US" altLang="ja-JP" sz="1600" dirty="0"/>
                        <a:t>/</a:t>
                      </a:r>
                      <a:r>
                        <a:rPr kumimoji="1" lang="ja-JP" altLang="en-US" sz="1600" dirty="0"/>
                        <a:t>改良を行わずに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トライ用アプリをリリース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（</a:t>
                      </a:r>
                      <a:r>
                        <a:rPr kumimoji="1" lang="en-US" altLang="ja-JP" sz="1600" dirty="0"/>
                        <a:t>10</a:t>
                      </a:r>
                      <a:r>
                        <a:rPr kumimoji="1" lang="ja-JP" altLang="en-US" sz="1600" dirty="0"/>
                        <a:t>月からのトライ利用は変えない）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×</a:t>
                      </a:r>
                      <a:r>
                        <a:rPr kumimoji="1" lang="ja-JP" altLang="en-US" sz="1600" dirty="0"/>
                        <a:t>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46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案２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データ収集期間を延ばし、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精度確認</a:t>
                      </a:r>
                      <a:r>
                        <a:rPr kumimoji="1" lang="en-US" altLang="ja-JP" sz="1600" dirty="0"/>
                        <a:t>/</a:t>
                      </a:r>
                      <a:r>
                        <a:rPr kumimoji="1" lang="ja-JP" altLang="en-US" sz="1600" dirty="0"/>
                        <a:t>改良を実施してから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トライ用アプリをリリース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（</a:t>
                      </a:r>
                      <a:r>
                        <a:rPr kumimoji="1" lang="en-US" altLang="ja-JP" sz="1600" dirty="0"/>
                        <a:t>10</a:t>
                      </a:r>
                      <a:r>
                        <a:rPr kumimoji="1" lang="ja-JP" altLang="en-US" sz="1600" dirty="0"/>
                        <a:t>月トライを延期する）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×</a:t>
                      </a:r>
                    </a:p>
                    <a:p>
                      <a:r>
                        <a:rPr kumimoji="1" lang="ja-JP" altLang="en-US" sz="1600" dirty="0"/>
                        <a:t>（現場負荷大きい？）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×</a:t>
                      </a:r>
                    </a:p>
                    <a:p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57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案３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データ収集期間を延ばし、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精度確認</a:t>
                      </a:r>
                      <a:r>
                        <a:rPr kumimoji="1" lang="en-US" altLang="ja-JP" sz="1600" dirty="0"/>
                        <a:t>/</a:t>
                      </a:r>
                      <a:r>
                        <a:rPr kumimoji="1" lang="ja-JP" altLang="en-US" sz="1600" dirty="0"/>
                        <a:t>改良を実施してから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トライ用アプリをリリース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（異常のターゲットを変える？）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×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×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9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案４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職場を変える</a:t>
                      </a:r>
                      <a:endParaRPr kumimoji="1" lang="en-US" altLang="ja-JP" sz="1600" dirty="0"/>
                    </a:p>
                    <a:p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データがある＆職場を変える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（主要因が変わらないのであれば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・データがあり、要因系が同じ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925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案</a:t>
                      </a:r>
                      <a:r>
                        <a:rPr kumimoji="1" lang="en-US" altLang="ja-JP" sz="1600" dirty="0"/>
                        <a:t>5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データを作る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58662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1D709B0-3477-A7AE-61EC-4778190EFFFB}"/>
              </a:ext>
            </a:extLst>
          </p:cNvPr>
          <p:cNvSpPr/>
          <p:nvPr/>
        </p:nvSpPr>
        <p:spPr>
          <a:xfrm>
            <a:off x="443076" y="1688123"/>
            <a:ext cx="11341554" cy="7938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69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2E28A74-CE2A-D489-855C-91839E15BD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dirty="0"/>
              <a:t>集荷欠品</a:t>
            </a:r>
            <a:r>
              <a:rPr kumimoji="1" lang="en-US" altLang="ja-JP" dirty="0"/>
              <a:t>2</a:t>
            </a:r>
            <a:r>
              <a:rPr kumimoji="1" lang="ja-JP" altLang="en-US" dirty="0"/>
              <a:t>件？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FB4A6E-8CEB-6D18-9AAB-0EB98BD8E5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1B5203-C5AA-37B0-7D32-C59A9D02CC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10,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7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44FFA2C-DB11-C8BE-B305-26DF09C0E8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F116E6-1ADA-DC2A-BFA4-E866A1FA58B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A2C9D6-872A-98C7-A70E-EEC3A0B9C27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September 10,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92616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27699</TotalTime>
  <Words>1292</Words>
  <Application>Microsoft Office PowerPoint</Application>
  <PresentationFormat>ワイド画面</PresentationFormat>
  <Paragraphs>276</Paragraphs>
  <Slides>10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10</vt:i4>
      </vt:variant>
    </vt:vector>
  </HeadingPairs>
  <TitlesOfParts>
    <vt:vector size="19" baseType="lpstr">
      <vt:lpstr>メイリオ</vt:lpstr>
      <vt:lpstr>游ゴシック</vt:lpstr>
      <vt:lpstr>Arial</vt:lpstr>
      <vt:lpstr>Consolas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優樹 笹岡</cp:lastModifiedBy>
  <cp:revision>185</cp:revision>
  <dcterms:created xsi:type="dcterms:W3CDTF">2022-01-19T01:36:44Z</dcterms:created>
  <dcterms:modified xsi:type="dcterms:W3CDTF">2024-09-10T16:16:11Z</dcterms:modified>
</cp:coreProperties>
</file>