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9"/>
  </p:notesMasterIdLst>
  <p:sldIdLst>
    <p:sldId id="15119" r:id="rId5"/>
    <p:sldId id="15120" r:id="rId6"/>
    <p:sldId id="15118" r:id="rId7"/>
    <p:sldId id="1511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  <a:srgbClr val="FFCC66"/>
    <a:srgbClr val="CCECFF"/>
    <a:srgbClr val="FFCCFF"/>
    <a:srgbClr val="CCFFCC"/>
    <a:srgbClr val="99FF99"/>
    <a:srgbClr val="FF00FF"/>
    <a:srgbClr val="99FFCC"/>
    <a:srgbClr val="059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4" autoAdjust="0"/>
    <p:restoredTop sz="87042" autoAdjust="0"/>
  </p:normalViewPr>
  <p:slideViewPr>
    <p:cSldViewPr snapToGrid="0">
      <p:cViewPr varScale="1">
        <p:scale>
          <a:sx n="71" d="100"/>
          <a:sy n="71" d="100"/>
        </p:scale>
        <p:origin x="145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674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2024/10/1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E51239-214B-9CC0-22C2-C99F0F74B5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1800" b="0" dirty="0"/>
              <a:t>前々回）データ数の変更により、</a:t>
            </a:r>
            <a:r>
              <a:rPr lang="en-US" altLang="ja-JP" sz="1800" b="0" dirty="0"/>
              <a:t>SHAP</a:t>
            </a:r>
            <a:r>
              <a:rPr lang="ja-JP" altLang="en-US" sz="1800" b="0" dirty="0"/>
              <a:t>値（の要因分解）が変化してしまう</a:t>
            </a:r>
            <a:endParaRPr lang="en-US" altLang="ja-JP" sz="1800" b="0" dirty="0"/>
          </a:p>
          <a:p>
            <a:r>
              <a:rPr kumimoji="1" lang="ja-JP" altLang="en-US" sz="1800" b="0" dirty="0"/>
              <a:t>　　　　→　</a:t>
            </a:r>
            <a:r>
              <a:rPr kumimoji="1" lang="en-US" altLang="ja-JP" sz="1800" b="0" dirty="0"/>
              <a:t>SHAP</a:t>
            </a:r>
            <a:r>
              <a:rPr kumimoji="1" lang="ja-JP" altLang="en-US" sz="1800" b="0" dirty="0"/>
              <a:t>値の安定性が課題？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97D6E0-0A04-CE2C-7885-138C767ED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SHAP</a:t>
            </a:r>
            <a:r>
              <a:rPr kumimoji="1" lang="ja-JP" altLang="en-US" dirty="0"/>
              <a:t>値の安定性について（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E784A7-3043-6D6D-3274-20E42251CED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5735C2-A1EB-165A-4EFF-6E7F9420626E}"/>
              </a:ext>
            </a:extLst>
          </p:cNvPr>
          <p:cNvSpPr/>
          <p:nvPr/>
        </p:nvSpPr>
        <p:spPr>
          <a:xfrm>
            <a:off x="443077" y="2815037"/>
            <a:ext cx="5327175" cy="386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半年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11AB81-BD86-A3A4-CD23-379B826CF2F0}"/>
              </a:ext>
            </a:extLst>
          </p:cNvPr>
          <p:cNvSpPr/>
          <p:nvPr/>
        </p:nvSpPr>
        <p:spPr>
          <a:xfrm>
            <a:off x="3087532" y="3864410"/>
            <a:ext cx="2682720" cy="386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</a:t>
            </a:r>
            <a:r>
              <a:rPr kumimoji="1" lang="ja-JP" altLang="en-US" dirty="0">
                <a:solidFill>
                  <a:schemeClr val="tx1"/>
                </a:solidFill>
              </a:rPr>
              <a:t>か月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B1001D-1B3C-B8F9-003E-8DDE9E5762C8}"/>
              </a:ext>
            </a:extLst>
          </p:cNvPr>
          <p:cNvSpPr/>
          <p:nvPr/>
        </p:nvSpPr>
        <p:spPr>
          <a:xfrm>
            <a:off x="4852678" y="4992955"/>
            <a:ext cx="910187" cy="3866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か月</a:t>
            </a:r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F2A06B8F-AE92-6F40-A52E-9FE9E3FA2300}"/>
              </a:ext>
            </a:extLst>
          </p:cNvPr>
          <p:cNvSpPr/>
          <p:nvPr/>
        </p:nvSpPr>
        <p:spPr>
          <a:xfrm>
            <a:off x="6608926" y="2643672"/>
            <a:ext cx="721721" cy="72941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9" name="フローチャート: 結合子 8">
            <a:extLst>
              <a:ext uri="{FF2B5EF4-FFF2-40B4-BE49-F238E27FC236}">
                <a16:creationId xmlns:a16="http://schemas.microsoft.com/office/drawing/2014/main" id="{C2FFF7CC-A318-A1C9-7922-07B8BBE44760}"/>
              </a:ext>
            </a:extLst>
          </p:cNvPr>
          <p:cNvSpPr/>
          <p:nvPr/>
        </p:nvSpPr>
        <p:spPr>
          <a:xfrm>
            <a:off x="6601539" y="3738576"/>
            <a:ext cx="721721" cy="72941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" name="フローチャート: 結合子 9">
            <a:extLst>
              <a:ext uri="{FF2B5EF4-FFF2-40B4-BE49-F238E27FC236}">
                <a16:creationId xmlns:a16="http://schemas.microsoft.com/office/drawing/2014/main" id="{29386CCD-CA0C-DCCF-ECB9-3F1C0444C90E}"/>
              </a:ext>
            </a:extLst>
          </p:cNvPr>
          <p:cNvSpPr/>
          <p:nvPr/>
        </p:nvSpPr>
        <p:spPr>
          <a:xfrm>
            <a:off x="6608926" y="4831962"/>
            <a:ext cx="721721" cy="72941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3160159-DE30-756E-9893-999C68ED7D61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5770252" y="3008379"/>
            <a:ext cx="83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36A7C65-9ADE-0B41-CA9E-D3A4B5E639E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762865" y="4097292"/>
            <a:ext cx="838674" cy="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66C280-456C-1E2A-4BEF-3B89B913ED3A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5762865" y="5186297"/>
            <a:ext cx="846061" cy="1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60E6BAC-8122-A3FC-B7C4-3EF173A897A9}"/>
              </a:ext>
            </a:extLst>
          </p:cNvPr>
          <p:cNvSpPr txBox="1"/>
          <p:nvPr/>
        </p:nvSpPr>
        <p:spPr>
          <a:xfrm>
            <a:off x="443077" y="1548825"/>
            <a:ext cx="7249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今回</a:t>
            </a:r>
            <a:r>
              <a:rPr lang="ja-JP" altLang="en-US" b="0" dirty="0"/>
              <a:t>）複数のデータ数でそれぞれ学習　→　平均した</a:t>
            </a:r>
            <a:r>
              <a:rPr lang="en-US" altLang="ja-JP" b="0" dirty="0"/>
              <a:t>SHAP</a:t>
            </a:r>
            <a:r>
              <a:rPr lang="ja-JP" altLang="en-US" b="0" dirty="0"/>
              <a:t>値を活用</a:t>
            </a:r>
            <a:endParaRPr lang="ja-JP" altLang="en-US" dirty="0"/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6A162B45-D477-AA9B-43B3-60880CB88166}"/>
              </a:ext>
            </a:extLst>
          </p:cNvPr>
          <p:cNvCxnSpPr>
            <a:cxnSpLocks/>
            <a:stCxn id="8" idx="6"/>
            <a:endCxn id="42" idx="1"/>
          </p:cNvCxnSpPr>
          <p:nvPr/>
        </p:nvCxnSpPr>
        <p:spPr>
          <a:xfrm>
            <a:off x="7330647" y="3008379"/>
            <a:ext cx="1736765" cy="10990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62CBAD56-ABEF-8E8E-5032-73522CC78E88}"/>
              </a:ext>
            </a:extLst>
          </p:cNvPr>
          <p:cNvCxnSpPr>
            <a:cxnSpLocks/>
            <a:stCxn id="10" idx="6"/>
            <a:endCxn id="42" idx="1"/>
          </p:cNvCxnSpPr>
          <p:nvPr/>
        </p:nvCxnSpPr>
        <p:spPr>
          <a:xfrm flipV="1">
            <a:off x="7330647" y="4107429"/>
            <a:ext cx="1736765" cy="10892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0C14C53-FC83-FE07-DB06-3A380D2E22A9}"/>
              </a:ext>
            </a:extLst>
          </p:cNvPr>
          <p:cNvSpPr txBox="1"/>
          <p:nvPr/>
        </p:nvSpPr>
        <p:spPr>
          <a:xfrm>
            <a:off x="9067412" y="39227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平均</a:t>
            </a:r>
            <a:r>
              <a:rPr kumimoji="1" lang="en-US" altLang="ja-JP" dirty="0"/>
              <a:t>SHAP</a:t>
            </a:r>
            <a:r>
              <a:rPr kumimoji="1" lang="ja-JP" altLang="en-US" dirty="0"/>
              <a:t>値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511510E-29FD-58E1-2201-0514ED4F594E}"/>
              </a:ext>
            </a:extLst>
          </p:cNvPr>
          <p:cNvCxnSpPr>
            <a:cxnSpLocks/>
            <a:stCxn id="9" idx="6"/>
            <a:endCxn id="42" idx="1"/>
          </p:cNvCxnSpPr>
          <p:nvPr/>
        </p:nvCxnSpPr>
        <p:spPr>
          <a:xfrm>
            <a:off x="7323260" y="4103283"/>
            <a:ext cx="1744152" cy="4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00FB081-AB84-7C63-0D3C-EA0A43A14C59}"/>
              </a:ext>
            </a:extLst>
          </p:cNvPr>
          <p:cNvSpPr txBox="1"/>
          <p:nvPr/>
        </p:nvSpPr>
        <p:spPr>
          <a:xfrm>
            <a:off x="6451351" y="3423574"/>
            <a:ext cx="124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RF</a:t>
            </a:r>
            <a:r>
              <a:rPr lang="ja-JP" altLang="en-US" dirty="0"/>
              <a:t>モデル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05656F5-4EED-B55E-C725-B58680718CED}"/>
              </a:ext>
            </a:extLst>
          </p:cNvPr>
          <p:cNvSpPr txBox="1"/>
          <p:nvPr/>
        </p:nvSpPr>
        <p:spPr>
          <a:xfrm>
            <a:off x="6430054" y="4480198"/>
            <a:ext cx="124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RF</a:t>
            </a:r>
            <a:r>
              <a:rPr lang="ja-JP" altLang="en-US" dirty="0"/>
              <a:t>モデル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01D1708-2AE8-B58B-9A8F-CCDC84F4E219}"/>
              </a:ext>
            </a:extLst>
          </p:cNvPr>
          <p:cNvSpPr txBox="1"/>
          <p:nvPr/>
        </p:nvSpPr>
        <p:spPr>
          <a:xfrm>
            <a:off x="6362173" y="5563212"/>
            <a:ext cx="1241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RF</a:t>
            </a:r>
            <a:r>
              <a:rPr lang="ja-JP" altLang="en-US" dirty="0"/>
              <a:t>モデル</a:t>
            </a:r>
          </a:p>
        </p:txBody>
      </p:sp>
    </p:spTree>
    <p:extLst>
      <p:ext uri="{BB962C8B-B14F-4D97-AF65-F5344CB8AC3E}">
        <p14:creationId xmlns:p14="http://schemas.microsoft.com/office/powerpoint/2010/main" val="241619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DF3A447-C864-0C70-5C27-8814653046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5BA46A-AD09-05EB-EB4F-18B86CC4DD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SHAP</a:t>
            </a:r>
            <a:r>
              <a:rPr kumimoji="1" lang="ja-JP" altLang="en-US" dirty="0"/>
              <a:t>値の安定性について（</a:t>
            </a:r>
            <a:r>
              <a:rPr lang="en-US" altLang="ja-JP" dirty="0"/>
              <a:t>2</a:t>
            </a:r>
            <a:r>
              <a:rPr kumimoji="1" lang="en-US" altLang="ja-JP" dirty="0"/>
              <a:t>/2</a:t>
            </a:r>
            <a:r>
              <a:rPr kumimoji="1" lang="ja-JP" altLang="en-US" dirty="0"/>
              <a:t>）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09882A-32B6-0ADE-08A5-96D934DD766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C8F8F2F-B487-BCBB-2AE7-6B7720ECA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723936"/>
              </p:ext>
            </p:extLst>
          </p:nvPr>
        </p:nvGraphicFramePr>
        <p:xfrm>
          <a:off x="443077" y="3199196"/>
          <a:ext cx="113415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94">
                  <a:extLst>
                    <a:ext uri="{9D8B030D-6E8A-4147-A177-3AD203B41FA5}">
                      <a16:colId xmlns:a16="http://schemas.microsoft.com/office/drawing/2014/main" val="2436566087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2241551164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2200206594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2598762094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1096280682"/>
                    </a:ext>
                  </a:extLst>
                </a:gridCol>
                <a:gridCol w="1590932">
                  <a:extLst>
                    <a:ext uri="{9D8B030D-6E8A-4147-A177-3AD203B41FA5}">
                      <a16:colId xmlns:a16="http://schemas.microsoft.com/office/drawing/2014/main" val="3936969200"/>
                    </a:ext>
                  </a:extLst>
                </a:gridCol>
                <a:gridCol w="1244456">
                  <a:extLst>
                    <a:ext uri="{9D8B030D-6E8A-4147-A177-3AD203B41FA5}">
                      <a16:colId xmlns:a16="http://schemas.microsoft.com/office/drawing/2014/main" val="3090238642"/>
                    </a:ext>
                  </a:extLst>
                </a:gridCol>
                <a:gridCol w="1417694">
                  <a:extLst>
                    <a:ext uri="{9D8B030D-6E8A-4147-A177-3AD203B41FA5}">
                      <a16:colId xmlns:a16="http://schemas.microsoft.com/office/drawing/2014/main" val="3651218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①＋②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②＋➂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①＋➂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①＋②＋➂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95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6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00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89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08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870957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957FDD-F8F8-CAFA-BA96-F9934E0A4602}"/>
              </a:ext>
            </a:extLst>
          </p:cNvPr>
          <p:cNvSpPr/>
          <p:nvPr/>
        </p:nvSpPr>
        <p:spPr>
          <a:xfrm>
            <a:off x="443077" y="767395"/>
            <a:ext cx="11341552" cy="1212011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データ数を増やせば、</a:t>
            </a:r>
            <a:r>
              <a:rPr kumimoji="1" lang="en-US" altLang="ja-JP" dirty="0">
                <a:solidFill>
                  <a:schemeClr val="tx1"/>
                </a:solidFill>
              </a:rPr>
              <a:t>SHAP</a:t>
            </a:r>
            <a:r>
              <a:rPr kumimoji="1" lang="ja-JP" altLang="en-US" dirty="0">
                <a:solidFill>
                  <a:schemeClr val="tx1"/>
                </a:solidFill>
              </a:rPr>
              <a:t>値は安定していく傾向がある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データ数短いと、モデルの精度も悪い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⇒　データ数長いモデルだけ十分？</a:t>
            </a: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CA6397-0951-8210-39AC-26F803E185D8}"/>
              </a:ext>
            </a:extLst>
          </p:cNvPr>
          <p:cNvSpPr txBox="1"/>
          <p:nvPr/>
        </p:nvSpPr>
        <p:spPr>
          <a:xfrm>
            <a:off x="10515893" y="2121849"/>
            <a:ext cx="1233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か月</a:t>
            </a:r>
            <a:endParaRPr kumimoji="1" lang="en-US" altLang="ja-JP" dirty="0"/>
          </a:p>
          <a:p>
            <a:r>
              <a:rPr kumimoji="1" lang="ja-JP" altLang="en-US" dirty="0"/>
              <a:t>②：</a:t>
            </a:r>
            <a:r>
              <a:rPr kumimoji="1" lang="en-US" altLang="ja-JP" dirty="0"/>
              <a:t>3</a:t>
            </a:r>
            <a:r>
              <a:rPr kumimoji="1" lang="ja-JP" altLang="en-US" dirty="0"/>
              <a:t>か月</a:t>
            </a:r>
            <a:endParaRPr kumimoji="1" lang="en-US" altLang="ja-JP" dirty="0"/>
          </a:p>
          <a:p>
            <a:r>
              <a:rPr lang="ja-JP" altLang="en-US" dirty="0"/>
              <a:t>➂：半年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706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23DEB09-E096-5D4A-3231-8E39B13CB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F9254A-1FEF-4C66-22D1-F1B6F16F65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24</a:t>
            </a:r>
            <a:r>
              <a:rPr kumimoji="1" lang="ja-JP" altLang="en-US" dirty="0"/>
              <a:t>年度下期大日程（案）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DE99C-D79B-F73A-CF6B-49ABDA647BFC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883376" y="7811650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9EE6FFD-7641-567B-D5E1-1B48F7A6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67779"/>
              </p:ext>
            </p:extLst>
          </p:nvPr>
        </p:nvGraphicFramePr>
        <p:xfrm>
          <a:off x="443700" y="737252"/>
          <a:ext cx="11340936" cy="56909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262">
                  <a:extLst>
                    <a:ext uri="{9D8B030D-6E8A-4147-A177-3AD203B41FA5}">
                      <a16:colId xmlns:a16="http://schemas.microsoft.com/office/drawing/2014/main" val="1894381422"/>
                    </a:ext>
                  </a:extLst>
                </a:gridCol>
                <a:gridCol w="1386014">
                  <a:extLst>
                    <a:ext uri="{9D8B030D-6E8A-4147-A177-3AD203B41FA5}">
                      <a16:colId xmlns:a16="http://schemas.microsoft.com/office/drawing/2014/main" val="3359863344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3958184874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2450962405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391413671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3893804434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4093926850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4128556380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1014116663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3300125859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1654955923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1207179135"/>
                    </a:ext>
                  </a:extLst>
                </a:gridCol>
                <a:gridCol w="866060">
                  <a:extLst>
                    <a:ext uri="{9D8B030D-6E8A-4147-A177-3AD203B41FA5}">
                      <a16:colId xmlns:a16="http://schemas.microsoft.com/office/drawing/2014/main" val="3017043679"/>
                    </a:ext>
                  </a:extLst>
                </a:gridCol>
              </a:tblGrid>
              <a:tr h="393035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年度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年度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13562"/>
                  </a:ext>
                </a:extLst>
              </a:tr>
              <a:tr h="393035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47818"/>
                  </a:ext>
                </a:extLst>
              </a:tr>
              <a:tr h="327530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要因分析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マイルストーン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10724"/>
                  </a:ext>
                </a:extLst>
              </a:tr>
              <a:tr h="42625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78566"/>
                  </a:ext>
                </a:extLst>
              </a:tr>
              <a:tr h="63140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29720"/>
                  </a:ext>
                </a:extLst>
              </a:tr>
              <a:tr h="664004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DS</a:t>
                      </a:r>
                      <a:r>
                        <a:rPr kumimoji="1" lang="ja-JP" altLang="en-US" sz="1200" dirty="0"/>
                        <a:t>部（</a:t>
                      </a:r>
                      <a:r>
                        <a:rPr kumimoji="1" lang="en-US" altLang="ja-JP" sz="1200" dirty="0"/>
                        <a:t>DX3</a:t>
                      </a:r>
                      <a:r>
                        <a:rPr kumimoji="1" lang="ja-JP" altLang="en-US" sz="1200" dirty="0"/>
                        <a:t>部）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960589"/>
                  </a:ext>
                </a:extLst>
              </a:tr>
              <a:tr h="504632">
                <a:tc rowSpan="5"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予測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マイルストーン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37103"/>
                  </a:ext>
                </a:extLst>
              </a:tr>
              <a:tr h="50561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ステップ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0784"/>
                  </a:ext>
                </a:extLst>
              </a:tr>
              <a:tr h="65003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92592"/>
                  </a:ext>
                </a:extLst>
              </a:tr>
              <a:tr h="597726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もの革</a:t>
                      </a:r>
                      <a:endParaRPr kumimoji="1" lang="en-US" altLang="ja-JP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24935"/>
                  </a:ext>
                </a:extLst>
              </a:tr>
              <a:tr h="597726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DS</a:t>
                      </a:r>
                      <a:r>
                        <a:rPr kumimoji="1" lang="ja-JP" altLang="en-US" sz="1200" dirty="0"/>
                        <a:t>部（</a:t>
                      </a:r>
                      <a:r>
                        <a:rPr kumimoji="1" lang="en-US" altLang="ja-JP" sz="1200" dirty="0"/>
                        <a:t>DX3</a:t>
                      </a:r>
                      <a:r>
                        <a:rPr kumimoji="1" lang="ja-JP" altLang="en-US" sz="1200" dirty="0"/>
                        <a:t>部）</a:t>
                      </a:r>
                      <a:endParaRPr kumimoji="1" lang="en-US" altLang="ja-JP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2703"/>
                  </a:ext>
                </a:extLst>
              </a:tr>
            </a:tbl>
          </a:graphicData>
        </a:graphic>
      </p:graphicFrame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640B9CA-D6AD-BCFE-408E-03859800F0ED}"/>
              </a:ext>
            </a:extLst>
          </p:cNvPr>
          <p:cNvSpPr/>
          <p:nvPr/>
        </p:nvSpPr>
        <p:spPr>
          <a:xfrm>
            <a:off x="2306460" y="2982980"/>
            <a:ext cx="763930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BF0D65A-0429-863C-40BC-02926B33AA40}"/>
              </a:ext>
            </a:extLst>
          </p:cNvPr>
          <p:cNvSpPr/>
          <p:nvPr/>
        </p:nvSpPr>
        <p:spPr>
          <a:xfrm>
            <a:off x="2247331" y="1880733"/>
            <a:ext cx="2532326" cy="146781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3929F65-E56F-D770-E6D9-E0A2CC5689D4}"/>
              </a:ext>
            </a:extLst>
          </p:cNvPr>
          <p:cNvSpPr/>
          <p:nvPr/>
        </p:nvSpPr>
        <p:spPr>
          <a:xfrm>
            <a:off x="4046990" y="2682364"/>
            <a:ext cx="1693042" cy="38196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E0389188-CF41-66C3-32D9-D23689C549C0}"/>
              </a:ext>
            </a:extLst>
          </p:cNvPr>
          <p:cNvSpPr/>
          <p:nvPr/>
        </p:nvSpPr>
        <p:spPr>
          <a:xfrm>
            <a:off x="5766180" y="2925716"/>
            <a:ext cx="2545925" cy="38196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49F2E5-5C02-A940-071B-B66ACBD9740B}"/>
              </a:ext>
            </a:extLst>
          </p:cNvPr>
          <p:cNvSpPr txBox="1"/>
          <p:nvPr/>
        </p:nvSpPr>
        <p:spPr>
          <a:xfrm>
            <a:off x="2187730" y="3233113"/>
            <a:ext cx="1166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トライ用</a:t>
            </a:r>
            <a:endParaRPr lang="en-US" altLang="ja-JP" sz="1000" dirty="0"/>
          </a:p>
          <a:p>
            <a:r>
              <a:rPr lang="ja-JP" altLang="en-US" sz="1000" dirty="0"/>
              <a:t>アプリ開発</a:t>
            </a:r>
            <a:endParaRPr kumimoji="1" lang="ja-JP" altLang="en-US" sz="1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C6F176-B8A6-1DA3-F9D5-47CE8CDC6BB3}"/>
              </a:ext>
            </a:extLst>
          </p:cNvPr>
          <p:cNvSpPr txBox="1"/>
          <p:nvPr/>
        </p:nvSpPr>
        <p:spPr>
          <a:xfrm>
            <a:off x="4793528" y="2062684"/>
            <a:ext cx="1585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トライ評価</a:t>
            </a:r>
            <a:endParaRPr lang="en-US" altLang="ja-JP" sz="1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3490CF-4174-D107-1562-66CFE93D0F37}"/>
              </a:ext>
            </a:extLst>
          </p:cNvPr>
          <p:cNvSpPr txBox="1"/>
          <p:nvPr/>
        </p:nvSpPr>
        <p:spPr>
          <a:xfrm>
            <a:off x="6437314" y="3351873"/>
            <a:ext cx="15100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本システム開発</a:t>
            </a:r>
            <a:endParaRPr lang="en-US" altLang="ja-JP" sz="10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6F0A15C-E2BF-39A4-257C-1FF0815C5FA7}"/>
              </a:ext>
            </a:extLst>
          </p:cNvPr>
          <p:cNvSpPr txBox="1"/>
          <p:nvPr/>
        </p:nvSpPr>
        <p:spPr>
          <a:xfrm>
            <a:off x="3912917" y="6587767"/>
            <a:ext cx="869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要件定義</a:t>
            </a:r>
            <a:endParaRPr lang="en-US" altLang="ja-JP" sz="1200" dirty="0"/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7D364DBA-B542-D537-4F2A-9F88377E9282}"/>
              </a:ext>
            </a:extLst>
          </p:cNvPr>
          <p:cNvSpPr/>
          <p:nvPr/>
        </p:nvSpPr>
        <p:spPr>
          <a:xfrm>
            <a:off x="8124468" y="737252"/>
            <a:ext cx="818867" cy="351354"/>
          </a:xfrm>
          <a:prstGeom prst="wedgeRectCallout">
            <a:avLst>
              <a:gd name="adj1" fmla="val -31429"/>
              <a:gd name="adj2" fmla="val 8329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accent6"/>
                </a:solidFill>
              </a:rPr>
              <a:t>T447</a:t>
            </a:r>
            <a:r>
              <a:rPr kumimoji="1" lang="ja-JP" altLang="en-US" sz="1000" dirty="0">
                <a:solidFill>
                  <a:schemeClr val="accent6"/>
                </a:solidFill>
              </a:rPr>
              <a:t>号口</a:t>
            </a: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DF121EE4-A4E4-CE95-6ED6-AFF6B69E5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776" y="6609432"/>
            <a:ext cx="561667" cy="314366"/>
          </a:xfrm>
          <a:prstGeom prst="rect">
            <a:avLst/>
          </a:prstGeom>
        </p:spPr>
      </p:pic>
      <p:sp>
        <p:nvSpPr>
          <p:cNvPr id="19" name="星: 5 pt 18">
            <a:extLst>
              <a:ext uri="{FF2B5EF4-FFF2-40B4-BE49-F238E27FC236}">
                <a16:creationId xmlns:a16="http://schemas.microsoft.com/office/drawing/2014/main" id="{CC10C045-62A9-2B45-B454-8FA7BC0E3909}"/>
              </a:ext>
            </a:extLst>
          </p:cNvPr>
          <p:cNvSpPr/>
          <p:nvPr/>
        </p:nvSpPr>
        <p:spPr>
          <a:xfrm>
            <a:off x="4728439" y="1557443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D5AD1C-BE5A-1A9A-354A-073D6E211024}"/>
              </a:ext>
            </a:extLst>
          </p:cNvPr>
          <p:cNvSpPr txBox="1"/>
          <p:nvPr/>
        </p:nvSpPr>
        <p:spPr>
          <a:xfrm>
            <a:off x="4883030" y="1496362"/>
            <a:ext cx="3105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続行判断する（トライ続ける、本番システム開発するなど）</a:t>
            </a:r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id="{A3FE19E6-B641-D2DC-0285-C6025262309C}"/>
              </a:ext>
            </a:extLst>
          </p:cNvPr>
          <p:cNvSpPr/>
          <p:nvPr/>
        </p:nvSpPr>
        <p:spPr>
          <a:xfrm>
            <a:off x="3125744" y="3104139"/>
            <a:ext cx="1816997" cy="221913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83137E-033E-F118-2E73-19AAAEDC506C}"/>
              </a:ext>
            </a:extLst>
          </p:cNvPr>
          <p:cNvSpPr txBox="1"/>
          <p:nvPr/>
        </p:nvSpPr>
        <p:spPr>
          <a:xfrm>
            <a:off x="3079502" y="3387072"/>
            <a:ext cx="1585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アプリ改修</a:t>
            </a:r>
            <a:endParaRPr lang="en-US" altLang="ja-JP" sz="10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2857B4-E007-D09F-C6A0-04AA325F52F5}"/>
              </a:ext>
            </a:extLst>
          </p:cNvPr>
          <p:cNvSpPr txBox="1"/>
          <p:nvPr/>
        </p:nvSpPr>
        <p:spPr>
          <a:xfrm>
            <a:off x="3904803" y="2438285"/>
            <a:ext cx="18823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本運用に向けた要件定義</a:t>
            </a:r>
            <a:endParaRPr lang="en-US" altLang="ja-JP" sz="1000" dirty="0"/>
          </a:p>
        </p:txBody>
      </p:sp>
      <p:sp>
        <p:nvSpPr>
          <p:cNvPr id="24" name="矢印: 五方向 23">
            <a:extLst>
              <a:ext uri="{FF2B5EF4-FFF2-40B4-BE49-F238E27FC236}">
                <a16:creationId xmlns:a16="http://schemas.microsoft.com/office/drawing/2014/main" id="{3C0C1EEA-47FD-1AA7-3112-BA38E2C53F31}"/>
              </a:ext>
            </a:extLst>
          </p:cNvPr>
          <p:cNvSpPr/>
          <p:nvPr/>
        </p:nvSpPr>
        <p:spPr>
          <a:xfrm>
            <a:off x="3130722" y="2674756"/>
            <a:ext cx="903743" cy="372179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FBA480-001D-9472-7158-D6058AA3A90C}"/>
              </a:ext>
            </a:extLst>
          </p:cNvPr>
          <p:cNvSpPr txBox="1"/>
          <p:nvPr/>
        </p:nvSpPr>
        <p:spPr>
          <a:xfrm>
            <a:off x="3079502" y="2448519"/>
            <a:ext cx="8188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情報整理</a:t>
            </a:r>
            <a:endParaRPr lang="en-US" altLang="ja-JP" sz="1000" dirty="0"/>
          </a:p>
        </p:txBody>
      </p:sp>
      <p:sp>
        <p:nvSpPr>
          <p:cNvPr id="35" name="星: 5 pt 34">
            <a:extLst>
              <a:ext uri="{FF2B5EF4-FFF2-40B4-BE49-F238E27FC236}">
                <a16:creationId xmlns:a16="http://schemas.microsoft.com/office/drawing/2014/main" id="{DB3865A9-A705-504E-63F6-882F9FD92636}"/>
              </a:ext>
            </a:extLst>
          </p:cNvPr>
          <p:cNvSpPr/>
          <p:nvPr/>
        </p:nvSpPr>
        <p:spPr>
          <a:xfrm>
            <a:off x="8201703" y="1572180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4A658D3-1DC8-4CCB-F19B-390C4A8236BF}"/>
              </a:ext>
            </a:extLst>
          </p:cNvPr>
          <p:cNvSpPr txBox="1"/>
          <p:nvPr/>
        </p:nvSpPr>
        <p:spPr>
          <a:xfrm>
            <a:off x="8430979" y="1575471"/>
            <a:ext cx="17682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本番システム開発完了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CB0DF39-2297-1493-02A8-D32E06A8B0E9}"/>
              </a:ext>
            </a:extLst>
          </p:cNvPr>
          <p:cNvSpPr/>
          <p:nvPr/>
        </p:nvSpPr>
        <p:spPr>
          <a:xfrm>
            <a:off x="8390762" y="1917860"/>
            <a:ext cx="3393869" cy="1599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/>
              <a:t>データ貯まってから利用開始だが、</a:t>
            </a:r>
            <a:endParaRPr kumimoji="1" lang="en-US" altLang="ja-JP" sz="1200" dirty="0"/>
          </a:p>
          <a:p>
            <a:r>
              <a:rPr kumimoji="1" lang="ja-JP" altLang="en-US" sz="1200" dirty="0"/>
              <a:t>号口開始までに環境だけは用意しておきたい</a:t>
            </a:r>
            <a:endParaRPr kumimoji="1" lang="en-US" altLang="ja-JP" sz="1200" dirty="0"/>
          </a:p>
          <a:p>
            <a:r>
              <a:rPr lang="en-US" altLang="ja-JP" sz="1200" dirty="0"/>
              <a:t>3/E</a:t>
            </a:r>
            <a:r>
              <a:rPr lang="ja-JP" altLang="en-US" sz="1200" dirty="0"/>
              <a:t>で本番システム開発完了</a:t>
            </a:r>
            <a:endParaRPr kumimoji="1" lang="ja-JP" altLang="en-US" sz="1200" dirty="0"/>
          </a:p>
        </p:txBody>
      </p:sp>
      <p:sp>
        <p:nvSpPr>
          <p:cNvPr id="57" name="矢印: 五方向 56">
            <a:extLst>
              <a:ext uri="{FF2B5EF4-FFF2-40B4-BE49-F238E27FC236}">
                <a16:creationId xmlns:a16="http://schemas.microsoft.com/office/drawing/2014/main" id="{97D0EA0C-ACA2-893E-D613-E774B520098B}"/>
              </a:ext>
            </a:extLst>
          </p:cNvPr>
          <p:cNvSpPr/>
          <p:nvPr/>
        </p:nvSpPr>
        <p:spPr>
          <a:xfrm>
            <a:off x="3134439" y="5879677"/>
            <a:ext cx="763930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194911B-A9D2-9C62-110F-48B4908CD5CB}"/>
              </a:ext>
            </a:extLst>
          </p:cNvPr>
          <p:cNvSpPr txBox="1"/>
          <p:nvPr/>
        </p:nvSpPr>
        <p:spPr>
          <a:xfrm>
            <a:off x="3125745" y="6157740"/>
            <a:ext cx="869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000" dirty="0"/>
              <a:t>開発</a:t>
            </a:r>
          </a:p>
        </p:txBody>
      </p:sp>
      <p:sp>
        <p:nvSpPr>
          <p:cNvPr id="64" name="星: 5 pt 63">
            <a:extLst>
              <a:ext uri="{FF2B5EF4-FFF2-40B4-BE49-F238E27FC236}">
                <a16:creationId xmlns:a16="http://schemas.microsoft.com/office/drawing/2014/main" id="{3C4240BE-5ACD-08D4-2D07-73486FC16CC6}"/>
              </a:ext>
            </a:extLst>
          </p:cNvPr>
          <p:cNvSpPr/>
          <p:nvPr/>
        </p:nvSpPr>
        <p:spPr>
          <a:xfrm>
            <a:off x="3861041" y="3735982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935859E-2D43-6C7E-FEE1-2EFF0BE6CC1B}"/>
              </a:ext>
            </a:extLst>
          </p:cNvPr>
          <p:cNvSpPr txBox="1"/>
          <p:nvPr/>
        </p:nvSpPr>
        <p:spPr>
          <a:xfrm>
            <a:off x="4050934" y="3640398"/>
            <a:ext cx="1715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在庫リミット計算の</a:t>
            </a:r>
            <a:endParaRPr lang="en-US" altLang="ja-JP" sz="1200" dirty="0">
              <a:solidFill>
                <a:schemeClr val="accent6"/>
              </a:solidFill>
            </a:endParaRPr>
          </a:p>
          <a:p>
            <a:r>
              <a:rPr lang="ja-JP" altLang="en-US" sz="1200" dirty="0">
                <a:solidFill>
                  <a:schemeClr val="accent6"/>
                </a:solidFill>
              </a:rPr>
              <a:t>技術開発完了</a:t>
            </a:r>
          </a:p>
        </p:txBody>
      </p:sp>
      <p:sp>
        <p:nvSpPr>
          <p:cNvPr id="66" name="矢印: 五方向 65">
            <a:extLst>
              <a:ext uri="{FF2B5EF4-FFF2-40B4-BE49-F238E27FC236}">
                <a16:creationId xmlns:a16="http://schemas.microsoft.com/office/drawing/2014/main" id="{BFFE637A-FEA8-ED78-014F-99C6616DC261}"/>
              </a:ext>
            </a:extLst>
          </p:cNvPr>
          <p:cNvSpPr/>
          <p:nvPr/>
        </p:nvSpPr>
        <p:spPr>
          <a:xfrm>
            <a:off x="3163513" y="5298826"/>
            <a:ext cx="763930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矢印: 五方向 66">
            <a:extLst>
              <a:ext uri="{FF2B5EF4-FFF2-40B4-BE49-F238E27FC236}">
                <a16:creationId xmlns:a16="http://schemas.microsoft.com/office/drawing/2014/main" id="{E0338A33-B3FD-570D-6AC2-CEC09BFB198B}"/>
              </a:ext>
            </a:extLst>
          </p:cNvPr>
          <p:cNvSpPr/>
          <p:nvPr/>
        </p:nvSpPr>
        <p:spPr>
          <a:xfrm>
            <a:off x="3148987" y="4686238"/>
            <a:ext cx="763930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矢印: 五方向 67">
            <a:extLst>
              <a:ext uri="{FF2B5EF4-FFF2-40B4-BE49-F238E27FC236}">
                <a16:creationId xmlns:a16="http://schemas.microsoft.com/office/drawing/2014/main" id="{34248A60-5EC9-6785-D49A-924F46E99001}"/>
              </a:ext>
            </a:extLst>
          </p:cNvPr>
          <p:cNvSpPr/>
          <p:nvPr/>
        </p:nvSpPr>
        <p:spPr>
          <a:xfrm>
            <a:off x="3144096" y="4121007"/>
            <a:ext cx="846184" cy="19845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STEP1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D9FEAD7-5C64-A912-5855-EA3AE3AF7421}"/>
              </a:ext>
            </a:extLst>
          </p:cNvPr>
          <p:cNvSpPr txBox="1"/>
          <p:nvPr/>
        </p:nvSpPr>
        <p:spPr>
          <a:xfrm>
            <a:off x="2945106" y="4390263"/>
            <a:ext cx="124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在庫リミット計算</a:t>
            </a:r>
            <a:endParaRPr lang="en-US" altLang="ja-JP" sz="10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331752E-BAC7-ABF1-BADB-AF27419B4563}"/>
              </a:ext>
            </a:extLst>
          </p:cNvPr>
          <p:cNvSpPr txBox="1"/>
          <p:nvPr/>
        </p:nvSpPr>
        <p:spPr>
          <a:xfrm>
            <a:off x="3070390" y="5563962"/>
            <a:ext cx="763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要件整理</a:t>
            </a:r>
            <a:endParaRPr lang="en-US" altLang="ja-JP" sz="10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5430771-1508-68E2-6313-7BC68BC0B0D1}"/>
              </a:ext>
            </a:extLst>
          </p:cNvPr>
          <p:cNvSpPr txBox="1"/>
          <p:nvPr/>
        </p:nvSpPr>
        <p:spPr>
          <a:xfrm>
            <a:off x="3079502" y="4960657"/>
            <a:ext cx="869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要件出し</a:t>
            </a:r>
            <a:endParaRPr lang="en-US" altLang="ja-JP" sz="1000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8CDCDCB-1918-B7E0-988C-CC0942D1FAD9}"/>
              </a:ext>
            </a:extLst>
          </p:cNvPr>
          <p:cNvSpPr txBox="1"/>
          <p:nvPr/>
        </p:nvSpPr>
        <p:spPr>
          <a:xfrm>
            <a:off x="4242988" y="4390262"/>
            <a:ext cx="1446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在庫予測（シミュ）</a:t>
            </a:r>
            <a:endParaRPr lang="en-US" altLang="ja-JP" sz="1000" dirty="0"/>
          </a:p>
        </p:txBody>
      </p:sp>
      <p:sp>
        <p:nvSpPr>
          <p:cNvPr id="74" name="矢印: 五方向 73">
            <a:extLst>
              <a:ext uri="{FF2B5EF4-FFF2-40B4-BE49-F238E27FC236}">
                <a16:creationId xmlns:a16="http://schemas.microsoft.com/office/drawing/2014/main" id="{8DB031AD-80BF-2142-1975-17F0DFF8C179}"/>
              </a:ext>
            </a:extLst>
          </p:cNvPr>
          <p:cNvSpPr/>
          <p:nvPr/>
        </p:nvSpPr>
        <p:spPr>
          <a:xfrm>
            <a:off x="4018412" y="4696592"/>
            <a:ext cx="1655143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矢印: 五方向 74">
            <a:extLst>
              <a:ext uri="{FF2B5EF4-FFF2-40B4-BE49-F238E27FC236}">
                <a16:creationId xmlns:a16="http://schemas.microsoft.com/office/drawing/2014/main" id="{A5842347-9063-87C9-B7ED-FFF3D3F7217B}"/>
              </a:ext>
            </a:extLst>
          </p:cNvPr>
          <p:cNvSpPr/>
          <p:nvPr/>
        </p:nvSpPr>
        <p:spPr>
          <a:xfrm>
            <a:off x="4018723" y="5323450"/>
            <a:ext cx="1654832" cy="240511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五方向 75">
            <a:extLst>
              <a:ext uri="{FF2B5EF4-FFF2-40B4-BE49-F238E27FC236}">
                <a16:creationId xmlns:a16="http://schemas.microsoft.com/office/drawing/2014/main" id="{4B12635E-EB09-BE76-0725-9A17E5968640}"/>
              </a:ext>
            </a:extLst>
          </p:cNvPr>
          <p:cNvSpPr/>
          <p:nvPr/>
        </p:nvSpPr>
        <p:spPr>
          <a:xfrm>
            <a:off x="4033287" y="5922794"/>
            <a:ext cx="1640267" cy="19795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BB69ECA-8E1B-8A4D-DF22-03D8722B4F05}"/>
              </a:ext>
            </a:extLst>
          </p:cNvPr>
          <p:cNvSpPr txBox="1"/>
          <p:nvPr/>
        </p:nvSpPr>
        <p:spPr>
          <a:xfrm>
            <a:off x="4458798" y="4982530"/>
            <a:ext cx="869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要件出し</a:t>
            </a:r>
            <a:endParaRPr lang="en-US" altLang="ja-JP" sz="10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E9EEEFF-6999-AB47-E41C-75D0AA8428D7}"/>
              </a:ext>
            </a:extLst>
          </p:cNvPr>
          <p:cNvSpPr txBox="1"/>
          <p:nvPr/>
        </p:nvSpPr>
        <p:spPr>
          <a:xfrm>
            <a:off x="3958731" y="5632208"/>
            <a:ext cx="7639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要件整理</a:t>
            </a:r>
            <a:endParaRPr lang="en-US" altLang="ja-JP" sz="10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A2900B7-9590-16BD-A3EC-06B5AADAEAE3}"/>
              </a:ext>
            </a:extLst>
          </p:cNvPr>
          <p:cNvSpPr txBox="1"/>
          <p:nvPr/>
        </p:nvSpPr>
        <p:spPr>
          <a:xfrm>
            <a:off x="4043215" y="6179542"/>
            <a:ext cx="869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000" dirty="0"/>
              <a:t>開発</a:t>
            </a:r>
          </a:p>
        </p:txBody>
      </p:sp>
      <p:sp>
        <p:nvSpPr>
          <p:cNvPr id="80" name="星: 5 pt 79">
            <a:extLst>
              <a:ext uri="{FF2B5EF4-FFF2-40B4-BE49-F238E27FC236}">
                <a16:creationId xmlns:a16="http://schemas.microsoft.com/office/drawing/2014/main" id="{54B05A50-62CF-C5CF-A505-5CAAAA264372}"/>
              </a:ext>
            </a:extLst>
          </p:cNvPr>
          <p:cNvSpPr/>
          <p:nvPr/>
        </p:nvSpPr>
        <p:spPr>
          <a:xfrm>
            <a:off x="5570511" y="3707100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E39179A5-D49F-52CD-5172-240575AD054D}"/>
              </a:ext>
            </a:extLst>
          </p:cNvPr>
          <p:cNvSpPr txBox="1"/>
          <p:nvPr/>
        </p:nvSpPr>
        <p:spPr>
          <a:xfrm>
            <a:off x="5800885" y="3630361"/>
            <a:ext cx="17152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在庫予測（シミュ）の</a:t>
            </a:r>
            <a:endParaRPr lang="en-US" altLang="ja-JP" sz="1200" dirty="0">
              <a:solidFill>
                <a:schemeClr val="accent6"/>
              </a:solidFill>
            </a:endParaRPr>
          </a:p>
          <a:p>
            <a:r>
              <a:rPr lang="ja-JP" altLang="en-US" sz="1200" dirty="0">
                <a:solidFill>
                  <a:schemeClr val="accent6"/>
                </a:solidFill>
              </a:rPr>
              <a:t>技術開発完了</a:t>
            </a:r>
          </a:p>
        </p:txBody>
      </p:sp>
      <p:sp>
        <p:nvSpPr>
          <p:cNvPr id="82" name="矢印: 五方向 81">
            <a:extLst>
              <a:ext uri="{FF2B5EF4-FFF2-40B4-BE49-F238E27FC236}">
                <a16:creationId xmlns:a16="http://schemas.microsoft.com/office/drawing/2014/main" id="{4B240AD0-FD7B-6BB7-4969-85B09E313CA5}"/>
              </a:ext>
            </a:extLst>
          </p:cNvPr>
          <p:cNvSpPr/>
          <p:nvPr/>
        </p:nvSpPr>
        <p:spPr>
          <a:xfrm>
            <a:off x="5748231" y="6147250"/>
            <a:ext cx="2563874" cy="218966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46C000-EE29-7409-4014-1CC11D797930}"/>
              </a:ext>
            </a:extLst>
          </p:cNvPr>
          <p:cNvSpPr txBox="1"/>
          <p:nvPr/>
        </p:nvSpPr>
        <p:spPr>
          <a:xfrm>
            <a:off x="6209731" y="6375842"/>
            <a:ext cx="14024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データ分析</a:t>
            </a:r>
            <a:r>
              <a:rPr lang="en-US" altLang="ja-JP" sz="1000" dirty="0"/>
              <a:t>/</a:t>
            </a:r>
            <a:r>
              <a:rPr lang="ja-JP" altLang="en-US" sz="1000" dirty="0"/>
              <a:t>情報取集</a:t>
            </a:r>
            <a:endParaRPr kumimoji="1" lang="ja-JP" altLang="en-US" sz="1000" dirty="0"/>
          </a:p>
        </p:txBody>
      </p:sp>
      <p:sp>
        <p:nvSpPr>
          <p:cNvPr id="85" name="矢印: 五方向 84">
            <a:extLst>
              <a:ext uri="{FF2B5EF4-FFF2-40B4-BE49-F238E27FC236}">
                <a16:creationId xmlns:a16="http://schemas.microsoft.com/office/drawing/2014/main" id="{3714EC6F-D330-AA73-26A4-9FE68D526929}"/>
              </a:ext>
            </a:extLst>
          </p:cNvPr>
          <p:cNvSpPr/>
          <p:nvPr/>
        </p:nvSpPr>
        <p:spPr>
          <a:xfrm>
            <a:off x="6625334" y="5677160"/>
            <a:ext cx="1706413" cy="411285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A50E45B9-4B11-F37A-43EE-CC2D543DC972}"/>
              </a:ext>
            </a:extLst>
          </p:cNvPr>
          <p:cNvSpPr txBox="1"/>
          <p:nvPr/>
        </p:nvSpPr>
        <p:spPr>
          <a:xfrm>
            <a:off x="7584619" y="4390262"/>
            <a:ext cx="1847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在庫予測（シミュ</a:t>
            </a:r>
            <a:r>
              <a:rPr lang="en-US" altLang="ja-JP" sz="1000" dirty="0"/>
              <a:t>×AI</a:t>
            </a:r>
            <a:r>
              <a:rPr lang="ja-JP" altLang="en-US" sz="1000" dirty="0"/>
              <a:t>）</a:t>
            </a:r>
            <a:endParaRPr lang="en-US" altLang="ja-JP" sz="10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76BC13B-164C-9DDE-7027-AA3F57930888}"/>
              </a:ext>
            </a:extLst>
          </p:cNvPr>
          <p:cNvSpPr txBox="1"/>
          <p:nvPr/>
        </p:nvSpPr>
        <p:spPr>
          <a:xfrm>
            <a:off x="7078658" y="5419225"/>
            <a:ext cx="1066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000" dirty="0"/>
              <a:t>課題設定</a:t>
            </a:r>
          </a:p>
        </p:txBody>
      </p:sp>
      <p:sp>
        <p:nvSpPr>
          <p:cNvPr id="88" name="矢印: 五方向 87">
            <a:extLst>
              <a:ext uri="{FF2B5EF4-FFF2-40B4-BE49-F238E27FC236}">
                <a16:creationId xmlns:a16="http://schemas.microsoft.com/office/drawing/2014/main" id="{A9EFB1DF-232A-120B-B29E-B6943C07A36E}"/>
              </a:ext>
            </a:extLst>
          </p:cNvPr>
          <p:cNvSpPr/>
          <p:nvPr/>
        </p:nvSpPr>
        <p:spPr>
          <a:xfrm>
            <a:off x="8363941" y="5891480"/>
            <a:ext cx="1653570" cy="198307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星: 5 pt 88">
            <a:extLst>
              <a:ext uri="{FF2B5EF4-FFF2-40B4-BE49-F238E27FC236}">
                <a16:creationId xmlns:a16="http://schemas.microsoft.com/office/drawing/2014/main" id="{582E65EB-4F5C-793C-FA73-F1E648C1072B}"/>
              </a:ext>
            </a:extLst>
          </p:cNvPr>
          <p:cNvSpPr/>
          <p:nvPr/>
        </p:nvSpPr>
        <p:spPr>
          <a:xfrm>
            <a:off x="9898637" y="3744358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8DA5FC3-A37C-AA99-72F1-48A4B7549C23}"/>
              </a:ext>
            </a:extLst>
          </p:cNvPr>
          <p:cNvSpPr txBox="1"/>
          <p:nvPr/>
        </p:nvSpPr>
        <p:spPr>
          <a:xfrm>
            <a:off x="10136385" y="3630050"/>
            <a:ext cx="2346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6"/>
                </a:solidFill>
              </a:rPr>
              <a:t>在庫予測（シミュ</a:t>
            </a:r>
            <a:r>
              <a:rPr lang="en-US" altLang="ja-JP" sz="1200" dirty="0">
                <a:solidFill>
                  <a:schemeClr val="accent6"/>
                </a:solidFill>
              </a:rPr>
              <a:t>×AI</a:t>
            </a:r>
            <a:r>
              <a:rPr lang="ja-JP" altLang="en-US" sz="1200" dirty="0">
                <a:solidFill>
                  <a:schemeClr val="accent6"/>
                </a:solidFill>
              </a:rPr>
              <a:t>）の</a:t>
            </a:r>
            <a:endParaRPr lang="en-US" altLang="ja-JP" sz="1200" dirty="0">
              <a:solidFill>
                <a:schemeClr val="accent6"/>
              </a:solidFill>
            </a:endParaRPr>
          </a:p>
          <a:p>
            <a:r>
              <a:rPr lang="ja-JP" altLang="en-US" sz="1200" dirty="0">
                <a:solidFill>
                  <a:schemeClr val="accent6"/>
                </a:solidFill>
              </a:rPr>
              <a:t>技術開発完了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6BB72C2-7C16-7A1D-FD64-B026AA6128FC}"/>
              </a:ext>
            </a:extLst>
          </p:cNvPr>
          <p:cNvSpPr txBox="1"/>
          <p:nvPr/>
        </p:nvSpPr>
        <p:spPr>
          <a:xfrm>
            <a:off x="8898732" y="6129621"/>
            <a:ext cx="1066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開発</a:t>
            </a:r>
            <a:endParaRPr kumimoji="1" lang="ja-JP" altLang="en-US" sz="1000" dirty="0"/>
          </a:p>
        </p:txBody>
      </p:sp>
      <p:sp>
        <p:nvSpPr>
          <p:cNvPr id="92" name="矢印: 五方向 91">
            <a:extLst>
              <a:ext uri="{FF2B5EF4-FFF2-40B4-BE49-F238E27FC236}">
                <a16:creationId xmlns:a16="http://schemas.microsoft.com/office/drawing/2014/main" id="{19C9FF87-C164-75B5-EEE3-B81E43F44AC9}"/>
              </a:ext>
            </a:extLst>
          </p:cNvPr>
          <p:cNvSpPr/>
          <p:nvPr/>
        </p:nvSpPr>
        <p:spPr>
          <a:xfrm>
            <a:off x="6625334" y="4696592"/>
            <a:ext cx="1655143" cy="221914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0276F93-0B01-7C63-61DC-5A57823B3BC8}"/>
              </a:ext>
            </a:extLst>
          </p:cNvPr>
          <p:cNvSpPr txBox="1"/>
          <p:nvPr/>
        </p:nvSpPr>
        <p:spPr>
          <a:xfrm>
            <a:off x="7041812" y="4966922"/>
            <a:ext cx="8694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要件出し</a:t>
            </a:r>
            <a:endParaRPr lang="en-US" altLang="ja-JP" sz="1000" dirty="0"/>
          </a:p>
        </p:txBody>
      </p:sp>
      <p:sp>
        <p:nvSpPr>
          <p:cNvPr id="94" name="吹き出し: 四角形 93">
            <a:extLst>
              <a:ext uri="{FF2B5EF4-FFF2-40B4-BE49-F238E27FC236}">
                <a16:creationId xmlns:a16="http://schemas.microsoft.com/office/drawing/2014/main" id="{BE8162A0-2987-4D53-CA75-E0A0BF91F763}"/>
              </a:ext>
            </a:extLst>
          </p:cNvPr>
          <p:cNvSpPr/>
          <p:nvPr/>
        </p:nvSpPr>
        <p:spPr>
          <a:xfrm>
            <a:off x="7675450" y="6419947"/>
            <a:ext cx="4239046" cy="364376"/>
          </a:xfrm>
          <a:prstGeom prst="wedgeRectCallout">
            <a:avLst>
              <a:gd name="adj1" fmla="val -44363"/>
              <a:gd name="adj2" fmla="val -9572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</a:rPr>
              <a:t>データ分析：実績とシミュレーションの乖離を調べる</a:t>
            </a:r>
            <a:endParaRPr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情報取集：時系列基盤モデル（生成</a:t>
            </a:r>
            <a:r>
              <a:rPr kumimoji="1" lang="en-US" altLang="ja-JP" sz="1000" dirty="0">
                <a:solidFill>
                  <a:schemeClr val="tx1"/>
                </a:solidFill>
              </a:rPr>
              <a:t>AI</a:t>
            </a:r>
            <a:r>
              <a:rPr kumimoji="1" lang="ja-JP" altLang="en-US" sz="1000" dirty="0">
                <a:solidFill>
                  <a:schemeClr val="tx1"/>
                </a:solidFill>
              </a:rPr>
              <a:t>）</a:t>
            </a:r>
            <a:r>
              <a:rPr lang="ja-JP" altLang="en-US" sz="1000" dirty="0">
                <a:solidFill>
                  <a:schemeClr val="tx1"/>
                </a:solidFill>
              </a:rPr>
              <a:t>など最新のトピックを調べる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5" name="吹き出し: 四角形 94">
            <a:extLst>
              <a:ext uri="{FF2B5EF4-FFF2-40B4-BE49-F238E27FC236}">
                <a16:creationId xmlns:a16="http://schemas.microsoft.com/office/drawing/2014/main" id="{EE42BA0D-ACC9-95C6-8952-B9BDDEB7DDAF}"/>
              </a:ext>
            </a:extLst>
          </p:cNvPr>
          <p:cNvSpPr/>
          <p:nvPr/>
        </p:nvSpPr>
        <p:spPr>
          <a:xfrm>
            <a:off x="7830761" y="5461400"/>
            <a:ext cx="2225147" cy="277534"/>
          </a:xfrm>
          <a:prstGeom prst="wedgeRectCallout">
            <a:avLst>
              <a:gd name="adj1" fmla="val -47520"/>
              <a:gd name="adj2" fmla="val 115734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問題設定、最適な手段を明確にする</a:t>
            </a:r>
            <a:endParaRPr kumimoji="1" lang="en-US" altLang="ja-JP" sz="1000" dirty="0">
              <a:solidFill>
                <a:schemeClr val="tx1"/>
              </a:solidFill>
            </a:endParaRPr>
          </a:p>
        </p:txBody>
      </p:sp>
      <p:sp>
        <p:nvSpPr>
          <p:cNvPr id="96" name="矢印: 五方向 95">
            <a:extLst>
              <a:ext uri="{FF2B5EF4-FFF2-40B4-BE49-F238E27FC236}">
                <a16:creationId xmlns:a16="http://schemas.microsoft.com/office/drawing/2014/main" id="{6BFFDF25-EABE-7962-8940-DFEB559FB8F8}"/>
              </a:ext>
            </a:extLst>
          </p:cNvPr>
          <p:cNvSpPr/>
          <p:nvPr/>
        </p:nvSpPr>
        <p:spPr>
          <a:xfrm>
            <a:off x="10077135" y="5893100"/>
            <a:ext cx="1707496" cy="196687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EA6B82B-5A21-1D09-C237-8E0C16F229F7}"/>
              </a:ext>
            </a:extLst>
          </p:cNvPr>
          <p:cNvSpPr txBox="1"/>
          <p:nvPr/>
        </p:nvSpPr>
        <p:spPr>
          <a:xfrm>
            <a:off x="10489967" y="6143898"/>
            <a:ext cx="1066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アプリ開発？</a:t>
            </a:r>
            <a:endParaRPr kumimoji="1" lang="ja-JP" altLang="en-US" sz="1000" dirty="0"/>
          </a:p>
        </p:txBody>
      </p:sp>
      <p:sp>
        <p:nvSpPr>
          <p:cNvPr id="100" name="星: 5 pt 99">
            <a:extLst>
              <a:ext uri="{FF2B5EF4-FFF2-40B4-BE49-F238E27FC236}">
                <a16:creationId xmlns:a16="http://schemas.microsoft.com/office/drawing/2014/main" id="{07BB026C-C8A8-2D46-E900-52B3606679E6}"/>
              </a:ext>
            </a:extLst>
          </p:cNvPr>
          <p:cNvSpPr/>
          <p:nvPr/>
        </p:nvSpPr>
        <p:spPr>
          <a:xfrm>
            <a:off x="8193231" y="3698380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607B591-45B9-EE14-CEE8-BAEA9E40589A}"/>
              </a:ext>
            </a:extLst>
          </p:cNvPr>
          <p:cNvSpPr txBox="1"/>
          <p:nvPr/>
        </p:nvSpPr>
        <p:spPr>
          <a:xfrm>
            <a:off x="8393313" y="3609961"/>
            <a:ext cx="1429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accent6"/>
                </a:solidFill>
              </a:rPr>
              <a:t>AI</a:t>
            </a:r>
            <a:r>
              <a:rPr lang="ja-JP" altLang="en-US" sz="1200" dirty="0">
                <a:solidFill>
                  <a:schemeClr val="accent6"/>
                </a:solidFill>
              </a:rPr>
              <a:t>採用可否判断</a:t>
            </a:r>
            <a:endParaRPr lang="en-US" altLang="ja-JP" sz="1200" dirty="0">
              <a:solidFill>
                <a:schemeClr val="accent6"/>
              </a:solidFill>
            </a:endParaRPr>
          </a:p>
          <a:p>
            <a:r>
              <a:rPr lang="ja-JP" altLang="en-US" sz="1200" dirty="0">
                <a:solidFill>
                  <a:schemeClr val="accent6"/>
                </a:solidFill>
              </a:rPr>
              <a:t>（採用技術決定）</a:t>
            </a:r>
          </a:p>
        </p:txBody>
      </p:sp>
      <p:sp>
        <p:nvSpPr>
          <p:cNvPr id="102" name="矢印: 五方向 101">
            <a:extLst>
              <a:ext uri="{FF2B5EF4-FFF2-40B4-BE49-F238E27FC236}">
                <a16:creationId xmlns:a16="http://schemas.microsoft.com/office/drawing/2014/main" id="{1E10313C-E35C-0AF3-1109-60AF449B6A5E}"/>
              </a:ext>
            </a:extLst>
          </p:cNvPr>
          <p:cNvSpPr/>
          <p:nvPr/>
        </p:nvSpPr>
        <p:spPr>
          <a:xfrm>
            <a:off x="4007236" y="4123270"/>
            <a:ext cx="1715246" cy="198453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STEP2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矢印: 五方向 102">
            <a:extLst>
              <a:ext uri="{FF2B5EF4-FFF2-40B4-BE49-F238E27FC236}">
                <a16:creationId xmlns:a16="http://schemas.microsoft.com/office/drawing/2014/main" id="{2728DB0D-E922-C01E-31CD-B3A522590CFA}"/>
              </a:ext>
            </a:extLst>
          </p:cNvPr>
          <p:cNvSpPr/>
          <p:nvPr/>
        </p:nvSpPr>
        <p:spPr>
          <a:xfrm>
            <a:off x="6625334" y="4126660"/>
            <a:ext cx="5122966" cy="209491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STEP3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4" name="矢印: 五方向 103">
            <a:extLst>
              <a:ext uri="{FF2B5EF4-FFF2-40B4-BE49-F238E27FC236}">
                <a16:creationId xmlns:a16="http://schemas.microsoft.com/office/drawing/2014/main" id="{9830FBB4-9F45-CAF4-9EA9-326326EB0166}"/>
              </a:ext>
            </a:extLst>
          </p:cNvPr>
          <p:cNvSpPr/>
          <p:nvPr/>
        </p:nvSpPr>
        <p:spPr>
          <a:xfrm>
            <a:off x="3160827" y="2098316"/>
            <a:ext cx="1632701" cy="153616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6883541-3B47-C943-9779-9319774DA89F}"/>
              </a:ext>
            </a:extLst>
          </p:cNvPr>
          <p:cNvSpPr txBox="1"/>
          <p:nvPr/>
        </p:nvSpPr>
        <p:spPr>
          <a:xfrm>
            <a:off x="4821809" y="1864315"/>
            <a:ext cx="158576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集欠データ収集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94725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23DEB09-E096-5D4A-3231-8E39B13CB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F9254A-1FEF-4C66-22D1-F1B6F16F65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下期活動の検討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6DE99C-D79B-F73A-CF6B-49ABDA647BF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9EE6FFD-7641-567B-D5E1-1B48F7A6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44881"/>
              </p:ext>
            </p:extLst>
          </p:nvPr>
        </p:nvGraphicFramePr>
        <p:xfrm>
          <a:off x="443699" y="737253"/>
          <a:ext cx="12820852" cy="570479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230">
                  <a:extLst>
                    <a:ext uri="{9D8B030D-6E8A-4147-A177-3AD203B41FA5}">
                      <a16:colId xmlns:a16="http://schemas.microsoft.com/office/drawing/2014/main" val="1894381422"/>
                    </a:ext>
                  </a:extLst>
                </a:gridCol>
                <a:gridCol w="1282380">
                  <a:extLst>
                    <a:ext uri="{9D8B030D-6E8A-4147-A177-3AD203B41FA5}">
                      <a16:colId xmlns:a16="http://schemas.microsoft.com/office/drawing/2014/main" val="3359863344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958184874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2450962405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91413671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893804434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4093926850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4128556380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014116663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300125859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654955923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207179135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017043679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3620052017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2574212936"/>
                    </a:ext>
                  </a:extLst>
                </a:gridCol>
                <a:gridCol w="801303">
                  <a:extLst>
                    <a:ext uri="{9D8B030D-6E8A-4147-A177-3AD203B41FA5}">
                      <a16:colId xmlns:a16="http://schemas.microsoft.com/office/drawing/2014/main" val="1954462717"/>
                    </a:ext>
                  </a:extLst>
                </a:gridCol>
              </a:tblGrid>
              <a:tr h="486577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24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年度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年度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613562"/>
                  </a:ext>
                </a:extLst>
              </a:tr>
              <a:tr h="479196"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47818"/>
                  </a:ext>
                </a:extLst>
              </a:tr>
              <a:tr h="1407005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要因分析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整備課さん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（現テーマ）</a:t>
                      </a:r>
                      <a:endParaRPr kumimoji="1" lang="en-US" altLang="ja-JP" sz="1400" dirty="0"/>
                    </a:p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29720"/>
                  </a:ext>
                </a:extLst>
              </a:tr>
              <a:tr h="81517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工務さん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（設計値側）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074495"/>
                  </a:ext>
                </a:extLst>
              </a:tr>
              <a:tr h="886504"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予測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在庫リミット計算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492592"/>
                  </a:ext>
                </a:extLst>
              </a:tr>
              <a:tr h="81517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在庫予測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（シミュ）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24935"/>
                  </a:ext>
                </a:extLst>
              </a:tr>
              <a:tr h="81517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在庫予測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（シミュ</a:t>
                      </a:r>
                      <a:r>
                        <a:rPr kumimoji="1" lang="en-US" altLang="ja-JP" sz="1400" dirty="0"/>
                        <a:t>×</a:t>
                      </a:r>
                      <a:r>
                        <a:rPr kumimoji="1" lang="ja-JP" altLang="en-US" sz="1400" dirty="0"/>
                        <a:t>人口知能）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52703"/>
                  </a:ext>
                </a:extLst>
              </a:tr>
            </a:tbl>
          </a:graphicData>
        </a:graphic>
      </p:graphicFrame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8640B9CA-D6AD-BCFE-408E-03859800F0ED}"/>
              </a:ext>
            </a:extLst>
          </p:cNvPr>
          <p:cNvSpPr/>
          <p:nvPr/>
        </p:nvSpPr>
        <p:spPr>
          <a:xfrm>
            <a:off x="2095017" y="2141317"/>
            <a:ext cx="76393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BF0D65A-0429-863C-40BC-02926B33AA40}"/>
              </a:ext>
            </a:extLst>
          </p:cNvPr>
          <p:cNvSpPr/>
          <p:nvPr/>
        </p:nvSpPr>
        <p:spPr>
          <a:xfrm>
            <a:off x="2858947" y="2141317"/>
            <a:ext cx="165128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２ヶ月～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23929F65-E56F-D770-E6D9-E0A2CC5689D4}"/>
              </a:ext>
            </a:extLst>
          </p:cNvPr>
          <p:cNvSpPr/>
          <p:nvPr/>
        </p:nvSpPr>
        <p:spPr>
          <a:xfrm>
            <a:off x="4510233" y="2151275"/>
            <a:ext cx="1585767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lang="ja-JP" altLang="en-US" sz="1400" dirty="0">
                <a:solidFill>
                  <a:schemeClr val="tx1"/>
                </a:solidFill>
              </a:rPr>
              <a:t>ヶ月～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E0389188-CF41-66C3-32D9-D23689C549C0}"/>
              </a:ext>
            </a:extLst>
          </p:cNvPr>
          <p:cNvSpPr/>
          <p:nvPr/>
        </p:nvSpPr>
        <p:spPr>
          <a:xfrm>
            <a:off x="6096000" y="2141317"/>
            <a:ext cx="2462881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3</a:t>
            </a:r>
            <a:r>
              <a:rPr kumimoji="1" lang="ja-JP" altLang="en-US" sz="1400" dirty="0">
                <a:solidFill>
                  <a:schemeClr val="tx1"/>
                </a:solidFill>
              </a:rPr>
              <a:t>か月～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149F2E5-5C02-A940-071B-B66ACBD9740B}"/>
              </a:ext>
            </a:extLst>
          </p:cNvPr>
          <p:cNvSpPr txBox="1"/>
          <p:nvPr/>
        </p:nvSpPr>
        <p:spPr>
          <a:xfrm>
            <a:off x="1974930" y="2573127"/>
            <a:ext cx="1166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トライ用</a:t>
            </a:r>
            <a:endParaRPr lang="en-US" altLang="ja-JP" sz="1200" dirty="0"/>
          </a:p>
          <a:p>
            <a:r>
              <a:rPr lang="ja-JP" altLang="en-US" sz="1200" dirty="0"/>
              <a:t>アプリ開発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C6F176-B8A6-1DA3-F9D5-47CE8CDC6BB3}"/>
              </a:ext>
            </a:extLst>
          </p:cNvPr>
          <p:cNvSpPr txBox="1"/>
          <p:nvPr/>
        </p:nvSpPr>
        <p:spPr>
          <a:xfrm>
            <a:off x="2858947" y="2610679"/>
            <a:ext cx="1585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トライ評価</a:t>
            </a:r>
            <a:r>
              <a:rPr lang="en-US" altLang="ja-JP" sz="1200" dirty="0"/>
              <a:t>/</a:t>
            </a:r>
            <a:r>
              <a:rPr lang="ja-JP" altLang="en-US" sz="1200" dirty="0"/>
              <a:t>アプリ改修</a:t>
            </a:r>
            <a:endParaRPr lang="en-US" altLang="ja-JP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2857B4-E007-D09F-C6A0-04AA325F52F5}"/>
              </a:ext>
            </a:extLst>
          </p:cNvPr>
          <p:cNvSpPr txBox="1"/>
          <p:nvPr/>
        </p:nvSpPr>
        <p:spPr>
          <a:xfrm>
            <a:off x="4510233" y="2610680"/>
            <a:ext cx="11661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本運用に向けた要件定義</a:t>
            </a:r>
            <a:endParaRPr lang="en-US" altLang="ja-JP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A3490CF-4174-D107-1562-66CFE93D0F37}"/>
              </a:ext>
            </a:extLst>
          </p:cNvPr>
          <p:cNvSpPr txBox="1"/>
          <p:nvPr/>
        </p:nvSpPr>
        <p:spPr>
          <a:xfrm>
            <a:off x="6072227" y="2588888"/>
            <a:ext cx="1510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本システム開発</a:t>
            </a:r>
            <a:endParaRPr lang="en-US" altLang="ja-JP" sz="1200" dirty="0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9FF1058F-A877-1524-293D-F05377C381D4}"/>
              </a:ext>
            </a:extLst>
          </p:cNvPr>
          <p:cNvSpPr/>
          <p:nvPr/>
        </p:nvSpPr>
        <p:spPr>
          <a:xfrm>
            <a:off x="2920660" y="4146948"/>
            <a:ext cx="76393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8B631EA6-E9E3-E11B-FB09-8659B0E32A93}"/>
              </a:ext>
            </a:extLst>
          </p:cNvPr>
          <p:cNvSpPr/>
          <p:nvPr/>
        </p:nvSpPr>
        <p:spPr>
          <a:xfrm>
            <a:off x="3746303" y="4143738"/>
            <a:ext cx="158576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矢印: 五方向 17">
            <a:extLst>
              <a:ext uri="{FF2B5EF4-FFF2-40B4-BE49-F238E27FC236}">
                <a16:creationId xmlns:a16="http://schemas.microsoft.com/office/drawing/2014/main" id="{18DD5C86-8DCB-C5D5-34B4-222EF21FAC8F}"/>
              </a:ext>
            </a:extLst>
          </p:cNvPr>
          <p:cNvSpPr/>
          <p:nvPr/>
        </p:nvSpPr>
        <p:spPr>
          <a:xfrm>
            <a:off x="5350111" y="4165724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20" name="矢印: 五方向 19">
            <a:extLst>
              <a:ext uri="{FF2B5EF4-FFF2-40B4-BE49-F238E27FC236}">
                <a16:creationId xmlns:a16="http://schemas.microsoft.com/office/drawing/2014/main" id="{684AA7C0-6F0B-7E24-EC23-0F6217F41708}"/>
              </a:ext>
            </a:extLst>
          </p:cNvPr>
          <p:cNvSpPr/>
          <p:nvPr/>
        </p:nvSpPr>
        <p:spPr>
          <a:xfrm>
            <a:off x="5293451" y="5833930"/>
            <a:ext cx="1557553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1842AEA-A5CD-F87A-F7C4-BEEEBB2FCB70}"/>
              </a:ext>
            </a:extLst>
          </p:cNvPr>
          <p:cNvSpPr txBox="1"/>
          <p:nvPr/>
        </p:nvSpPr>
        <p:spPr>
          <a:xfrm>
            <a:off x="7498839" y="6266496"/>
            <a:ext cx="11140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技術開発</a:t>
            </a:r>
            <a:endParaRPr lang="en-US" altLang="ja-JP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4E2433-71B2-458E-AC9C-46FCF2F9DC17}"/>
              </a:ext>
            </a:extLst>
          </p:cNvPr>
          <p:cNvSpPr txBox="1"/>
          <p:nvPr/>
        </p:nvSpPr>
        <p:spPr>
          <a:xfrm>
            <a:off x="3533194" y="4561859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トライ評価</a:t>
            </a:r>
            <a:r>
              <a:rPr lang="en-US" altLang="ja-JP" sz="1200" dirty="0"/>
              <a:t>/</a:t>
            </a:r>
            <a:r>
              <a:rPr lang="ja-JP" altLang="en-US" sz="1200" dirty="0"/>
              <a:t>アプリ改修</a:t>
            </a:r>
            <a:endParaRPr lang="en-US" altLang="ja-JP" sz="12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5190E9C-6B48-B38B-D831-BABAB6160756}"/>
              </a:ext>
            </a:extLst>
          </p:cNvPr>
          <p:cNvSpPr txBox="1"/>
          <p:nvPr/>
        </p:nvSpPr>
        <p:spPr>
          <a:xfrm>
            <a:off x="5304233" y="4574769"/>
            <a:ext cx="2068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本運用に向けた要件定義</a:t>
            </a:r>
            <a:endParaRPr lang="en-US" altLang="ja-JP" sz="1200" dirty="0"/>
          </a:p>
        </p:txBody>
      </p:sp>
      <p:sp>
        <p:nvSpPr>
          <p:cNvPr id="29" name="矢印: 五方向 28">
            <a:extLst>
              <a:ext uri="{FF2B5EF4-FFF2-40B4-BE49-F238E27FC236}">
                <a16:creationId xmlns:a16="http://schemas.microsoft.com/office/drawing/2014/main" id="{70A41CBB-A923-43D7-B93B-6A2C916170A2}"/>
              </a:ext>
            </a:extLst>
          </p:cNvPr>
          <p:cNvSpPr/>
          <p:nvPr/>
        </p:nvSpPr>
        <p:spPr>
          <a:xfrm>
            <a:off x="6889592" y="4165724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0" name="矢印: 五方向 29">
            <a:extLst>
              <a:ext uri="{FF2B5EF4-FFF2-40B4-BE49-F238E27FC236}">
                <a16:creationId xmlns:a16="http://schemas.microsoft.com/office/drawing/2014/main" id="{CC341418-FC42-DAA3-9669-D7E69347420F}"/>
              </a:ext>
            </a:extLst>
          </p:cNvPr>
          <p:cNvSpPr/>
          <p:nvPr/>
        </p:nvSpPr>
        <p:spPr>
          <a:xfrm>
            <a:off x="5281339" y="5046235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２ヶ月</a:t>
            </a:r>
            <a:r>
              <a:rPr kumimoji="1" lang="en-US" altLang="ja-JP" sz="1400" dirty="0">
                <a:solidFill>
                  <a:schemeClr val="tx1"/>
                </a:solidFill>
              </a:rPr>
              <a:t>~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矢印: 五方向 30">
            <a:extLst>
              <a:ext uri="{FF2B5EF4-FFF2-40B4-BE49-F238E27FC236}">
                <a16:creationId xmlns:a16="http://schemas.microsoft.com/office/drawing/2014/main" id="{7469D709-B33C-926C-AA26-0055BD7C959E}"/>
              </a:ext>
            </a:extLst>
          </p:cNvPr>
          <p:cNvSpPr/>
          <p:nvPr/>
        </p:nvSpPr>
        <p:spPr>
          <a:xfrm>
            <a:off x="6910662" y="5032601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2" name="矢印: 五方向 31">
            <a:extLst>
              <a:ext uri="{FF2B5EF4-FFF2-40B4-BE49-F238E27FC236}">
                <a16:creationId xmlns:a16="http://schemas.microsoft.com/office/drawing/2014/main" id="{AD5EEA3E-9FA9-DCE8-478C-33BE23BD5D19}"/>
              </a:ext>
            </a:extLst>
          </p:cNvPr>
          <p:cNvSpPr/>
          <p:nvPr/>
        </p:nvSpPr>
        <p:spPr>
          <a:xfrm>
            <a:off x="8472410" y="4995200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3" name="矢印: 五方向 32">
            <a:extLst>
              <a:ext uri="{FF2B5EF4-FFF2-40B4-BE49-F238E27FC236}">
                <a16:creationId xmlns:a16="http://schemas.microsoft.com/office/drawing/2014/main" id="{9B2B4DDA-2731-9F58-431E-525605E2E772}"/>
              </a:ext>
            </a:extLst>
          </p:cNvPr>
          <p:cNvSpPr/>
          <p:nvPr/>
        </p:nvSpPr>
        <p:spPr>
          <a:xfrm>
            <a:off x="6962400" y="5833930"/>
            <a:ext cx="235522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3</a:t>
            </a:r>
            <a:r>
              <a:rPr lang="ja-JP" altLang="en-US" sz="1400" dirty="0">
                <a:solidFill>
                  <a:schemeClr val="tx1"/>
                </a:solidFill>
              </a:rPr>
              <a:t>か月</a:t>
            </a:r>
            <a:r>
              <a:rPr lang="en-US" altLang="ja-JP" sz="1400" dirty="0">
                <a:solidFill>
                  <a:schemeClr val="tx1"/>
                </a:solidFill>
              </a:rPr>
              <a:t>~</a:t>
            </a:r>
          </a:p>
        </p:txBody>
      </p:sp>
      <p:sp>
        <p:nvSpPr>
          <p:cNvPr id="34" name="矢印: 五方向 33">
            <a:extLst>
              <a:ext uri="{FF2B5EF4-FFF2-40B4-BE49-F238E27FC236}">
                <a16:creationId xmlns:a16="http://schemas.microsoft.com/office/drawing/2014/main" id="{0B4BED7D-3002-60C0-43F7-B4DD31928D0A}"/>
              </a:ext>
            </a:extLst>
          </p:cNvPr>
          <p:cNvSpPr/>
          <p:nvPr/>
        </p:nvSpPr>
        <p:spPr>
          <a:xfrm>
            <a:off x="9317620" y="5820479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01E0CB-BBC4-BB3D-72A0-A2023EDB160D}"/>
              </a:ext>
            </a:extLst>
          </p:cNvPr>
          <p:cNvSpPr txBox="1"/>
          <p:nvPr/>
        </p:nvSpPr>
        <p:spPr>
          <a:xfrm>
            <a:off x="5588114" y="6241715"/>
            <a:ext cx="1470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要件定義</a:t>
            </a:r>
            <a:endParaRPr lang="en-US" altLang="ja-JP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90FB504-CCEE-C0B4-086D-08804FEDA859}"/>
              </a:ext>
            </a:extLst>
          </p:cNvPr>
          <p:cNvSpPr txBox="1"/>
          <p:nvPr/>
        </p:nvSpPr>
        <p:spPr>
          <a:xfrm>
            <a:off x="1974930" y="4549122"/>
            <a:ext cx="1594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要件定義、技術開発、トライ用アプリ開発</a:t>
            </a:r>
            <a:endParaRPr lang="en-US" altLang="ja-JP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91E5C19-30B5-DC69-A9B4-13F298444ECB}"/>
              </a:ext>
            </a:extLst>
          </p:cNvPr>
          <p:cNvSpPr txBox="1"/>
          <p:nvPr/>
        </p:nvSpPr>
        <p:spPr>
          <a:xfrm>
            <a:off x="9317620" y="6278281"/>
            <a:ext cx="1762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トライ用アプリ開発</a:t>
            </a:r>
            <a:endParaRPr lang="en-US" altLang="ja-JP" sz="1200" dirty="0"/>
          </a:p>
        </p:txBody>
      </p:sp>
      <p:sp>
        <p:nvSpPr>
          <p:cNvPr id="40" name="矢印: 五方向 39">
            <a:extLst>
              <a:ext uri="{FF2B5EF4-FFF2-40B4-BE49-F238E27FC236}">
                <a16:creationId xmlns:a16="http://schemas.microsoft.com/office/drawing/2014/main" id="{AB47B264-676E-4EA0-16E7-3145224D29CE}"/>
              </a:ext>
            </a:extLst>
          </p:cNvPr>
          <p:cNvSpPr/>
          <p:nvPr/>
        </p:nvSpPr>
        <p:spPr>
          <a:xfrm>
            <a:off x="3746503" y="4143738"/>
            <a:ext cx="158576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1" name="矢印: 五方向 40">
            <a:extLst>
              <a:ext uri="{FF2B5EF4-FFF2-40B4-BE49-F238E27FC236}">
                <a16:creationId xmlns:a16="http://schemas.microsoft.com/office/drawing/2014/main" id="{131C7456-EBDB-B0B9-8AAD-DDFD73982D8C}"/>
              </a:ext>
            </a:extLst>
          </p:cNvPr>
          <p:cNvSpPr/>
          <p:nvPr/>
        </p:nvSpPr>
        <p:spPr>
          <a:xfrm>
            <a:off x="3709586" y="5042142"/>
            <a:ext cx="1470254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6F0A15C-E2BF-39A4-257C-1FF0815C5FA7}"/>
              </a:ext>
            </a:extLst>
          </p:cNvPr>
          <p:cNvSpPr txBox="1"/>
          <p:nvPr/>
        </p:nvSpPr>
        <p:spPr>
          <a:xfrm>
            <a:off x="3991941" y="5444633"/>
            <a:ext cx="8694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要件定義</a:t>
            </a:r>
            <a:endParaRPr lang="en-US" altLang="ja-JP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E9084FB-CABF-37F6-54AE-27BEF2B692B9}"/>
              </a:ext>
            </a:extLst>
          </p:cNvPr>
          <p:cNvSpPr txBox="1"/>
          <p:nvPr/>
        </p:nvSpPr>
        <p:spPr>
          <a:xfrm>
            <a:off x="5101421" y="5490231"/>
            <a:ext cx="2130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技術開発</a:t>
            </a:r>
            <a:r>
              <a:rPr lang="en-US" altLang="ja-JP" sz="1200" dirty="0"/>
              <a:t>/</a:t>
            </a:r>
            <a:r>
              <a:rPr lang="ja-JP" altLang="en-US" sz="1200" dirty="0"/>
              <a:t>トライアプリ開発</a:t>
            </a:r>
            <a:endParaRPr lang="en-US" altLang="ja-JP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DA0DCE3-4B49-8553-340E-E1CC296458DB}"/>
              </a:ext>
            </a:extLst>
          </p:cNvPr>
          <p:cNvSpPr txBox="1"/>
          <p:nvPr/>
        </p:nvSpPr>
        <p:spPr>
          <a:xfrm>
            <a:off x="7150145" y="5466298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トライ評価</a:t>
            </a:r>
            <a:r>
              <a:rPr lang="en-US" altLang="ja-JP" sz="1200" dirty="0"/>
              <a:t>/</a:t>
            </a:r>
            <a:r>
              <a:rPr lang="ja-JP" altLang="en-US" sz="1200" dirty="0"/>
              <a:t>アプリ改修</a:t>
            </a:r>
            <a:endParaRPr lang="en-US" altLang="ja-JP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1810B57-6556-3A7B-EBBC-81192CAFDB86}"/>
              </a:ext>
            </a:extLst>
          </p:cNvPr>
          <p:cNvSpPr txBox="1"/>
          <p:nvPr/>
        </p:nvSpPr>
        <p:spPr>
          <a:xfrm>
            <a:off x="8879970" y="5440477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本運用に向けた要件定義</a:t>
            </a:r>
            <a:endParaRPr lang="en-US" altLang="ja-JP" sz="1200" dirty="0"/>
          </a:p>
        </p:txBody>
      </p:sp>
      <p:sp>
        <p:nvSpPr>
          <p:cNvPr id="46" name="矢印: 五方向 45">
            <a:extLst>
              <a:ext uri="{FF2B5EF4-FFF2-40B4-BE49-F238E27FC236}">
                <a16:creationId xmlns:a16="http://schemas.microsoft.com/office/drawing/2014/main" id="{C8B74563-FAFB-1395-77B8-A6DEB4BC986B}"/>
              </a:ext>
            </a:extLst>
          </p:cNvPr>
          <p:cNvSpPr/>
          <p:nvPr/>
        </p:nvSpPr>
        <p:spPr>
          <a:xfrm>
            <a:off x="10083102" y="4987292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3F3F4B5-D3C9-6E80-F0A0-1FEC0B3FEC02}"/>
              </a:ext>
            </a:extLst>
          </p:cNvPr>
          <p:cNvSpPr txBox="1"/>
          <p:nvPr/>
        </p:nvSpPr>
        <p:spPr>
          <a:xfrm>
            <a:off x="12525580" y="6277346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本システム顔発</a:t>
            </a:r>
            <a:endParaRPr lang="en-US" altLang="ja-JP" sz="1200" dirty="0"/>
          </a:p>
        </p:txBody>
      </p:sp>
      <p:sp>
        <p:nvSpPr>
          <p:cNvPr id="48" name="矢印: 五方向 47">
            <a:extLst>
              <a:ext uri="{FF2B5EF4-FFF2-40B4-BE49-F238E27FC236}">
                <a16:creationId xmlns:a16="http://schemas.microsoft.com/office/drawing/2014/main" id="{C576ED76-4CAD-906C-B494-06355F5662D2}"/>
              </a:ext>
            </a:extLst>
          </p:cNvPr>
          <p:cNvSpPr/>
          <p:nvPr/>
        </p:nvSpPr>
        <p:spPr>
          <a:xfrm>
            <a:off x="10859700" y="5811699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49" name="矢印: 五方向 48">
            <a:extLst>
              <a:ext uri="{FF2B5EF4-FFF2-40B4-BE49-F238E27FC236}">
                <a16:creationId xmlns:a16="http://schemas.microsoft.com/office/drawing/2014/main" id="{32EE6078-A796-B866-37CE-BD9358F98F0A}"/>
              </a:ext>
            </a:extLst>
          </p:cNvPr>
          <p:cNvSpPr/>
          <p:nvPr/>
        </p:nvSpPr>
        <p:spPr>
          <a:xfrm>
            <a:off x="12433757" y="5850547"/>
            <a:ext cx="1510010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r>
              <a:rPr kumimoji="1" lang="ja-JP" altLang="en-US" sz="1400" dirty="0">
                <a:solidFill>
                  <a:schemeClr val="tx1"/>
                </a:solidFill>
              </a:rPr>
              <a:t>ヶ月～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F6907E6-BF78-0D0F-C80F-3ED09F02412A}"/>
              </a:ext>
            </a:extLst>
          </p:cNvPr>
          <p:cNvSpPr txBox="1"/>
          <p:nvPr/>
        </p:nvSpPr>
        <p:spPr>
          <a:xfrm>
            <a:off x="10950956" y="6234192"/>
            <a:ext cx="14187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本運用に向けた</a:t>
            </a:r>
            <a:endParaRPr lang="en-US" altLang="ja-JP" sz="1200" dirty="0"/>
          </a:p>
          <a:p>
            <a:r>
              <a:rPr lang="ja-JP" altLang="en-US" sz="1200" dirty="0"/>
              <a:t>要件定義</a:t>
            </a:r>
            <a:endParaRPr lang="en-US" altLang="ja-JP" sz="12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EBCE31C-6335-A296-1066-564FE83E4C0F}"/>
              </a:ext>
            </a:extLst>
          </p:cNvPr>
          <p:cNvSpPr txBox="1"/>
          <p:nvPr/>
        </p:nvSpPr>
        <p:spPr>
          <a:xfrm>
            <a:off x="10859700" y="5424085"/>
            <a:ext cx="1979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本システム顔発</a:t>
            </a:r>
            <a:endParaRPr lang="en-US" altLang="ja-JP" sz="12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AAB6A44-1010-5196-33F2-BAA08CF4C895}"/>
              </a:ext>
            </a:extLst>
          </p:cNvPr>
          <p:cNvSpPr txBox="1"/>
          <p:nvPr/>
        </p:nvSpPr>
        <p:spPr>
          <a:xfrm>
            <a:off x="7226955" y="4566500"/>
            <a:ext cx="1349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本システム開発</a:t>
            </a:r>
            <a:endParaRPr lang="en-US" altLang="ja-JP" sz="1200" dirty="0"/>
          </a:p>
        </p:txBody>
      </p:sp>
      <p:sp>
        <p:nvSpPr>
          <p:cNvPr id="53" name="吹き出し: 四角形 52">
            <a:extLst>
              <a:ext uri="{FF2B5EF4-FFF2-40B4-BE49-F238E27FC236}">
                <a16:creationId xmlns:a16="http://schemas.microsoft.com/office/drawing/2014/main" id="{7D364DBA-B542-D537-4F2A-9F88377E9282}"/>
              </a:ext>
            </a:extLst>
          </p:cNvPr>
          <p:cNvSpPr/>
          <p:nvPr/>
        </p:nvSpPr>
        <p:spPr>
          <a:xfrm>
            <a:off x="7601805" y="814055"/>
            <a:ext cx="818867" cy="351354"/>
          </a:xfrm>
          <a:prstGeom prst="wedgeRectCallout">
            <a:avLst>
              <a:gd name="adj1" fmla="val -31429"/>
              <a:gd name="adj2" fmla="val 8329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accent6"/>
                </a:solidFill>
              </a:rPr>
              <a:t>T447</a:t>
            </a:r>
            <a:r>
              <a:rPr kumimoji="1" lang="ja-JP" altLang="en-US" sz="1000" dirty="0">
                <a:solidFill>
                  <a:schemeClr val="accent6"/>
                </a:solidFill>
              </a:rPr>
              <a:t>号口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7767CB6-8913-49E8-B041-6840D2EBF9D1}"/>
              </a:ext>
            </a:extLst>
          </p:cNvPr>
          <p:cNvSpPr/>
          <p:nvPr/>
        </p:nvSpPr>
        <p:spPr>
          <a:xfrm>
            <a:off x="8617083" y="1800864"/>
            <a:ext cx="4987076" cy="29181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b="1" dirty="0">
                <a:solidFill>
                  <a:schemeClr val="accent6"/>
                </a:solidFill>
              </a:rPr>
              <a:t>【</a:t>
            </a:r>
            <a:r>
              <a:rPr lang="ja-JP" altLang="en-US" sz="1400" b="1" dirty="0">
                <a:solidFill>
                  <a:schemeClr val="accent6"/>
                </a:solidFill>
              </a:rPr>
              <a:t>確認事項</a:t>
            </a:r>
            <a:r>
              <a:rPr lang="en-US" altLang="ja-JP" sz="1400" b="1" dirty="0">
                <a:solidFill>
                  <a:schemeClr val="accent6"/>
                </a:solidFill>
              </a:rPr>
              <a:t>】</a:t>
            </a:r>
          </a:p>
          <a:p>
            <a:r>
              <a:rPr kumimoji="1" lang="en-US" altLang="ja-JP" sz="1400" b="1" dirty="0">
                <a:solidFill>
                  <a:schemeClr val="accent6"/>
                </a:solidFill>
              </a:rPr>
              <a:t>Q.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下期終了時点のゴール？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en-US" altLang="ja-JP" sz="1400" b="1" dirty="0">
                <a:solidFill>
                  <a:schemeClr val="accent6"/>
                </a:solidFill>
              </a:rPr>
              <a:t>Q.</a:t>
            </a:r>
            <a:r>
              <a:rPr lang="ja-JP" altLang="en-US" sz="1400" b="1" dirty="0">
                <a:solidFill>
                  <a:schemeClr val="accent6"/>
                </a:solidFill>
              </a:rPr>
              <a:t> どのようなアプリを展開するのか？（トライ </a:t>
            </a:r>
            <a:r>
              <a:rPr lang="en-US" altLang="ja-JP" sz="1400" b="1" dirty="0">
                <a:solidFill>
                  <a:schemeClr val="accent6"/>
                </a:solidFill>
              </a:rPr>
              <a:t>or </a:t>
            </a:r>
            <a:r>
              <a:rPr lang="ja-JP" altLang="en-US" sz="1400" b="1" dirty="0">
                <a:solidFill>
                  <a:schemeClr val="accent6"/>
                </a:solidFill>
              </a:rPr>
              <a:t>本番？）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kumimoji="1" lang="en-US" altLang="ja-JP" sz="1400" b="1" dirty="0">
                <a:solidFill>
                  <a:schemeClr val="accent6"/>
                </a:solidFill>
              </a:rPr>
              <a:t>Q. 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分析 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or 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予測？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　・何の分析？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kumimoji="1" lang="ja-JP" altLang="en-US" sz="1400" b="1" dirty="0">
                <a:solidFill>
                  <a:schemeClr val="accent6"/>
                </a:solidFill>
              </a:rPr>
              <a:t>　　・</a:t>
            </a:r>
            <a:r>
              <a:rPr lang="ja-JP" altLang="en-US" sz="1400" b="1" dirty="0">
                <a:solidFill>
                  <a:schemeClr val="accent6"/>
                </a:solidFill>
              </a:rPr>
              <a:t>集欠？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集欠以外？設計値？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　・分析のレベル感、精度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kumimoji="1" lang="ja-JP" altLang="en-US" sz="1400" b="1" dirty="0">
                <a:solidFill>
                  <a:schemeClr val="accent6"/>
                </a:solidFill>
              </a:rPr>
              <a:t>　・予測のレベル感、精度</a:t>
            </a:r>
            <a:endParaRPr kumimoji="1" lang="en-US" altLang="ja-JP" sz="1400" b="1" dirty="0">
              <a:solidFill>
                <a:schemeClr val="accent6"/>
              </a:solidFill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DF121EE4-A4E4-CE95-6ED6-AFF6B69E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3" y="5040930"/>
            <a:ext cx="1019673" cy="570713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70990329-66BD-E28C-C9F4-F627D6768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36" y="6009845"/>
            <a:ext cx="3704798" cy="672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矢印: 五方向 10">
            <a:extLst>
              <a:ext uri="{FF2B5EF4-FFF2-40B4-BE49-F238E27FC236}">
                <a16:creationId xmlns:a16="http://schemas.microsoft.com/office/drawing/2014/main" id="{58965A50-9A3E-B33B-A3E6-59492EB8652C}"/>
              </a:ext>
            </a:extLst>
          </p:cNvPr>
          <p:cNvSpPr/>
          <p:nvPr/>
        </p:nvSpPr>
        <p:spPr>
          <a:xfrm>
            <a:off x="10198279" y="172406"/>
            <a:ext cx="1651286" cy="381964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想定工数</a:t>
            </a:r>
          </a:p>
        </p:txBody>
      </p:sp>
      <p:sp>
        <p:nvSpPr>
          <p:cNvPr id="19" name="星: 5 pt 18">
            <a:extLst>
              <a:ext uri="{FF2B5EF4-FFF2-40B4-BE49-F238E27FC236}">
                <a16:creationId xmlns:a16="http://schemas.microsoft.com/office/drawing/2014/main" id="{CC10C045-62A9-2B45-B454-8FA7BC0E3909}"/>
              </a:ext>
            </a:extLst>
          </p:cNvPr>
          <p:cNvSpPr/>
          <p:nvPr/>
        </p:nvSpPr>
        <p:spPr>
          <a:xfrm>
            <a:off x="4325839" y="1787550"/>
            <a:ext cx="237748" cy="218967"/>
          </a:xfrm>
          <a:prstGeom prst="star5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9D5AD1C-BE5A-1A9A-354A-073D6E211024}"/>
              </a:ext>
            </a:extLst>
          </p:cNvPr>
          <p:cNvSpPr txBox="1"/>
          <p:nvPr/>
        </p:nvSpPr>
        <p:spPr>
          <a:xfrm>
            <a:off x="4542708" y="1785474"/>
            <a:ext cx="129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続行判断する</a:t>
            </a:r>
          </a:p>
        </p:txBody>
      </p:sp>
    </p:spTree>
    <p:extLst>
      <p:ext uri="{BB962C8B-B14F-4D97-AF65-F5344CB8AC3E}">
        <p14:creationId xmlns:p14="http://schemas.microsoft.com/office/powerpoint/2010/main" val="224793938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32422</TotalTime>
  <Words>637</Words>
  <Application>Microsoft Office PowerPoint</Application>
  <PresentationFormat>ワイド画面</PresentationFormat>
  <Paragraphs>178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199</cp:revision>
  <dcterms:created xsi:type="dcterms:W3CDTF">2022-01-19T01:36:44Z</dcterms:created>
  <dcterms:modified xsi:type="dcterms:W3CDTF">2024-10-02T00:03:02Z</dcterms:modified>
</cp:coreProperties>
</file>