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7"/>
  </p:notesMasterIdLst>
  <p:sldIdLst>
    <p:sldId id="345" r:id="rId5"/>
    <p:sldId id="346" r:id="rId6"/>
    <p:sldId id="338" r:id="rId7"/>
    <p:sldId id="342" r:id="rId8"/>
    <p:sldId id="337" r:id="rId9"/>
    <p:sldId id="340" r:id="rId10"/>
    <p:sldId id="341" r:id="rId11"/>
    <p:sldId id="343" r:id="rId12"/>
    <p:sldId id="344" r:id="rId13"/>
    <p:sldId id="333" r:id="rId14"/>
    <p:sldId id="336" r:id="rId15"/>
    <p:sldId id="277"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xmlns=""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p:scale>
          <a:sx n="81" d="100"/>
          <a:sy n="81" d="100"/>
        </p:scale>
        <p:origin x="-3056" y="-7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23/11/05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23/11/05</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23/11/05</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23/11/05</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23/11/05</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23/11/05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4.xml"/><Relationship Id="rId7"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23/11/05</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11月 5日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698678" y="267986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t>B</a:t>
            </a:r>
            <a:endParaRPr kumimoji="1" lang="ja-JP" altLang="en-US" sz="1000" dirty="0"/>
          </a:p>
        </p:txBody>
      </p:sp>
      <p:sp>
        <p:nvSpPr>
          <p:cNvPr id="6" name="正方形/長方形 5"/>
          <p:cNvSpPr/>
          <p:nvPr/>
        </p:nvSpPr>
        <p:spPr>
          <a:xfrm>
            <a:off x="3521365" y="1395512"/>
            <a:ext cx="3221180" cy="37094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分析</a:t>
            </a:r>
            <a:endParaRPr kumimoji="1" lang="ja-JP" altLang="en-US" dirty="0"/>
          </a:p>
        </p:txBody>
      </p:sp>
      <p:sp>
        <p:nvSpPr>
          <p:cNvPr id="8" name="円/楕円 7"/>
          <p:cNvSpPr/>
          <p:nvPr/>
        </p:nvSpPr>
        <p:spPr>
          <a:xfrm>
            <a:off x="3724077" y="3640451"/>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t>かんばん数</a:t>
            </a:r>
            <a:endParaRPr kumimoji="1" lang="ja-JP" altLang="en-US" sz="1000" dirty="0"/>
          </a:p>
        </p:txBody>
      </p:sp>
      <p:sp>
        <p:nvSpPr>
          <p:cNvPr id="9" name="円/楕円 8"/>
          <p:cNvSpPr/>
          <p:nvPr/>
        </p:nvSpPr>
        <p:spPr>
          <a:xfrm>
            <a:off x="3724078" y="4702631"/>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t>便振れ</a:t>
            </a:r>
            <a:endParaRPr kumimoji="1" lang="ja-JP" altLang="en-US" sz="1000" dirty="0"/>
          </a:p>
        </p:txBody>
      </p:sp>
      <p:sp>
        <p:nvSpPr>
          <p:cNvPr id="10" name="円/楕円 9"/>
          <p:cNvSpPr/>
          <p:nvPr/>
        </p:nvSpPr>
        <p:spPr>
          <a:xfrm>
            <a:off x="1516605" y="268958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t>工程の能力</a:t>
            </a:r>
            <a:endParaRPr kumimoji="1" lang="ja-JP" altLang="en-US" sz="1000" dirty="0"/>
          </a:p>
        </p:txBody>
      </p:sp>
      <p:sp>
        <p:nvSpPr>
          <p:cNvPr id="11" name="円/楕円 10"/>
          <p:cNvSpPr/>
          <p:nvPr/>
        </p:nvSpPr>
        <p:spPr>
          <a:xfrm>
            <a:off x="1562787" y="365940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t>設計値</a:t>
            </a:r>
            <a:endParaRPr kumimoji="1" lang="ja-JP" altLang="en-US" sz="1000" dirty="0"/>
          </a:p>
        </p:txBody>
      </p:sp>
      <p:sp>
        <p:nvSpPr>
          <p:cNvPr id="12" name="円/楕円 11"/>
          <p:cNvSpPr/>
          <p:nvPr/>
        </p:nvSpPr>
        <p:spPr>
          <a:xfrm>
            <a:off x="1608969" y="469849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t>ダイヤ</a:t>
            </a:r>
            <a:endParaRPr kumimoji="1" lang="ja-JP" altLang="en-US" sz="1000" dirty="0"/>
          </a:p>
        </p:txBody>
      </p:sp>
      <p:sp>
        <p:nvSpPr>
          <p:cNvPr id="13" name="正方形/長方形 12">
            <a:extLst>
              <a:ext uri="{FF2B5EF4-FFF2-40B4-BE49-F238E27FC236}">
                <a16:creationId xmlns:a16="http://schemas.microsoft.com/office/drawing/2014/main" xmlns="" id="{6D218DD7-53E1-4F8C-A42D-5D2CF7194565}"/>
              </a:ext>
            </a:extLst>
          </p:cNvPr>
          <p:cNvSpPr/>
          <p:nvPr/>
        </p:nvSpPr>
        <p:spPr>
          <a:xfrm>
            <a:off x="-125428" y="-1335294"/>
            <a:ext cx="10431379" cy="113145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sz="1000" dirty="0"/>
              <a:t>、現状定期的にできていない。</a:t>
            </a:r>
            <a:endParaRPr lang="en-US" altLang="ja-JP" sz="1000" dirty="0"/>
          </a:p>
          <a:p>
            <a:r>
              <a:rPr kumimoji="1" lang="ja-JP" altLang="en-US" sz="1000"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sz="1000" dirty="0"/>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a:p>
          <a:p>
            <a:r>
              <a:rPr kumimoji="1" lang="ja-JP" altLang="en-US" sz="1000" dirty="0"/>
              <a:t>今はトラックの便振れの寄与度も分からない。計画の変更はその先の話</a:t>
            </a:r>
          </a:p>
        </p:txBody>
      </p:sp>
      <p:sp>
        <p:nvSpPr>
          <p:cNvPr id="14" name="円/楕円 13"/>
          <p:cNvSpPr/>
          <p:nvPr/>
        </p:nvSpPr>
        <p:spPr>
          <a:xfrm>
            <a:off x="5619841" y="3157851"/>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t>在庫数</a:t>
            </a:r>
            <a:endParaRPr lang="en-US" altLang="ja-JP" sz="1000" dirty="0" smtClean="0"/>
          </a:p>
        </p:txBody>
      </p:sp>
      <p:sp>
        <p:nvSpPr>
          <p:cNvPr id="15" name="円/楕円 14"/>
          <p:cNvSpPr/>
          <p:nvPr/>
        </p:nvSpPr>
        <p:spPr>
          <a:xfrm>
            <a:off x="5677568" y="419694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t>LT</a:t>
            </a:r>
          </a:p>
        </p:txBody>
      </p:sp>
      <p:cxnSp>
        <p:nvCxnSpPr>
          <p:cNvPr id="17" name="直線矢印コネクタ 16"/>
          <p:cNvCxnSpPr>
            <a:stCxn id="4" idx="6"/>
            <a:endCxn id="14" idx="1"/>
          </p:cNvCxnSpPr>
          <p:nvPr/>
        </p:nvCxnSpPr>
        <p:spPr>
          <a:xfrm>
            <a:off x="4541497" y="2876142"/>
            <a:ext cx="1201772" cy="3391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8" idx="6"/>
            <a:endCxn id="14" idx="2"/>
          </p:cNvCxnSpPr>
          <p:nvPr/>
        </p:nvCxnSpPr>
        <p:spPr>
          <a:xfrm flipV="1">
            <a:off x="4566896" y="3354124"/>
            <a:ext cx="1052945" cy="482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6"/>
            <a:endCxn id="15" idx="1"/>
          </p:cNvCxnSpPr>
          <p:nvPr/>
        </p:nvCxnSpPr>
        <p:spPr>
          <a:xfrm>
            <a:off x="4541497" y="2876142"/>
            <a:ext cx="1259499" cy="137828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6"/>
            <a:endCxn id="15" idx="2"/>
          </p:cNvCxnSpPr>
          <p:nvPr/>
        </p:nvCxnSpPr>
        <p:spPr>
          <a:xfrm>
            <a:off x="4566896" y="3836724"/>
            <a:ext cx="1110672" cy="55649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7"/>
            <a:endCxn id="14" idx="3"/>
          </p:cNvCxnSpPr>
          <p:nvPr/>
        </p:nvCxnSpPr>
        <p:spPr>
          <a:xfrm flipV="1">
            <a:off x="4443469" y="3492909"/>
            <a:ext cx="1299800" cy="126720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15" idx="3"/>
          </p:cNvCxnSpPr>
          <p:nvPr/>
        </p:nvCxnSpPr>
        <p:spPr>
          <a:xfrm flipV="1">
            <a:off x="4566897" y="4532000"/>
            <a:ext cx="1234099" cy="3669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141107" y="1395512"/>
            <a:ext cx="3186292"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潜在的な原因</a:t>
            </a:r>
            <a:endParaRPr kumimoji="1" lang="ja-JP" altLang="en-US" dirty="0"/>
          </a:p>
        </p:txBody>
      </p:sp>
      <p:sp>
        <p:nvSpPr>
          <p:cNvPr id="38" name="テキスト ボックス 37"/>
          <p:cNvSpPr txBox="1"/>
          <p:nvPr/>
        </p:nvSpPr>
        <p:spPr>
          <a:xfrm>
            <a:off x="4807042" y="4781141"/>
            <a:ext cx="569387" cy="246221"/>
          </a:xfrm>
          <a:prstGeom prst="rect">
            <a:avLst/>
          </a:prstGeom>
          <a:noFill/>
        </p:spPr>
        <p:txBody>
          <a:bodyPr wrap="none" rtlCol="0">
            <a:spAutoFit/>
          </a:bodyPr>
          <a:lstStyle/>
          <a:p>
            <a:r>
              <a:rPr kumimoji="1" lang="ja-JP" altLang="en-US" sz="1000" dirty="0" smtClean="0">
                <a:solidFill>
                  <a:srgbClr val="FF0000"/>
                </a:solidFill>
              </a:rPr>
              <a:t>影響度</a:t>
            </a:r>
            <a:endParaRPr kumimoji="1" lang="ja-JP" altLang="en-US" sz="1000" dirty="0">
              <a:solidFill>
                <a:srgbClr val="FF0000"/>
              </a:solidFill>
            </a:endParaRPr>
          </a:p>
        </p:txBody>
      </p:sp>
      <p:sp>
        <p:nvSpPr>
          <p:cNvPr id="39" name="右矢印 38"/>
          <p:cNvSpPr/>
          <p:nvPr/>
        </p:nvSpPr>
        <p:spPr>
          <a:xfrm>
            <a:off x="7042727" y="2805546"/>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29583" y="3385127"/>
            <a:ext cx="825867" cy="246221"/>
          </a:xfrm>
          <a:prstGeom prst="rect">
            <a:avLst/>
          </a:prstGeom>
          <a:noFill/>
        </p:spPr>
        <p:txBody>
          <a:bodyPr wrap="none" rtlCol="0">
            <a:spAutoFit/>
          </a:bodyPr>
          <a:lstStyle/>
          <a:p>
            <a:r>
              <a:rPr kumimoji="1" lang="ja-JP" altLang="en-US" sz="1000" dirty="0" smtClean="0">
                <a:solidFill>
                  <a:srgbClr val="FF0000"/>
                </a:solidFill>
              </a:rPr>
              <a:t>問題を発見</a:t>
            </a:r>
            <a:endParaRPr kumimoji="1" lang="ja-JP" altLang="en-US" sz="1000" dirty="0">
              <a:solidFill>
                <a:srgbClr val="FF0000"/>
              </a:solidFill>
            </a:endParaRPr>
          </a:p>
        </p:txBody>
      </p:sp>
      <p:sp>
        <p:nvSpPr>
          <p:cNvPr id="42" name="正方形/長方形 41"/>
          <p:cNvSpPr/>
          <p:nvPr/>
        </p:nvSpPr>
        <p:spPr>
          <a:xfrm>
            <a:off x="8202860" y="2611738"/>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t>調達に報告</a:t>
            </a:r>
            <a:endParaRPr kumimoji="1" lang="ja-JP" altLang="en-US" sz="1000" dirty="0"/>
          </a:p>
        </p:txBody>
      </p:sp>
      <p:sp>
        <p:nvSpPr>
          <p:cNvPr id="43" name="正方形/長方形 42"/>
          <p:cNvSpPr/>
          <p:nvPr/>
        </p:nvSpPr>
        <p:spPr>
          <a:xfrm>
            <a:off x="7703126" y="1426872"/>
            <a:ext cx="1879601" cy="3303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アクション</a:t>
            </a:r>
            <a:endParaRPr kumimoji="1" lang="ja-JP" altLang="en-US" dirty="0"/>
          </a:p>
        </p:txBody>
      </p:sp>
      <p:sp>
        <p:nvSpPr>
          <p:cNvPr id="45" name="正方形/長方形 44"/>
          <p:cNvSpPr/>
          <p:nvPr/>
        </p:nvSpPr>
        <p:spPr>
          <a:xfrm>
            <a:off x="5545951" y="2947724"/>
            <a:ext cx="1004454" cy="211050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4719297" y="2788398"/>
            <a:ext cx="711199" cy="228138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5894624" y="4783450"/>
            <a:ext cx="441146" cy="246221"/>
          </a:xfrm>
          <a:prstGeom prst="rect">
            <a:avLst/>
          </a:prstGeom>
          <a:noFill/>
        </p:spPr>
        <p:txBody>
          <a:bodyPr wrap="none" rtlCol="0">
            <a:spAutoFit/>
          </a:bodyPr>
          <a:lstStyle/>
          <a:p>
            <a:r>
              <a:rPr kumimoji="1" lang="ja-JP" altLang="en-US" sz="1000" dirty="0" smtClean="0">
                <a:solidFill>
                  <a:schemeClr val="accent1"/>
                </a:solidFill>
              </a:rPr>
              <a:t>問題</a:t>
            </a:r>
            <a:endParaRPr kumimoji="1" lang="ja-JP" altLang="en-US" sz="1000" dirty="0">
              <a:solidFill>
                <a:schemeClr val="accent1"/>
              </a:solidFill>
            </a:endParaRPr>
          </a:p>
        </p:txBody>
      </p:sp>
      <p:sp>
        <p:nvSpPr>
          <p:cNvPr id="48" name="テキスト ボックス 47"/>
          <p:cNvSpPr txBox="1"/>
          <p:nvPr/>
        </p:nvSpPr>
        <p:spPr>
          <a:xfrm>
            <a:off x="5539024" y="5109032"/>
            <a:ext cx="1082348" cy="400110"/>
          </a:xfrm>
          <a:prstGeom prst="rect">
            <a:avLst/>
          </a:prstGeom>
          <a:noFill/>
        </p:spPr>
        <p:txBody>
          <a:bodyPr wrap="none" rtlCol="0">
            <a:spAutoFit/>
          </a:bodyPr>
          <a:lstStyle/>
          <a:p>
            <a:r>
              <a:rPr lang="ja-JP" altLang="en-US" sz="1000" dirty="0" smtClean="0">
                <a:solidFill>
                  <a:schemeClr val="accent1"/>
                </a:solidFill>
              </a:rPr>
              <a:t>設計値を上回る</a:t>
            </a:r>
            <a:endParaRPr lang="en-US" altLang="ja-JP" sz="1000" dirty="0" smtClean="0">
              <a:solidFill>
                <a:schemeClr val="accent1"/>
              </a:solidFill>
            </a:endParaRPr>
          </a:p>
          <a:p>
            <a:r>
              <a:rPr lang="ja-JP" altLang="en-US" sz="1000" dirty="0" smtClean="0">
                <a:solidFill>
                  <a:schemeClr val="accent1"/>
                </a:solidFill>
              </a:rPr>
              <a:t>設計値を下回る</a:t>
            </a:r>
            <a:endParaRPr kumimoji="1" lang="ja-JP" altLang="en-US" sz="1000" dirty="0">
              <a:solidFill>
                <a:schemeClr val="accent1"/>
              </a:solidFill>
            </a:endParaRPr>
          </a:p>
        </p:txBody>
      </p:sp>
      <p:sp>
        <p:nvSpPr>
          <p:cNvPr id="49" name="左カーブ矢印 48"/>
          <p:cNvSpPr/>
          <p:nvPr/>
        </p:nvSpPr>
        <p:spPr>
          <a:xfrm rot="5400000">
            <a:off x="4864700" y="4781072"/>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710061" y="6081160"/>
            <a:ext cx="954107" cy="246221"/>
          </a:xfrm>
          <a:prstGeom prst="rect">
            <a:avLst/>
          </a:prstGeom>
          <a:noFill/>
        </p:spPr>
        <p:txBody>
          <a:bodyPr wrap="none" rtlCol="0">
            <a:spAutoFit/>
          </a:bodyPr>
          <a:lstStyle/>
          <a:p>
            <a:r>
              <a:rPr kumimoji="1" lang="ja-JP" altLang="en-US" sz="1000" dirty="0" smtClean="0">
                <a:solidFill>
                  <a:schemeClr val="accent1"/>
                </a:solidFill>
              </a:rPr>
              <a:t>その原因は？</a:t>
            </a:r>
            <a:endParaRPr kumimoji="1" lang="ja-JP" altLang="en-US" sz="1000" dirty="0">
              <a:solidFill>
                <a:schemeClr val="accent1"/>
              </a:solidFill>
            </a:endParaRPr>
          </a:p>
        </p:txBody>
      </p:sp>
      <p:sp>
        <p:nvSpPr>
          <p:cNvPr id="53" name="正方形/長方形 52"/>
          <p:cNvSpPr/>
          <p:nvPr/>
        </p:nvSpPr>
        <p:spPr>
          <a:xfrm>
            <a:off x="3527805" y="2569033"/>
            <a:ext cx="3230417" cy="378229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0650495" y="2614046"/>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t>ーーー</a:t>
            </a:r>
            <a:endParaRPr kumimoji="1" lang="ja-JP" altLang="en-US" sz="1000" dirty="0"/>
          </a:p>
        </p:txBody>
      </p:sp>
      <p:cxnSp>
        <p:nvCxnSpPr>
          <p:cNvPr id="55" name="直線矢印コネクタ 54"/>
          <p:cNvCxnSpPr>
            <a:stCxn id="42" idx="3"/>
            <a:endCxn id="54" idx="1"/>
          </p:cNvCxnSpPr>
          <p:nvPr/>
        </p:nvCxnSpPr>
        <p:spPr>
          <a:xfrm>
            <a:off x="9078007" y="2795311"/>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9" name="正方形/長方形 58"/>
          <p:cNvSpPr/>
          <p:nvPr/>
        </p:nvSpPr>
        <p:spPr>
          <a:xfrm>
            <a:off x="10312399" y="1489590"/>
            <a:ext cx="1879601" cy="30457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結果</a:t>
            </a:r>
            <a:endParaRPr kumimoji="1" lang="ja-JP" altLang="en-US" dirty="0"/>
          </a:p>
        </p:txBody>
      </p:sp>
      <p:sp>
        <p:nvSpPr>
          <p:cNvPr id="60" name="テキスト ボックス 59"/>
          <p:cNvSpPr txBox="1"/>
          <p:nvPr/>
        </p:nvSpPr>
        <p:spPr>
          <a:xfrm>
            <a:off x="9417444" y="2844954"/>
            <a:ext cx="954107" cy="246221"/>
          </a:xfrm>
          <a:prstGeom prst="rect">
            <a:avLst/>
          </a:prstGeom>
          <a:noFill/>
        </p:spPr>
        <p:txBody>
          <a:bodyPr wrap="none" rtlCol="0">
            <a:spAutoFit/>
          </a:bodyPr>
          <a:lstStyle/>
          <a:p>
            <a:r>
              <a:rPr lang="ja-JP" altLang="en-US" sz="1000" dirty="0" smtClean="0">
                <a:solidFill>
                  <a:schemeClr val="accent1"/>
                </a:solidFill>
              </a:rPr>
              <a:t>仕入先に指導</a:t>
            </a:r>
            <a:endParaRPr kumimoji="1" lang="ja-JP" altLang="en-US" sz="1000" dirty="0">
              <a:solidFill>
                <a:schemeClr val="accent1"/>
              </a:solidFill>
            </a:endParaRPr>
          </a:p>
        </p:txBody>
      </p:sp>
      <p:sp>
        <p:nvSpPr>
          <p:cNvPr id="62" name="左カーブ矢印 61"/>
          <p:cNvSpPr/>
          <p:nvPr/>
        </p:nvSpPr>
        <p:spPr>
          <a:xfrm rot="5400000">
            <a:off x="2707156" y="4829563"/>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テキスト ボックス 67"/>
          <p:cNvSpPr txBox="1"/>
          <p:nvPr/>
        </p:nvSpPr>
        <p:spPr>
          <a:xfrm>
            <a:off x="3512112" y="1827533"/>
            <a:ext cx="3229648" cy="707886"/>
          </a:xfrm>
          <a:prstGeom prst="rect">
            <a:avLst/>
          </a:prstGeom>
          <a:solidFill>
            <a:srgbClr val="FFFF00"/>
          </a:solidFill>
        </p:spPr>
        <p:txBody>
          <a:bodyPr wrap="square" rtlCol="0">
            <a:spAutoFit/>
          </a:bodyPr>
          <a:lstStyle/>
          <a:p>
            <a:r>
              <a:rPr lang="ja-JP" altLang="en-US" sz="1000" dirty="0" smtClean="0">
                <a:solidFill>
                  <a:schemeClr val="accent1"/>
                </a:solidFill>
              </a:rPr>
              <a:t>現場は忙しいので、分析をする余裕がない。</a:t>
            </a:r>
            <a:endParaRPr lang="en-US" altLang="ja-JP" sz="1000" dirty="0" smtClean="0">
              <a:solidFill>
                <a:schemeClr val="accent1"/>
              </a:solidFill>
            </a:endParaRPr>
          </a:p>
          <a:p>
            <a:r>
              <a:rPr lang="ja-JP" altLang="en-US" sz="1000" dirty="0" smtClean="0">
                <a:solidFill>
                  <a:schemeClr val="accent1"/>
                </a:solidFill>
              </a:rPr>
              <a:t>分析工数を減らし、現場で適正化活動を維持管理できるようにしたい（現状は適正化活動を定期的にできていなく、将来のあるべき姿を検討している状況）</a:t>
            </a:r>
            <a:endParaRPr lang="en-US" altLang="ja-JP" sz="1000" dirty="0" smtClean="0">
              <a:solidFill>
                <a:schemeClr val="accent1"/>
              </a:solidFill>
            </a:endParaRPr>
          </a:p>
        </p:txBody>
      </p:sp>
      <p:sp>
        <p:nvSpPr>
          <p:cNvPr id="69" name="テキスト ボックス 68"/>
          <p:cNvSpPr txBox="1"/>
          <p:nvPr/>
        </p:nvSpPr>
        <p:spPr>
          <a:xfrm>
            <a:off x="5734075" y="5633352"/>
            <a:ext cx="3229648" cy="400110"/>
          </a:xfrm>
          <a:prstGeom prst="rect">
            <a:avLst/>
          </a:prstGeom>
          <a:solidFill>
            <a:srgbClr val="FFFF00"/>
          </a:solidFill>
        </p:spPr>
        <p:txBody>
          <a:bodyPr wrap="square" rtlCol="0">
            <a:spAutoFit/>
          </a:bodyPr>
          <a:lstStyle/>
          <a:p>
            <a:r>
              <a:rPr lang="ja-JP" altLang="en-US" sz="1000" dirty="0" smtClean="0">
                <a:solidFill>
                  <a:schemeClr val="accent1"/>
                </a:solidFill>
              </a:rPr>
              <a:t>安全在庫文を確保できていないなどのグレー異常は認識できていない</a:t>
            </a:r>
            <a:endParaRPr lang="en-US" altLang="ja-JP" sz="1000" dirty="0" smtClean="0">
              <a:solidFill>
                <a:schemeClr val="accent1"/>
              </a:solidFill>
            </a:endParaRPr>
          </a:p>
        </p:txBody>
      </p:sp>
      <p:sp>
        <p:nvSpPr>
          <p:cNvPr id="70" name="テキスト ボックス 69"/>
          <p:cNvSpPr txBox="1"/>
          <p:nvPr/>
        </p:nvSpPr>
        <p:spPr>
          <a:xfrm>
            <a:off x="0" y="0"/>
            <a:ext cx="6495162" cy="707886"/>
          </a:xfrm>
          <a:prstGeom prst="rect">
            <a:avLst/>
          </a:prstGeom>
          <a:solidFill>
            <a:srgbClr val="FFFF00"/>
          </a:solidFill>
        </p:spPr>
        <p:txBody>
          <a:bodyPr wrap="square" rtlCol="0">
            <a:spAutoFit/>
          </a:bodyPr>
          <a:lstStyle/>
          <a:p>
            <a:r>
              <a:rPr lang="ja-JP" altLang="en-US" sz="1000" dirty="0" smtClean="0">
                <a:solidFill>
                  <a:schemeClr val="accent1"/>
                </a:solidFill>
              </a:rPr>
              <a:t>現場のあるべき姿：適正化活動の維持管理ができている</a:t>
            </a:r>
            <a:endParaRPr lang="en-US" altLang="ja-JP" sz="1000" dirty="0" smtClean="0">
              <a:solidFill>
                <a:schemeClr val="accent1"/>
              </a:solidFill>
            </a:endParaRPr>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smtClean="0">
              <a:solidFill>
                <a:schemeClr val="accent1"/>
              </a:solidFill>
            </a:endParaRPr>
          </a:p>
          <a:p>
            <a:endParaRPr lang="en-US" altLang="ja-JP" sz="1000" dirty="0" smtClean="0">
              <a:solidFill>
                <a:schemeClr val="accent1"/>
              </a:solidFill>
            </a:endParaRPr>
          </a:p>
        </p:txBody>
      </p:sp>
      <p:sp>
        <p:nvSpPr>
          <p:cNvPr id="72" name="テキスト ボックス 71"/>
          <p:cNvSpPr txBox="1"/>
          <p:nvPr/>
        </p:nvSpPr>
        <p:spPr>
          <a:xfrm>
            <a:off x="7693889" y="1807454"/>
            <a:ext cx="1838644" cy="400110"/>
          </a:xfrm>
          <a:prstGeom prst="rect">
            <a:avLst/>
          </a:prstGeom>
          <a:solidFill>
            <a:srgbClr val="FFFF00"/>
          </a:solidFill>
        </p:spPr>
        <p:txBody>
          <a:bodyPr wrap="square" rtlCol="0">
            <a:spAutoFit/>
          </a:bodyPr>
          <a:lstStyle/>
          <a:p>
            <a:r>
              <a:rPr lang="ja-JP" altLang="en-US" sz="1000" dirty="0" smtClean="0">
                <a:solidFill>
                  <a:schemeClr val="accent1"/>
                </a:solidFill>
              </a:rPr>
              <a:t>原因がわからないので、最初の１歩すら歩めていない</a:t>
            </a:r>
            <a:endParaRPr lang="en-US" altLang="ja-JP" sz="1000" dirty="0" smtClean="0">
              <a:solidFill>
                <a:schemeClr val="accent1"/>
              </a:solidFill>
            </a:endParaRPr>
          </a:p>
        </p:txBody>
      </p:sp>
      <p:sp>
        <p:nvSpPr>
          <p:cNvPr id="74" name="テキスト ボックス 73"/>
          <p:cNvSpPr txBox="1"/>
          <p:nvPr/>
        </p:nvSpPr>
        <p:spPr>
          <a:xfrm>
            <a:off x="109750" y="1838814"/>
            <a:ext cx="3229648" cy="246221"/>
          </a:xfrm>
          <a:prstGeom prst="rect">
            <a:avLst/>
          </a:prstGeom>
          <a:solidFill>
            <a:srgbClr val="FFFF00"/>
          </a:solidFill>
        </p:spPr>
        <p:txBody>
          <a:bodyPr wrap="square" rtlCol="0">
            <a:spAutoFit/>
          </a:bodyPr>
          <a:lstStyle/>
          <a:p>
            <a:r>
              <a:rPr lang="ja-JP" altLang="en-US" sz="1000" dirty="0" smtClean="0">
                <a:solidFill>
                  <a:schemeClr val="accent1"/>
                </a:solidFill>
              </a:rPr>
              <a:t>計画の変更はその先の話。</a:t>
            </a:r>
            <a:endParaRPr lang="en-US" altLang="ja-JP" sz="1000" dirty="0" smtClean="0">
              <a:solidFill>
                <a:schemeClr val="accent1"/>
              </a:solidFill>
            </a:endParaRPr>
          </a:p>
        </p:txBody>
      </p:sp>
    </p:spTree>
    <p:extLst>
      <p:ext uri="{BB962C8B-B14F-4D97-AF65-F5344CB8AC3E}">
        <p14:creationId xmlns:p14="http://schemas.microsoft.com/office/powerpoint/2010/main" val="368811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59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1445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xmlns="" id="{7404DB31-D5BA-42BC-B49B-7DD5515F3391}"/>
              </a:ext>
            </a:extLst>
          </p:cNvPr>
          <p:cNvSpPr>
            <a:spLocks noGrp="1"/>
          </p:cNvSpPr>
          <p:nvPr>
            <p:ph type="body" sz="quarter" idx="20"/>
          </p:nvPr>
        </p:nvSpPr>
        <p:spPr/>
        <p:txBody>
          <a:bodyPr/>
          <a:lstStyle/>
          <a:p>
            <a:r>
              <a:rPr kumimoji="1" lang="en-US" altLang="ja-JP" sz="2000" dirty="0"/>
              <a:t>DS</a:t>
            </a:r>
            <a:r>
              <a:rPr kumimoji="1" lang="ja-JP" altLang="en-US" sz="2000" dirty="0"/>
              <a:t>部が考える進め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xmlns="" id="{15AC0DB6-B6CD-47AE-A978-AAC019BAE445}"/>
              </a:ext>
            </a:extLst>
          </p:cNvPr>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
        <p:nvSpPr>
          <p:cNvPr id="14" name="矢印: 山形 13">
            <a:extLst>
              <a:ext uri="{FF2B5EF4-FFF2-40B4-BE49-F238E27FC236}">
                <a16:creationId xmlns:a16="http://schemas.microsoft.com/office/drawing/2014/main" xmlns=""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xmlns=""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xmlns=""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xmlns=""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xmlns=""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xmlns=""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xmlns=""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xmlns=""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xmlns=""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xmlns=""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xmlns=""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xmlns=""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xmlns=""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xmlns=""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xmlns=""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xmlns=""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xmlns=""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xmlns=""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xmlns=""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xmlns="" id="{0682A2F0-7A4E-4ED2-B11B-00D9FD2E2730}"/>
              </a:ext>
            </a:extLst>
          </p:cNvPr>
          <p:cNvSpPr/>
          <p:nvPr/>
        </p:nvSpPr>
        <p:spPr>
          <a:xfrm>
            <a:off x="701424" y="4367363"/>
            <a:ext cx="2410604" cy="1084019"/>
          </a:xfrm>
          <a:prstGeom prst="wedgeRoundRectCallout">
            <a:avLst>
              <a:gd name="adj1" fmla="val -29593"/>
              <a:gd name="adj2" fmla="val -7893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在庫が異常になっている要因を推定したい</a:t>
            </a:r>
            <a:endParaRPr lang="en-US" altLang="ja-JP" sz="1600" dirty="0">
              <a:solidFill>
                <a:schemeClr val="accent1"/>
              </a:solidFill>
            </a:endParaRPr>
          </a:p>
        </p:txBody>
      </p:sp>
      <p:sp>
        <p:nvSpPr>
          <p:cNvPr id="32" name="矢印: 右 31">
            <a:extLst>
              <a:ext uri="{FF2B5EF4-FFF2-40B4-BE49-F238E27FC236}">
                <a16:creationId xmlns:a16="http://schemas.microsoft.com/office/drawing/2014/main" xmlns=""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627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r>
              <a:rPr kumimoji="1" lang="en-US" altLang="ja-JP" dirty="0" smtClean="0"/>
              <a:t>Appendix</a:t>
            </a:r>
            <a:r>
              <a:rPr kumimoji="1" lang="ja-JP" altLang="en-US" dirty="0" smtClean="0"/>
              <a:t>（以下、前回打ち合わせ資料）</a:t>
            </a:r>
            <a:endParaRPr kumimoji="1" lang="ja-JP" altLang="en-US" dirty="0"/>
          </a:p>
        </p:txBody>
      </p:sp>
    </p:spTree>
    <p:extLst>
      <p:ext uri="{BB962C8B-B14F-4D97-AF65-F5344CB8AC3E}">
        <p14:creationId xmlns:p14="http://schemas.microsoft.com/office/powerpoint/2010/main" val="200009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lang="ja-JP" altLang="en-US" sz="2400" dirty="0"/>
              <a:t>共有：</a:t>
            </a:r>
            <a:r>
              <a:rPr kumimoji="1" lang="ja-JP" altLang="en-US" sz="2400" dirty="0"/>
              <a:t>今後の活動についての</a:t>
            </a:r>
            <a:r>
              <a:rPr kumimoji="1" lang="en-US" altLang="ja-JP" sz="2400" dirty="0"/>
              <a:t>DS</a:t>
            </a:r>
            <a:r>
              <a:rPr kumimoji="1" lang="ja-JP" altLang="en-US" sz="2400" dirty="0"/>
              <a:t>部の考え（仮）</a:t>
            </a:r>
            <a:endParaRPr lang="en-US" altLang="ja-JP" sz="2400" dirty="0"/>
          </a:p>
          <a:p>
            <a:pPr marL="457200" indent="-457200">
              <a:buFont typeface="+mj-lt"/>
              <a:buAutoNum type="arabicPeriod"/>
            </a:pPr>
            <a:r>
              <a:rPr kumimoji="1" lang="ja-JP" altLang="en-US" sz="2400" dirty="0"/>
              <a:t>確認：今後の活動についての認識合わせ</a:t>
            </a:r>
          </a:p>
        </p:txBody>
      </p:sp>
      <p:sp>
        <p:nvSpPr>
          <p:cNvPr id="3" name="テキスト プレースホルダー 2"/>
          <p:cNvSpPr>
            <a:spLocks noGrp="1"/>
          </p:cNvSpPr>
          <p:nvPr>
            <p:ph type="body" sz="quarter" idx="19"/>
          </p:nvPr>
        </p:nvSpPr>
        <p:spPr/>
        <p:txBody>
          <a:bodyPr/>
          <a:lstStyle/>
          <a:p>
            <a:r>
              <a:rPr kumimoji="1" lang="ja-JP" altLang="en-US" sz="2400" dirty="0"/>
              <a:t>本日の目的</a:t>
            </a:r>
          </a:p>
        </p:txBody>
      </p:sp>
    </p:spTree>
    <p:extLst>
      <p:ext uri="{BB962C8B-B14F-4D97-AF65-F5344CB8AC3E}">
        <p14:creationId xmlns:p14="http://schemas.microsoft.com/office/powerpoint/2010/main" val="104583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xmlns="" id="{E59DB2D7-1112-47EF-959D-361DA0AC0A9E}"/>
              </a:ext>
            </a:extLst>
          </p:cNvPr>
          <p:cNvPicPr>
            <a:picLocks noChangeAspect="1"/>
          </p:cNvPicPr>
          <p:nvPr/>
        </p:nvPicPr>
        <p:blipFill>
          <a:blip r:embed="rId2"/>
          <a:stretch>
            <a:fillRect/>
          </a:stretch>
        </p:blipFill>
        <p:spPr>
          <a:xfrm>
            <a:off x="-76199" y="1403232"/>
            <a:ext cx="9139989" cy="5133524"/>
          </a:xfrm>
          <a:prstGeom prst="rect">
            <a:avLst/>
          </a:prstGeom>
        </p:spPr>
      </p:pic>
      <p:sp>
        <p:nvSpPr>
          <p:cNvPr id="6" name="吹き出し: 角を丸めた四角形 5">
            <a:extLst>
              <a:ext uri="{FF2B5EF4-FFF2-40B4-BE49-F238E27FC236}">
                <a16:creationId xmlns:a16="http://schemas.microsoft.com/office/drawing/2014/main" xmlns="" id="{B7FE74A0-DA41-493C-B939-5342F3A406E2}"/>
              </a:ext>
            </a:extLst>
          </p:cNvPr>
          <p:cNvSpPr/>
          <p:nvPr/>
        </p:nvSpPr>
        <p:spPr>
          <a:xfrm>
            <a:off x="8177461" y="3429000"/>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xmlns="" id="{6D218DD7-53E1-4F8C-A42D-5D2CF7194565}"/>
              </a:ext>
            </a:extLst>
          </p:cNvPr>
          <p:cNvSpPr/>
          <p:nvPr/>
        </p:nvSpPr>
        <p:spPr>
          <a:xfrm>
            <a:off x="0" y="761999"/>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Tree>
    <p:extLst>
      <p:ext uri="{BB962C8B-B14F-4D97-AF65-F5344CB8AC3E}">
        <p14:creationId xmlns:p14="http://schemas.microsoft.com/office/powerpoint/2010/main" val="346726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xmlns="" val="20000"/>
                    </a:ext>
                  </a:extLst>
                </a:gridCol>
                <a:gridCol w="3081130">
                  <a:extLst>
                    <a:ext uri="{9D8B030D-6E8A-4147-A177-3AD203B41FA5}">
                      <a16:colId xmlns:a16="http://schemas.microsoft.com/office/drawing/2014/main" xmlns="" val="20001"/>
                    </a:ext>
                  </a:extLst>
                </a:gridCol>
                <a:gridCol w="3147391">
                  <a:extLst>
                    <a:ext uri="{9D8B030D-6E8A-4147-A177-3AD203B41FA5}">
                      <a16:colId xmlns:a16="http://schemas.microsoft.com/office/drawing/2014/main" xmlns="" val="20002"/>
                    </a:ext>
                  </a:extLst>
                </a:gridCol>
                <a:gridCol w="3180522">
                  <a:extLst>
                    <a:ext uri="{9D8B030D-6E8A-4147-A177-3AD203B41FA5}">
                      <a16:colId xmlns:a16="http://schemas.microsoft.com/office/drawing/2014/main" xmlns=""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xmlns=""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xmlns=""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xmlns=""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xmlns="" id="{15AC0DB6-B6CD-47AE-A978-AAC019BAE445}"/>
              </a:ext>
            </a:extLst>
          </p:cNvPr>
          <p:cNvSpPr>
            <a:spLocks noGrp="1"/>
          </p:cNvSpPr>
          <p:nvPr>
            <p:ph type="dt" sz="half" idx="19"/>
          </p:nvPr>
        </p:nvSpPr>
        <p:spPr/>
        <p:txBody>
          <a:bodyPr/>
          <a:lstStyle/>
          <a:p>
            <a:fld id="{FCAFAC13-DB77-42F2-BE26-45BA5532FD50}" type="datetime4">
              <a:rPr lang="en-US" altLang="ja-JP" smtClean="0"/>
              <a:pPr/>
              <a:t>2023年 11月 5日 </a:t>
            </a:fld>
            <a:endParaRPr lang="en-US" dirty="0"/>
          </a:p>
        </p:txBody>
      </p:sp>
      <p:sp>
        <p:nvSpPr>
          <p:cNvPr id="14" name="矢印: 山形 13">
            <a:extLst>
              <a:ext uri="{FF2B5EF4-FFF2-40B4-BE49-F238E27FC236}">
                <a16:creationId xmlns:a16="http://schemas.microsoft.com/office/drawing/2014/main" xmlns=""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xmlns=""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xmlns=""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xmlns=""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xmlns=""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xmlns=""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xmlns=""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xmlns=""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xmlns=""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xmlns=""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xmlns=""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xmlns=""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xmlns=""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xmlns=""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xmlns=""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xmlns=""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xmlns=""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xmlns=""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xmlns=""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xmlns=""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xmlns=""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xmlns=""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8631</TotalTime>
  <Words>2008</Words>
  <Application>Microsoft Macintosh PowerPoint</Application>
  <PresentationFormat>ユーザー設定</PresentationFormat>
  <Paragraphs>191</Paragraphs>
  <Slides>12</Slides>
  <Notes>0</Notes>
  <HiddenSlides>0</HiddenSlides>
  <MMClips>0</MMClips>
  <ScaleCrop>false</ScaleCrop>
  <HeadingPairs>
    <vt:vector size="4" baseType="variant">
      <vt:variant>
        <vt:lpstr>テーマ</vt:lpstr>
      </vt:variant>
      <vt:variant>
        <vt:i4>4</vt:i4>
      </vt:variant>
      <vt:variant>
        <vt:lpstr>スライド タイトル</vt:lpstr>
      </vt:variant>
      <vt:variant>
        <vt:i4>12</vt:i4>
      </vt:variant>
    </vt:vector>
  </HeadingPairs>
  <TitlesOfParts>
    <vt:vector size="16"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321</cp:revision>
  <dcterms:created xsi:type="dcterms:W3CDTF">2022-01-19T01:36:44Z</dcterms:created>
  <dcterms:modified xsi:type="dcterms:W3CDTF">2023-11-05T17:56:29Z</dcterms:modified>
</cp:coreProperties>
</file>