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  <p:sldMasterId id="2147483683" r:id="rId5"/>
  </p:sldMasterIdLst>
  <p:notesMasterIdLst>
    <p:notesMasterId r:id="rId13"/>
  </p:notesMasterIdLst>
  <p:sldIdLst>
    <p:sldId id="15101" r:id="rId6"/>
    <p:sldId id="15100" r:id="rId7"/>
    <p:sldId id="257" r:id="rId8"/>
    <p:sldId id="285" r:id="rId9"/>
    <p:sldId id="15102" r:id="rId10"/>
    <p:sldId id="15099" r:id="rId11"/>
    <p:sldId id="1509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596AE"/>
    <a:srgbClr val="064885"/>
    <a:srgbClr val="0595AE"/>
    <a:srgbClr val="E6E6E6"/>
    <a:srgbClr val="001A72"/>
    <a:srgbClr val="057CA1"/>
    <a:srgbClr val="05568F"/>
    <a:srgbClr val="064077"/>
    <a:srgbClr val="05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>
        <p:scale>
          <a:sx n="112" d="100"/>
          <a:sy n="112" d="100"/>
        </p:scale>
        <p:origin x="2712" y="1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56000" y="2709000"/>
            <a:ext cx="10080000" cy="720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 sz="4000" b="0"/>
            </a:lvl1pPr>
          </a:lstStyle>
          <a:p>
            <a:r>
              <a:rPr kumimoji="1" lang="ja-JP" altLang="en-US"/>
              <a:t>資料タイトル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54901" y="4149000"/>
            <a:ext cx="1261100" cy="4375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YYYY/MM/DD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0299" y="1269000"/>
            <a:ext cx="10085701" cy="405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61001" y="4149000"/>
            <a:ext cx="8775000" cy="4375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ja-JP" altLang="en-US" dirty="0"/>
              <a:t>部署名・担当者名</a:t>
            </a:r>
          </a:p>
        </p:txBody>
      </p:sp>
    </p:spTree>
    <p:extLst>
      <p:ext uri="{BB962C8B-B14F-4D97-AF65-F5344CB8AC3E}">
        <p14:creationId xmlns:p14="http://schemas.microsoft.com/office/powerpoint/2010/main" val="110805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43663D-F33C-8640-389B-B350A0B860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JP" sz="1400" b="1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64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3997">
          <p15:clr>
            <a:srgbClr val="F26B43"/>
          </p15:clr>
        </p15:guide>
        <p15:guide id="6" orient="horz" pos="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80AE46-7042-5DC0-3814-B3C8A71B88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lang="ja-JP" altLang="en-US" dirty="0"/>
              <a:t>・資料の事前確認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</a:t>
            </a:r>
            <a:endParaRPr lang="en-US" altLang="ja-JP" dirty="0"/>
          </a:p>
          <a:p>
            <a:r>
              <a:rPr kumimoji="1" lang="ja-JP" altLang="en-US" dirty="0"/>
              <a:t>・上期のマイルストーン</a:t>
            </a:r>
            <a:endParaRPr kumimoji="1" lang="en-US" altLang="ja-JP" dirty="0"/>
          </a:p>
          <a:p>
            <a:r>
              <a:rPr kumimoji="1" lang="ja-JP" altLang="en-US" dirty="0"/>
              <a:t>・開発状況の共有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B0667-129E-D730-CE72-1D4CAA1908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04103-311A-1C38-102B-C7AD2A88AA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258B30-229D-5C65-55E0-DA5AD2D507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866B7-BA6E-F960-3DBE-0B237F2A01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24</a:t>
            </a:r>
            <a:r>
              <a:rPr kumimoji="1" lang="ja-JP" altLang="en-US" dirty="0"/>
              <a:t>年度上期マイルストーン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7093D-DB09-110A-EC08-1262563C7C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BD6750-93D9-EB8A-1206-A37E9FE37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50100"/>
              </p:ext>
            </p:extLst>
          </p:nvPr>
        </p:nvGraphicFramePr>
        <p:xfrm>
          <a:off x="443076" y="767396"/>
          <a:ext cx="1134155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223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9637332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24</a:t>
                      </a:r>
                      <a:r>
                        <a:rPr kumimoji="1" lang="ja-JP" altLang="en-US" sz="2400" dirty="0"/>
                        <a:t>年度の</a:t>
                      </a:r>
                      <a:r>
                        <a:rPr kumimoji="1" lang="en-US" altLang="ja-JP" sz="2400" dirty="0"/>
                        <a:t>10</a:t>
                      </a:r>
                      <a:r>
                        <a:rPr kumimoji="1" lang="ja-JP" altLang="en-US" sz="2400" dirty="0"/>
                        <a:t>月から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職長、班長、ライン外の方が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 dirty="0"/>
                        <a:t>（第</a:t>
                      </a:r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工場 工場管理室 </a:t>
                      </a:r>
                      <a:r>
                        <a:rPr lang="ja-JP" altLang="en-US" sz="2400" dirty="0"/>
                        <a:t>製品補給・部品整備課 </a:t>
                      </a:r>
                      <a:endParaRPr lang="en-US" altLang="ja-JP" sz="2400" dirty="0"/>
                    </a:p>
                    <a:p>
                      <a:r>
                        <a:rPr kumimoji="1" lang="en-US" altLang="ja-JP" sz="2400" dirty="0"/>
                        <a:t>    </a:t>
                      </a:r>
                      <a:r>
                        <a:rPr kumimoji="1" lang="ja-JP" altLang="en-US" sz="2400" dirty="0"/>
                        <a:t>部品整備第２係 第２職場整備課）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Where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第一工場で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What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集荷欠品の要因分析を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トライ活用（精度検証）のために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How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社用</a:t>
                      </a:r>
                      <a:r>
                        <a:rPr kumimoji="1" lang="en-US" altLang="ja-JP" sz="2400" dirty="0"/>
                        <a:t>PC</a:t>
                      </a:r>
                      <a:r>
                        <a:rPr kumimoji="1" lang="ja-JP" altLang="en-US" sz="2400" dirty="0"/>
                        <a:t>を使って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実行できる状態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7613D633-E75B-E0E5-4C0C-3066963AB9DB}"/>
              </a:ext>
            </a:extLst>
          </p:cNvPr>
          <p:cNvSpPr/>
          <p:nvPr/>
        </p:nvSpPr>
        <p:spPr>
          <a:xfrm>
            <a:off x="836704" y="5519146"/>
            <a:ext cx="811658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175B58-1182-9678-B69D-D67E6A51E543}"/>
              </a:ext>
            </a:extLst>
          </p:cNvPr>
          <p:cNvSpPr txBox="1"/>
          <p:nvPr/>
        </p:nvSpPr>
        <p:spPr>
          <a:xfrm>
            <a:off x="2041988" y="5567384"/>
            <a:ext cx="6423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トライ用アプリが完成している（</a:t>
            </a:r>
            <a:r>
              <a:rPr kumimoji="1" lang="en-US" altLang="ja-JP" sz="2800" dirty="0"/>
              <a:t>9/E</a:t>
            </a:r>
            <a:r>
              <a:rPr kumimoji="1" lang="ja-JP" altLang="en-US" sz="2800" dirty="0"/>
              <a:t>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A5CD1C-F088-E03D-62CC-5D5D41430899}"/>
              </a:ext>
            </a:extLst>
          </p:cNvPr>
          <p:cNvSpPr/>
          <p:nvPr/>
        </p:nvSpPr>
        <p:spPr>
          <a:xfrm>
            <a:off x="5890563" y="104762"/>
            <a:ext cx="5858360" cy="571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備忘）</a:t>
            </a:r>
            <a:r>
              <a:rPr lang="en-US" altLang="ja-JP" sz="1200" dirty="0">
                <a:solidFill>
                  <a:schemeClr val="tx1"/>
                </a:solidFill>
              </a:rPr>
              <a:t>24</a:t>
            </a:r>
            <a:r>
              <a:rPr lang="ja-JP" altLang="en-US" sz="1200" dirty="0">
                <a:solidFill>
                  <a:schemeClr val="tx1"/>
                </a:solidFill>
              </a:rPr>
              <a:t>年下期は予測に取り組む。下期スケジュールは</a:t>
            </a:r>
            <a:r>
              <a:rPr lang="en-US" altLang="ja-JP" sz="1200" dirty="0">
                <a:solidFill>
                  <a:schemeClr val="tx1"/>
                </a:solidFill>
              </a:rPr>
              <a:t>10</a:t>
            </a:r>
            <a:r>
              <a:rPr lang="ja-JP" altLang="en-US" sz="1200" dirty="0">
                <a:solidFill>
                  <a:schemeClr val="tx1"/>
                </a:solidFill>
              </a:rPr>
              <a:t>月頭で作成する予定。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15AD15-485C-B810-5FEE-21D1A656E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905325-8A5D-58C5-D6BE-473444E724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要因粒度（最小粒度）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5D0AF-E82E-8ACC-B0B7-87B6374F3C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3B00E96-EAE9-73B4-1C58-29CCD6D5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12118"/>
              </p:ext>
            </p:extLst>
          </p:nvPr>
        </p:nvGraphicFramePr>
        <p:xfrm>
          <a:off x="443076" y="768062"/>
          <a:ext cx="11341556" cy="564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612">
                  <a:extLst>
                    <a:ext uri="{9D8B030D-6E8A-4147-A177-3AD203B41FA5}">
                      <a16:colId xmlns:a16="http://schemas.microsoft.com/office/drawing/2014/main" val="3789161329"/>
                    </a:ext>
                  </a:extLst>
                </a:gridCol>
                <a:gridCol w="4725347">
                  <a:extLst>
                    <a:ext uri="{9D8B030D-6E8A-4147-A177-3AD203B41FA5}">
                      <a16:colId xmlns:a16="http://schemas.microsoft.com/office/drawing/2014/main" val="2432716253"/>
                    </a:ext>
                  </a:extLst>
                </a:gridCol>
                <a:gridCol w="3952597">
                  <a:extLst>
                    <a:ext uri="{9D8B030D-6E8A-4147-A177-3AD203B41FA5}">
                      <a16:colId xmlns:a16="http://schemas.microsoft.com/office/drawing/2014/main" val="1140387231"/>
                    </a:ext>
                  </a:extLst>
                </a:gridCol>
              </a:tblGrid>
              <a:tr h="213822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要因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要因分析の結果（棒グラフの結果）を見た時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分からない粒度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83954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➀発注かんばん数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かんばん数多い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かんばん数少ない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かんばん</a:t>
                      </a:r>
                      <a:r>
                        <a:rPr kumimoji="1" lang="ja-JP" altLang="en-US" sz="1200" dirty="0"/>
                        <a:t>増減数、回収かんばん数</a:t>
                      </a:r>
                    </a:p>
                    <a:p>
                      <a:r>
                        <a:rPr kumimoji="1" lang="en-US" altLang="ja-JP" sz="1200" dirty="0"/>
                        <a:t>※</a:t>
                      </a:r>
                      <a:r>
                        <a:rPr kumimoji="1" lang="ja-JP" altLang="en-US" sz="1200" dirty="0"/>
                        <a:t>かんばん増減数は日単位でしかわからない。</a:t>
                      </a:r>
                      <a:r>
                        <a:rPr kumimoji="1" lang="en-US" altLang="ja-JP" sz="1200" dirty="0"/>
                        <a:t>Active</a:t>
                      </a:r>
                      <a:r>
                        <a:rPr kumimoji="1" lang="ja-JP" altLang="en-US" sz="1200" dirty="0"/>
                        <a:t>からテーブル形式で抽出できない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5180"/>
                  </a:ext>
                </a:extLst>
              </a:tr>
              <a:tr h="72164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➁計画組立生産台数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計画組立生産台数が少ない（控えめな計画？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計画組立生産台数が多い（攻めた計画？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流動機種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89769"/>
                  </a:ext>
                </a:extLst>
              </a:tr>
              <a:tr h="72164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➂組立生産稼働率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組立生産稼働率が低い（不調生産？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組立生産稼働率が高い（好調生産？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54703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➃間口の充足率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？？？？？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間口のキャパ越えで入庫しなかった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87504"/>
                  </a:ext>
                </a:extLst>
              </a:tr>
              <a:tr h="434543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⑤部品置き場の流れ状況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部品置き場から入庫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部品置き場で滞留</a:t>
                      </a:r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4849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⑥定期便のモノ有無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定期便にモノがある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定期便にモノがない</a:t>
                      </a:r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44002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⑦定期便出発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早着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遅れ</a:t>
                      </a:r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0268"/>
                  </a:ext>
                </a:extLst>
              </a:tr>
              <a:tr h="400916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⑧仕入先便到着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早着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遅れ</a:t>
                      </a:r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41368"/>
                  </a:ext>
                </a:extLst>
              </a:tr>
              <a:tr h="400916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⑨納入フレ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（検収スタンプが怪しい）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在庫増に関係している　→　挽回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在庫減に関係している　→　未納</a:t>
                      </a:r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088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2A92C3-A64C-2976-9AE1-D790ACD6A1D0}"/>
              </a:ext>
            </a:extLst>
          </p:cNvPr>
          <p:cNvSpPr/>
          <p:nvPr/>
        </p:nvSpPr>
        <p:spPr>
          <a:xfrm>
            <a:off x="4774111" y="992388"/>
            <a:ext cx="3035206" cy="547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AE21A8-1F2C-9028-B2A2-C3DE118E2B13}"/>
              </a:ext>
            </a:extLst>
          </p:cNvPr>
          <p:cNvSpPr txBox="1"/>
          <p:nvPr/>
        </p:nvSpPr>
        <p:spPr>
          <a:xfrm>
            <a:off x="4675162" y="3263030"/>
            <a:ext cx="2968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赤枠が分析で分かる要因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のイメージです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6B039E-EE0D-77B4-790E-2EC615FEB4D7}"/>
              </a:ext>
            </a:extLst>
          </p:cNvPr>
          <p:cNvSpPr/>
          <p:nvPr/>
        </p:nvSpPr>
        <p:spPr>
          <a:xfrm>
            <a:off x="4907090" y="198783"/>
            <a:ext cx="3555369" cy="42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言葉の表現の確認</a:t>
            </a:r>
          </a:p>
        </p:txBody>
      </p:sp>
    </p:spTree>
    <p:extLst>
      <p:ext uri="{BB962C8B-B14F-4D97-AF65-F5344CB8AC3E}">
        <p14:creationId xmlns:p14="http://schemas.microsoft.com/office/powerpoint/2010/main" val="3970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上期スケジュール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00702"/>
              </p:ext>
            </p:extLst>
          </p:nvPr>
        </p:nvGraphicFramePr>
        <p:xfrm>
          <a:off x="399834" y="752531"/>
          <a:ext cx="11407029" cy="563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319422753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マイルストーン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18919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❶技術検証</a:t>
                      </a:r>
                      <a:r>
                        <a:rPr lang="en-US" altLang="ja-JP" sz="1400" b="1" dirty="0"/>
                        <a:t>&amp;</a:t>
                      </a:r>
                      <a:r>
                        <a:rPr lang="ja-JP" altLang="en-US" sz="1400" b="1" dirty="0"/>
                        <a:t>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❷</a:t>
                      </a:r>
                      <a:r>
                        <a:rPr lang="en-US" altLang="ja-JP" sz="1400" b="1" dirty="0"/>
                        <a:t>UI</a:t>
                      </a:r>
                      <a:r>
                        <a:rPr lang="ja-JP" altLang="en-US" sz="1400" b="1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/>
                        <a:t>❸</a:t>
                      </a:r>
                      <a:r>
                        <a:rPr lang="ja-JP" altLang="en-US" sz="1400" b="1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DX3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3923046" y="2571170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784623" y="1777685"/>
            <a:ext cx="861265" cy="462731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3786808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5058802" y="381125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E4D0CD4E-EEDC-9C93-1056-5AE22D59FEC8}"/>
              </a:ext>
            </a:extLst>
          </p:cNvPr>
          <p:cNvSpPr/>
          <p:nvPr/>
        </p:nvSpPr>
        <p:spPr>
          <a:xfrm>
            <a:off x="5705126" y="2556268"/>
            <a:ext cx="1648328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F24928ED-A673-482F-BEDC-94E2D7F287AD}"/>
              </a:ext>
            </a:extLst>
          </p:cNvPr>
          <p:cNvSpPr/>
          <p:nvPr/>
        </p:nvSpPr>
        <p:spPr>
          <a:xfrm>
            <a:off x="3926887" y="3831924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C6C10D54-1CD8-A6C2-3B64-08E95064EDF2}"/>
              </a:ext>
            </a:extLst>
          </p:cNvPr>
          <p:cNvSpPr/>
          <p:nvPr/>
        </p:nvSpPr>
        <p:spPr>
          <a:xfrm>
            <a:off x="3062536" y="4358519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61F450A7-4DE9-CDFC-3204-13EE79251604}"/>
              </a:ext>
            </a:extLst>
          </p:cNvPr>
          <p:cNvSpPr/>
          <p:nvPr/>
        </p:nvSpPr>
        <p:spPr>
          <a:xfrm>
            <a:off x="6546114" y="3566372"/>
            <a:ext cx="4366644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ホームベース 5">
            <a:extLst>
              <a:ext uri="{FF2B5EF4-FFF2-40B4-BE49-F238E27FC236}">
                <a16:creationId xmlns:a16="http://schemas.microsoft.com/office/drawing/2014/main" id="{7D124482-AC55-290B-FACF-0F74CD46A93E}"/>
              </a:ext>
            </a:extLst>
          </p:cNvPr>
          <p:cNvSpPr/>
          <p:nvPr/>
        </p:nvSpPr>
        <p:spPr>
          <a:xfrm>
            <a:off x="5689008" y="5133999"/>
            <a:ext cx="2587452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5">
            <a:extLst>
              <a:ext uri="{FF2B5EF4-FFF2-40B4-BE49-F238E27FC236}">
                <a16:creationId xmlns:a16="http://schemas.microsoft.com/office/drawing/2014/main" id="{F107310E-858C-B604-A762-359E4AA42E76}"/>
              </a:ext>
            </a:extLst>
          </p:cNvPr>
          <p:cNvSpPr/>
          <p:nvPr/>
        </p:nvSpPr>
        <p:spPr>
          <a:xfrm>
            <a:off x="3058436" y="5408908"/>
            <a:ext cx="1682944" cy="98122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5">
            <a:extLst>
              <a:ext uri="{FF2B5EF4-FFF2-40B4-BE49-F238E27FC236}">
                <a16:creationId xmlns:a16="http://schemas.microsoft.com/office/drawing/2014/main" id="{8CED52F4-7F5B-D413-7245-1D58AF72B722}"/>
              </a:ext>
            </a:extLst>
          </p:cNvPr>
          <p:cNvSpPr/>
          <p:nvPr/>
        </p:nvSpPr>
        <p:spPr>
          <a:xfrm>
            <a:off x="5687818" y="5638636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ホームベース 5">
            <a:extLst>
              <a:ext uri="{FF2B5EF4-FFF2-40B4-BE49-F238E27FC236}">
                <a16:creationId xmlns:a16="http://schemas.microsoft.com/office/drawing/2014/main" id="{696F8607-E38B-5947-10E4-117BB6A78040}"/>
              </a:ext>
            </a:extLst>
          </p:cNvPr>
          <p:cNvSpPr/>
          <p:nvPr/>
        </p:nvSpPr>
        <p:spPr>
          <a:xfrm>
            <a:off x="7443620" y="6202004"/>
            <a:ext cx="3438307" cy="20148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061219" y="5431850"/>
            <a:ext cx="426108" cy="953879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ホームベース 8">
            <a:extLst>
              <a:ext uri="{FF2B5EF4-FFF2-40B4-BE49-F238E27FC236}">
                <a16:creationId xmlns:a16="http://schemas.microsoft.com/office/drawing/2014/main" id="{363AE403-A232-261A-6050-1ABBBFB524F5}"/>
              </a:ext>
            </a:extLst>
          </p:cNvPr>
          <p:cNvSpPr/>
          <p:nvPr/>
        </p:nvSpPr>
        <p:spPr>
          <a:xfrm>
            <a:off x="3064280" y="4371767"/>
            <a:ext cx="426108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DDB2DDF-02ED-4097-E98C-44E24FB82241}"/>
              </a:ext>
            </a:extLst>
          </p:cNvPr>
          <p:cNvSpPr/>
          <p:nvPr/>
        </p:nvSpPr>
        <p:spPr>
          <a:xfrm>
            <a:off x="11519070" y="1878708"/>
            <a:ext cx="3991654" cy="4572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取り組み中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・もの革さんとの事前打ち合わせの準備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</a:rPr>
              <a:t>DX3</a:t>
            </a:r>
            <a:r>
              <a:rPr lang="ja-JP" altLang="en-US" sz="1600" dirty="0">
                <a:solidFill>
                  <a:schemeClr val="tx1"/>
                </a:solidFill>
              </a:rPr>
              <a:t>部さんとデータ連携の進め方整理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今後の予定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8/1</a:t>
            </a:r>
            <a:r>
              <a:rPr lang="ja-JP" altLang="en-US" sz="1600" dirty="0">
                <a:solidFill>
                  <a:schemeClr val="tx1"/>
                </a:solidFill>
              </a:rPr>
              <a:t>（木）：もの革さんと事前打ち合わせ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8/6</a:t>
            </a:r>
            <a:r>
              <a:rPr lang="ja-JP" altLang="en-US" sz="1600" dirty="0">
                <a:solidFill>
                  <a:schemeClr val="tx1"/>
                </a:solidFill>
              </a:rPr>
              <a:t>（水）：整備課メンバーと打ち合わせ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ホームベース 5">
            <a:extLst>
              <a:ext uri="{FF2B5EF4-FFF2-40B4-BE49-F238E27FC236}">
                <a16:creationId xmlns:a16="http://schemas.microsoft.com/office/drawing/2014/main" id="{C9BA4C73-0258-3218-9F59-727DFBF36921}"/>
              </a:ext>
            </a:extLst>
          </p:cNvPr>
          <p:cNvSpPr/>
          <p:nvPr/>
        </p:nvSpPr>
        <p:spPr>
          <a:xfrm>
            <a:off x="3040623" y="2799315"/>
            <a:ext cx="857982" cy="9887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5AB302E-D26D-8077-4606-4FCF8D62CBDD}"/>
              </a:ext>
            </a:extLst>
          </p:cNvPr>
          <p:cNvCxnSpPr>
            <a:cxnSpLocks/>
          </p:cNvCxnSpPr>
          <p:nvPr/>
        </p:nvCxnSpPr>
        <p:spPr>
          <a:xfrm flipH="1">
            <a:off x="3477085" y="2078638"/>
            <a:ext cx="10466" cy="4307091"/>
          </a:xfrm>
          <a:prstGeom prst="line">
            <a:avLst/>
          </a:prstGeom>
          <a:ln w="28575">
            <a:solidFill>
              <a:schemeClr val="accent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ホームベース 8">
            <a:extLst>
              <a:ext uri="{FF2B5EF4-FFF2-40B4-BE49-F238E27FC236}">
                <a16:creationId xmlns:a16="http://schemas.microsoft.com/office/drawing/2014/main" id="{240CBDEC-4062-A408-A94E-DDE0ADAFFAEF}"/>
              </a:ext>
            </a:extLst>
          </p:cNvPr>
          <p:cNvSpPr/>
          <p:nvPr/>
        </p:nvSpPr>
        <p:spPr>
          <a:xfrm>
            <a:off x="3050977" y="2804041"/>
            <a:ext cx="426108" cy="99275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23142D6-06AC-94B4-BCFC-FEE86D4A8B7F}"/>
              </a:ext>
            </a:extLst>
          </p:cNvPr>
          <p:cNvSpPr/>
          <p:nvPr/>
        </p:nvSpPr>
        <p:spPr>
          <a:xfrm>
            <a:off x="3923046" y="421122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要望出し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4D0994-A3CC-2C63-4525-3213C350243A}"/>
              </a:ext>
            </a:extLst>
          </p:cNvPr>
          <p:cNvSpPr/>
          <p:nvPr/>
        </p:nvSpPr>
        <p:spPr>
          <a:xfrm>
            <a:off x="2973026" y="317385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依頼内容協議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671AC8-6812-F248-4630-315164A13CE9}"/>
              </a:ext>
            </a:extLst>
          </p:cNvPr>
          <p:cNvSpPr/>
          <p:nvPr/>
        </p:nvSpPr>
        <p:spPr>
          <a:xfrm>
            <a:off x="3037147" y="475083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29502E-FB07-40E1-43AA-B5C0D218BD87}"/>
              </a:ext>
            </a:extLst>
          </p:cNvPr>
          <p:cNvSpPr/>
          <p:nvPr/>
        </p:nvSpPr>
        <p:spPr>
          <a:xfrm>
            <a:off x="3513695" y="580146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進め方整理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709549-93A3-D391-589E-3AB16B627A97}"/>
              </a:ext>
            </a:extLst>
          </p:cNvPr>
          <p:cNvSpPr/>
          <p:nvPr/>
        </p:nvSpPr>
        <p:spPr>
          <a:xfrm>
            <a:off x="6027233" y="540890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C496AE-1995-56B2-E02E-BC2E19CBB3C7}"/>
              </a:ext>
            </a:extLst>
          </p:cNvPr>
          <p:cNvSpPr/>
          <p:nvPr/>
        </p:nvSpPr>
        <p:spPr>
          <a:xfrm>
            <a:off x="8451583" y="596974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連携実装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34A83D-ED87-FAB8-D40A-B6A1BF387AF2}"/>
              </a:ext>
            </a:extLst>
          </p:cNvPr>
          <p:cNvSpPr/>
          <p:nvPr/>
        </p:nvSpPr>
        <p:spPr>
          <a:xfrm>
            <a:off x="6432060" y="4907817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改修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5F74E2-3B22-3DB2-9208-6505F20410D8}"/>
              </a:ext>
            </a:extLst>
          </p:cNvPr>
          <p:cNvSpPr/>
          <p:nvPr/>
        </p:nvSpPr>
        <p:spPr>
          <a:xfrm>
            <a:off x="5900386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0AF21C-E49F-10FC-B2D6-060A07018A01}"/>
              </a:ext>
            </a:extLst>
          </p:cNvPr>
          <p:cNvSpPr/>
          <p:nvPr/>
        </p:nvSpPr>
        <p:spPr>
          <a:xfrm>
            <a:off x="7974530" y="332510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アルゴ改良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95319D-64F8-1C7C-32C7-AF4E63723D56}"/>
              </a:ext>
            </a:extLst>
          </p:cNvPr>
          <p:cNvSpPr/>
          <p:nvPr/>
        </p:nvSpPr>
        <p:spPr>
          <a:xfrm>
            <a:off x="11520745" y="1876072"/>
            <a:ext cx="3989979" cy="447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7/31</a:t>
            </a:r>
            <a:r>
              <a:rPr kumimoji="1" lang="ja-JP" altLang="en-US" dirty="0"/>
              <a:t>（水）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0FF133-D54A-A9C6-3A92-DD978F581D72}"/>
              </a:ext>
            </a:extLst>
          </p:cNvPr>
          <p:cNvSpPr/>
          <p:nvPr/>
        </p:nvSpPr>
        <p:spPr>
          <a:xfrm>
            <a:off x="3256512" y="179432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本日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3B7441-302A-6D68-6966-3BDDFB4BAE49}"/>
              </a:ext>
            </a:extLst>
          </p:cNvPr>
          <p:cNvSpPr/>
          <p:nvPr/>
        </p:nvSpPr>
        <p:spPr>
          <a:xfrm>
            <a:off x="9162773" y="1912705"/>
            <a:ext cx="1922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トライ用アプリ完成（</a:t>
            </a:r>
            <a:r>
              <a:rPr lang="en-US" altLang="ja-JP" sz="1000" b="1" dirty="0">
                <a:solidFill>
                  <a:schemeClr val="accent6"/>
                </a:solidFill>
              </a:rPr>
              <a:t>9/E</a:t>
            </a:r>
            <a:r>
              <a:rPr lang="ja-JP" altLang="en-US" sz="1000" b="1" dirty="0">
                <a:solidFill>
                  <a:schemeClr val="accent6"/>
                </a:solidFill>
              </a:rPr>
              <a:t>）★</a:t>
            </a:r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7FC550-7D00-AA79-1B86-9B9A73870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エクセルで説明します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92654-BB14-E26A-046B-7B3BCA209C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E52AC6-5495-03D7-9613-1890635DC26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A29D42-6510-9F4B-7978-02F9A05356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トピック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・もの革さんとの事前打ち合わせの準備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DX3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部さんとデータ連携の進め方整理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 dirty="0">
                <a:effectLst/>
              </a:rPr>
            </a:b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詳細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・もの革さんとの事前打ち合わせの準備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・前回の打ち合わせの</a:t>
            </a:r>
            <a:r>
              <a:rPr lang="en-US" altLang="ja-JP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ToDo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済・上期マイルストーンの明文化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　済・要因粒度議論のための準備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　済・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要望出し進め方作成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 dirty="0">
                <a:effectLst/>
              </a:rPr>
            </a:b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DX3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部さんとデータ連携の進め方整理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・タスクの洗い出しを行った。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DX3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部さんにどの程度時間がかかるか確認中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 dirty="0">
                <a:effectLst/>
              </a:rPr>
            </a:b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課題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</a:t>
            </a:r>
            <a:endParaRPr lang="ja-JP" altLang="en-US" b="0" dirty="0">
              <a:effectLst/>
            </a:endParaRPr>
          </a:p>
          <a:p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BA185B-675F-B506-AE4B-29720C5B27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AD781-CEA0-80CA-DE39-C1195448A5F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1B31B3-5A23-3B18-FA3C-647EA2FC8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20BE5-0A6A-D34E-3E00-FD4C57FE1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35A82-FB74-72D5-FE73-2C2AA480CD0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54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表紙・目次">
  <a:themeElements>
    <a:clrScheme name="デジタル庁ダッシュボードカラーパレット">
      <a:dk1>
        <a:srgbClr val="000000"/>
      </a:dk1>
      <a:lt1>
        <a:srgbClr val="FFFFFF"/>
      </a:lt1>
      <a:dk2>
        <a:srgbClr val="0C21BA"/>
      </a:dk2>
      <a:lt2>
        <a:srgbClr val="F7F8FB"/>
      </a:lt2>
      <a:accent1>
        <a:srgbClr val="0C21B9"/>
      </a:accent1>
      <a:accent2>
        <a:srgbClr val="2E4EE7"/>
      </a:accent2>
      <a:accent3>
        <a:srgbClr val="4F7AE9"/>
      </a:accent3>
      <a:accent4>
        <a:srgbClr val="99B0EC"/>
      </a:accent4>
      <a:accent5>
        <a:srgbClr val="CFDCF0"/>
      </a:accent5>
      <a:accent6>
        <a:srgbClr val="FEFFFF"/>
      </a:accent6>
      <a:hlink>
        <a:srgbClr val="0017B6"/>
      </a:hlink>
      <a:folHlink>
        <a:srgbClr val="954F72"/>
      </a:folHlink>
    </a:clrScheme>
    <a:fontScheme name="Font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3255952-F5FE-D142-8FD9-2967F0F48248}" vid="{F834B85D-0249-B94E-B277-C496A5ADB243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655</Words>
  <Application>Microsoft Office PowerPoint</Application>
  <PresentationFormat>ワイド画面</PresentationFormat>
  <Paragraphs>144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メイリオ</vt:lpstr>
      <vt:lpstr>游ゴシック</vt:lpstr>
      <vt:lpstr>Yu Gothic Medium</vt:lpstr>
      <vt:lpstr>Arial</vt:lpstr>
      <vt:lpstr>Segoe UI</vt:lpstr>
      <vt:lpstr>アイシンwide</vt:lpstr>
      <vt:lpstr>最終頁</vt:lpstr>
      <vt:lpstr>内容</vt:lpstr>
      <vt:lpstr>内容［関係社外秘］</vt:lpstr>
      <vt:lpstr>表紙・目次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180</cp:revision>
  <dcterms:created xsi:type="dcterms:W3CDTF">2022-01-19T01:36:44Z</dcterms:created>
  <dcterms:modified xsi:type="dcterms:W3CDTF">2024-07-30T22:55:39Z</dcterms:modified>
</cp:coreProperties>
</file>