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76" r:id="rId2"/>
    <p:sldMasterId id="2147483656" r:id="rId3"/>
  </p:sldMasterIdLst>
  <p:notesMasterIdLst>
    <p:notesMasterId r:id="rId12"/>
  </p:notesMasterIdLst>
  <p:handoutMasterIdLst>
    <p:handoutMasterId r:id="rId13"/>
  </p:handoutMasterIdLst>
  <p:sldIdLst>
    <p:sldId id="256" r:id="rId4"/>
    <p:sldId id="260" r:id="rId5"/>
    <p:sldId id="259" r:id="rId6"/>
    <p:sldId id="261" r:id="rId7"/>
    <p:sldId id="258" r:id="rId8"/>
    <p:sldId id="262" r:id="rId9"/>
    <p:sldId id="264" r:id="rId10"/>
    <p:sldId id="263" r:id="rId11"/>
  </p:sldIdLst>
  <p:sldSz cx="11145838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511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000000"/>
    <a:srgbClr val="4BC3FF"/>
    <a:srgbClr val="4BBCFF"/>
    <a:srgbClr val="333333"/>
    <a:srgbClr val="E5E8F1"/>
    <a:srgbClr val="BFC6DC"/>
    <a:srgbClr val="808CB8"/>
    <a:srgbClr val="4053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728"/>
  </p:normalViewPr>
  <p:slideViewPr>
    <p:cSldViewPr>
      <p:cViewPr>
        <p:scale>
          <a:sx n="116" d="100"/>
          <a:sy n="116" d="100"/>
        </p:scale>
        <p:origin x="-688" y="-272"/>
      </p:cViewPr>
      <p:guideLst>
        <p:guide orient="horz" pos="2160"/>
        <p:guide pos="351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8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5FEE8-A59A-43D7-AD22-CA838E080EBC}" type="datetimeFigureOut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23/10/03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F499D-3C9A-4FEB-B561-C6C9483166F8}" type="slidenum">
              <a:rPr kumimoji="1" lang="ja-JP" altLang="en-US" smtClean="0">
                <a:latin typeface="メイリオ" panose="020B0604030504040204" pitchFamily="50" charset="-128"/>
                <a:ea typeface="メイリオ" panose="020B0604030504040204" pitchFamily="50" charset="-128"/>
              </a:rPr>
              <a:t>‹#›</a:t>
            </a:fld>
            <a:endParaRPr kumimoji="1" lang="ja-JP" altLang="en-US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34600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メイリオ" panose="020B0604030504040204" pitchFamily="50" charset="-128"/>
              </a:defRPr>
            </a:lvl1pPr>
          </a:lstStyle>
          <a:p>
            <a:fld id="{B40D00C4-2B60-4753-A5D4-F9C05F8D07A0}" type="datetimeFigureOut">
              <a:rPr lang="ja-JP" altLang="en-US" smtClean="0"/>
              <a:pPr/>
              <a:t>23/10/03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42938" y="685800"/>
            <a:ext cx="55721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メイリオ" panose="020B0604030504040204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メイリオ" panose="020B0604030504040204" pitchFamily="50" charset="-128"/>
              </a:defRPr>
            </a:lvl1pPr>
          </a:lstStyle>
          <a:p>
            <a:fld id="{CACE4465-3CD4-47BF-AF5D-253C146ADB4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1203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メイリオ" panose="020B0604030504040204" pitchFamily="50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5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10" y="0"/>
            <a:ext cx="9052128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  <p:sp>
        <p:nvSpPr>
          <p:cNvPr id="7" name="テキスト ボックス 6"/>
          <p:cNvSpPr txBox="1"/>
          <p:nvPr userDrawn="1"/>
        </p:nvSpPr>
        <p:spPr>
          <a:xfrm>
            <a:off x="10145714" y="510580"/>
            <a:ext cx="75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TQM</a:t>
            </a:r>
            <a:r>
              <a:rPr kumimoji="1" lang="ja-JP" altLang="en-US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推進部</a:t>
            </a:r>
          </a:p>
        </p:txBody>
      </p:sp>
    </p:spTree>
    <p:extLst>
      <p:ext uri="{BB962C8B-B14F-4D97-AF65-F5344CB8AC3E}">
        <p14:creationId xmlns:p14="http://schemas.microsoft.com/office/powerpoint/2010/main" val="71813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360" y="0"/>
            <a:ext cx="8356480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10167546" y="581240"/>
            <a:ext cx="7608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02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10" y="0"/>
            <a:ext cx="9052128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93666" y="2360932"/>
            <a:ext cx="9323227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93664" y="4732633"/>
            <a:ext cx="7158102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549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9742499" y="730665"/>
            <a:ext cx="1194516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10167546" y="581240"/>
            <a:ext cx="760808" cy="19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64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222257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12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 userDrawn="1"/>
        </p:nvSpPr>
        <p:spPr>
          <a:xfrm>
            <a:off x="405058" y="306000"/>
            <a:ext cx="10333022" cy="33765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35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194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194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=""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11308" y="1080000"/>
            <a:ext cx="9323227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56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85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04385" y="2303884"/>
            <a:ext cx="1033707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91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364977" y="6668521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53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05060" y="767396"/>
            <a:ext cx="10368367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92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spcBef>
                <a:spcPts val="457"/>
              </a:spcBef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spcBef>
                <a:spcPts val="457"/>
              </a:spcBef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spcBef>
                <a:spcPts val="457"/>
              </a:spcBef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spcBef>
                <a:spcPts val="457"/>
              </a:spcBef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05060" y="273604"/>
            <a:ext cx="10368367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194">
                <a:solidFill>
                  <a:schemeClr val="tx2"/>
                </a:solidFill>
              </a:defRPr>
            </a:lvl1pPr>
            <a:lvl2pPr>
              <a:defRPr sz="2194"/>
            </a:lvl2pPr>
            <a:lvl3pPr>
              <a:defRPr sz="2194"/>
            </a:lvl3pPr>
            <a:lvl4pPr>
              <a:defRPr sz="2194"/>
            </a:lvl4pPr>
            <a:lvl5pPr>
              <a:defRPr sz="2194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364977" y="6668521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033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05060" y="273600"/>
            <a:ext cx="10368367" cy="779136"/>
          </a:xfrm>
          <a:prstGeom prst="rect">
            <a:avLst/>
          </a:prstGeom>
        </p:spPr>
        <p:txBody>
          <a:bodyPr/>
          <a:lstStyle>
            <a:lvl1pPr marL="0" marR="0" indent="0" algn="l" defTabSz="83594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94">
                <a:solidFill>
                  <a:schemeClr val="tx2"/>
                </a:solidFill>
              </a:defRPr>
            </a:lvl1pPr>
            <a:lvl2pPr>
              <a:defRPr sz="2194"/>
            </a:lvl2pPr>
            <a:lvl3pPr>
              <a:defRPr sz="2194"/>
            </a:lvl3pPr>
            <a:lvl4pPr>
              <a:defRPr sz="2194"/>
            </a:lvl4pPr>
            <a:lvl5pPr>
              <a:defRPr sz="2194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=""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5059" y="1232736"/>
            <a:ext cx="10368366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92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17972" indent="0">
              <a:spcBef>
                <a:spcPts val="457"/>
              </a:spcBef>
              <a:buNone/>
              <a:defRPr sz="146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835944" indent="0">
              <a:spcBef>
                <a:spcPts val="457"/>
              </a:spcBef>
              <a:buNone/>
              <a:defRPr sz="1097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253917" indent="0">
              <a:spcBef>
                <a:spcPts val="457"/>
              </a:spcBef>
              <a:buNone/>
              <a:defRPr sz="96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671889" indent="0">
              <a:spcBef>
                <a:spcPts val="457"/>
              </a:spcBef>
              <a:buNone/>
              <a:defRPr sz="823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364977" y="6668521"/>
            <a:ext cx="2037599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738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2.xml"/><Relationship Id="rId3" Type="http://schemas.openxmlformats.org/officeDocument/2006/relationships/image" Target="../media/image6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6" Type="http://schemas.openxmlformats.org/officeDocument/2006/relationships/image" Target="../media/image7.png"/><Relationship Id="rId7" Type="http://schemas.openxmlformats.org/officeDocument/2006/relationships/image" Target="../media/image3.emf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145838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 userDrawn="1"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" y="0"/>
            <a:ext cx="11144777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8046726" y="6681600"/>
            <a:ext cx="2961985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777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7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029778" y="6671696"/>
            <a:ext cx="2037599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835944" rtl="0" eaLnBrk="1" latinLnBrk="0" hangingPunct="1">
              <a:defRPr kumimoji="1" lang="ja-JP" altLang="en-US" sz="777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27D50BCE-6DE1-4743-BB9F-81008E693167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595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46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•"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87336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»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図 2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" y="0"/>
            <a:ext cx="111447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44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46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•"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87336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–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indent="-131645" algn="l" defTabSz="835944" rtl="0" eaLnBrk="1" latinLnBrk="0" hangingPunct="1">
        <a:lnSpc>
          <a:spcPct val="100000"/>
        </a:lnSpc>
        <a:spcBef>
          <a:spcPts val="549"/>
        </a:spcBef>
        <a:spcAft>
          <a:spcPts val="0"/>
        </a:spcAft>
        <a:buFont typeface="Arial" panose="020B0604020202020204" pitchFamily="34" charset="0"/>
        <a:buChar char="»"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1145838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364977" y="6668521"/>
            <a:ext cx="2037599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835944" rtl="0" eaLnBrk="1" latinLnBrk="0" hangingPunct="1">
              <a:defRPr kumimoji="1" lang="ja-JP" altLang="en-US" sz="777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="" xmlns:a16="http://schemas.microsoft.com/office/drawing/2014/main" id="{3B2F5581-4034-DA46-842F-58D9CD0C1C39}"/>
              </a:ext>
            </a:extLst>
          </p:cNvPr>
          <p:cNvSpPr txBox="1">
            <a:spLocks/>
          </p:cNvSpPr>
          <p:nvPr userDrawn="1"/>
        </p:nvSpPr>
        <p:spPr>
          <a:xfrm>
            <a:off x="7398381" y="6681600"/>
            <a:ext cx="2961985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777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777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 userDrawn="1"/>
        </p:nvSpPr>
        <p:spPr>
          <a:xfrm>
            <a:off x="10377441" y="6645303"/>
            <a:ext cx="740094" cy="173936"/>
          </a:xfrm>
          <a:prstGeom prst="rect">
            <a:avLst/>
          </a:prstGeom>
        </p:spPr>
        <p:txBody>
          <a:bodyPr vert="horz" lIns="83594" tIns="41797" rIns="83594" bIns="41797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z="1188" smtClean="0"/>
              <a:pPr/>
              <a:t>‹#›</a:t>
            </a:fld>
            <a:endParaRPr lang="en-US" sz="1188" dirty="0"/>
          </a:p>
        </p:txBody>
      </p:sp>
      <p:pic>
        <p:nvPicPr>
          <p:cNvPr id="32" name="図 31"/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87" t="5901" r="1932" b="88849"/>
          <a:stretch/>
        </p:blipFill>
        <p:spPr>
          <a:xfrm>
            <a:off x="2359623" y="6554663"/>
            <a:ext cx="1645730" cy="289980"/>
          </a:xfrm>
          <a:prstGeom prst="rect">
            <a:avLst/>
          </a:prstGeom>
        </p:spPr>
      </p:pic>
      <p:sp>
        <p:nvSpPr>
          <p:cNvPr id="35" name="テキスト ボックス 34"/>
          <p:cNvSpPr txBox="1"/>
          <p:nvPr userDrawn="1"/>
        </p:nvSpPr>
        <p:spPr>
          <a:xfrm>
            <a:off x="3179654" y="6619687"/>
            <a:ext cx="7528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TQM</a:t>
            </a:r>
            <a:r>
              <a:rPr kumimoji="1" lang="ja-JP" altLang="en-US" sz="800" b="1" dirty="0">
                <a:solidFill>
                  <a:srgbClr val="D21E2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推進部</a:t>
            </a:r>
          </a:p>
        </p:txBody>
      </p:sp>
    </p:spTree>
    <p:extLst>
      <p:ext uri="{BB962C8B-B14F-4D97-AF65-F5344CB8AC3E}">
        <p14:creationId xmlns:p14="http://schemas.microsoft.com/office/powerpoint/2010/main" val="186281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</p:sldLayoutIdLst>
  <p:hf hdr="0" ftr="0"/>
  <p:txStyles>
    <p:titleStyle>
      <a:lvl1pPr algn="l" defTabSz="835944" rtl="0" eaLnBrk="1" latinLnBrk="0" hangingPunct="1">
        <a:spcBef>
          <a:spcPct val="0"/>
        </a:spcBef>
        <a:buNone/>
        <a:defRPr kumimoji="1" sz="1828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46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29112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097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658224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96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855691" marR="0" indent="0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316448" marR="0" indent="-131645" algn="l" defTabSz="835944" rtl="0" eaLnBrk="1" fontAlgn="auto" latinLnBrk="0" hangingPunct="1">
        <a:lnSpc>
          <a:spcPct val="100000"/>
        </a:lnSpc>
        <a:spcBef>
          <a:spcPts val="549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823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298847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16820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134792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552764" indent="-208986" algn="l" defTabSz="835944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1pPr>
      <a:lvl2pPr marL="417972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2pPr>
      <a:lvl3pPr marL="835944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3pPr>
      <a:lvl4pPr marL="1253917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4pPr>
      <a:lvl5pPr marL="1671889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5pPr>
      <a:lvl6pPr marL="2089861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6pPr>
      <a:lvl7pPr marL="2507833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7pPr>
      <a:lvl8pPr marL="2925806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8pPr>
      <a:lvl9pPr marL="3343778" algn="l" defTabSz="835944" rtl="0" eaLnBrk="1" latinLnBrk="0" hangingPunct="1">
        <a:defRPr kumimoji="1" sz="16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3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27D50BCE-6DE1-4743-BB9F-81008E693167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982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 smtClean="0"/>
              <a:t>データ分析の流れ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532361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01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188543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02</a:t>
            </a:r>
            <a:endParaRPr kumimoji="1" lang="ja-JP" altLang="en-US" dirty="0"/>
          </a:p>
        </p:txBody>
      </p:sp>
      <p:sp>
        <p:nvSpPr>
          <p:cNvPr id="7" name="角丸四角形 6"/>
          <p:cNvSpPr/>
          <p:nvPr/>
        </p:nvSpPr>
        <p:spPr>
          <a:xfrm>
            <a:off x="3844729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03</a:t>
            </a:r>
            <a:endParaRPr kumimoji="1" lang="ja-JP" altLang="en-US" dirty="0"/>
          </a:p>
        </p:txBody>
      </p:sp>
      <p:sp>
        <p:nvSpPr>
          <p:cNvPr id="8" name="角丸四角形 7"/>
          <p:cNvSpPr/>
          <p:nvPr/>
        </p:nvSpPr>
        <p:spPr>
          <a:xfrm>
            <a:off x="5500911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04</a:t>
            </a:r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7229103" y="1844824"/>
            <a:ext cx="1224136" cy="48235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05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244329" y="4221088"/>
            <a:ext cx="1800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 smtClean="0"/>
              <a:t>問題の定義</a:t>
            </a:r>
            <a:endParaRPr lang="en-US" altLang="ja-JP" dirty="0" smtClean="0"/>
          </a:p>
          <a:p>
            <a:pPr algn="ctr"/>
            <a:r>
              <a:rPr kumimoji="1" lang="ja-JP" altLang="en-US" dirty="0" smtClean="0"/>
              <a:t>データの準備</a:t>
            </a:r>
            <a:endParaRPr kumimoji="1" lang="en-US" altLang="ja-JP" dirty="0" smtClean="0"/>
          </a:p>
          <a:p>
            <a:pPr algn="ctr"/>
            <a:r>
              <a:rPr lang="ja-JP" altLang="en-US" dirty="0" smtClean="0"/>
              <a:t>データ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96953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正方形/長方形 50"/>
          <p:cNvSpPr/>
          <p:nvPr/>
        </p:nvSpPr>
        <p:spPr>
          <a:xfrm>
            <a:off x="2548583" y="764704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/>
              <a:t>①</a:t>
            </a:r>
            <a:r>
              <a:rPr kumimoji="1" lang="ja-JP" altLang="en-US" sz="2000" b="1" dirty="0" smtClean="0"/>
              <a:t>在庫の過多</a:t>
            </a:r>
            <a:endParaRPr kumimoji="1" lang="ja-JP" altLang="en-US" sz="2000" b="1" dirty="0"/>
          </a:p>
        </p:txBody>
      </p:sp>
      <p:sp>
        <p:nvSpPr>
          <p:cNvPr id="48" name="正方形/長方形 47"/>
          <p:cNvSpPr/>
          <p:nvPr/>
        </p:nvSpPr>
        <p:spPr>
          <a:xfrm>
            <a:off x="388343" y="764704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 smtClean="0"/>
              <a:t>①</a:t>
            </a:r>
            <a:r>
              <a:rPr kumimoji="1" lang="ja-JP" altLang="en-US" sz="2000" b="1" dirty="0" smtClean="0"/>
              <a:t>在庫の過多</a:t>
            </a:r>
            <a:endParaRPr kumimoji="1" lang="ja-JP" altLang="en-US" sz="2000" b="1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2692599" y="1844824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在庫設計値に対して</a:t>
            </a:r>
            <a:r>
              <a:rPr kumimoji="1" lang="en-US" altLang="ja-JP" sz="1400" dirty="0" smtClean="0"/>
              <a:t>7</a:t>
            </a:r>
            <a:r>
              <a:rPr kumimoji="1" lang="ja-JP" altLang="en-US" sz="1400" dirty="0" smtClean="0"/>
              <a:t>割が多い</a:t>
            </a:r>
            <a:endParaRPr kumimoji="1" lang="en-US" altLang="ja-JP" sz="1400" dirty="0" smtClean="0"/>
          </a:p>
          <a:p>
            <a:r>
              <a:rPr kumimoji="1" lang="ja-JP" altLang="en-US" sz="1400" dirty="0" smtClean="0"/>
              <a:t>仮置場で箱が溢れている</a:t>
            </a:r>
          </a:p>
        </p:txBody>
      </p:sp>
      <p:sp>
        <p:nvSpPr>
          <p:cNvPr id="56" name="正方形/長方形 55"/>
          <p:cNvSpPr/>
          <p:nvPr/>
        </p:nvSpPr>
        <p:spPr>
          <a:xfrm>
            <a:off x="6725047" y="1844824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実績</a:t>
            </a:r>
            <a:r>
              <a:rPr lang="ja-JP" altLang="en-US" sz="1400" dirty="0"/>
              <a:t>の</a:t>
            </a:r>
            <a:r>
              <a:rPr lang="en-US" altLang="ja-JP" sz="1400" dirty="0"/>
              <a:t>LT</a:t>
            </a:r>
            <a:r>
              <a:rPr lang="ja-JP" altLang="en-US" sz="1400" dirty="0"/>
              <a:t>が設計値より</a:t>
            </a:r>
            <a:r>
              <a:rPr lang="ja-JP" altLang="en-US" sz="1400" dirty="0" smtClean="0"/>
              <a:t>長い滞留が</a:t>
            </a:r>
            <a:r>
              <a:rPr lang="ja-JP" altLang="en-US" sz="1400" dirty="0"/>
              <a:t>判明</a:t>
            </a:r>
            <a:endParaRPr lang="en-US" altLang="ja-JP" sz="1400" dirty="0"/>
          </a:p>
          <a:p>
            <a:r>
              <a:rPr lang="en-US" altLang="ja-JP" sz="1400" dirty="0"/>
              <a:t>→ </a:t>
            </a:r>
            <a:r>
              <a:rPr lang="ja-JP" altLang="en-US" sz="1400" dirty="0" smtClean="0"/>
              <a:t>箱（かんばん）の</a:t>
            </a:r>
            <a:r>
              <a:rPr lang="ja-JP" altLang="en-US" sz="1400" dirty="0"/>
              <a:t>数が多いんじゃないか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2548584" y="2780928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2548583" y="4725144"/>
            <a:ext cx="8208912" cy="1656184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b="1" dirty="0"/>
          </a:p>
        </p:txBody>
      </p:sp>
      <p:sp>
        <p:nvSpPr>
          <p:cNvPr id="49" name="正方形/長方形 48"/>
          <p:cNvSpPr/>
          <p:nvPr/>
        </p:nvSpPr>
        <p:spPr>
          <a:xfrm>
            <a:off x="388343" y="2780928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/>
              <a:t>②</a:t>
            </a:r>
            <a:r>
              <a:rPr lang="ja-JP" altLang="en-US" sz="2000" b="1" dirty="0" smtClean="0"/>
              <a:t>在庫の低減</a:t>
            </a:r>
            <a:endParaRPr kumimoji="1" lang="ja-JP" altLang="en-US" sz="2000" b="1" dirty="0"/>
          </a:p>
        </p:txBody>
      </p:sp>
      <p:sp>
        <p:nvSpPr>
          <p:cNvPr id="50" name="正方形/長方形 49"/>
          <p:cNvSpPr/>
          <p:nvPr/>
        </p:nvSpPr>
        <p:spPr>
          <a:xfrm>
            <a:off x="388343" y="4725144"/>
            <a:ext cx="2160240" cy="165618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b="1" dirty="0" smtClean="0"/>
              <a:t>③</a:t>
            </a:r>
            <a:r>
              <a:rPr lang="ja-JP" altLang="en-US" sz="2000" b="1" dirty="0" smtClean="0"/>
              <a:t>在庫適正化</a:t>
            </a:r>
            <a:endParaRPr kumimoji="1" lang="ja-JP" altLang="en-US" sz="2000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908623" y="40770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設計値</a:t>
            </a:r>
            <a:r>
              <a:rPr lang="ja-JP" altLang="en-US" sz="1400" dirty="0" smtClean="0"/>
              <a:t>の</a:t>
            </a:r>
            <a:r>
              <a:rPr kumimoji="1" lang="ja-JP" altLang="en-US" sz="1400" dirty="0" smtClean="0"/>
              <a:t>変更</a:t>
            </a:r>
            <a:endParaRPr kumimoji="1" lang="en-US" altLang="ja-JP" sz="1400" dirty="0" smtClean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問題設定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5644927" y="1124744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LT</a:t>
            </a:r>
            <a:r>
              <a:rPr lang="ja-JP" altLang="en-US" sz="1200" dirty="0" smtClean="0"/>
              <a:t>を確認すると、</a:t>
            </a:r>
            <a:endParaRPr lang="en-US" altLang="ja-JP" sz="1200" dirty="0" smtClean="0"/>
          </a:p>
        </p:txBody>
      </p:sp>
      <p:pic>
        <p:nvPicPr>
          <p:cNvPr id="62" name="図 6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91" y="2852936"/>
            <a:ext cx="2160240" cy="1215134"/>
          </a:xfrm>
          <a:prstGeom prst="rect">
            <a:avLst/>
          </a:prstGeom>
        </p:spPr>
      </p:pic>
      <p:sp>
        <p:nvSpPr>
          <p:cNvPr id="63" name="正方形/長方形 62"/>
          <p:cNvSpPr/>
          <p:nvPr/>
        </p:nvSpPr>
        <p:spPr>
          <a:xfrm>
            <a:off x="6581031" y="3861048"/>
            <a:ext cx="41044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1400" dirty="0" smtClean="0"/>
              <a:t>滞留度合いが短縮。ただ滞留自体は一部残存</a:t>
            </a:r>
            <a:endParaRPr lang="en-US" altLang="ja-JP" sz="1400" dirty="0" smtClean="0"/>
          </a:p>
          <a:p>
            <a:r>
              <a:rPr lang="en-US" altLang="ja-JP" sz="1400" dirty="0" smtClean="0"/>
              <a:t>→</a:t>
            </a:r>
            <a:r>
              <a:rPr lang="ja-JP" altLang="en-US" sz="1400" dirty="0" smtClean="0"/>
              <a:t> これが問題なのか判断がつかない</a:t>
            </a:r>
            <a:endParaRPr lang="ja-JP" altLang="en-US" sz="1400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4780831" y="4077072"/>
            <a:ext cx="15841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かんばん減</a:t>
            </a:r>
            <a:endParaRPr kumimoji="1" lang="en-US" altLang="ja-JP" sz="1400" dirty="0" smtClean="0"/>
          </a:p>
        </p:txBody>
      </p:sp>
      <p:sp>
        <p:nvSpPr>
          <p:cNvPr id="65" name="正方形/長方形 64"/>
          <p:cNvSpPr/>
          <p:nvPr/>
        </p:nvSpPr>
        <p:spPr>
          <a:xfrm>
            <a:off x="5644927" y="3140968"/>
            <a:ext cx="13681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 smtClean="0"/>
              <a:t>LT</a:t>
            </a:r>
            <a:r>
              <a:rPr lang="ja-JP" altLang="en-US" sz="1200" dirty="0" smtClean="0"/>
              <a:t>を確認すると、</a:t>
            </a:r>
            <a:endParaRPr lang="en-US" altLang="ja-JP" sz="1200" dirty="0" smtClean="0"/>
          </a:p>
        </p:txBody>
      </p:sp>
      <p:cxnSp>
        <p:nvCxnSpPr>
          <p:cNvPr id="78" name="カギ線コネクタ 77"/>
          <p:cNvCxnSpPr>
            <a:stCxn id="56" idx="2"/>
            <a:endCxn id="62" idx="0"/>
          </p:cNvCxnSpPr>
          <p:nvPr/>
        </p:nvCxnSpPr>
        <p:spPr>
          <a:xfrm rot="5400000">
            <a:off x="5996547" y="72208"/>
            <a:ext cx="484892" cy="507656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カギ線コネクタ 85"/>
          <p:cNvCxnSpPr/>
          <p:nvPr/>
        </p:nvCxnSpPr>
        <p:spPr>
          <a:xfrm rot="5400000">
            <a:off x="5991322" y="2146501"/>
            <a:ext cx="495344" cy="493255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1" name="図 90">
            <a:extLst>
              <a:ext uri="{FF2B5EF4-FFF2-40B4-BE49-F238E27FC236}">
                <a16:creationId xmlns:a16="http://schemas.microsoft.com/office/drawing/2014/main" xmlns="" id="{E2530157-B32E-460D-A0DC-A362FE060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79" y="2901901"/>
            <a:ext cx="3637515" cy="873004"/>
          </a:xfrm>
          <a:prstGeom prst="rect">
            <a:avLst/>
          </a:prstGeom>
        </p:spPr>
      </p:pic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xmlns="" id="{199DC9AC-0EB2-42A5-958F-C47C8FDB5ED8}"/>
              </a:ext>
            </a:extLst>
          </p:cNvPr>
          <p:cNvSpPr txBox="1"/>
          <p:nvPr/>
        </p:nvSpPr>
        <p:spPr>
          <a:xfrm>
            <a:off x="7805167" y="2852936"/>
            <a:ext cx="19442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800" b="0" dirty="0" smtClean="0"/>
              <a:t>設計値変更前と変更後の差分</a:t>
            </a:r>
            <a:r>
              <a:rPr lang="en-US" altLang="ja-JP" sz="800" b="0" dirty="0" smtClean="0"/>
              <a:t>LT</a:t>
            </a:r>
            <a:r>
              <a:rPr lang="ja-JP" altLang="en-US" sz="800" b="0" dirty="0" smtClean="0"/>
              <a:t>の結果</a:t>
            </a:r>
            <a:endParaRPr lang="en-US" altLang="ja-JP" sz="800" b="0" dirty="0"/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013079" y="6021288"/>
            <a:ext cx="15121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滞留の原因分析</a:t>
            </a:r>
            <a:endParaRPr kumimoji="1" lang="en-US" altLang="ja-JP" sz="1400" dirty="0" smtClean="0"/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8741271" y="6021288"/>
            <a:ext cx="19442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欠品リスクの定量化</a:t>
            </a:r>
            <a:endParaRPr kumimoji="1" lang="en-US" altLang="ja-JP" sz="1400" dirty="0" smtClean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620591" y="4869160"/>
            <a:ext cx="338437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本当の問題（不要な過多）を明確にして手立てを打つ。手立てを考えるために滞留の原因分析を行う</a:t>
            </a:r>
            <a:endParaRPr lang="en-US" altLang="ja-JP" sz="1400" dirty="0"/>
          </a:p>
          <a:p>
            <a:endParaRPr lang="en-US" altLang="ja-JP" sz="1400" dirty="0" smtClean="0"/>
          </a:p>
          <a:p>
            <a:r>
              <a:rPr lang="ja-JP" altLang="en-US" sz="1400" dirty="0" smtClean="0"/>
              <a:t>必要な過多：</a:t>
            </a:r>
            <a:r>
              <a:rPr kumimoji="1" lang="ja-JP" altLang="en-US" sz="1400" dirty="0" smtClean="0"/>
              <a:t>欠品リスクが高くて滞留</a:t>
            </a:r>
            <a:r>
              <a:rPr lang="ja-JP" altLang="ja-JP" sz="1400" dirty="0" smtClean="0"/>
              <a:t>　</a:t>
            </a:r>
            <a:endParaRPr lang="en-US" altLang="ja-JP" sz="1400" dirty="0" smtClean="0"/>
          </a:p>
          <a:p>
            <a:r>
              <a:rPr lang="ja-JP" altLang="en-US" sz="1400" dirty="0" smtClean="0"/>
              <a:t>不要な過多：</a:t>
            </a:r>
            <a:r>
              <a:rPr kumimoji="1" lang="ja-JP" altLang="en-US" sz="1400" dirty="0" smtClean="0"/>
              <a:t>欠品リスクが低いの</a:t>
            </a:r>
            <a:r>
              <a:rPr lang="ja-JP" altLang="en-US" sz="1400" dirty="0" smtClean="0"/>
              <a:t>に滞留</a:t>
            </a:r>
            <a:endParaRPr kumimoji="1" lang="en-US" altLang="ja-JP" sz="1400" dirty="0" smtClean="0"/>
          </a:p>
        </p:txBody>
      </p:sp>
      <p:sp>
        <p:nvSpPr>
          <p:cNvPr id="99" name="右矢印 98"/>
          <p:cNvSpPr/>
          <p:nvPr/>
        </p:nvSpPr>
        <p:spPr>
          <a:xfrm>
            <a:off x="6076975" y="5301208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rgbClr val="808C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104" name="右矢印 103"/>
          <p:cNvSpPr/>
          <p:nvPr/>
        </p:nvSpPr>
        <p:spPr>
          <a:xfrm>
            <a:off x="6076975" y="3429000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05" name="右矢印 104"/>
          <p:cNvSpPr/>
          <p:nvPr/>
        </p:nvSpPr>
        <p:spPr>
          <a:xfrm>
            <a:off x="6076975" y="1412776"/>
            <a:ext cx="432048" cy="484632"/>
          </a:xfrm>
          <a:prstGeom prst="rightArrow">
            <a:avLst/>
          </a:prstGeom>
          <a:solidFill>
            <a:srgbClr val="001A72"/>
          </a:solidFill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18556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分析設計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2548583" y="2636912"/>
            <a:ext cx="8208912" cy="1800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>
                <a:solidFill>
                  <a:srgbClr val="333333"/>
                </a:solidFill>
              </a:rPr>
              <a:t>時系列は考慮していない</a:t>
            </a:r>
            <a:endParaRPr kumimoji="1" lang="ja-JP" altLang="en-US" dirty="0">
              <a:solidFill>
                <a:srgbClr val="333333"/>
              </a:solidFill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2548583" y="4581128"/>
            <a:ext cx="8208912" cy="18002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7130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 smtClean="0"/>
              <a:t>仮説として考えられる要因から、検証すべきデータ変数を選択（作成）する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データの準備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293266"/>
              </p:ext>
            </p:extLst>
          </p:nvPr>
        </p:nvGraphicFramePr>
        <p:xfrm>
          <a:off x="388345" y="1412776"/>
          <a:ext cx="10369152" cy="45177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4056"/>
                <a:gridCol w="1584176"/>
                <a:gridCol w="288032"/>
                <a:gridCol w="2520280"/>
                <a:gridCol w="288032"/>
                <a:gridCol w="2088232"/>
                <a:gridCol w="288032"/>
                <a:gridCol w="2808312"/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LT</a:t>
                      </a:r>
                      <a:r>
                        <a:rPr kumimoji="1" lang="ja-JP" altLang="en-US" sz="1200" dirty="0" smtClean="0"/>
                        <a:t>が伸びる要因</a:t>
                      </a:r>
                      <a:r>
                        <a:rPr kumimoji="1" lang="en-US" altLang="ja-JP" sz="1200" dirty="0" smtClean="0"/>
                        <a:t>①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LT</a:t>
                      </a:r>
                      <a:r>
                        <a:rPr kumimoji="1" lang="ja-JP" altLang="en-US" sz="1200" dirty="0" smtClean="0"/>
                        <a:t>が伸びる要因</a:t>
                      </a:r>
                      <a:r>
                        <a:rPr kumimoji="1" lang="en-US" altLang="ja-JP" sz="1200" dirty="0" smtClean="0"/>
                        <a:t>②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LT</a:t>
                      </a:r>
                      <a:r>
                        <a:rPr kumimoji="1" lang="ja-JP" altLang="en-US" sz="1200" dirty="0" smtClean="0"/>
                        <a:t>が伸びる要因</a:t>
                      </a:r>
                      <a:r>
                        <a:rPr kumimoji="1" lang="en-US" altLang="ja-JP" sz="1200" dirty="0" smtClean="0"/>
                        <a:t>③</a:t>
                      </a:r>
                      <a:endParaRPr kumimoji="1" lang="ja-JP" alt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データ変数の洗い出し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 rowSpan="6"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検収入庫</a:t>
                      </a:r>
                      <a:r>
                        <a:rPr kumimoji="1" lang="en-US" altLang="ja-JP" sz="1200" dirty="0" smtClean="0"/>
                        <a:t>LT</a:t>
                      </a:r>
                      <a:endParaRPr kumimoji="1" lang="ja-JP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検収タイムスタンプが早く押される</a:t>
                      </a:r>
                      <a:endParaRPr kumimoji="1" lang="ja-JP" altLang="en-US" sz="1200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トラック（</a:t>
                      </a:r>
                      <a:r>
                        <a:rPr kumimoji="1" lang="en-US" altLang="ja-JP" sz="1200" dirty="0" smtClean="0"/>
                        <a:t>from</a:t>
                      </a:r>
                      <a:r>
                        <a:rPr kumimoji="1" lang="ja-JP" altLang="en-US" sz="1200" dirty="0" smtClean="0"/>
                        <a:t>仕入先）の早着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ーーー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検収タイムスタンプの平均とのズレ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荷下ろし前の検収読み取り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ーーー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検収タイムスタンプの平均とのズレ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荷下ろしが通常より早く終わる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１便あたりの箱数が少ない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便</a:t>
                      </a:r>
                      <a:r>
                        <a:rPr kumimoji="1" lang="en-US" altLang="ja-JP" sz="1200" dirty="0" smtClean="0"/>
                        <a:t>Ave</a:t>
                      </a:r>
                      <a:r>
                        <a:rPr kumimoji="1" lang="ja-JP" altLang="en-US" sz="1200" dirty="0" smtClean="0"/>
                        <a:t>、ピッチ、納入回数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トラック（</a:t>
                      </a:r>
                      <a:r>
                        <a:rPr kumimoji="1" lang="en-US" altLang="ja-JP" sz="1200" dirty="0" smtClean="0"/>
                        <a:t>from</a:t>
                      </a:r>
                      <a:r>
                        <a:rPr kumimoji="1" lang="ja-JP" altLang="en-US" sz="1200" dirty="0" smtClean="0"/>
                        <a:t>西尾東）の出発待ちが長い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仕入先の納入便によっては、トラック（</a:t>
                      </a:r>
                      <a:r>
                        <a:rPr kumimoji="1" lang="en-US" altLang="ja-JP" sz="1200" dirty="0" smtClean="0"/>
                        <a:t>from</a:t>
                      </a:r>
                      <a:r>
                        <a:rPr kumimoji="1" lang="ja-JP" altLang="en-US" sz="1200" dirty="0" smtClean="0"/>
                        <a:t>西尾東）の乗り換えの待ち時間が長い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ーーー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納入便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入庫スタンプが遅く押される</a:t>
                      </a:r>
                      <a:endParaRPr kumimoji="1" lang="ja-JP" altLang="en-US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入庫作業に通常より時間がかかる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１便あたりの箱数が多い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83594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便</a:t>
                      </a:r>
                      <a:r>
                        <a:rPr kumimoji="1" lang="en-US" altLang="ja-JP" sz="1200" dirty="0" smtClean="0"/>
                        <a:t>Ave</a:t>
                      </a:r>
                      <a:r>
                        <a:rPr kumimoji="1" lang="ja-JP" altLang="en-US" sz="1200" dirty="0" smtClean="0"/>
                        <a:t>、ピッチ、納入回数</a:t>
                      </a:r>
                      <a:r>
                        <a:rPr kumimoji="1" lang="en-US" altLang="ja-JP" sz="1200" dirty="0" smtClean="0"/>
                        <a:t>B</a:t>
                      </a:r>
                      <a:endParaRPr kumimoji="1" lang="ja-JP" altLang="en-US" sz="1200" dirty="0" smtClean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入庫時の順番の入れ替わり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ーーー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入庫順番入れ替わりフラグ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入庫出庫</a:t>
                      </a:r>
                      <a:r>
                        <a:rPr kumimoji="1" lang="en-US" altLang="ja-JP" sz="1200" dirty="0" smtClean="0"/>
                        <a:t>LT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順立装置の出庫の仕組み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出庫時の順番の入れ替わり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早く出庫できる箱から出す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出庫順番入れ替わりフラグ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298524">
                <a:tc vMerge="1"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生産状況</a:t>
                      </a:r>
                      <a:endParaRPr kumimoji="1" lang="en-US" altLang="ja-JP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片方の機種を多く生産して部品の使われ方に差が出る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△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ーーー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日量数</a:t>
                      </a:r>
                      <a:endParaRPr kumimoji="1" lang="en-US" altLang="ja-JP" sz="1200" dirty="0" smtClean="0"/>
                    </a:p>
                  </a:txBody>
                  <a:tcPr/>
                </a:tc>
              </a:tr>
              <a:tr h="324936">
                <a:tc rowSpan="2"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出庫回収</a:t>
                      </a:r>
                      <a:r>
                        <a:rPr kumimoji="1" lang="en-US" altLang="ja-JP" sz="1200" dirty="0" smtClean="0"/>
                        <a:t>LT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生産状況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△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〃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△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〃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ja-JP" altLang="en-US" sz="1200" dirty="0" smtClean="0"/>
                        <a:t>ー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1200" dirty="0" smtClean="0"/>
                        <a:t>〃</a:t>
                      </a:r>
                      <a:endParaRPr lang="ja-JP" altLang="en-US" sz="1200" dirty="0"/>
                    </a:p>
                  </a:txBody>
                  <a:tcPr/>
                </a:tc>
              </a:tr>
              <a:tr h="41333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かんばん回収の遅れ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回収時の順番の入れ替わりなど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ーーー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ー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回収入れ替わりフラグ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テキスト ボックス 5"/>
          <p:cNvSpPr txBox="1"/>
          <p:nvPr/>
        </p:nvSpPr>
        <p:spPr>
          <a:xfrm>
            <a:off x="388343" y="5949280"/>
            <a:ext cx="6827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 smtClean="0"/>
              <a:t>※</a:t>
            </a:r>
            <a:r>
              <a:rPr lang="ja-JP" altLang="en-US" sz="1400" dirty="0" smtClean="0"/>
              <a:t>箱種や収容数、仕入れ先など、変更の難しい（対策が取りづらい）変数は対象外</a:t>
            </a:r>
            <a:endParaRPr lang="en-US" altLang="ja-JP" sz="1400" dirty="0" smtClean="0"/>
          </a:p>
          <a:p>
            <a:r>
              <a:rPr kumimoji="1" lang="en-US" altLang="ja-JP" sz="1400" dirty="0" smtClean="0"/>
              <a:t>※AGV</a:t>
            </a:r>
            <a:r>
              <a:rPr kumimoji="1" lang="ja-JP" altLang="en-US" sz="1400" dirty="0" smtClean="0"/>
              <a:t>の停止などデータにないものは対象外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8521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 smtClean="0"/>
              <a:t>納入回数</a:t>
            </a:r>
            <a:r>
              <a:rPr lang="en-US" altLang="ja-JP" dirty="0" smtClean="0"/>
              <a:t>B</a:t>
            </a:r>
            <a:r>
              <a:rPr lang="ja-JP" altLang="en-US" dirty="0" smtClean="0"/>
              <a:t>が１回だと滞留しやすい</a:t>
            </a:r>
            <a:endParaRPr lang="en-US" altLang="ja-JP" dirty="0" smtClean="0"/>
          </a:p>
          <a:p>
            <a:r>
              <a:rPr kumimoji="1" lang="ja-JP" altLang="en-US" dirty="0" smtClean="0"/>
              <a:t>１便あたりの箱の数が多いと、滞留しやうい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分析結果：ベイジアンネットワーク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 smtClean="0"/>
              <a:t>解決策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5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 smtClean="0"/>
              <a:t>分析結果：欠品リスクの定量化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2023年 10月 3日 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958955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スライドテンプレート.potx" id="{8FC783EC-1DB8-4BA6-9F13-06828C1B7016}" vid="{B8C45B04-E85F-4D7B-B4E6-2EFE56A945ED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スライドテンプレート.potx" id="{8FC783EC-1DB8-4BA6-9F13-06828C1B7016}" vid="{9ED57EC3-28A7-4DC6-A925-91D0E2FA6AE0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スライドテンプレート.potx" id="{8FC783EC-1DB8-4BA6-9F13-06828C1B7016}" vid="{1E675B53-1A5D-473C-9008-AC9A44FFFBF1}"/>
    </a:ext>
  </a:extLst>
</a:theme>
</file>

<file path=ppt/theme/theme4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4845</TotalTime>
  <Words>518</Words>
  <Application>Microsoft Macintosh PowerPoint</Application>
  <PresentationFormat>ユーザー設定</PresentationFormat>
  <Paragraphs>121</Paragraphs>
  <Slides>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3</vt:i4>
      </vt:variant>
      <vt:variant>
        <vt:lpstr>スライド タイトル</vt:lpstr>
      </vt:variant>
      <vt:variant>
        <vt:i4>8</vt:i4>
      </vt:variant>
    </vt:vector>
  </HeadingPairs>
  <TitlesOfParts>
    <vt:vector size="11" baseType="lpstr">
      <vt:lpstr>表紙</vt:lpstr>
      <vt:lpstr>最終頁</vt:lpstr>
      <vt:lpstr>内容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Aikawa Yuki／相川　雄規／AI</dc:creator>
  <cp:lastModifiedBy>sasaoka</cp:lastModifiedBy>
  <cp:revision>110</cp:revision>
  <cp:lastPrinted>2020-12-23T05:36:25Z</cp:lastPrinted>
  <dcterms:created xsi:type="dcterms:W3CDTF">2021-07-02T01:49:26Z</dcterms:created>
  <dcterms:modified xsi:type="dcterms:W3CDTF">2023-10-02T21:43:00Z</dcterms:modified>
</cp:coreProperties>
</file>