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76" r:id="rId2"/>
    <p:sldMasterId id="2147483656" r:id="rId3"/>
  </p:sldMasterIdLst>
  <p:notesMasterIdLst>
    <p:notesMasterId r:id="rId28"/>
  </p:notesMasterIdLst>
  <p:handoutMasterIdLst>
    <p:handoutMasterId r:id="rId29"/>
  </p:handoutMasterIdLst>
  <p:sldIdLst>
    <p:sldId id="261" r:id="rId4"/>
    <p:sldId id="289" r:id="rId5"/>
    <p:sldId id="279" r:id="rId6"/>
    <p:sldId id="280" r:id="rId7"/>
    <p:sldId id="290" r:id="rId8"/>
    <p:sldId id="281" r:id="rId9"/>
    <p:sldId id="291" r:id="rId10"/>
    <p:sldId id="282" r:id="rId11"/>
    <p:sldId id="297" r:id="rId12"/>
    <p:sldId id="283" r:id="rId13"/>
    <p:sldId id="293" r:id="rId14"/>
    <p:sldId id="284" r:id="rId15"/>
    <p:sldId id="294" r:id="rId16"/>
    <p:sldId id="300" r:id="rId17"/>
    <p:sldId id="285" r:id="rId18"/>
    <p:sldId id="295" r:id="rId19"/>
    <p:sldId id="301" r:id="rId20"/>
    <p:sldId id="286" r:id="rId21"/>
    <p:sldId id="296" r:id="rId22"/>
    <p:sldId id="299" r:id="rId23"/>
    <p:sldId id="298" r:id="rId24"/>
    <p:sldId id="287" r:id="rId25"/>
    <p:sldId id="288" r:id="rId26"/>
    <p:sldId id="278" r:id="rId27"/>
  </p:sldIdLst>
  <p:sldSz cx="11145838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000000"/>
    <a:srgbClr val="4BC3FF"/>
    <a:srgbClr val="4BBCFF"/>
    <a:srgbClr val="333333"/>
    <a:srgbClr val="E5E8F1"/>
    <a:srgbClr val="BFC6DC"/>
    <a:srgbClr val="808CB8"/>
    <a:srgbClr val="40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28"/>
  </p:normalViewPr>
  <p:slideViewPr>
    <p:cSldViewPr>
      <p:cViewPr>
        <p:scale>
          <a:sx n="120" d="100"/>
          <a:sy n="120" d="100"/>
        </p:scale>
        <p:origin x="-552" y="-256"/>
      </p:cViewPr>
      <p:guideLst>
        <p:guide orient="horz" pos="2160"/>
        <p:guide pos="3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23/09/30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B40D00C4-2B60-4753-A5D4-F9C05F8D07A0}" type="datetimeFigureOut">
              <a:rPr lang="ja-JP" altLang="en-US" smtClean="0"/>
              <a:pPr/>
              <a:t>23/09/30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CACE4465-3CD4-47BF-AF5D-253C146ADB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4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29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59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4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29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145712" y="510580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7181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59" y="0"/>
            <a:ext cx="8356480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4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29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167546" y="581236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4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29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9742497" y="730661"/>
            <a:ext cx="1194516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0167546" y="581236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2225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405058" y="306000"/>
            <a:ext cx="10333022" cy="33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194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194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306" y="1080000"/>
            <a:ext cx="9323227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6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04383" y="2303884"/>
            <a:ext cx="1033707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364975" y="6668517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05058" y="767396"/>
            <a:ext cx="10368367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58" y="273601"/>
            <a:ext cx="10368367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5" y="6668517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58" y="273600"/>
            <a:ext cx="10368367" cy="779136"/>
          </a:xfrm>
          <a:prstGeom prst="rect">
            <a:avLst/>
          </a:prstGeom>
        </p:spPr>
        <p:txBody>
          <a:bodyPr/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5059" y="1232736"/>
            <a:ext cx="10368366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5" y="6668517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7" Type="http://schemas.openxmlformats.org/officeDocument/2006/relationships/image" Target="../media/image7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45838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" y="0"/>
            <a:ext cx="11144777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046724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029776" y="6671692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27D50BCE-6DE1-4743-BB9F-81008E693167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" y="0"/>
            <a:ext cx="11144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1145838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64975" y="6668517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7398379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 userDrawn="1"/>
        </p:nvSpPr>
        <p:spPr>
          <a:xfrm>
            <a:off x="10377441" y="6645303"/>
            <a:ext cx="740094" cy="173936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z="1188" smtClean="0"/>
              <a:pPr/>
              <a:t>‹#›</a:t>
            </a:fld>
            <a:endParaRPr lang="en-US" sz="1188" dirty="0"/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7" t="5901" r="1932" b="88849"/>
          <a:stretch/>
        </p:blipFill>
        <p:spPr>
          <a:xfrm>
            <a:off x="2359623" y="6554663"/>
            <a:ext cx="1645730" cy="289980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 userDrawn="1"/>
        </p:nvSpPr>
        <p:spPr>
          <a:xfrm>
            <a:off x="3179652" y="6619687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83" r:id="rId5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46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855691" marR="0" indent="0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>
          <a:xfrm>
            <a:off x="493664" y="1388295"/>
            <a:ext cx="9323226" cy="1909046"/>
          </a:xfrm>
        </p:spPr>
        <p:txBody>
          <a:bodyPr/>
          <a:lstStyle/>
          <a:p>
            <a:r>
              <a:rPr lang="en-US" altLang="en-US" dirty="0" smtClean="0"/>
              <a:t>工程在庫適正化？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9月 30日 </a:t>
            </a:fld>
            <a:endParaRPr lang="en-US" dirty="0"/>
          </a:p>
        </p:txBody>
      </p:sp>
      <p:graphicFrame>
        <p:nvGraphicFramePr>
          <p:cNvPr id="17" name="Group 48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4449"/>
              </p:ext>
            </p:extLst>
          </p:nvPr>
        </p:nvGraphicFramePr>
        <p:xfrm>
          <a:off x="6076975" y="3782034"/>
          <a:ext cx="4871360" cy="2889658"/>
        </p:xfrm>
        <a:graphic>
          <a:graphicData uri="http://schemas.openxmlformats.org/drawingml/2006/table">
            <a:tbl>
              <a:tblPr/>
              <a:tblGrid>
                <a:gridCol w="4871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4407">
                <a:tc>
                  <a:txBody>
                    <a:bodyPr/>
                    <a:lstStyle>
                      <a:lvl1pPr defTabSz="555625">
                        <a:spcBef>
                          <a:spcPct val="20000"/>
                        </a:spcBef>
                        <a:defRPr kumimoji="1" sz="45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1pPr>
                      <a:lvl2pPr marL="276225" defTabSz="555625">
                        <a:spcBef>
                          <a:spcPct val="20000"/>
                        </a:spcBef>
                        <a:defRPr kumimoji="1" sz="39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2pPr>
                      <a:lvl3pPr marL="555625" defTabSz="555625">
                        <a:spcBef>
                          <a:spcPct val="20000"/>
                        </a:spcBef>
                        <a:defRPr kumimoji="1" sz="33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3pPr>
                      <a:lvl4pPr marL="830263" defTabSz="555625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4pPr>
                      <a:lvl5pPr marL="1109663" defTabSz="555625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5pPr>
                      <a:lvl6pPr marL="1566863" defTabSz="55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6pPr>
                      <a:lvl7pPr marL="2024063" defTabSz="55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7pPr>
                      <a:lvl8pPr marL="2481263" defTabSz="55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8pPr>
                      <a:lvl9pPr marL="2938463" defTabSz="55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555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所属：</a:t>
                      </a: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DS</a:t>
                      </a: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</a:t>
                      </a:r>
                    </a:p>
                  </a:txBody>
                  <a:tcPr marL="32911" marR="32911" marT="6582" marB="658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4407">
                <a:tc>
                  <a:txBody>
                    <a:bodyPr/>
                    <a:lstStyle/>
                    <a:p>
                      <a:pPr marL="0" marR="0" lvl="0" indent="0" algn="l" defTabSz="555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氏名コード：</a:t>
                      </a: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1082794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2911" marR="32911" marT="6582" marB="658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935696"/>
                  </a:ext>
                </a:extLst>
              </a:tr>
              <a:tr h="740422">
                <a:tc>
                  <a:txBody>
                    <a:bodyPr/>
                    <a:lstStyle/>
                    <a:p>
                      <a:pPr marL="0" marR="0" lvl="0" indent="0" algn="l" defTabSz="555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氏名：笹岡優樹</a:t>
                      </a: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2911" marR="32911" marT="6582" marB="658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0422">
                <a:tc>
                  <a:txBody>
                    <a:bodyPr/>
                    <a:lstStyle/>
                    <a:p>
                      <a:pPr marL="0" marR="0" lvl="0" indent="0" algn="l" defTabSz="5556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上司氏名：安田健</a:t>
                      </a: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2911" marR="32911" marT="6582" marB="658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72213"/>
                  </a:ext>
                </a:extLst>
              </a:tr>
            </a:tbl>
          </a:graphicData>
        </a:graphic>
      </p:graphicFrame>
      <p:grpSp>
        <p:nvGrpSpPr>
          <p:cNvPr id="30" name="グループ化 29"/>
          <p:cNvGrpSpPr/>
          <p:nvPr/>
        </p:nvGrpSpPr>
        <p:grpSpPr>
          <a:xfrm>
            <a:off x="27435" y="44624"/>
            <a:ext cx="4045728" cy="337641"/>
            <a:chOff x="98630" y="200192"/>
            <a:chExt cx="4425465" cy="369332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33" name="山形 32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" name="山形 33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" name="山形 34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山形 35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" name="山形 36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山形 37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山形 38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山形 39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山形 40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2" name="山形 31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rgbClr val="FFFF99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75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1248358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５　シナリオ策定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8235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4" name="山形 23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山形 24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山形 22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0551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基本方針と対策案をもとに、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目標達成するための筋道を、ステップと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ステップ毎の目標達成度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で整理する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目標達成までの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イメージを明確に持つ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ことで、目標達成に繋げることができる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06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1248358" y="12957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５　シナリオ策定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04167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4" name="山形 23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山形 24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山形 22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7" name="直線矢印コネクタ 16"/>
          <p:cNvCxnSpPr/>
          <p:nvPr/>
        </p:nvCxnSpPr>
        <p:spPr bwMode="auto">
          <a:xfrm>
            <a:off x="1511309" y="5814265"/>
            <a:ext cx="9136015" cy="0"/>
          </a:xfrm>
          <a:prstGeom prst="straightConnector1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/>
          <p:nvPr/>
        </p:nvCxnSpPr>
        <p:spPr bwMode="auto">
          <a:xfrm flipV="1">
            <a:off x="1511309" y="1583795"/>
            <a:ext cx="0" cy="4230471"/>
          </a:xfrm>
          <a:prstGeom prst="straightConnector1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816075" y="1050424"/>
            <a:ext cx="1500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進捗レベル</a:t>
            </a:r>
            <a:r>
              <a:rPr kumimoji="1" lang="en-US" altLang="ja-JP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目標達成レベル</a:t>
            </a: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63238"/>
              </p:ext>
            </p:extLst>
          </p:nvPr>
        </p:nvGraphicFramePr>
        <p:xfrm>
          <a:off x="1511302" y="5830311"/>
          <a:ext cx="9018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06">
                  <a:extLst>
                    <a:ext uri="{9D8B030D-6E8A-4147-A177-3AD203B41FA5}">
                      <a16:colId xmlns:a16="http://schemas.microsoft.com/office/drawing/2014/main" xmlns="" val="2243174400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2041898825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3492047472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2551589485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1979253933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4059224974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3124890920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1519600717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169289665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591327816"/>
                    </a:ext>
                  </a:extLst>
                </a:gridCol>
                <a:gridCol w="819906">
                  <a:extLst>
                    <a:ext uri="{9D8B030D-6E8A-4147-A177-3AD203B41FA5}">
                      <a16:colId xmlns:a16="http://schemas.microsoft.com/office/drawing/2014/main" xmlns="" val="14154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7501383"/>
                  </a:ext>
                </a:extLst>
              </a:tr>
            </a:tbl>
          </a:graphicData>
        </a:graphic>
      </p:graphicFrame>
      <p:sp>
        <p:nvSpPr>
          <p:cNvPr id="21" name="ホームベース 20"/>
          <p:cNvSpPr/>
          <p:nvPr/>
        </p:nvSpPr>
        <p:spPr>
          <a:xfrm>
            <a:off x="2311872" y="3991093"/>
            <a:ext cx="1618657" cy="1799381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要因分析</a:t>
            </a:r>
          </a:p>
        </p:txBody>
      </p:sp>
      <p:sp>
        <p:nvSpPr>
          <p:cNvPr id="22" name="ホームベース 21"/>
          <p:cNvSpPr/>
          <p:nvPr/>
        </p:nvSpPr>
        <p:spPr>
          <a:xfrm>
            <a:off x="4807802" y="4026436"/>
            <a:ext cx="2277286" cy="1755707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簡易検証＆効果確認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ホームベース 32"/>
          <p:cNvSpPr/>
          <p:nvPr/>
        </p:nvSpPr>
        <p:spPr>
          <a:xfrm>
            <a:off x="3950578" y="4026719"/>
            <a:ext cx="857224" cy="1784704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目標設定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ホームベース 34"/>
          <p:cNvSpPr/>
          <p:nvPr/>
        </p:nvSpPr>
        <p:spPr>
          <a:xfrm>
            <a:off x="7229103" y="1844824"/>
            <a:ext cx="3240355" cy="1786419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他工場への展開の準備</a:t>
            </a:r>
          </a:p>
        </p:txBody>
      </p:sp>
      <p:cxnSp>
        <p:nvCxnSpPr>
          <p:cNvPr id="37" name="直線コネクタ 36"/>
          <p:cNvCxnSpPr/>
          <p:nvPr/>
        </p:nvCxnSpPr>
        <p:spPr>
          <a:xfrm>
            <a:off x="1204714" y="4080552"/>
            <a:ext cx="6480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-121077" y="1614849"/>
            <a:ext cx="190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本番稼働</a:t>
            </a:r>
            <a:endParaRPr kumimoji="1" lang="en-US" altLang="ja-JP" dirty="0"/>
          </a:p>
          <a:p>
            <a:pPr algn="ctr"/>
            <a:r>
              <a:rPr lang="ja-JP" altLang="en-US" dirty="0"/>
              <a:t>（運用・保守）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-91749" y="2629659"/>
            <a:ext cx="166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本番稼働に向けたソリューション開発</a:t>
            </a:r>
            <a:endParaRPr lang="en-US" altLang="ja-JP" dirty="0"/>
          </a:p>
          <a:p>
            <a:pPr algn="ctr"/>
            <a:r>
              <a:rPr lang="en-US" altLang="ja-JP" dirty="0"/>
              <a:t>or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42" name="ホームベース 41"/>
          <p:cNvSpPr/>
          <p:nvPr/>
        </p:nvSpPr>
        <p:spPr>
          <a:xfrm>
            <a:off x="11922800" y="4797152"/>
            <a:ext cx="844047" cy="1782959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シス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テム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テスト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・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UAT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197" y="4418196"/>
            <a:ext cx="1303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PoC</a:t>
            </a:r>
            <a:endParaRPr kumimoji="1" lang="en-US" altLang="ja-JP" dirty="0"/>
          </a:p>
          <a:p>
            <a:pPr algn="ctr"/>
            <a:r>
              <a:rPr lang="ja-JP" altLang="en-US" sz="1200" dirty="0"/>
              <a:t>（そもそもやりたいことが実現できるか判断する期間）</a:t>
            </a:r>
            <a:endParaRPr kumimoji="1" lang="ja-JP" altLang="en-US" sz="1200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1172345" y="2261180"/>
            <a:ext cx="6480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ホームベース 45"/>
          <p:cNvSpPr/>
          <p:nvPr/>
        </p:nvSpPr>
        <p:spPr>
          <a:xfrm>
            <a:off x="10329763" y="484938"/>
            <a:ext cx="648072" cy="865864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横展開</a:t>
            </a:r>
          </a:p>
        </p:txBody>
      </p:sp>
      <p:sp>
        <p:nvSpPr>
          <p:cNvPr id="47" name="ホームベース 46"/>
          <p:cNvSpPr/>
          <p:nvPr/>
        </p:nvSpPr>
        <p:spPr>
          <a:xfrm>
            <a:off x="9533359" y="484938"/>
            <a:ext cx="742355" cy="898002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効果確認</a:t>
            </a:r>
          </a:p>
        </p:txBody>
      </p:sp>
      <p:sp>
        <p:nvSpPr>
          <p:cNvPr id="48" name="ホームベース 47"/>
          <p:cNvSpPr/>
          <p:nvPr/>
        </p:nvSpPr>
        <p:spPr>
          <a:xfrm>
            <a:off x="1520196" y="4096597"/>
            <a:ext cx="789090" cy="1699083"/>
          </a:xfrm>
          <a:prstGeom prst="homePlate">
            <a:avLst>
              <a:gd name="adj" fmla="val 2523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データの理解</a:t>
            </a:r>
          </a:p>
        </p:txBody>
      </p:sp>
    </p:spTree>
    <p:extLst>
      <p:ext uri="{BB962C8B-B14F-4D97-AF65-F5344CB8AC3E}">
        <p14:creationId xmlns:p14="http://schemas.microsoft.com/office/powerpoint/2010/main" val="54221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248358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６　障害の予測と対策立案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0561"/>
            <a:ext cx="4045728" cy="337641"/>
            <a:chOff x="98630" y="200192"/>
            <a:chExt cx="4425465" cy="369332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5" name="山形 14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11033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シナリオに基づき進めていく際の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障害や悪影響を予測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し、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その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回避策や未然防止策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を検討する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予め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障害を予測し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対策を立案しておくことで、途中で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大きな手戻りなく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進めることができる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408264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220383" y="31177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６　障害の予測と対策立案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0561"/>
            <a:ext cx="4045728" cy="337641"/>
            <a:chOff x="98630" y="200192"/>
            <a:chExt cx="4425465" cy="369332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5" name="山形 14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11744"/>
              </p:ext>
            </p:extLst>
          </p:nvPr>
        </p:nvGraphicFramePr>
        <p:xfrm>
          <a:off x="316335" y="692696"/>
          <a:ext cx="10531172" cy="7753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390">
                  <a:extLst>
                    <a:ext uri="{9D8B030D-6E8A-4147-A177-3AD203B41FA5}">
                      <a16:colId xmlns:a16="http://schemas.microsoft.com/office/drawing/2014/main" xmlns="" val="402101641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24666940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266273419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xmlns="" val="227205616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608910327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xmlns="" val="2563537724"/>
                    </a:ext>
                  </a:extLst>
                </a:gridCol>
                <a:gridCol w="2745307">
                  <a:extLst>
                    <a:ext uri="{9D8B030D-6E8A-4147-A177-3AD203B41FA5}">
                      <a16:colId xmlns:a16="http://schemas.microsoft.com/office/drawing/2014/main" xmlns="" val="3473898294"/>
                    </a:ext>
                  </a:extLst>
                </a:gridCol>
              </a:tblGrid>
              <a:tr h="8480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想定される障害（リスク）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発生</a:t>
                      </a:r>
                      <a:endParaRPr kumimoji="1" lang="en-US" altLang="ja-JP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確率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影響度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対策要否</a:t>
                      </a:r>
                      <a:endParaRPr kumimoji="1" lang="en-US" altLang="ja-JP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発生原因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対策案</a:t>
                      </a:r>
                      <a:endParaRPr kumimoji="1" lang="en-US" altLang="ja-JP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①発生させないための対策</a:t>
                      </a:r>
                      <a:endParaRPr kumimoji="1" lang="en-US" altLang="ja-JP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②発生時の影響を軽減する対策</a:t>
                      </a:r>
                      <a:endParaRPr kumimoji="1" lang="en-US" altLang="ja-JP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③万が一発生した時の対策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237949"/>
                  </a:ext>
                </a:extLst>
              </a:tr>
              <a:tr h="1231060"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在庫を低減した結果、欠品発生頻度が増加する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後工程含めた工程スルーで在庫を適正化できていない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ja-JP" altLang="en-US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欠品リスクを定量化し、適正な在庫を見極める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欠品が起こる前にアラート出す</a:t>
                      </a:r>
                      <a:endParaRPr kumimoji="1" lang="en-US" altLang="ja-JP" sz="12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モノを取りに行く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797649"/>
                  </a:ext>
                </a:extLst>
              </a:tr>
              <a:tr h="78233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システムを０から開発するより、他社のソリューションを導入する方が費用・工数がかからないことが発覚する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同様事例のリサーチ不足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事前に社内事例、社外事例の調査を行う。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66700" marR="0" lvl="0" indent="-26670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調査の優先度を上げて投入工数を最小限にする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266700" marR="0" lvl="0" indent="-26670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他事例をリサーチし、部分的に活用して工数削減できるものがあれば採用する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2561901"/>
                  </a:ext>
                </a:extLst>
              </a:tr>
              <a:tr h="106691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イニシャルコストとランニングコスト肥大により、投資対効果が見合わなくなる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否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事前に課題整理を正確に行っていない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活用イメージの検討不足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Font typeface="+mj-ea"/>
                        <a:buAutoNum type="circleNumDbPlain"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事前に課題整理を正確に行う（プロのコンサルに介入してもらう等）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活用イメージを具体化しておく</a:t>
                      </a:r>
                      <a:endParaRPr kumimoji="1" lang="en-US" altLang="ja-JP" sz="12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　初期段階では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買い切りではなくサブス</a:t>
                      </a:r>
                      <a:endParaRPr kumimoji="1" lang="en-US" altLang="ja-JP" sz="12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 ク型にする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　ランニングコストがかからない対策に切り替える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720652"/>
                  </a:ext>
                </a:extLst>
              </a:tr>
              <a:tr h="1435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副社長の鶴の一声により、プロジェクトが終了する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否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副社長に費用対効果が薄いプロジェクトだと思われる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Font typeface="+mj-ea"/>
                        <a:buAutoNum type="circleNumDbPlain"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事前に課題整理を正確に行い効果が最大限出せる施策をする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副社長と高頻度で認識を擦り合わせ</a:t>
                      </a:r>
                      <a:endParaRPr kumimoji="1" lang="en-US" altLang="ja-JP" sz="12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 　する</a:t>
                      </a:r>
                      <a:endParaRPr kumimoji="1" lang="en-US" altLang="ja-JP" sz="12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　本取り組みを応用できそうな部署と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連携する　→　取り組みのノウハウを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そこで活かす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　構想を練り直し、再度取り組みの重要性を伝える。</a:t>
                      </a:r>
                    </a:p>
                    <a:p>
                      <a:pPr marL="266700" indent="-266700">
                        <a:buFont typeface="+mj-ea"/>
                        <a:buAutoNum type="circleNumDbPlain"/>
                      </a:pP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53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5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220383" y="31177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６　障害の予測と対策立案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0561"/>
            <a:ext cx="4045728" cy="337641"/>
            <a:chOff x="98630" y="200192"/>
            <a:chExt cx="4425465" cy="369332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5" name="山形 14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17281"/>
              </p:ext>
            </p:extLst>
          </p:nvPr>
        </p:nvGraphicFramePr>
        <p:xfrm>
          <a:off x="316335" y="692696"/>
          <a:ext cx="10531172" cy="2175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390">
                  <a:extLst>
                    <a:ext uri="{9D8B030D-6E8A-4147-A177-3AD203B41FA5}">
                      <a16:colId xmlns:a16="http://schemas.microsoft.com/office/drawing/2014/main" xmlns="" val="402101641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24666940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266273419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xmlns="" val="227205616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608910327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xmlns="" val="2563537724"/>
                    </a:ext>
                  </a:extLst>
                </a:gridCol>
                <a:gridCol w="2745307">
                  <a:extLst>
                    <a:ext uri="{9D8B030D-6E8A-4147-A177-3AD203B41FA5}">
                      <a16:colId xmlns:a16="http://schemas.microsoft.com/office/drawing/2014/main" xmlns="" val="3473898294"/>
                    </a:ext>
                  </a:extLst>
                </a:gridCol>
              </a:tblGrid>
              <a:tr h="8480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想定される障害（リスク）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発生</a:t>
                      </a:r>
                      <a:endParaRPr kumimoji="1" lang="en-US" altLang="ja-JP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確率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影響度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対策要否</a:t>
                      </a:r>
                      <a:endParaRPr kumimoji="1" lang="en-US" altLang="ja-JP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発生原因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対策案</a:t>
                      </a:r>
                      <a:endParaRPr kumimoji="1" lang="en-US" altLang="ja-JP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①発生させないための対策</a:t>
                      </a:r>
                      <a:endParaRPr kumimoji="1" lang="en-US" altLang="ja-JP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②発生時の影響を軽減する対策</a:t>
                      </a:r>
                      <a:endParaRPr kumimoji="1" lang="en-US" altLang="ja-JP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③万が一発生した時の対策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237949"/>
                  </a:ext>
                </a:extLst>
              </a:tr>
              <a:tr h="1231060"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在庫を低減した結果、欠品発生頻度が増加する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後工程含めた工程スルーで在庫を適正化できていない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1" lang="ja-JP" altLang="en-US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欠品リスクを定量化し、適正な在庫を見極める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欠品が起こる前にアラート出す</a:t>
                      </a:r>
                      <a:endParaRPr kumimoji="1" lang="en-US" altLang="ja-JP" sz="12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モノを取りに行く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79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4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23554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７　実行計画の策定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09519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6" name="山形 15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0551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シナリオを具体的に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「何を、いつまでに」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（＝実施事項）と、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「どのレベルまで」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（＝完了基準）に落とし込み、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時系列で整理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する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実行計画を策定し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関係者と共有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する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ことで、協力してやりきることができる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51490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23554" y="44624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７　実行計画の策定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09519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6" name="山形 15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30435"/>
              </p:ext>
            </p:extLst>
          </p:nvPr>
        </p:nvGraphicFramePr>
        <p:xfrm>
          <a:off x="964407" y="620688"/>
          <a:ext cx="8190910" cy="5868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190">
                  <a:extLst>
                    <a:ext uri="{9D8B030D-6E8A-4147-A177-3AD203B41FA5}">
                      <a16:colId xmlns:a16="http://schemas.microsoft.com/office/drawing/2014/main" xmlns="" val="2600282658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xmlns="" val="2331003724"/>
                    </a:ext>
                  </a:extLst>
                </a:gridCol>
              </a:tblGrid>
              <a:tr h="3948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内容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0812505"/>
                  </a:ext>
                </a:extLst>
              </a:tr>
              <a:tr h="106256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制約条件・前提条件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開始月：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予算：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180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万以内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2060237"/>
                  </a:ext>
                </a:extLst>
              </a:tr>
              <a:tr h="2098608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推進体制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1567543"/>
                  </a:ext>
                </a:extLst>
              </a:tr>
              <a:tr h="114399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意思決定ルート</a:t>
                      </a:r>
                      <a:endParaRPr kumimoji="1" lang="en-US" altLang="ja-JP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と最終決定者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基本方針や活用方法など重要なもの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】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関係メンバーで議論→プロジェクトサポンサーが最終決定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それ以外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】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関係メンバーで議論→プロジェクト推進担当者が意思決定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899554"/>
                  </a:ext>
                </a:extLst>
              </a:tr>
              <a:tr h="116869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関連組織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課題解決サポート：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TQM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ISO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推進部、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DS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部、</a:t>
                      </a:r>
                      <a:r>
                        <a:rPr kumimoji="1" lang="ja-JP" altLang="en-US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ちゅら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データ取得：アイシン・ロジテクサービス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8044754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23" y="2204864"/>
            <a:ext cx="4104456" cy="184505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DB5DD5B7-C771-4F81-987F-856EC45933F9}"/>
              </a:ext>
            </a:extLst>
          </p:cNvPr>
          <p:cNvSpPr/>
          <p:nvPr/>
        </p:nvSpPr>
        <p:spPr>
          <a:xfrm>
            <a:off x="7301111" y="2420888"/>
            <a:ext cx="3672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DS</a:t>
            </a:r>
            <a:r>
              <a:rPr kumimoji="1" lang="ja-JP" altLang="en-US" dirty="0"/>
              <a:t>部　安田、桑原、笹岡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生革部　高橋、藤田、山内、田中</a:t>
            </a:r>
          </a:p>
        </p:txBody>
      </p:sp>
    </p:spTree>
    <p:extLst>
      <p:ext uri="{BB962C8B-B14F-4D97-AF65-F5344CB8AC3E}">
        <p14:creationId xmlns:p14="http://schemas.microsoft.com/office/powerpoint/2010/main" val="338881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grpSp>
        <p:nvGrpSpPr>
          <p:cNvPr id="5" name="図形グループ 4"/>
          <p:cNvGrpSpPr/>
          <p:nvPr/>
        </p:nvGrpSpPr>
        <p:grpSpPr>
          <a:xfrm>
            <a:off x="4564807" y="4149080"/>
            <a:ext cx="1512168" cy="1008112"/>
            <a:chOff x="1900511" y="764704"/>
            <a:chExt cx="1512168" cy="1008112"/>
          </a:xfrm>
        </p:grpSpPr>
        <p:sp>
          <p:nvSpPr>
            <p:cNvPr id="3" name="正方形/長方形 2"/>
            <p:cNvSpPr/>
            <p:nvPr/>
          </p:nvSpPr>
          <p:spPr>
            <a:xfrm>
              <a:off x="1900511" y="764704"/>
              <a:ext cx="1512168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分析担当</a:t>
              </a:r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900511" y="1268760"/>
              <a:ext cx="1512168" cy="50405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333333"/>
                  </a:solidFill>
                </a:rPr>
                <a:t>DS</a:t>
              </a:r>
              <a:r>
                <a:rPr lang="ja-JP" altLang="en-US" dirty="0" smtClean="0">
                  <a:solidFill>
                    <a:srgbClr val="333333"/>
                  </a:solidFill>
                </a:rPr>
                <a:t>部</a:t>
              </a:r>
              <a:r>
                <a:rPr lang="en-US" altLang="ja-JP" dirty="0" smtClean="0">
                  <a:solidFill>
                    <a:srgbClr val="333333"/>
                  </a:solidFill>
                </a:rPr>
                <a:t> </a:t>
              </a:r>
              <a:r>
                <a:rPr kumimoji="1" lang="ja-JP" altLang="en-US" dirty="0" smtClean="0">
                  <a:solidFill>
                    <a:srgbClr val="333333"/>
                  </a:solidFill>
                </a:rPr>
                <a:t>笹岡</a:t>
              </a:r>
              <a:endParaRPr kumimoji="1" lang="ja-JP" altLang="en-US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6" name="図形グループ 5"/>
          <p:cNvGrpSpPr/>
          <p:nvPr/>
        </p:nvGrpSpPr>
        <p:grpSpPr>
          <a:xfrm>
            <a:off x="2188543" y="4149080"/>
            <a:ext cx="1512168" cy="1008112"/>
            <a:chOff x="1900511" y="764704"/>
            <a:chExt cx="1512168" cy="1008112"/>
          </a:xfrm>
        </p:grpSpPr>
        <p:sp>
          <p:nvSpPr>
            <p:cNvPr id="7" name="正方形/長方形 6"/>
            <p:cNvSpPr/>
            <p:nvPr/>
          </p:nvSpPr>
          <p:spPr>
            <a:xfrm>
              <a:off x="1900511" y="764704"/>
              <a:ext cx="1512168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推進担当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00511" y="1268760"/>
              <a:ext cx="1512168" cy="50405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333333"/>
                  </a:solidFill>
                </a:rPr>
                <a:t>生革部</a:t>
              </a:r>
              <a:r>
                <a:rPr lang="en-US" altLang="ja-JP" dirty="0" smtClean="0">
                  <a:solidFill>
                    <a:srgbClr val="333333"/>
                  </a:solidFill>
                </a:rPr>
                <a:t> </a:t>
              </a:r>
              <a:r>
                <a:rPr lang="ja-JP" altLang="en-US" dirty="0" smtClean="0">
                  <a:solidFill>
                    <a:srgbClr val="333333"/>
                  </a:solidFill>
                </a:rPr>
                <a:t>田中</a:t>
              </a:r>
              <a:endParaRPr kumimoji="1" lang="ja-JP" altLang="en-US" dirty="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09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48358" y="1773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８　対策実行</a:t>
            </a:r>
            <a:endParaRPr lang="ja-JP" altLang="ja-JP" sz="1280" b="1" kern="10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5922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rgbClr val="FFFF99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7" name="山形 16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0551" y="69293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実行計画に基づき、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進捗を見える化</a:t>
            </a:r>
            <a:r>
              <a:rPr kumimoji="1" lang="en-US" altLang="ja-JP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することで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異常の早期発見・早期解決</a:t>
            </a: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を行い確実に対策を実行する</a:t>
            </a:r>
            <a:endParaRPr kumimoji="1" lang="en-US" altLang="ja-JP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対策実行を適切に行うことで、</a:t>
            </a:r>
            <a:r>
              <a:rPr kumimoji="1" lang="en-US" altLang="ja-JP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大きなやり直しを防ぐことができる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06883" y="4581128"/>
            <a:ext cx="7989949" cy="2000548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活動報告書の提出期日までに活動が終了しない場合があります。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特に、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PDCA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P(D)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の部分、対策実行前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途中までしか完了していない状態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その場合、活動報告書にまとめる方法に関して、以下のまとめ方をご参考ください。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対策実行：</a:t>
            </a:r>
            <a:endParaRPr lang="en-US" altLang="ja-JP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少しでも実行した部分があるならその部分を具体的に説明、</a:t>
            </a:r>
            <a:endParaRPr lang="ja-JP" altLang="en-US" dirty="0">
              <a:solidFill>
                <a:srgbClr val="24242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もし実行する部分が全くない場合は、</a:t>
            </a:r>
            <a: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つ前のステップにて実行計画をより具体的に書く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184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84711"/>
              </p:ext>
            </p:extLst>
          </p:nvPr>
        </p:nvGraphicFramePr>
        <p:xfrm>
          <a:off x="363648" y="455126"/>
          <a:ext cx="10576178" cy="643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xmlns="" val="2644036670"/>
                    </a:ext>
                  </a:extLst>
                </a:gridCol>
                <a:gridCol w="1170131">
                  <a:extLst>
                    <a:ext uri="{9D8B030D-6E8A-4147-A177-3AD203B41FA5}">
                      <a16:colId xmlns:a16="http://schemas.microsoft.com/office/drawing/2014/main" xmlns="" val="244769287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xmlns="" val="625385966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xmlns="" val="657033255"/>
                    </a:ext>
                  </a:extLst>
                </a:gridCol>
                <a:gridCol w="562562">
                  <a:extLst>
                    <a:ext uri="{9D8B030D-6E8A-4147-A177-3AD203B41FA5}">
                      <a16:colId xmlns:a16="http://schemas.microsoft.com/office/drawing/2014/main" xmlns="" val="2756468205"/>
                    </a:ext>
                  </a:extLst>
                </a:gridCol>
                <a:gridCol w="1865399">
                  <a:extLst>
                    <a:ext uri="{9D8B030D-6E8A-4147-A177-3AD203B41FA5}">
                      <a16:colId xmlns:a16="http://schemas.microsoft.com/office/drawing/2014/main" xmlns="" val="4084069157"/>
                    </a:ext>
                  </a:extLst>
                </a:gridCol>
                <a:gridCol w="1577487">
                  <a:extLst>
                    <a:ext uri="{9D8B030D-6E8A-4147-A177-3AD203B41FA5}">
                      <a16:colId xmlns:a16="http://schemas.microsoft.com/office/drawing/2014/main" xmlns="" val="1639213981"/>
                    </a:ext>
                  </a:extLst>
                </a:gridCol>
                <a:gridCol w="1845204">
                  <a:extLst>
                    <a:ext uri="{9D8B030D-6E8A-4147-A177-3AD203B41FA5}">
                      <a16:colId xmlns:a16="http://schemas.microsoft.com/office/drawing/2014/main" xmlns="" val="2951266499"/>
                    </a:ext>
                  </a:extLst>
                </a:gridCol>
              </a:tblGrid>
              <a:tr h="1211641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テーマ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工程在庫の適正化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目的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順立装置を横展し、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目標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①モノ・サービス自体の目標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：異常判定精度　</a:t>
                      </a:r>
                      <a:r>
                        <a:rPr kumimoji="1" lang="en-US" altLang="ja-JP" sz="1200" b="1" kern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r>
                        <a:rPr lang="en-US" altLang="ja-JP" sz="1200" b="1" kern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%</a:t>
                      </a: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：予算</a:t>
                      </a:r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180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万</a:t>
                      </a: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</a:t>
                      </a:r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-2024/3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  <a:p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2565886"/>
                  </a:ext>
                </a:extLst>
              </a:tr>
              <a:tr h="260156">
                <a:tc rowSpan="3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大まかな手順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主要成果物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詳細手順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完了基準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（ｾﾙﾌﾁｪｯｸ基準）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549843"/>
                  </a:ext>
                </a:extLst>
              </a:tr>
              <a:tr h="372155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日程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571296"/>
                  </a:ext>
                </a:extLst>
              </a:tr>
              <a:tr h="2601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l"/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2024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6356714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データの理解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dirty="0"/>
                        <a:t>　</a:t>
                      </a:r>
                      <a:r>
                        <a:rPr kumimoji="1" lang="ja-JP" altLang="en-US" sz="1200" dirty="0"/>
                        <a:t>　　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企画に必要な内容が織込まれていること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7622736"/>
                  </a:ext>
                </a:extLst>
              </a:tr>
              <a:tr h="463067">
                <a:tc>
                  <a:txBody>
                    <a:bodyPr/>
                    <a:lstStyle/>
                    <a:p>
                      <a:r>
                        <a:rPr kumimoji="1" lang="ja-JP" altLang="en-US" sz="1000" b="1" dirty="0"/>
                        <a:t>要因分析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ベンチマーク表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dirty="0"/>
                        <a:t>           9</a:t>
                      </a:r>
                      <a:r>
                        <a:rPr kumimoji="1" lang="ja-JP" altLang="en-US" sz="1400" dirty="0"/>
                        <a:t>月</a:t>
                      </a:r>
                      <a:r>
                        <a:rPr kumimoji="1" lang="en-US" altLang="ja-JP" sz="1400" dirty="0"/>
                        <a:t>       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/>
                        <a:t>様々な項目で比較されている</a:t>
                      </a:r>
                      <a:endParaRPr lang="en-US" altLang="ja-JP" sz="900" dirty="0"/>
                    </a:p>
                    <a:p>
                      <a:r>
                        <a:rPr lang="ja-JP" altLang="en-US" sz="900" dirty="0"/>
                        <a:t>項目の重要度が付けられている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900933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目標設定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プログラミングで扱いやすい形式の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測定データ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　　　　　　　　　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/>
                        <a:t>基準の設定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2819038"/>
                  </a:ext>
                </a:extLst>
              </a:tr>
              <a:tr h="532910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簡易検証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検証用プログラム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/>
                        <a:t>やりたいことが実現できるか判断できる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924848"/>
                  </a:ext>
                </a:extLst>
              </a:tr>
              <a:tr h="57837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/>
                        <a:t>本番稼働に向けたソリューション開発</a:t>
                      </a:r>
                      <a:r>
                        <a:rPr lang="en-US" altLang="ja-JP" sz="1200" b="1" dirty="0"/>
                        <a:t>or</a:t>
                      </a:r>
                      <a:r>
                        <a:rPr lang="ja-JP" altLang="en-US" sz="1200" b="1" dirty="0"/>
                        <a:t>導入</a:t>
                      </a:r>
                      <a:endParaRPr kumimoji="1" lang="ja-JP" alt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業務要件書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システム要件書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UAT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仕様書等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/>
                        <a:t>業務要件を満たしたソリューションを活用できる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039761"/>
                  </a:ext>
                </a:extLst>
              </a:tr>
              <a:tr h="687718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効果確認、横展開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運用結果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報告資料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実運用でも目標通りの精度を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出せる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7196235"/>
                  </a:ext>
                </a:extLst>
              </a:tr>
              <a:tr h="665593">
                <a:tc gridSpan="5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必要なモノ・情報・人の能力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情報：ベンチマーク情報</a:t>
                      </a:r>
                      <a:endParaRPr kumimoji="1" lang="en-US" altLang="ja-JP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能力：ビジネス力、データサイエンス力、データエンジニアリング力</a:t>
                      </a:r>
                      <a:endParaRPr kumimoji="1" lang="en-US" altLang="ja-JP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リスクと対応（詳細は</a:t>
                      </a:r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Step6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障害の予測と対策立案シート参照）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作成しているソリューションと同様の特許が見つかり、社内展開ができなくなる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+mj-ea"/>
                        <a:buNone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⇒事前リサーチ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394315"/>
                  </a:ext>
                </a:extLst>
              </a:tr>
            </a:tbl>
          </a:graphicData>
        </a:graphic>
      </p:graphicFrame>
      <p:sp>
        <p:nvSpPr>
          <p:cNvPr id="16" name="ホームベース 15"/>
          <p:cNvSpPr/>
          <p:nvPr/>
        </p:nvSpPr>
        <p:spPr bwMode="auto">
          <a:xfrm>
            <a:off x="4348783" y="2721319"/>
            <a:ext cx="255443" cy="270030"/>
          </a:xfrm>
          <a:prstGeom prst="homePlat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8" name="ホームベース 17"/>
          <p:cNvSpPr/>
          <p:nvPr/>
        </p:nvSpPr>
        <p:spPr bwMode="auto">
          <a:xfrm>
            <a:off x="4620018" y="3068960"/>
            <a:ext cx="304830" cy="363525"/>
          </a:xfrm>
          <a:prstGeom prst="homePlat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0" name="ホームベース 19"/>
          <p:cNvSpPr/>
          <p:nvPr/>
        </p:nvSpPr>
        <p:spPr bwMode="auto">
          <a:xfrm>
            <a:off x="5052064" y="3600916"/>
            <a:ext cx="288032" cy="363525"/>
          </a:xfrm>
          <a:prstGeom prst="homePlat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23554" y="44624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７　実行計画の策定</a:t>
            </a:r>
          </a:p>
        </p:txBody>
      </p:sp>
      <p:grpSp>
        <p:nvGrpSpPr>
          <p:cNvPr id="37" name="グループ化 36"/>
          <p:cNvGrpSpPr/>
          <p:nvPr/>
        </p:nvGrpSpPr>
        <p:grpSpPr>
          <a:xfrm>
            <a:off x="90167" y="109519"/>
            <a:ext cx="4045728" cy="337641"/>
            <a:chOff x="98630" y="200192"/>
            <a:chExt cx="4425465" cy="369332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40" name="山形 39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山形 40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" name="山形 41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" name="山形 42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" name="山形 43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" name="山形 44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" name="山形 45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" name="山形 46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" name="山形 47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9" name="山形 38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8" name="ホームベース 27"/>
          <p:cNvSpPr/>
          <p:nvPr/>
        </p:nvSpPr>
        <p:spPr bwMode="auto">
          <a:xfrm>
            <a:off x="5379456" y="4158661"/>
            <a:ext cx="544560" cy="414162"/>
          </a:xfrm>
          <a:prstGeom prst="homePlat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60951" y="4223555"/>
            <a:ext cx="7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ja-JP" altLang="en-US" dirty="0"/>
              <a:t>月</a:t>
            </a:r>
          </a:p>
        </p:txBody>
      </p:sp>
      <p:sp>
        <p:nvSpPr>
          <p:cNvPr id="30" name="ホームベース 29"/>
          <p:cNvSpPr/>
          <p:nvPr/>
        </p:nvSpPr>
        <p:spPr bwMode="auto">
          <a:xfrm>
            <a:off x="5924016" y="4703116"/>
            <a:ext cx="1953159" cy="363525"/>
          </a:xfrm>
          <a:prstGeom prst="homePlat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03036" y="4694063"/>
            <a:ext cx="7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</a:p>
        </p:txBody>
      </p:sp>
      <p:sp>
        <p:nvSpPr>
          <p:cNvPr id="32" name="ホームベース 31"/>
          <p:cNvSpPr/>
          <p:nvPr/>
        </p:nvSpPr>
        <p:spPr bwMode="auto">
          <a:xfrm>
            <a:off x="7903035" y="5373216"/>
            <a:ext cx="1054259" cy="363525"/>
          </a:xfrm>
          <a:prstGeom prst="homePlat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>
                <a:latin typeface="Times New Roman" pitchFamily="18" charset="0"/>
                <a:ea typeface="ＭＳ ゴシック" pitchFamily="49" charset="-128"/>
              </a:rPr>
              <a:t>5</a:t>
            </a:r>
            <a:r>
              <a:rPr kumimoji="0" lang="ja-JP" altLang="en-US" sz="1200" b="1">
                <a:latin typeface="Times New Roman" pitchFamily="18" charset="0"/>
                <a:ea typeface="ＭＳ ゴシック" pitchFamily="49" charset="-128"/>
              </a:rPr>
              <a:t>月</a:t>
            </a:r>
            <a:r>
              <a:rPr kumimoji="0" lang="ja-JP" altLang="en-US" sz="1200" b="1" dirty="0">
                <a:latin typeface="Times New Roman" pitchFamily="18" charset="0"/>
                <a:ea typeface="ＭＳ ゴシック" pitchFamily="49" charset="-128"/>
              </a:rPr>
              <a:t>～</a:t>
            </a:r>
            <a:endParaRPr kumimoji="0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96076" y="2702445"/>
            <a:ext cx="91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7</a:t>
            </a:r>
            <a:r>
              <a:rPr kumimoji="1" lang="ja-JP" altLang="en-US" sz="1400" dirty="0"/>
              <a:t>月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17163" y="3629121"/>
            <a:ext cx="91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10</a:t>
            </a:r>
            <a:r>
              <a:rPr kumimoji="1" lang="ja-JP" altLang="en-US" sz="14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6629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48358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１　取り巻く環境の把握と課題の明確化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1687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会社を取り巻く環境や自分の役割を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ふまえて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目指す姿（あるべき姿）を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設定し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、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現状とのギャップ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明確に定義する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取り巻く環境の把握と課題の明確化を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適切に行うことで、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確実な成果に繋げることができる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90167" y="109788"/>
            <a:ext cx="4045728" cy="337641"/>
            <a:chOff x="98630" y="200192"/>
            <a:chExt cx="4425465" cy="36933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19" name="山形 18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rgbClr val="FFFF99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山形 19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no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山形 21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山形 22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山形 23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" name="山形 34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山形 35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" name="山形 36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山形 37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8" name="山形 17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45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74C1A01E-0D49-477D-B149-6527533C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02E8657F-F226-4B5A-9B0C-B4186E9A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31" y="1052736"/>
            <a:ext cx="5551767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A2E36892-0124-487D-AA2F-10495CA2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EB490BA9-E55A-491C-9273-AC5D4C3BFC13}"/>
              </a:ext>
            </a:extLst>
          </p:cNvPr>
          <p:cNvSpPr/>
          <p:nvPr/>
        </p:nvSpPr>
        <p:spPr>
          <a:xfrm>
            <a:off x="1900511" y="1268760"/>
            <a:ext cx="583264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ここまで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38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48358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Step9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　結果と取組み過程の評価</a:t>
            </a:r>
            <a:endParaRPr lang="ja-JP" altLang="ja-JP" sz="1280" b="1" kern="10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5922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7" name="山形 16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2725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上手くいったこと、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上手くいかなかったことについて、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結果のみならず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プロセスも評価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結果と取組み過程の評価を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適切に行うことで、今回の取組み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から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学び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を得ることができる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06883" y="4581128"/>
            <a:ext cx="7989949" cy="2000548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活動報告書の提出期日までに活動が終了しない場合があります。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特に、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PDCA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P(D)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の部分、対策実行前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途中までしか完了していない状態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その場合、活動報告書にまとめる方法に関して、以下のまとめ方をご参考ください。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結果と取組み過程の評価</a:t>
            </a:r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結果には「想定される効果」を記入（想定できない場合は記入不要）</a:t>
            </a:r>
            <a:endParaRPr lang="ja-JP" altLang="en-US" dirty="0">
              <a:solidFill>
                <a:srgbClr val="24242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取組み過程には活動したステップまでの振り返り（良かったこと・悪かったこと）を記入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4849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48358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Step10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　標準化と維持管理</a:t>
            </a:r>
            <a:endParaRPr lang="ja-JP" altLang="ja-JP" sz="1280" b="1" kern="10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5922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7" name="山形 16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rgbClr val="FFFF99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1653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良い取組みを定着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させ（標準化）、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今回得られたノウハウなどを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横展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標準化と維持管理を適切に行うことで、目標を達成し続けることができる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また、今回の取組みからの学びを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幅広く活用することができる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08149" y="3717032"/>
            <a:ext cx="8344669" cy="2831544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活動報告書の提出期日までに活動が終了しない場合があります。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特に、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PDCA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P(D)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の部分、対策実行前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途中までしか完了していない状態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その場合、活動報告書にまとめる方法に関して、以下のまとめ方をご参考ください。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標準化と維持管理</a:t>
            </a:r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計画段階まででも良いので、標準化・横展できそうな取組み、</a:t>
            </a:r>
            <a:endParaRPr lang="en-US" altLang="ja-JP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また、今後の活動で標準化・横展できそうな内容を記入</a:t>
            </a:r>
            <a: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solidFill>
                  <a:srgbClr val="24242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（図示できたら理想ですが箇条書きでも大丈夫です</a:t>
            </a:r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標準化は、マニュアルを作成することだけではなく、</a:t>
            </a:r>
            <a:endParaRPr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良い取り組みを次の活動に活かすことも「標準化」になります。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318946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0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67993" y="44624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１　取り巻く環境の把握と課題の明確化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90167" y="115440"/>
            <a:ext cx="4045728" cy="337641"/>
            <a:chOff x="98630" y="200192"/>
            <a:chExt cx="4425465" cy="369332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6" name="山形 25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" name="山形 33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5" name="山形 24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0" name="角丸四角形 3">
            <a:extLst>
              <a:ext uri="{FF2B5EF4-FFF2-40B4-BE49-F238E27FC236}">
                <a16:creationId xmlns:a16="http://schemas.microsoft.com/office/drawing/2014/main" xmlns="" id="{5D0C8990-BB6C-4510-A71A-652F4AE7C1F3}"/>
              </a:ext>
            </a:extLst>
          </p:cNvPr>
          <p:cNvSpPr/>
          <p:nvPr/>
        </p:nvSpPr>
        <p:spPr bwMode="auto">
          <a:xfrm>
            <a:off x="413666" y="989276"/>
            <a:ext cx="5027075" cy="1289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9A1EC2E1-747A-4079-A2CE-ED00A5DEED2A}"/>
              </a:ext>
            </a:extLst>
          </p:cNvPr>
          <p:cNvSpPr/>
          <p:nvPr/>
        </p:nvSpPr>
        <p:spPr>
          <a:xfrm>
            <a:off x="175157" y="664913"/>
            <a:ext cx="2962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（１）職場の使命と自身の役割</a:t>
            </a:r>
          </a:p>
        </p:txBody>
      </p:sp>
      <p:sp>
        <p:nvSpPr>
          <p:cNvPr id="72" name="角丸四角形 23">
            <a:extLst>
              <a:ext uri="{FF2B5EF4-FFF2-40B4-BE49-F238E27FC236}">
                <a16:creationId xmlns:a16="http://schemas.microsoft.com/office/drawing/2014/main" xmlns="" id="{402BF40E-BB7B-475C-A5CD-F25EEDF5C4B8}"/>
              </a:ext>
            </a:extLst>
          </p:cNvPr>
          <p:cNvSpPr/>
          <p:nvPr/>
        </p:nvSpPr>
        <p:spPr bwMode="auto">
          <a:xfrm>
            <a:off x="5582990" y="989277"/>
            <a:ext cx="5030489" cy="1289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EC4BBE1-A54E-4BA5-9094-4B988BC3749F}"/>
              </a:ext>
            </a:extLst>
          </p:cNvPr>
          <p:cNvSpPr/>
          <p:nvPr/>
        </p:nvSpPr>
        <p:spPr>
          <a:xfrm>
            <a:off x="5344480" y="664913"/>
            <a:ext cx="3889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（２）会社を取り巻く環境（外部環境１）</a:t>
            </a:r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xmlns="" id="{ADED1965-E962-4B6A-B41C-CF7807525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515" y="1072155"/>
            <a:ext cx="4809948" cy="868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b="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自動車車業界は</a:t>
            </a:r>
            <a:r>
              <a:rPr lang="en-US" altLang="ja-JP" sz="1000" b="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sz="1000" b="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年に一度の変革期と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言われて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おり、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CASE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領域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など新規領域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開発力やリソースの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強化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既存領域のコスト削減や効率化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求められている</a:t>
            </a:r>
            <a:endParaRPr lang="ja-JP" altLang="en-US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角丸四角形 26">
            <a:extLst>
              <a:ext uri="{FF2B5EF4-FFF2-40B4-BE49-F238E27FC236}">
                <a16:creationId xmlns:a16="http://schemas.microsoft.com/office/drawing/2014/main" xmlns="" id="{60AA5529-DC50-405B-951F-04085739A626}"/>
              </a:ext>
            </a:extLst>
          </p:cNvPr>
          <p:cNvSpPr/>
          <p:nvPr/>
        </p:nvSpPr>
        <p:spPr bwMode="auto">
          <a:xfrm>
            <a:off x="425536" y="2638860"/>
            <a:ext cx="5015206" cy="1288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E554113C-3171-43F3-8FBF-C605F02D508F}"/>
              </a:ext>
            </a:extLst>
          </p:cNvPr>
          <p:cNvSpPr/>
          <p:nvPr/>
        </p:nvSpPr>
        <p:spPr>
          <a:xfrm>
            <a:off x="187027" y="2287603"/>
            <a:ext cx="4692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（３）相手方の部署を取り巻く環境（外部環境２）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xmlns="" id="{041252AD-9763-400C-9AB3-A6CCA6ECE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79" y="2717175"/>
            <a:ext cx="4825001" cy="11315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相手方の部署：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生産革新推進部</a:t>
            </a:r>
            <a:endParaRPr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〇〇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の観点で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生産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技術開発体制の整備が求められている。</a:t>
            </a:r>
            <a:endParaRPr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独創的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な工法や生産設備を絶えず革新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し続ける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世界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のどの地域でも高品質の商品を生産できるように標準化を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う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8" name="角丸四角形 33">
            <a:extLst>
              <a:ext uri="{FF2B5EF4-FFF2-40B4-BE49-F238E27FC236}">
                <a16:creationId xmlns:a16="http://schemas.microsoft.com/office/drawing/2014/main" xmlns="" id="{DA010A4A-330D-4FFE-B404-7F07F1AFE27A}"/>
              </a:ext>
            </a:extLst>
          </p:cNvPr>
          <p:cNvSpPr/>
          <p:nvPr/>
        </p:nvSpPr>
        <p:spPr bwMode="auto">
          <a:xfrm>
            <a:off x="5582990" y="2629896"/>
            <a:ext cx="5207095" cy="1288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DF6E51D-1AB4-471B-B64F-EE713D6B931C}"/>
              </a:ext>
            </a:extLst>
          </p:cNvPr>
          <p:cNvSpPr/>
          <p:nvPr/>
        </p:nvSpPr>
        <p:spPr>
          <a:xfrm>
            <a:off x="5344482" y="2278639"/>
            <a:ext cx="384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（４）相手方の部署の状況（内部環境）</a:t>
            </a:r>
          </a:p>
        </p:txBody>
      </p:sp>
      <p:sp>
        <p:nvSpPr>
          <p:cNvPr id="80" name="Rectangle 4">
            <a:extLst>
              <a:ext uri="{FF2B5EF4-FFF2-40B4-BE49-F238E27FC236}">
                <a16:creationId xmlns:a16="http://schemas.microsoft.com/office/drawing/2014/main" xmlns="" id="{0DF280E9-2138-46C2-AED3-DF8EF291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345" y="3109174"/>
            <a:ext cx="5114737" cy="443245"/>
          </a:xfrm>
          <a:prstGeom prst="rect">
            <a:avLst/>
          </a:prstGeom>
          <a:solidFill>
            <a:schemeClr val="bg1"/>
          </a:solidFill>
          <a:ln w="12700">
            <a:noFill/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活動方針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・モノの流れをリアルタイムで把握し、リーンで安心な生産を達成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en-US" altLang="ja-JP" sz="1000" b="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xmlns="" id="{D23AEC37-7A7C-4952-B99F-A50A188E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70" y="1041475"/>
            <a:ext cx="4826218" cy="11979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◼️</a:t>
            </a:r>
            <a:r>
              <a:rPr lang="ja-JP" altLang="en-US" sz="1000" b="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上位方針</a:t>
            </a:r>
            <a:r>
              <a:rPr lang="ja-JP" altLang="en-US" sz="1000" b="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00" b="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</a:t>
            </a:r>
            <a:r>
              <a:rPr lang="ja-JP" altLang="en-US" sz="1000" b="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方針）</a:t>
            </a:r>
            <a:r>
              <a:rPr lang="ja-JP" altLang="en-US" sz="1000" b="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kumimoji="1" lang="en-US" altLang="ja-JP" sz="10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0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活用推進による業務改革のプロ集団になる</a:t>
            </a:r>
            <a:endParaRPr kumimoji="1" lang="en-US" altLang="ja-JP" sz="10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◼️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自分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メンバー）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役割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000" kern="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お客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さんのあるべき姿を考えて、最適な改善施策を提案しお客さんに届けること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2" name="角丸四角形 37">
            <a:extLst>
              <a:ext uri="{FF2B5EF4-FFF2-40B4-BE49-F238E27FC236}">
                <a16:creationId xmlns:a16="http://schemas.microsoft.com/office/drawing/2014/main" xmlns="" id="{835FA471-F2D9-4F53-9AF1-113BB5FB17F8}"/>
              </a:ext>
            </a:extLst>
          </p:cNvPr>
          <p:cNvSpPr/>
          <p:nvPr/>
        </p:nvSpPr>
        <p:spPr bwMode="auto">
          <a:xfrm>
            <a:off x="278650" y="638690"/>
            <a:ext cx="10646450" cy="331969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3" name="角丸四角形 37">
            <a:extLst>
              <a:ext uri="{FF2B5EF4-FFF2-40B4-BE49-F238E27FC236}">
                <a16:creationId xmlns:a16="http://schemas.microsoft.com/office/drawing/2014/main" xmlns="" id="{9BBD7E46-348A-41DB-8BE7-8F95BF53B0B9}"/>
              </a:ext>
            </a:extLst>
          </p:cNvPr>
          <p:cNvSpPr/>
          <p:nvPr/>
        </p:nvSpPr>
        <p:spPr bwMode="auto">
          <a:xfrm>
            <a:off x="278649" y="4238355"/>
            <a:ext cx="10569075" cy="25489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下矢印 38">
            <a:extLst>
              <a:ext uri="{FF2B5EF4-FFF2-40B4-BE49-F238E27FC236}">
                <a16:creationId xmlns:a16="http://schemas.microsoft.com/office/drawing/2014/main" xmlns="" id="{55B8BC9C-50E9-4F47-93C9-37CCF4D6004E}"/>
              </a:ext>
            </a:extLst>
          </p:cNvPr>
          <p:cNvSpPr/>
          <p:nvPr/>
        </p:nvSpPr>
        <p:spPr bwMode="auto">
          <a:xfrm>
            <a:off x="5029445" y="3958389"/>
            <a:ext cx="990110" cy="25845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85" name="角丸四角形 84"/>
          <p:cNvSpPr/>
          <p:nvPr/>
        </p:nvSpPr>
        <p:spPr bwMode="auto">
          <a:xfrm>
            <a:off x="425536" y="4570155"/>
            <a:ext cx="5015205" cy="9533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78816" y="4243754"/>
            <a:ext cx="2265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目指す姿（あるべき姿）</a:t>
            </a:r>
          </a:p>
        </p:txBody>
      </p:sp>
      <p:sp>
        <p:nvSpPr>
          <p:cNvPr id="87" name="Rectangle 4"/>
          <p:cNvSpPr txBox="1">
            <a:spLocks noChangeArrowheads="1"/>
          </p:cNvSpPr>
          <p:nvPr/>
        </p:nvSpPr>
        <p:spPr bwMode="auto">
          <a:xfrm>
            <a:off x="500461" y="4630115"/>
            <a:ext cx="4844019" cy="6694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None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自動順立装置を横展しリーンで安心な生産を達成する</a:t>
            </a:r>
            <a:endParaRPr lang="ja-JP" altLang="en-US" sz="1000" i="0" u="none" strike="noStrike" baseline="0" dirty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8" name="角丸四角形 39">
            <a:extLst>
              <a:ext uri="{FF2B5EF4-FFF2-40B4-BE49-F238E27FC236}">
                <a16:creationId xmlns:a16="http://schemas.microsoft.com/office/drawing/2014/main" xmlns="" id="{35D027BD-99C0-4702-85CD-D18D7B4C54F2}"/>
              </a:ext>
            </a:extLst>
          </p:cNvPr>
          <p:cNvSpPr/>
          <p:nvPr/>
        </p:nvSpPr>
        <p:spPr bwMode="auto">
          <a:xfrm>
            <a:off x="425536" y="5810638"/>
            <a:ext cx="5015205" cy="9533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0650AD15-35D7-48E5-8341-7D7E8DDAF954}"/>
              </a:ext>
            </a:extLst>
          </p:cNvPr>
          <p:cNvSpPr/>
          <p:nvPr/>
        </p:nvSpPr>
        <p:spPr>
          <a:xfrm>
            <a:off x="413666" y="547797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</a:p>
        </p:txBody>
      </p:sp>
      <p:sp>
        <p:nvSpPr>
          <p:cNvPr id="90" name="Rectangle 4">
            <a:extLst>
              <a:ext uri="{FF2B5EF4-FFF2-40B4-BE49-F238E27FC236}">
                <a16:creationId xmlns:a16="http://schemas.microsoft.com/office/drawing/2014/main" xmlns="" id="{850D5D9A-5DDF-44FC-8FC7-0AB5D0AEC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07" y="5926176"/>
            <a:ext cx="4638774" cy="597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自動順立装置を導入することが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ほんとう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にリーンで安心な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生産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に繋がる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分からない</a:t>
            </a:r>
            <a:r>
              <a:rPr lang="ja-JP" altLang="en-US" sz="1000" kern="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ため</a:t>
            </a:r>
            <a:r>
              <a:rPr lang="ja-JP" altLang="en-US" sz="1000" kern="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000" kern="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横展</a:t>
            </a:r>
            <a:r>
              <a:rPr lang="ja-JP" altLang="en-US" sz="1000" kern="0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</a:t>
            </a:r>
            <a:r>
              <a:rPr lang="ja-JP" altLang="en-US" sz="1000" kern="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良いか判断がつかない</a:t>
            </a:r>
            <a:endParaRPr lang="en-US" altLang="ja-JP" sz="1000" kern="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0D19D902-9BD9-4FE9-B04E-72E282B7B5FF}"/>
              </a:ext>
            </a:extLst>
          </p:cNvPr>
          <p:cNvSpPr/>
          <p:nvPr/>
        </p:nvSpPr>
        <p:spPr>
          <a:xfrm>
            <a:off x="5524500" y="4239090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ギャップ（課題）</a:t>
            </a:r>
          </a:p>
        </p:txBody>
      </p:sp>
      <p:sp>
        <p:nvSpPr>
          <p:cNvPr id="92" name="角丸四角形 39">
            <a:extLst>
              <a:ext uri="{FF2B5EF4-FFF2-40B4-BE49-F238E27FC236}">
                <a16:creationId xmlns:a16="http://schemas.microsoft.com/office/drawing/2014/main" xmlns="" id="{D8C84299-D018-4932-90A1-9B3C77933846}"/>
              </a:ext>
            </a:extLst>
          </p:cNvPr>
          <p:cNvSpPr/>
          <p:nvPr/>
        </p:nvSpPr>
        <p:spPr bwMode="auto">
          <a:xfrm>
            <a:off x="5582991" y="4570155"/>
            <a:ext cx="5207094" cy="21938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xmlns="" id="{5DBCC923-700A-48AF-9F59-6BC4B6A9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935" y="4662747"/>
            <a:ext cx="3903014" cy="1489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自動順立装置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想定されていない過剰な在庫がある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それが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最低限の在庫になっているか分からない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8E96F922-4486-4F49-A63F-0E9E26950A6A}"/>
              </a:ext>
            </a:extLst>
          </p:cNvPr>
          <p:cNvSpPr/>
          <p:nvPr/>
        </p:nvSpPr>
        <p:spPr>
          <a:xfrm>
            <a:off x="9173319" y="2564904"/>
            <a:ext cx="2434053" cy="187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/>
              <a:t>この内容では分からない</a:t>
            </a:r>
            <a:endParaRPr lang="en-US" altLang="ja-JP" sz="1000" dirty="0"/>
          </a:p>
          <a:p>
            <a:r>
              <a:rPr kumimoji="1" lang="ja-JP" altLang="en-US" sz="1000" dirty="0"/>
              <a:t>実際に起きた話、一例を補足に入れる</a:t>
            </a:r>
            <a:endParaRPr kumimoji="1" lang="en-US" altLang="ja-JP" sz="1000" dirty="0"/>
          </a:p>
          <a:p>
            <a:r>
              <a:rPr lang="ja-JP" altLang="en-US" sz="1000" dirty="0"/>
              <a:t>テキストだけではは頭に入ってこない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90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48358" y="0"/>
            <a:ext cx="9897480" cy="3456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２　</a:t>
            </a:r>
            <a:r>
              <a:rPr lang="ja-JP" altLang="en-US" sz="1646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基本方針の策定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09788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rgbClr val="FFFF99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4" name="山形 23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1653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目指す姿（あるべき姿）を実現するために講じる施策の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拠り所となる基本的な考え方や姿勢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を明確にする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基本方針の策定を適切に行うことで、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有効な解決手段（対策とシナリオ）を発想することができる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26C5F602-20A0-4741-912A-49CDD8D6B2C5}"/>
              </a:ext>
            </a:extLst>
          </p:cNvPr>
          <p:cNvSpPr txBox="1"/>
          <p:nvPr/>
        </p:nvSpPr>
        <p:spPr>
          <a:xfrm>
            <a:off x="4204767" y="548680"/>
            <a:ext cx="7969569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変えれないものを</a:t>
            </a:r>
          </a:p>
          <a:p>
            <a:r>
              <a:rPr lang="ja-JP" altLang="en-US" sz="1000" dirty="0"/>
              <a:t>減らしたことでネットワークがどうなっているか</a:t>
            </a:r>
          </a:p>
          <a:p>
            <a:r>
              <a:rPr lang="ja-JP" altLang="en-US" sz="1000" dirty="0"/>
              <a:t>ベイズ</a:t>
            </a:r>
            <a:r>
              <a:rPr lang="en-US" altLang="ja-JP" sz="1000" dirty="0"/>
              <a:t>OK</a:t>
            </a:r>
          </a:p>
          <a:p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月曜、問題解決研修の９時半後。</a:t>
            </a:r>
          </a:p>
          <a:p>
            <a:r>
              <a:rPr lang="ja-JP" altLang="en-US" sz="1000" dirty="0"/>
              <a:t>火曜、</a:t>
            </a:r>
            <a:r>
              <a:rPr lang="en-US" altLang="ja-JP" sz="1000" dirty="0"/>
              <a:t>10</a:t>
            </a:r>
            <a:r>
              <a:rPr lang="ja-JP" altLang="en-US" sz="1000" dirty="0"/>
              <a:t>時半ー</a:t>
            </a:r>
            <a:r>
              <a:rPr lang="en-US" altLang="ja-JP" sz="1000" dirty="0"/>
              <a:t>1</a:t>
            </a:r>
          </a:p>
          <a:p>
            <a:endParaRPr lang="en-US" altLang="ja-JP" sz="1000" dirty="0"/>
          </a:p>
          <a:p>
            <a:r>
              <a:rPr lang="en-US" altLang="ja-JP" sz="1000" dirty="0"/>
              <a:t>LT</a:t>
            </a:r>
            <a:r>
              <a:rPr lang="ja-JP" altLang="en-US" sz="1000" dirty="0"/>
              <a:t>が滞留してると、在庫の過多か</a:t>
            </a:r>
          </a:p>
          <a:p>
            <a:r>
              <a:rPr lang="ja-JP" altLang="en-US" sz="1000" dirty="0"/>
              <a:t>正常なときは在庫過多ではない</a:t>
            </a:r>
          </a:p>
          <a:p>
            <a:endParaRPr lang="ja-JP" altLang="en-US" sz="1000" dirty="0"/>
          </a:p>
          <a:p>
            <a:r>
              <a:rPr lang="ja-JP" altLang="en-US" sz="1000" dirty="0"/>
              <a:t>滞留してると、在庫過多です。仮説</a:t>
            </a:r>
          </a:p>
          <a:p>
            <a:r>
              <a:rPr lang="ja-JP" altLang="en-US" sz="1000" dirty="0"/>
              <a:t>滞留してると、正常です。</a:t>
            </a:r>
          </a:p>
          <a:p>
            <a:r>
              <a:rPr lang="ja-JP" altLang="en-US" sz="1000" dirty="0"/>
              <a:t>正常か</a:t>
            </a:r>
          </a:p>
          <a:p>
            <a:endParaRPr lang="ja-JP" altLang="en-US" sz="1000" dirty="0"/>
          </a:p>
          <a:p>
            <a:r>
              <a:rPr lang="ja-JP" altLang="en-US" sz="1000" dirty="0"/>
              <a:t>正常な時が在庫過多じゃないことを証明しない</a:t>
            </a:r>
          </a:p>
          <a:p>
            <a:r>
              <a:rPr lang="ja-JP" altLang="en-US" sz="1000" dirty="0"/>
              <a:t>うまく流れてても在庫過多でないのか</a:t>
            </a:r>
          </a:p>
          <a:p>
            <a:endParaRPr lang="ja-JP" altLang="en-US" sz="1000" dirty="0"/>
          </a:p>
          <a:p>
            <a:r>
              <a:rPr lang="ja-JP" altLang="en-US" sz="1000" dirty="0"/>
              <a:t>滞留してない＝過多じゃない</a:t>
            </a:r>
          </a:p>
          <a:p>
            <a:endParaRPr lang="ja-JP" altLang="en-US" sz="1000" dirty="0"/>
          </a:p>
          <a:p>
            <a:r>
              <a:rPr lang="ja-JP" altLang="en-US" sz="1000" dirty="0"/>
              <a:t>カンバンの数が少ないときは、</a:t>
            </a:r>
          </a:p>
          <a:p>
            <a:r>
              <a:rPr lang="ja-JP" altLang="en-US" sz="1000" dirty="0"/>
              <a:t>カンバンの数が多い時は、在庫過多</a:t>
            </a:r>
          </a:p>
          <a:p>
            <a:endParaRPr lang="ja-JP" altLang="en-US" sz="1000" dirty="0"/>
          </a:p>
          <a:p>
            <a:r>
              <a:rPr lang="en-US" altLang="ja-JP" sz="1000" dirty="0"/>
              <a:t>LT</a:t>
            </a:r>
            <a:r>
              <a:rPr lang="ja-JP" altLang="en-US" sz="1000" dirty="0"/>
              <a:t>短くすると、かんばんは減るか</a:t>
            </a:r>
          </a:p>
          <a:p>
            <a:endParaRPr lang="ja-JP" altLang="en-US" sz="1000" dirty="0"/>
          </a:p>
          <a:p>
            <a:r>
              <a:rPr lang="ja-JP" altLang="en-US" sz="1000" dirty="0"/>
              <a:t>実績のあってない日の</a:t>
            </a:r>
            <a:r>
              <a:rPr lang="en-US" altLang="ja-JP" sz="1000" dirty="0"/>
              <a:t>LT</a:t>
            </a:r>
            <a:r>
              <a:rPr lang="ja-JP" altLang="en-US" sz="1000" dirty="0"/>
              <a:t>を見に行く</a:t>
            </a:r>
          </a:p>
          <a:p>
            <a:r>
              <a:rPr lang="ja-JP" altLang="en-US" sz="1000" dirty="0"/>
              <a:t>基準在庫を超えてるときなにがおこっているか</a:t>
            </a:r>
          </a:p>
          <a:p>
            <a:endParaRPr lang="ja-JP" altLang="en-US" sz="1000" dirty="0"/>
          </a:p>
          <a:p>
            <a:r>
              <a:rPr lang="ja-JP" altLang="en-US" sz="1000" dirty="0"/>
              <a:t>超えている品番、超えている週を分析する</a:t>
            </a:r>
          </a:p>
          <a:p>
            <a:endParaRPr lang="ja-JP" altLang="en-US" sz="1000" dirty="0"/>
          </a:p>
          <a:p>
            <a:r>
              <a:rPr lang="ja-JP" altLang="en-US" sz="1000" dirty="0"/>
              <a:t>細かいところに入る</a:t>
            </a:r>
          </a:p>
          <a:p>
            <a:endParaRPr lang="ja-JP" altLang="en-US" sz="1000" dirty="0"/>
          </a:p>
          <a:p>
            <a:r>
              <a:rPr lang="ja-JP" altLang="en-US" sz="1000" dirty="0"/>
              <a:t>あなたが思ってい在庫過多はかどうか？</a:t>
            </a:r>
          </a:p>
          <a:p>
            <a:r>
              <a:rPr lang="ja-JP" altLang="en-US" sz="1000" dirty="0"/>
              <a:t>在庫過多である要因を見に行く</a:t>
            </a:r>
          </a:p>
          <a:p>
            <a:r>
              <a:rPr lang="en-US" altLang="ja-JP" sz="1000" dirty="0"/>
              <a:t>LT</a:t>
            </a:r>
            <a:r>
              <a:rPr lang="ja-JP" altLang="en-US" sz="1000" dirty="0"/>
              <a:t>が低いときは在庫過多で</a:t>
            </a:r>
          </a:p>
          <a:p>
            <a:endParaRPr lang="ja-JP" altLang="en-US" sz="1000" dirty="0"/>
          </a:p>
          <a:p>
            <a:r>
              <a:rPr lang="ja-JP" altLang="en-US" sz="1000" dirty="0"/>
              <a:t>プロセスの中の在庫過多ではない</a:t>
            </a:r>
          </a:p>
          <a:p>
            <a:endParaRPr lang="ja-JP" altLang="en-US" sz="1000" dirty="0"/>
          </a:p>
          <a:p>
            <a:r>
              <a:rPr lang="ja-JP" altLang="en-US" sz="1000" dirty="0"/>
              <a:t>順立装置</a:t>
            </a:r>
          </a:p>
        </p:txBody>
      </p:sp>
    </p:spTree>
    <p:extLst>
      <p:ext uri="{BB962C8B-B14F-4D97-AF65-F5344CB8AC3E}">
        <p14:creationId xmlns:p14="http://schemas.microsoft.com/office/powerpoint/2010/main" val="23179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43414" y="-27384"/>
            <a:ext cx="9897480" cy="472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２　</a:t>
            </a:r>
            <a:r>
              <a:rPr lang="ja-JP" altLang="en-US" sz="1646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基本方針の策定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09788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4" name="山形 23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角丸四角形 39">
            <a:extLst>
              <a:ext uri="{FF2B5EF4-FFF2-40B4-BE49-F238E27FC236}">
                <a16:creationId xmlns:a16="http://schemas.microsoft.com/office/drawing/2014/main" xmlns="" id="{C6B95C41-70FE-44F4-926C-C3326D2CF0EE}"/>
              </a:ext>
            </a:extLst>
          </p:cNvPr>
          <p:cNvSpPr/>
          <p:nvPr/>
        </p:nvSpPr>
        <p:spPr bwMode="auto">
          <a:xfrm>
            <a:off x="388343" y="994644"/>
            <a:ext cx="10396520" cy="24162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4C5945D0-806E-4529-9656-EEEC35F3E932}"/>
              </a:ext>
            </a:extLst>
          </p:cNvPr>
          <p:cNvSpPr/>
          <p:nvPr/>
        </p:nvSpPr>
        <p:spPr>
          <a:xfrm>
            <a:off x="339369" y="58959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基本方針（戦略）</a:t>
            </a:r>
          </a:p>
        </p:txBody>
      </p:sp>
      <p:sp>
        <p:nvSpPr>
          <p:cNvPr id="17" name="角丸四角形 39">
            <a:extLst>
              <a:ext uri="{FF2B5EF4-FFF2-40B4-BE49-F238E27FC236}">
                <a16:creationId xmlns:a16="http://schemas.microsoft.com/office/drawing/2014/main" xmlns="" id="{C6B95C41-70FE-44F4-926C-C3326D2CF0EE}"/>
              </a:ext>
            </a:extLst>
          </p:cNvPr>
          <p:cNvSpPr/>
          <p:nvPr/>
        </p:nvSpPr>
        <p:spPr bwMode="auto">
          <a:xfrm>
            <a:off x="388343" y="3919971"/>
            <a:ext cx="10396520" cy="24162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600" dirty="0"/>
              <a:t>原因を明確に</a:t>
            </a:r>
            <a:r>
              <a:rPr lang="ja-JP" altLang="en-US" sz="1600" dirty="0" smtClean="0"/>
              <a:t>できれば</a:t>
            </a:r>
            <a:r>
              <a:rPr lang="ja-JP" altLang="en-US" sz="1600" dirty="0" smtClean="0"/>
              <a:t>、正常異常の判定ができ、改善策を打てる</a:t>
            </a:r>
            <a:endParaRPr lang="en-US" altLang="ja-JP" sz="1600" dirty="0" smtClean="0"/>
          </a:p>
          <a:p>
            <a:r>
              <a:rPr lang="ja-JP" altLang="en-US" sz="1600" dirty="0" smtClean="0"/>
              <a:t>他</a:t>
            </a:r>
            <a:r>
              <a:rPr lang="ja-JP" altLang="en-US" sz="1600" dirty="0"/>
              <a:t>の工場でも安定してリーンで安心な生産を実現できる</a:t>
            </a:r>
            <a:endParaRPr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4C5945D0-806E-4529-9656-EEEC35F3E932}"/>
              </a:ext>
            </a:extLst>
          </p:cNvPr>
          <p:cNvSpPr/>
          <p:nvPr/>
        </p:nvSpPr>
        <p:spPr>
          <a:xfrm>
            <a:off x="339369" y="351492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理由</a:t>
            </a: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460351" y="1124744"/>
            <a:ext cx="5895656" cy="2160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基本方針（戦略）</a:t>
            </a: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見ている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在庫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過多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問題か明確にする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ja-JP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順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立装置における正しい姿を設定する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把握</a:t>
            </a: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en-US" altLang="ja-JP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在庫過多の要因を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調べる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（施策の候補がたくさんあるので）</a:t>
            </a: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en-US" altLang="ja-JP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必要な在庫過多（</a:t>
            </a:r>
            <a:r>
              <a:rPr lang="en-US" altLang="ja-JP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不要な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在庫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過多（</a:t>
            </a:r>
            <a:r>
              <a:rPr lang="en-US" altLang="ja-JP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分類を行う</a:t>
            </a: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）新しい基準を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作る</a:t>
            </a: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ja-JP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再度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異常を判定し、本当の在庫過多に対して手立てを考える</a:t>
            </a: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1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）是正していく</a:t>
            </a:r>
            <a:endParaRPr lang="en-US" altLang="ja-JP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0"/>
              </a:spcBef>
              <a:buClr>
                <a:srgbClr val="EAEAEA"/>
              </a:buClr>
              <a:buNone/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在庫の過多を無くす仕組みを考える</a:t>
            </a:r>
            <a:endParaRPr lang="ja-JP" altLang="en-US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ja-JP" altLang="en-US" sz="10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223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48358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３　目標設定</a:t>
            </a:r>
            <a:endParaRPr lang="ja-JP" altLang="ja-JP" sz="1280" b="1" kern="10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0452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7" name="山形 16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0551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目指す姿（あるべき姿）の実現に向けて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今回到達したい・しなければならない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地点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を具体的に設定する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目標設定を適切に行うことで、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課題の体系化や対策立案を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正しく行うことができる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33925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1225959" y="44624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３　目標設定</a:t>
            </a:r>
            <a:endParaRPr lang="ja-JP" altLang="ja-JP" sz="1280" b="1" kern="10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0452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5" name="山形 24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山形 32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7" name="山形 16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角丸四角形 3">
            <a:extLst>
              <a:ext uri="{FF2B5EF4-FFF2-40B4-BE49-F238E27FC236}">
                <a16:creationId xmlns:a16="http://schemas.microsoft.com/office/drawing/2014/main" xmlns="" id="{F455BE2D-407A-4600-80F6-9C6049CA2C2A}"/>
              </a:ext>
            </a:extLst>
          </p:cNvPr>
          <p:cNvSpPr/>
          <p:nvPr/>
        </p:nvSpPr>
        <p:spPr bwMode="auto">
          <a:xfrm>
            <a:off x="492118" y="1007565"/>
            <a:ext cx="10376420" cy="34708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C76908C4-F463-4C32-8EE2-577D588F697C}"/>
              </a:ext>
            </a:extLst>
          </p:cNvPr>
          <p:cNvSpPr/>
          <p:nvPr/>
        </p:nvSpPr>
        <p:spPr>
          <a:xfrm>
            <a:off x="253610" y="60252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（１）目標</a:t>
            </a:r>
          </a:p>
        </p:txBody>
      </p:sp>
      <p:sp>
        <p:nvSpPr>
          <p:cNvPr id="18" name="角丸四角形 26">
            <a:extLst>
              <a:ext uri="{FF2B5EF4-FFF2-40B4-BE49-F238E27FC236}">
                <a16:creationId xmlns:a16="http://schemas.microsoft.com/office/drawing/2014/main" xmlns="" id="{ECCFF519-C958-4F42-9EAA-331991164A38}"/>
              </a:ext>
            </a:extLst>
          </p:cNvPr>
          <p:cNvSpPr/>
          <p:nvPr/>
        </p:nvSpPr>
        <p:spPr bwMode="auto">
          <a:xfrm>
            <a:off x="483558" y="4816989"/>
            <a:ext cx="10384980" cy="1485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C981271C-1CFE-4404-9694-CE8CD38FA534}"/>
              </a:ext>
            </a:extLst>
          </p:cNvPr>
          <p:cNvSpPr/>
          <p:nvPr/>
        </p:nvSpPr>
        <p:spPr>
          <a:xfrm>
            <a:off x="298126" y="4478435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（２）その理由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4912CF60-109A-44F6-9A69-21110494B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41" y="4945457"/>
            <a:ext cx="9940900" cy="1228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400" dirty="0"/>
              <a:t>施策の候補はたくさんある、そこを決めるために原因分析が必要</a:t>
            </a: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4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537123" y="1067970"/>
            <a:ext cx="6794022" cy="2376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b="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①モノ・サービス自体の目標（目標仕様など。Ｑ・Ｃ・Ｄの観点で「いつまでに」「何を」「どのレベル」にするのか？）</a:t>
            </a: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：必要な在庫過多については新しい基準で正常だと判断できる、不要な在庫過多については是正できている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：予算</a:t>
            </a:r>
            <a:r>
              <a:rPr lang="en-US" altLang="ja-JP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</a:t>
            </a:r>
            <a:r>
              <a:rPr lang="en-US" altLang="ja-JP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×6=180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-2024/3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ja-JP" altLang="en-US" sz="1000" b="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プロセス（実施事項）の目標（「いつまでに」「何を」「どこまで」やるのか？）</a:t>
            </a: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</a:t>
            </a: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lnSpc>
                <a:spcPts val="1500"/>
              </a:lnSpc>
              <a:spcBef>
                <a:spcPts val="0"/>
              </a:spcBef>
              <a:buNone/>
              <a:defRPr/>
            </a:pPr>
            <a:endParaRPr lang="en-US" altLang="ja-JP" sz="1000" b="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44988"/>
              </p:ext>
            </p:extLst>
          </p:nvPr>
        </p:nvGraphicFramePr>
        <p:xfrm>
          <a:off x="892399" y="2420888"/>
          <a:ext cx="9116333" cy="179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628">
                  <a:extLst>
                    <a:ext uri="{9D8B030D-6E8A-4147-A177-3AD203B41FA5}">
                      <a16:colId xmlns:a16="http://schemas.microsoft.com/office/drawing/2014/main" xmlns="" val="163056328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4138871481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xmlns="" val="654404321"/>
                    </a:ext>
                  </a:extLst>
                </a:gridCol>
              </a:tblGrid>
              <a:tr h="180920">
                <a:tc>
                  <a:txBody>
                    <a:bodyPr/>
                    <a:lstStyle/>
                    <a:p>
                      <a:r>
                        <a:rPr kumimoji="1" lang="ja-JP" altLang="en-US" sz="9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実施事項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スケジュール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主要成果物</a:t>
                      </a:r>
                    </a:p>
                  </a:txBody>
                  <a:tcPr anchor="ctr" anchorCtr="1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3744947"/>
                  </a:ext>
                </a:extLst>
              </a:tr>
              <a:tr h="296051">
                <a:tc>
                  <a:txBody>
                    <a:bodyPr/>
                    <a:lstStyle/>
                    <a:p>
                      <a:r>
                        <a:rPr kumimoji="1" lang="ja-JP" altLang="en-US" sz="1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現状把握</a:t>
                      </a:r>
                      <a:r>
                        <a:rPr kumimoji="1" lang="ja-JP" altLang="en-US" sz="1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・要因分析</a:t>
                      </a:r>
                      <a:endParaRPr kumimoji="1" lang="ja-JP" altLang="en-US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700" b="0" kern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-23/9</a:t>
                      </a:r>
                      <a:r>
                        <a:rPr lang="ja-JP" altLang="en-US" sz="700" b="0" kern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endParaRPr kumimoji="1" lang="ja-JP" altLang="en-US" sz="700" dirty="0"/>
                    </a:p>
                  </a:txBody>
                  <a:tcPr marL="36000" marR="36000" marT="18000" marB="1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分析報告書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1382823"/>
                  </a:ext>
                </a:extLst>
              </a:tr>
              <a:tr h="263157"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b="1" kern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  <a:cs typeface="Meiryo UI" panose="020B0604030504040204" pitchFamily="50" charset="-128"/>
                        </a:rPr>
                        <a:t>目指す姿の設定</a:t>
                      </a:r>
                      <a:endParaRPr lang="en-US" altLang="ja-JP" sz="700" b="1" kern="0" dirty="0">
                        <a:latin typeface="Meiryo UI"/>
                        <a:ea typeface="Meiryo UI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kern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-23/10</a:t>
                      </a:r>
                      <a:r>
                        <a:rPr lang="ja-JP" altLang="en-US" sz="700" b="0" kern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endParaRPr kumimoji="1" lang="ja-JP" altLang="en-US" sz="700" dirty="0"/>
                    </a:p>
                  </a:txBody>
                  <a:tcPr marL="36000" marR="36000" marT="18000" marB="1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基準</a:t>
                      </a:r>
                      <a:endParaRPr kumimoji="1" lang="ja-JP" alt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6899070"/>
                  </a:ext>
                </a:extLst>
              </a:tr>
              <a:tr h="186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簡易検証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700" b="0" ker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-22/8</a:t>
                      </a:r>
                      <a:r>
                        <a:rPr lang="ja-JP" altLang="en-US" sz="700" b="0" kern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月中旬</a:t>
                      </a:r>
                      <a:endParaRPr kumimoji="1" lang="ja-JP" altLang="en-US" sz="700" dirty="0"/>
                    </a:p>
                  </a:txBody>
                  <a:tcPr marL="36000" marR="36000" marT="18000" marB="1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検証用プログラム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9121082"/>
                  </a:ext>
                </a:extLst>
              </a:tr>
              <a:tr h="186403"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dirty="0"/>
                        <a:t>本番稼働に向けた</a:t>
                      </a:r>
                      <a:r>
                        <a:rPr lang="ja-JP" altLang="en-US" sz="1000" b="1" dirty="0" smtClean="0"/>
                        <a:t>ソリューション導入</a:t>
                      </a:r>
                      <a:endParaRPr kumimoji="1" lang="ja-JP" altLang="en-US" sz="1000" b="1" dirty="0"/>
                    </a:p>
                    <a:p>
                      <a:endParaRPr kumimoji="1" lang="ja-JP" altLang="en-US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700" b="0" kern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-22/9</a:t>
                      </a:r>
                      <a:r>
                        <a:rPr lang="ja-JP" altLang="en-US" sz="700" b="0" kern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endParaRPr kumimoji="1" lang="ja-JP" altLang="en-US" sz="700" dirty="0"/>
                    </a:p>
                  </a:txBody>
                  <a:tcPr marL="36000" marR="36000" marT="18000" marB="1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業務要件書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システム要件書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UAT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仕様書 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3817722"/>
                  </a:ext>
                </a:extLst>
              </a:tr>
              <a:tr h="307016">
                <a:tc>
                  <a:txBody>
                    <a:bodyPr/>
                    <a:lstStyle/>
                    <a:p>
                      <a:r>
                        <a:rPr kumimoji="1"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効果確認、横展開</a:t>
                      </a:r>
                      <a:endParaRPr kumimoji="1" lang="en-US" altLang="ja-JP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kern="0" dirty="0">
                          <a:solidFill>
                            <a:srgbClr val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</a:t>
                      </a:r>
                      <a:r>
                        <a:rPr lang="ja-JP" altLang="en-US" sz="700" kern="0" dirty="0">
                          <a:solidFill>
                            <a:srgbClr val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lang="en-US" altLang="ja-JP" sz="700" kern="0" dirty="0">
                          <a:solidFill>
                            <a:srgbClr val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700" kern="0" dirty="0">
                          <a:solidFill>
                            <a:srgbClr val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700" kern="0" dirty="0">
                          <a:solidFill>
                            <a:srgbClr val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</a:p>
                  </a:txBody>
                  <a:tcPr marL="36000" marR="36000" marT="18000" marB="1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運用結果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報告資料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157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7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248358" y="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４　課題の体系化と対策立案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0167" y="110159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4" name="山形 23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山形 24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2" name="山形 21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0551" y="692696"/>
            <a:ext cx="3960000" cy="21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36000" rIns="3600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目標を達成するために、対策が必要な課題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を列挙し体系化する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これまでのやり方に囚われず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より良いやり方を発想し、対策を立案する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58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角丸四角形 43"/>
          <p:cNvSpPr/>
          <p:nvPr/>
        </p:nvSpPr>
        <p:spPr>
          <a:xfrm>
            <a:off x="7927733" y="1886862"/>
            <a:ext cx="3063114" cy="139038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231498" y="17730"/>
            <a:ext cx="9897480" cy="345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549"/>
              </a:spcAft>
            </a:pPr>
            <a:r>
              <a:rPr lang="en-US" altLang="ja-JP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Step</a:t>
            </a:r>
            <a:r>
              <a:rPr lang="ja-JP" altLang="en-US" sz="1646" b="1" kern="1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４　課題の体系化と対策立案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28303" y="25696"/>
            <a:ext cx="4045728" cy="337641"/>
            <a:chOff x="98630" y="200192"/>
            <a:chExt cx="4425465" cy="369332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98630" y="200192"/>
              <a:ext cx="3995150" cy="369332"/>
              <a:chOff x="98630" y="200192"/>
              <a:chExt cx="3995150" cy="369332"/>
            </a:xfrm>
            <a:solidFill>
              <a:srgbClr val="FFFF99"/>
            </a:solidFill>
          </p:grpSpPr>
          <p:sp>
            <p:nvSpPr>
              <p:cNvPr id="24" name="山形 23"/>
              <p:cNvSpPr/>
              <p:nvPr/>
            </p:nvSpPr>
            <p:spPr bwMode="auto">
              <a:xfrm>
                <a:off x="9863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Step1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山形 24"/>
              <p:cNvSpPr/>
              <p:nvPr/>
            </p:nvSpPr>
            <p:spPr bwMode="auto">
              <a:xfrm>
                <a:off x="52894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Step2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 bwMode="auto">
              <a:xfrm>
                <a:off x="95926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Step3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山形 26"/>
              <p:cNvSpPr/>
              <p:nvPr/>
            </p:nvSpPr>
            <p:spPr bwMode="auto">
              <a:xfrm>
                <a:off x="138957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grpFill/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Step4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山形 27"/>
              <p:cNvSpPr/>
              <p:nvPr/>
            </p:nvSpPr>
            <p:spPr bwMode="auto">
              <a:xfrm>
                <a:off x="181989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Step5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山形 28"/>
              <p:cNvSpPr/>
              <p:nvPr/>
            </p:nvSpPr>
            <p:spPr bwMode="auto">
              <a:xfrm>
                <a:off x="225020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Step6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山形 29"/>
              <p:cNvSpPr/>
              <p:nvPr/>
            </p:nvSpPr>
            <p:spPr bwMode="auto">
              <a:xfrm>
                <a:off x="268052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Step7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山形 30"/>
              <p:cNvSpPr/>
              <p:nvPr/>
            </p:nvSpPr>
            <p:spPr bwMode="auto">
              <a:xfrm>
                <a:off x="3110835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Step8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山形 31"/>
              <p:cNvSpPr/>
              <p:nvPr/>
            </p:nvSpPr>
            <p:spPr bwMode="auto">
              <a:xfrm>
                <a:off x="3528450" y="200192"/>
                <a:ext cx="565330" cy="369332"/>
              </a:xfrm>
              <a:prstGeom prst="chevron">
                <a:avLst>
                  <a:gd name="adj" fmla="val 36245"/>
                </a:avLst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35944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823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Step9</a:t>
                </a:r>
                <a:endParaRPr kumimoji="0" lang="ja-JP" altLang="en-US" sz="823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2" name="山形 21"/>
            <p:cNvSpPr/>
            <p:nvPr/>
          </p:nvSpPr>
          <p:spPr bwMode="auto">
            <a:xfrm>
              <a:off x="3958765" y="200192"/>
              <a:ext cx="565330" cy="369332"/>
            </a:xfrm>
            <a:prstGeom prst="chevron">
              <a:avLst>
                <a:gd name="adj" fmla="val 36245"/>
              </a:avLst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5944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823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Step10</a:t>
              </a:r>
              <a:endParaRPr kumimoji="0" lang="ja-JP" altLang="en-US" sz="823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316335" y="5013176"/>
            <a:ext cx="10503912" cy="1080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中分類に落とし込む際に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の考えを採用。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16335" y="4598777"/>
            <a:ext cx="4115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理由（どのような考えで課題を体系化したか）</a:t>
            </a:r>
            <a:endParaRPr lang="en-US" altLang="ja-JP" sz="16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11264" y="2020454"/>
            <a:ext cx="1662685" cy="1638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6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リーンで安心な生産の実現</a:t>
            </a:r>
            <a:endParaRPr lang="en-US" altLang="ja-JP" sz="160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8" name="カギ線コネクタ 17"/>
          <p:cNvCxnSpPr>
            <a:stCxn id="17" idx="3"/>
            <a:endCxn id="33" idx="1"/>
          </p:cNvCxnSpPr>
          <p:nvPr/>
        </p:nvCxnSpPr>
        <p:spPr bwMode="auto">
          <a:xfrm>
            <a:off x="2373949" y="2839856"/>
            <a:ext cx="1038730" cy="933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>
          <a:xfrm>
            <a:off x="602961" y="1591176"/>
            <a:ext cx="1842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spcBef>
                <a:spcPts val="600"/>
              </a:spcBef>
              <a:defRPr/>
            </a:pPr>
            <a:r>
              <a:rPr lang="ja-JP" altLang="en-US" sz="1600" b="1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大課題</a:t>
            </a:r>
            <a:endParaRPr lang="en-US" altLang="ja-JP" sz="1600" b="1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3412680" y="3971942"/>
            <a:ext cx="1169155" cy="5679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3412679" y="2549233"/>
            <a:ext cx="1169156" cy="58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8153368" y="3964346"/>
            <a:ext cx="2604126" cy="583112"/>
          </a:xfrm>
          <a:prstGeom prst="rect">
            <a:avLst/>
          </a:prstGeom>
          <a:solidFill>
            <a:srgbClr val="FFFF00">
              <a:alpha val="27000"/>
            </a:srgbClr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技能実習生の積極的な採用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効果額が大きくないためスコープ外とする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5347819" y="2631969"/>
            <a:ext cx="1446106" cy="4176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自動順立装置の導入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8" name="カギ線コネクタ 37"/>
          <p:cNvCxnSpPr>
            <a:stCxn id="17" idx="3"/>
            <a:endCxn id="21" idx="1"/>
          </p:cNvCxnSpPr>
          <p:nvPr/>
        </p:nvCxnSpPr>
        <p:spPr bwMode="auto">
          <a:xfrm>
            <a:off x="2373949" y="2839856"/>
            <a:ext cx="1038731" cy="1416046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" name="Rectangle 4"/>
          <p:cNvSpPr txBox="1">
            <a:spLocks noChangeArrowheads="1"/>
          </p:cNvSpPr>
          <p:nvPr/>
        </p:nvSpPr>
        <p:spPr bwMode="auto">
          <a:xfrm>
            <a:off x="3412679" y="1415460"/>
            <a:ext cx="1169156" cy="58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1" name="カギ線コネクタ 80"/>
          <p:cNvCxnSpPr>
            <a:stCxn id="17" idx="3"/>
            <a:endCxn id="78" idx="1"/>
          </p:cNvCxnSpPr>
          <p:nvPr/>
        </p:nvCxnSpPr>
        <p:spPr bwMode="auto">
          <a:xfrm flipV="1">
            <a:off x="2373949" y="1707016"/>
            <a:ext cx="1038730" cy="1132840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カギ線コネクタ 112"/>
          <p:cNvCxnSpPr>
            <a:stCxn id="78" idx="3"/>
            <a:endCxn id="123" idx="1"/>
          </p:cNvCxnSpPr>
          <p:nvPr/>
        </p:nvCxnSpPr>
        <p:spPr bwMode="auto">
          <a:xfrm flipV="1">
            <a:off x="4581835" y="1581338"/>
            <a:ext cx="764780" cy="125678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" name="Rectangle 4"/>
          <p:cNvSpPr txBox="1">
            <a:spLocks noChangeArrowheads="1"/>
          </p:cNvSpPr>
          <p:nvPr/>
        </p:nvSpPr>
        <p:spPr bwMode="auto">
          <a:xfrm>
            <a:off x="5346615" y="1289782"/>
            <a:ext cx="1440160" cy="58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サイクルタイムの短縮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9" name="直線コネクタ 128"/>
          <p:cNvCxnSpPr/>
          <p:nvPr/>
        </p:nvCxnSpPr>
        <p:spPr>
          <a:xfrm>
            <a:off x="7589143" y="447800"/>
            <a:ext cx="0" cy="42053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/>
          <p:cNvSpPr/>
          <p:nvPr/>
        </p:nvSpPr>
        <p:spPr>
          <a:xfrm>
            <a:off x="8464460" y="284681"/>
            <a:ext cx="1842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spcBef>
                <a:spcPts val="600"/>
              </a:spcBef>
              <a:defRPr/>
            </a:pPr>
            <a:r>
              <a:rPr lang="ja-JP" altLang="en-US" sz="1600" b="1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対策案</a:t>
            </a:r>
            <a:endParaRPr lang="en-US" altLang="ja-JP" sz="1600" b="1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152492" y="20958"/>
            <a:ext cx="1842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spcBef>
                <a:spcPts val="600"/>
              </a:spcBef>
              <a:defRPr/>
            </a:pPr>
            <a:r>
              <a:rPr lang="ja-JP" altLang="en-US" sz="1600" b="1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小課題</a:t>
            </a:r>
            <a:endParaRPr lang="en-US" altLang="ja-JP" sz="1600" b="1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3075903" y="1019702"/>
            <a:ext cx="1842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spcBef>
                <a:spcPts val="600"/>
              </a:spcBef>
              <a:defRPr/>
            </a:pPr>
            <a:r>
              <a:rPr lang="ja-JP" altLang="en-US" sz="1600" b="1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中課題</a:t>
            </a:r>
            <a:endParaRPr lang="en-US" altLang="ja-JP" sz="1600" b="1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Rectangle 4"/>
          <p:cNvSpPr txBox="1">
            <a:spLocks noChangeArrowheads="1"/>
          </p:cNvSpPr>
          <p:nvPr/>
        </p:nvSpPr>
        <p:spPr bwMode="auto">
          <a:xfrm>
            <a:off x="8083748" y="1334375"/>
            <a:ext cx="2596408" cy="458825"/>
          </a:xfrm>
          <a:prstGeom prst="rect">
            <a:avLst/>
          </a:prstGeom>
          <a:solidFill>
            <a:srgbClr val="FFFF00">
              <a:alpha val="27000"/>
            </a:srgbClr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工程のムダを可視化し</a:t>
            </a:r>
            <a: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工程改善により適切な作業時間を設定する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8" name="Rectangle 4"/>
          <p:cNvSpPr txBox="1">
            <a:spLocks noChangeArrowheads="1"/>
          </p:cNvSpPr>
          <p:nvPr/>
        </p:nvSpPr>
        <p:spPr bwMode="auto">
          <a:xfrm>
            <a:off x="8181230" y="2695011"/>
            <a:ext cx="2604126" cy="525191"/>
          </a:xfrm>
          <a:prstGeom prst="rect">
            <a:avLst/>
          </a:prstGeom>
          <a:solidFill>
            <a:srgbClr val="FFFF00">
              <a:alpha val="27000"/>
            </a:srgbClr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自動順立装置の正しい姿を設定する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39" name="カギ線コネクタ 138"/>
          <p:cNvCxnSpPr>
            <a:stCxn id="33" idx="3"/>
            <a:endCxn id="37" idx="1"/>
          </p:cNvCxnSpPr>
          <p:nvPr/>
        </p:nvCxnSpPr>
        <p:spPr bwMode="auto">
          <a:xfrm>
            <a:off x="4581835" y="2840789"/>
            <a:ext cx="765984" cy="1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" name="カギ線コネクタ 161"/>
          <p:cNvCxnSpPr>
            <a:stCxn id="123" idx="3"/>
            <a:endCxn id="136" idx="1"/>
          </p:cNvCxnSpPr>
          <p:nvPr/>
        </p:nvCxnSpPr>
        <p:spPr bwMode="auto">
          <a:xfrm flipV="1">
            <a:off x="6786775" y="1563788"/>
            <a:ext cx="1296973" cy="17550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9" name="カギ線コネクタ 168"/>
          <p:cNvCxnSpPr>
            <a:stCxn id="37" idx="3"/>
            <a:endCxn id="138" idx="1"/>
          </p:cNvCxnSpPr>
          <p:nvPr/>
        </p:nvCxnSpPr>
        <p:spPr bwMode="auto">
          <a:xfrm>
            <a:off x="6793925" y="2840790"/>
            <a:ext cx="1387305" cy="116817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テキスト ボックス 1"/>
          <p:cNvSpPr txBox="1"/>
          <p:nvPr/>
        </p:nvSpPr>
        <p:spPr>
          <a:xfrm>
            <a:off x="8115432" y="1862714"/>
            <a:ext cx="261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1950FF"/>
                </a:solidFill>
              </a:rPr>
              <a:t>本取り組みの</a:t>
            </a:r>
            <a:r>
              <a:rPr kumimoji="1" lang="ja-JP" altLang="en-US" sz="1400" b="1" dirty="0">
                <a:solidFill>
                  <a:srgbClr val="1950FF"/>
                </a:solidFill>
              </a:rPr>
              <a:t>スコープ</a:t>
            </a:r>
          </a:p>
        </p:txBody>
      </p:sp>
      <p:cxnSp>
        <p:nvCxnSpPr>
          <p:cNvPr id="43" name="カギ線コネクタ 42"/>
          <p:cNvCxnSpPr>
            <a:stCxn id="33" idx="3"/>
            <a:endCxn id="45" idx="1"/>
          </p:cNvCxnSpPr>
          <p:nvPr/>
        </p:nvCxnSpPr>
        <p:spPr bwMode="auto">
          <a:xfrm>
            <a:off x="4581835" y="2840789"/>
            <a:ext cx="764782" cy="698118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5346617" y="3138368"/>
            <a:ext cx="1477746" cy="801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ロボットの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 bwMode="auto">
          <a:xfrm>
            <a:off x="5389341" y="4047082"/>
            <a:ext cx="1435021" cy="4176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基本給の低い</a:t>
            </a:r>
            <a: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従業員の登用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3" name="カギ線コネクタ 52"/>
          <p:cNvCxnSpPr>
            <a:stCxn id="21" idx="3"/>
            <a:endCxn id="50" idx="1"/>
          </p:cNvCxnSpPr>
          <p:nvPr/>
        </p:nvCxnSpPr>
        <p:spPr bwMode="auto">
          <a:xfrm>
            <a:off x="4581835" y="4255902"/>
            <a:ext cx="807506" cy="1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カギ線コネクタ 59"/>
          <p:cNvCxnSpPr>
            <a:stCxn id="50" idx="3"/>
            <a:endCxn id="34" idx="1"/>
          </p:cNvCxnSpPr>
          <p:nvPr/>
        </p:nvCxnSpPr>
        <p:spPr bwMode="auto">
          <a:xfrm flipV="1">
            <a:off x="6824362" y="4255902"/>
            <a:ext cx="1329006" cy="1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Rectangle 4"/>
          <p:cNvSpPr txBox="1">
            <a:spLocks noChangeArrowheads="1"/>
          </p:cNvSpPr>
          <p:nvPr/>
        </p:nvSpPr>
        <p:spPr bwMode="auto">
          <a:xfrm>
            <a:off x="5385606" y="4544325"/>
            <a:ext cx="1435021" cy="4176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交代手当の削減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9" name="カギ線コネクタ 68"/>
          <p:cNvCxnSpPr>
            <a:stCxn id="21" idx="3"/>
            <a:endCxn id="68" idx="1"/>
          </p:cNvCxnSpPr>
          <p:nvPr/>
        </p:nvCxnSpPr>
        <p:spPr bwMode="auto">
          <a:xfrm>
            <a:off x="4581835" y="4255902"/>
            <a:ext cx="803771" cy="497244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カギ線コネクタ 73"/>
          <p:cNvCxnSpPr>
            <a:stCxn id="68" idx="3"/>
            <a:endCxn id="76" idx="1"/>
          </p:cNvCxnSpPr>
          <p:nvPr/>
        </p:nvCxnSpPr>
        <p:spPr bwMode="auto">
          <a:xfrm>
            <a:off x="6820627" y="4753146"/>
            <a:ext cx="1332741" cy="9354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" name="Rectangle 4"/>
          <p:cNvSpPr txBox="1">
            <a:spLocks noChangeArrowheads="1"/>
          </p:cNvSpPr>
          <p:nvPr/>
        </p:nvSpPr>
        <p:spPr bwMode="auto">
          <a:xfrm>
            <a:off x="8153368" y="4605486"/>
            <a:ext cx="2604126" cy="314028"/>
          </a:xfrm>
          <a:prstGeom prst="rect">
            <a:avLst/>
          </a:prstGeom>
          <a:solidFill>
            <a:srgbClr val="FFFF00">
              <a:alpha val="27000"/>
            </a:srgbClr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交代制の従業員を減らし、</a:t>
            </a:r>
            <a: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常昼、常夜勤務要員を増やす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2" name="Rectangle 4"/>
          <p:cNvSpPr txBox="1">
            <a:spLocks noChangeArrowheads="1"/>
          </p:cNvSpPr>
          <p:nvPr/>
        </p:nvSpPr>
        <p:spPr bwMode="auto">
          <a:xfrm>
            <a:off x="5344449" y="808644"/>
            <a:ext cx="1440160" cy="3684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異常対応の高速化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4" name="カギ線コネクタ 83"/>
          <p:cNvCxnSpPr>
            <a:stCxn id="78" idx="3"/>
            <a:endCxn id="82" idx="1"/>
          </p:cNvCxnSpPr>
          <p:nvPr/>
        </p:nvCxnSpPr>
        <p:spPr bwMode="auto">
          <a:xfrm flipV="1">
            <a:off x="4581835" y="992887"/>
            <a:ext cx="762614" cy="714129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カギ線コネクタ 98"/>
          <p:cNvCxnSpPr>
            <a:stCxn id="82" idx="3"/>
            <a:endCxn id="102" idx="1"/>
          </p:cNvCxnSpPr>
          <p:nvPr/>
        </p:nvCxnSpPr>
        <p:spPr bwMode="auto">
          <a:xfrm flipV="1">
            <a:off x="6784609" y="959964"/>
            <a:ext cx="1299139" cy="32923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" name="Rectangle 4"/>
          <p:cNvSpPr txBox="1">
            <a:spLocks noChangeArrowheads="1"/>
          </p:cNvSpPr>
          <p:nvPr/>
        </p:nvSpPr>
        <p:spPr bwMode="auto">
          <a:xfrm>
            <a:off x="8083748" y="644563"/>
            <a:ext cx="2604127" cy="630802"/>
          </a:xfrm>
          <a:prstGeom prst="rect">
            <a:avLst/>
          </a:prstGeom>
          <a:solidFill>
            <a:srgbClr val="FFFF00">
              <a:alpha val="27000"/>
            </a:srgbClr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高頻度の異常への対応策はマニュアル化する</a:t>
            </a:r>
            <a: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リスクを事前に洗い出し、対策を考えておく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Rectangle 4"/>
          <p:cNvSpPr txBox="1">
            <a:spLocks noChangeArrowheads="1"/>
          </p:cNvSpPr>
          <p:nvPr/>
        </p:nvSpPr>
        <p:spPr bwMode="auto">
          <a:xfrm>
            <a:off x="5356214" y="369683"/>
            <a:ext cx="1440160" cy="3684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設備異常の低減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8" name="カギ線コネクタ 57"/>
          <p:cNvCxnSpPr>
            <a:stCxn id="78" idx="3"/>
            <a:endCxn id="57" idx="1"/>
          </p:cNvCxnSpPr>
          <p:nvPr/>
        </p:nvCxnSpPr>
        <p:spPr bwMode="auto">
          <a:xfrm flipV="1">
            <a:off x="4581835" y="553926"/>
            <a:ext cx="774379" cy="1153090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Rectangle 4">
            <a:extLst>
              <a:ext uri="{FF2B5EF4-FFF2-40B4-BE49-F238E27FC236}">
                <a16:creationId xmlns:a16="http://schemas.microsoft.com/office/drawing/2014/main" xmlns="" id="{C7658A6C-A2F1-4F12-B790-2888135E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065" y="430580"/>
            <a:ext cx="1169156" cy="58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材料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カギ線コネクタ 80">
            <a:extLst>
              <a:ext uri="{FF2B5EF4-FFF2-40B4-BE49-F238E27FC236}">
                <a16:creationId xmlns:a16="http://schemas.microsoft.com/office/drawing/2014/main" xmlns="" id="{15415417-D4EC-45D5-B724-61BEB3F4890E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rot="5400000" flipH="1" flipV="1">
            <a:off x="2078336" y="1537114"/>
            <a:ext cx="2115706" cy="485751"/>
          </a:xfrm>
          <a:prstGeom prst="bentConnector2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Rectangle 4">
            <a:extLst>
              <a:ext uri="{FF2B5EF4-FFF2-40B4-BE49-F238E27FC236}">
                <a16:creationId xmlns:a16="http://schemas.microsoft.com/office/drawing/2014/main" xmlns="" id="{EBE78DDA-38AD-4448-9908-6E6A0DBC1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449" y="1940775"/>
            <a:ext cx="1440160" cy="583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異常の検知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7" name="カギ線コネクタ 112">
            <a:extLst>
              <a:ext uri="{FF2B5EF4-FFF2-40B4-BE49-F238E27FC236}">
                <a16:creationId xmlns:a16="http://schemas.microsoft.com/office/drawing/2014/main" xmlns="" id="{D86C83C1-E6F9-4009-A050-3512F2225C0B}"/>
              </a:ext>
            </a:extLst>
          </p:cNvPr>
          <p:cNvCxnSpPr>
            <a:cxnSpLocks/>
            <a:stCxn id="78" idx="3"/>
            <a:endCxn id="66" idx="1"/>
          </p:cNvCxnSpPr>
          <p:nvPr/>
        </p:nvCxnSpPr>
        <p:spPr bwMode="auto">
          <a:xfrm>
            <a:off x="4581835" y="1707016"/>
            <a:ext cx="762614" cy="525315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Rectangle 4">
            <a:extLst>
              <a:ext uri="{FF2B5EF4-FFF2-40B4-BE49-F238E27FC236}">
                <a16:creationId xmlns:a16="http://schemas.microsoft.com/office/drawing/2014/main" xmlns="" id="{EB820236-A358-4862-B05C-3DD0C2F62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746" y="2131897"/>
            <a:ext cx="2604126" cy="525191"/>
          </a:xfrm>
          <a:prstGeom prst="rect">
            <a:avLst/>
          </a:prstGeom>
          <a:solidFill>
            <a:srgbClr val="FFFF00">
              <a:alpha val="27000"/>
            </a:srgbClr>
          </a:solidFill>
          <a:ln w="19050">
            <a:solidFill>
              <a:schemeClr val="tx2"/>
            </a:solidFill>
          </a:ln>
          <a:effectLst/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ja-JP" altLang="en-US" sz="105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在庫異常</a:t>
            </a:r>
            <a:r>
              <a:rPr lang="ja-JP" altLang="en-US" sz="1050" b="1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050" b="1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判定するために基準を設定する</a:t>
            </a:r>
            <a:endParaRPr lang="en-US" altLang="ja-JP" sz="105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2" name="カギ線コネクタ 161">
            <a:extLst>
              <a:ext uri="{FF2B5EF4-FFF2-40B4-BE49-F238E27FC236}">
                <a16:creationId xmlns:a16="http://schemas.microsoft.com/office/drawing/2014/main" xmlns="" id="{E5A742A7-1D03-44D0-A6D0-FF25C81FDC62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 bwMode="auto">
          <a:xfrm>
            <a:off x="6784609" y="2232331"/>
            <a:ext cx="1378137" cy="162162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488270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スライドテンプレート.potx" id="{8FC783EC-1DB8-4BA6-9F13-06828C1B7016}" vid="{B8C45B04-E85F-4D7B-B4E6-2EFE56A945ED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スライドテンプレート.potx" id="{8FC783EC-1DB8-4BA6-9F13-06828C1B7016}" vid="{9ED57EC3-28A7-4DC6-A925-91D0E2FA6AE0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スライドテンプレート.potx" id="{8FC783EC-1DB8-4BA6-9F13-06828C1B7016}" vid="{1E675B53-1A5D-473C-9008-AC9A44FFFBF1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</TotalTime>
  <Words>2090</Words>
  <Application>Microsoft Macintosh PowerPoint</Application>
  <PresentationFormat>ユーザー設定</PresentationFormat>
  <Paragraphs>591</Paragraphs>
  <Slides>24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24</vt:i4>
      </vt:variant>
    </vt:vector>
  </HeadingPairs>
  <TitlesOfParts>
    <vt:vector size="27" baseType="lpstr">
      <vt:lpstr>表紙</vt:lpstr>
      <vt:lpstr>最終頁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Aikawa Yuki／相川　雄規／AI</dc:creator>
  <cp:lastModifiedBy>sasaoka</cp:lastModifiedBy>
  <cp:revision>67</cp:revision>
  <cp:lastPrinted>2020-12-23T05:36:25Z</cp:lastPrinted>
  <dcterms:created xsi:type="dcterms:W3CDTF">2021-07-02T01:49:26Z</dcterms:created>
  <dcterms:modified xsi:type="dcterms:W3CDTF">2023-09-29T23:54:02Z</dcterms:modified>
</cp:coreProperties>
</file>