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4"/>
  </p:notesMasterIdLst>
  <p:sldIdLst>
    <p:sldId id="15092" r:id="rId5"/>
    <p:sldId id="15097" r:id="rId6"/>
    <p:sldId id="15098" r:id="rId7"/>
    <p:sldId id="15099" r:id="rId8"/>
    <p:sldId id="15093" r:id="rId9"/>
    <p:sldId id="15096" r:id="rId10"/>
    <p:sldId id="15095" r:id="rId11"/>
    <p:sldId id="15094" r:id="rId12"/>
    <p:sldId id="28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-144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86433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xmlns="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xmlns="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xmlns="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24/02/11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xmlns="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B537EAF2-AD94-4456-BF31-EDD510F2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xmlns="" id="{A1E4073C-3BAC-4A12-80B5-4D41A869C87A}"/>
              </a:ext>
            </a:extLst>
          </p:cNvPr>
          <p:cNvSpPr/>
          <p:nvPr/>
        </p:nvSpPr>
        <p:spPr>
          <a:xfrm>
            <a:off x="523081" y="980728"/>
            <a:ext cx="4708824" cy="77038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tlCol="0" anchor="ctr"/>
          <a:lstStyle/>
          <a:p>
            <a:r>
              <a:rPr lang="ja-JP" altLang="en-US" b="1" dirty="0">
                <a:solidFill>
                  <a:schemeClr val="bg1"/>
                </a:solidFill>
                <a:latin typeface="+mj-ea"/>
                <a:ea typeface="+mj-ea"/>
              </a:rPr>
              <a:t>本日の議題内容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C7E24BC-01BA-D7CA-E9A7-569CD5607B25}"/>
              </a:ext>
            </a:extLst>
          </p:cNvPr>
          <p:cNvSpPr txBox="1"/>
          <p:nvPr/>
        </p:nvSpPr>
        <p:spPr>
          <a:xfrm>
            <a:off x="1090387" y="2132857"/>
            <a:ext cx="82830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・次回のトヨタ合成との</a:t>
            </a:r>
            <a:r>
              <a:rPr lang="en-US" altLang="ja-JP" dirty="0"/>
              <a:t>MTG</a:t>
            </a:r>
            <a:r>
              <a:rPr lang="ja-JP" altLang="en-US" dirty="0"/>
              <a:t>について日程調整？</a:t>
            </a:r>
            <a:r>
              <a:rPr lang="en-US" altLang="ja-JP" dirty="0"/>
              <a:t>		</a:t>
            </a:r>
            <a:r>
              <a:rPr lang="ja-JP" altLang="en-US" dirty="0"/>
              <a:t>所要時間：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・特許について（口頭）</a:t>
            </a:r>
            <a:r>
              <a:rPr lang="en-US" altLang="ja-JP" dirty="0"/>
              <a:t>					</a:t>
            </a:r>
            <a:r>
              <a:rPr lang="ja-JP" altLang="en-US" dirty="0"/>
              <a:t>所要時間：</a:t>
            </a:r>
            <a:r>
              <a:rPr lang="en-US" altLang="ja-JP" dirty="0"/>
              <a:t>5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・効果概算について共有</a:t>
            </a:r>
            <a:r>
              <a:rPr lang="en-US" altLang="ja-JP" dirty="0"/>
              <a:t>					</a:t>
            </a:r>
            <a:r>
              <a:rPr lang="ja-JP" altLang="en-US" dirty="0"/>
              <a:t>所要時間：</a:t>
            </a:r>
            <a:r>
              <a:rPr lang="en-US" altLang="ja-JP" dirty="0"/>
              <a:t>10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・シナリオと目指す姿の共有（</a:t>
            </a:r>
            <a:r>
              <a:rPr lang="en-US" altLang="ja-JP" dirty="0"/>
              <a:t>Lv.1~3</a:t>
            </a:r>
            <a:r>
              <a:rPr lang="ja-JP" altLang="en-US" dirty="0"/>
              <a:t>）</a:t>
            </a:r>
            <a:r>
              <a:rPr lang="en-US" altLang="ja-JP" dirty="0"/>
              <a:t>			</a:t>
            </a:r>
            <a:r>
              <a:rPr lang="ja-JP" altLang="en-US" dirty="0"/>
              <a:t>所要時間：</a:t>
            </a:r>
            <a:r>
              <a:rPr lang="en-US" altLang="ja-JP" dirty="0"/>
              <a:t>10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Lv.2</a:t>
            </a:r>
            <a:r>
              <a:rPr lang="ja-JP" altLang="en-US" dirty="0"/>
              <a:t>のドライバーオペレーションの検討（ブレスト含む）</a:t>
            </a:r>
            <a:r>
              <a:rPr lang="en-US" altLang="ja-JP" dirty="0"/>
              <a:t>	</a:t>
            </a:r>
            <a:r>
              <a:rPr lang="ja-JP" altLang="en-US" dirty="0"/>
              <a:t>所要時間：</a:t>
            </a:r>
            <a:r>
              <a:rPr lang="en-US" altLang="ja-JP" dirty="0"/>
              <a:t>20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Lv.2</a:t>
            </a:r>
            <a:r>
              <a:rPr lang="ja-JP" altLang="en-US" dirty="0"/>
              <a:t>導入の際に協力もらえそうなルートについて（口頭）</a:t>
            </a:r>
            <a:r>
              <a:rPr lang="en-US" altLang="ja-JP" dirty="0"/>
              <a:t>	</a:t>
            </a:r>
            <a:r>
              <a:rPr lang="ja-JP" altLang="en-US" dirty="0"/>
              <a:t>所要時間：</a:t>
            </a:r>
            <a:r>
              <a:rPr lang="en-US" altLang="ja-JP" dirty="0"/>
              <a:t>10</a:t>
            </a:r>
            <a:r>
              <a:rPr lang="ja-JP" altLang="en-US" dirty="0"/>
              <a:t>分</a:t>
            </a:r>
            <a:endParaRPr lang="en-US" altLang="ja-JP" dirty="0"/>
          </a:p>
          <a:p>
            <a:r>
              <a:rPr lang="en-US" altLang="ja-JP" dirty="0"/>
              <a:t>							</a:t>
            </a:r>
            <a:r>
              <a:rPr lang="ja-JP" altLang="en-US" dirty="0"/>
              <a:t>計</a:t>
            </a:r>
            <a:r>
              <a:rPr lang="en-US" altLang="ja-JP" dirty="0"/>
              <a:t>1</a:t>
            </a:r>
            <a:r>
              <a:rPr lang="ja-JP" altLang="en-US" dirty="0"/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8935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dirty="0" smtClean="0"/>
              <a:t>トラック便数と在庫過多の関係</a:t>
            </a:r>
            <a:endParaRPr lang="en-US" altLang="ja-JP" sz="1800" b="0" dirty="0"/>
          </a:p>
          <a:p>
            <a:r>
              <a:rPr kumimoji="1" lang="ja-JP" altLang="en-US" sz="1800" b="0" dirty="0" smtClean="0"/>
              <a:t>設計便数以下でトラックが運行（トラックが減車）していることで、設計値</a:t>
            </a:r>
            <a:r>
              <a:rPr kumimoji="1" lang="en-US" altLang="ja-JP" sz="1800" b="0" dirty="0" smtClean="0"/>
              <a:t>MAX</a:t>
            </a:r>
            <a:r>
              <a:rPr kumimoji="1" lang="ja-JP" altLang="en-US" sz="1800" b="0" dirty="0" smtClean="0"/>
              <a:t>を超えている（過剰在庫が発生している）可能性があるため</a:t>
            </a:r>
            <a:endParaRPr kumimoji="1" lang="en-US" altLang="ja-JP" sz="1800" b="0" dirty="0" smtClean="0"/>
          </a:p>
          <a:p>
            <a:endParaRPr lang="en-US" altLang="ja-JP" sz="1800" b="0" dirty="0"/>
          </a:p>
          <a:p>
            <a:r>
              <a:rPr kumimoji="1" lang="ja-JP" altLang="en-US" sz="1800" b="0" dirty="0" smtClean="0"/>
              <a:t>納入数</a:t>
            </a:r>
            <a:r>
              <a:rPr lang="ja-JP" altLang="en-US" sz="1800" b="0" dirty="0" smtClean="0"/>
              <a:t>と在庫過多の</a:t>
            </a:r>
            <a:r>
              <a:rPr kumimoji="1" lang="ja-JP" altLang="en-US" sz="1800" b="0" dirty="0" smtClean="0"/>
              <a:t>関係</a:t>
            </a:r>
            <a:endParaRPr kumimoji="1" lang="en-US" altLang="ja-JP" sz="1800" b="0" dirty="0" smtClean="0"/>
          </a:p>
          <a:p>
            <a:r>
              <a:rPr lang="ja-JP" altLang="en-US" sz="1800" b="0" dirty="0" smtClean="0"/>
              <a:t>計画通り納入されていない（日量数＜納入数）ことで、設計値</a:t>
            </a:r>
            <a:r>
              <a:rPr lang="en-US" altLang="ja-JP" sz="1800" b="0" dirty="0" smtClean="0"/>
              <a:t>MAX</a:t>
            </a:r>
            <a:r>
              <a:rPr lang="ja-JP" altLang="en-US" sz="1800" b="0" dirty="0" smtClean="0"/>
              <a:t>を超えている</a:t>
            </a:r>
            <a:r>
              <a:rPr lang="ja-JP" altLang="en-US" sz="1800" b="0" dirty="0"/>
              <a:t>（過剰在庫が発生している）可能性があるため</a:t>
            </a:r>
            <a:endParaRPr lang="en-US" altLang="ja-JP" sz="1800" b="0" dirty="0"/>
          </a:p>
          <a:p>
            <a:endParaRPr kumimoji="1" lang="ja-JP" altLang="en-US" sz="1800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dirty="0" smtClean="0"/>
              <a:t>分析テーマ</a:t>
            </a:r>
            <a:endParaRPr kumimoji="1" lang="ja-JP" altLang="en-US" sz="200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09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7F193B96-D847-41E5-AAC0-BC52D02F74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600" b="0" dirty="0"/>
              <a:t>■調べたこと</a:t>
            </a:r>
            <a:endParaRPr kumimoji="1" lang="en-US" altLang="ja-JP" sz="1600" b="0" dirty="0"/>
          </a:p>
          <a:p>
            <a:r>
              <a:rPr lang="ja-JP" altLang="en-US" sz="1600" b="0" dirty="0"/>
              <a:t>・時間変えた、</a:t>
            </a:r>
            <a:r>
              <a:rPr lang="en-US" altLang="ja-JP" sz="1600" b="0" dirty="0"/>
              <a:t>8</a:t>
            </a:r>
            <a:r>
              <a:rPr lang="ja-JP" altLang="en-US" sz="1600" b="0" dirty="0"/>
              <a:t>時半にした</a:t>
            </a:r>
            <a:endParaRPr lang="en-US" altLang="ja-JP" sz="1600" b="0" dirty="0"/>
          </a:p>
          <a:p>
            <a:r>
              <a:rPr kumimoji="1" lang="ja-JP" altLang="en-US" sz="1600" b="0" dirty="0"/>
              <a:t>・繰り上げ計算した</a:t>
            </a:r>
            <a:endParaRPr kumimoji="1" lang="en-US" altLang="ja-JP" sz="1600" b="0" dirty="0"/>
          </a:p>
          <a:p>
            <a:r>
              <a:rPr lang="ja-JP" altLang="en-US" sz="1600" b="0" dirty="0"/>
              <a:t>・設計便数と実績便数のズレ（どの品番で</a:t>
            </a:r>
            <a:endParaRPr kumimoji="1" lang="ja-JP" altLang="en-US" sz="16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66A2319-E414-494C-A29A-82A07FA064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dirty="0" smtClean="0"/>
              <a:t>使用データ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F1D7766-D3C2-4D01-BDF2-BE548F8B8D2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AFCF832F-1B0A-4520-B2EB-553F0DD92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28413"/>
              </p:ext>
            </p:extLst>
          </p:nvPr>
        </p:nvGraphicFramePr>
        <p:xfrm>
          <a:off x="537097" y="2103956"/>
          <a:ext cx="9907435" cy="4143702"/>
        </p:xfrm>
        <a:graphic>
          <a:graphicData uri="http://schemas.openxmlformats.org/drawingml/2006/table">
            <a:tbl>
              <a:tblPr/>
              <a:tblGrid>
                <a:gridCol w="724688">
                  <a:extLst>
                    <a:ext uri="{9D8B030D-6E8A-4147-A177-3AD203B41FA5}">
                      <a16:colId xmlns:a16="http://schemas.microsoft.com/office/drawing/2014/main" xmlns="" val="2937608983"/>
                    </a:ext>
                  </a:extLst>
                </a:gridCol>
                <a:gridCol w="769716">
                  <a:extLst>
                    <a:ext uri="{9D8B030D-6E8A-4147-A177-3AD203B41FA5}">
                      <a16:colId xmlns:a16="http://schemas.microsoft.com/office/drawing/2014/main" xmlns="" val="3292293592"/>
                    </a:ext>
                  </a:extLst>
                </a:gridCol>
                <a:gridCol w="340968">
                  <a:extLst>
                    <a:ext uri="{9D8B030D-6E8A-4147-A177-3AD203B41FA5}">
                      <a16:colId xmlns:a16="http://schemas.microsoft.com/office/drawing/2014/main" xmlns="" val="311092449"/>
                    </a:ext>
                  </a:extLst>
                </a:gridCol>
                <a:gridCol w="384836">
                  <a:extLst>
                    <a:ext uri="{9D8B030D-6E8A-4147-A177-3AD203B41FA5}">
                      <a16:colId xmlns:a16="http://schemas.microsoft.com/office/drawing/2014/main" xmlns="" val="3662100737"/>
                    </a:ext>
                  </a:extLst>
                </a:gridCol>
                <a:gridCol w="384836">
                  <a:extLst>
                    <a:ext uri="{9D8B030D-6E8A-4147-A177-3AD203B41FA5}">
                      <a16:colId xmlns:a16="http://schemas.microsoft.com/office/drawing/2014/main" xmlns="" val="1354228837"/>
                    </a:ext>
                  </a:extLst>
                </a:gridCol>
                <a:gridCol w="712369"/>
                <a:gridCol w="712369">
                  <a:extLst>
                    <a:ext uri="{9D8B030D-6E8A-4147-A177-3AD203B41FA5}">
                      <a16:colId xmlns:a16="http://schemas.microsoft.com/office/drawing/2014/main" xmlns="" val="2283204250"/>
                    </a:ext>
                  </a:extLst>
                </a:gridCol>
                <a:gridCol w="712369"/>
                <a:gridCol w="712369"/>
                <a:gridCol w="712369"/>
                <a:gridCol w="695445">
                  <a:extLst>
                    <a:ext uri="{9D8B030D-6E8A-4147-A177-3AD203B41FA5}">
                      <a16:colId xmlns:a16="http://schemas.microsoft.com/office/drawing/2014/main" xmlns="" val="135205010"/>
                    </a:ext>
                  </a:extLst>
                </a:gridCol>
                <a:gridCol w="654932">
                  <a:extLst>
                    <a:ext uri="{9D8B030D-6E8A-4147-A177-3AD203B41FA5}">
                      <a16:colId xmlns:a16="http://schemas.microsoft.com/office/drawing/2014/main" xmlns="" val="706373891"/>
                    </a:ext>
                  </a:extLst>
                </a:gridCol>
                <a:gridCol w="826333"/>
                <a:gridCol w="666614"/>
                <a:gridCol w="897222"/>
              </a:tblGrid>
              <a:tr h="35551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品番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仕入先名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日量数（箱数）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納入</a:t>
                      </a:r>
                      <a:endParaRPr lang="en-US" altLang="ja-JP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かん</a:t>
                      </a: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ばん数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入庫数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在庫数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出庫数</a:t>
                      </a:r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回収</a:t>
                      </a:r>
                      <a:endParaRPr lang="en-US" altLang="ja-JP" sz="1100" b="0" i="0" u="none" strike="noStrike" dirty="0" smtClean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かん</a:t>
                      </a: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ばん数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実績</a:t>
                      </a:r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便数</a:t>
                      </a:r>
                      <a:endParaRPr lang="zh-TW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設計便数</a:t>
                      </a:r>
                      <a:endParaRPr lang="zh-TW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477108"/>
                  </a:ext>
                </a:extLst>
              </a:tr>
              <a:tr h="36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6204026"/>
                  </a:ext>
                </a:extLst>
              </a:tr>
              <a:tr h="35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3517164"/>
                  </a:ext>
                </a:extLst>
              </a:tr>
              <a:tr h="35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1949161"/>
                  </a:ext>
                </a:extLst>
              </a:tr>
              <a:tr h="36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5189637"/>
                  </a:ext>
                </a:extLst>
              </a:tr>
              <a:tr h="36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498970"/>
                  </a:ext>
                </a:extLst>
              </a:tr>
              <a:tr h="36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8154451"/>
                  </a:ext>
                </a:extLst>
              </a:tr>
              <a:tr h="36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9805833"/>
                  </a:ext>
                </a:extLst>
              </a:tr>
              <a:tr h="3687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3610866"/>
                  </a:ext>
                </a:extLst>
              </a:tr>
              <a:tr h="35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0443542"/>
                  </a:ext>
                </a:extLst>
              </a:tr>
              <a:tr h="3555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38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8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dirty="0" smtClean="0"/>
              <a:t>割合</a:t>
            </a:r>
            <a:endParaRPr lang="en-US" altLang="ja-JP" sz="1800" b="0" dirty="0" smtClean="0"/>
          </a:p>
          <a:p>
            <a:endParaRPr lang="en-US" altLang="ja-JP" sz="1800" b="0" dirty="0" smtClean="0"/>
          </a:p>
          <a:p>
            <a:r>
              <a:rPr lang="ja-JP" altLang="en-US" sz="1800" b="0" dirty="0" smtClean="0"/>
              <a:t>納入回数、実績納入回数、収容数、日量数、納入かんばん数、設計値</a:t>
            </a:r>
            <a:r>
              <a:rPr lang="en-US" altLang="ja-JP" sz="1800" b="0" dirty="0" smtClean="0"/>
              <a:t>MAX</a:t>
            </a:r>
            <a:endParaRPr lang="en-US" altLang="ja-JP" sz="1800" b="0" dirty="0"/>
          </a:p>
          <a:p>
            <a:r>
              <a:rPr lang="ja-JP" altLang="en-US" sz="1800" b="0" dirty="0" smtClean="0"/>
              <a:t>設計便</a:t>
            </a:r>
            <a:r>
              <a:rPr lang="ja-JP" altLang="en-US" sz="1800" b="0" dirty="0"/>
              <a:t>数通りの運行ができている</a:t>
            </a:r>
            <a:r>
              <a:rPr lang="ja-JP" altLang="en-US" sz="1800" b="0" dirty="0" smtClean="0"/>
              <a:t>品番</a:t>
            </a:r>
            <a:r>
              <a:rPr lang="ja-JP" altLang="en-US" sz="1800" b="0" dirty="0" smtClean="0"/>
              <a:t>数</a:t>
            </a:r>
            <a:r>
              <a:rPr lang="ja-JP" altLang="en-US" sz="1800" b="0" dirty="0" smtClean="0"/>
              <a:t>：</a:t>
            </a:r>
            <a:r>
              <a:rPr lang="en-US" altLang="ja-JP" sz="1800" b="0" dirty="0" smtClean="0"/>
              <a:t>57</a:t>
            </a:r>
            <a:r>
              <a:rPr lang="ja-JP" altLang="en-US" sz="1800" b="0" dirty="0" smtClean="0"/>
              <a:t>品番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1.26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1.26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95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14.85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0.86</a:t>
            </a:r>
            <a:endParaRPr lang="ja-JP" altLang="en-US" sz="1800" b="0" dirty="0"/>
          </a:p>
          <a:p>
            <a:r>
              <a:rPr lang="ja-JP" altLang="en-US" sz="1800" b="0" dirty="0"/>
              <a:t>設計便数通りの運行ができていない</a:t>
            </a:r>
            <a:r>
              <a:rPr lang="ja-JP" altLang="en-US" sz="1800" b="0" dirty="0" smtClean="0"/>
              <a:t>品番</a:t>
            </a:r>
            <a:r>
              <a:rPr lang="ja-JP" altLang="en-US" sz="1800" b="0" dirty="0" smtClean="0"/>
              <a:t>数</a:t>
            </a:r>
            <a:r>
              <a:rPr lang="ja-JP" altLang="en-US" sz="1800" b="0" dirty="0" smtClean="0"/>
              <a:t>：</a:t>
            </a:r>
            <a:r>
              <a:rPr lang="en-US" altLang="ja-JP" sz="1800" b="0" dirty="0" smtClean="0"/>
              <a:t>1</a:t>
            </a:r>
            <a:r>
              <a:rPr lang="en-US" altLang="ja-JP" sz="1800" b="0" dirty="0" smtClean="0"/>
              <a:t>34</a:t>
            </a:r>
            <a:r>
              <a:rPr lang="ja-JP" altLang="en-US" sz="1800" b="0" dirty="0" smtClean="0"/>
              <a:t>品番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3.34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513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9.06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1.41</a:t>
            </a:r>
            <a:endParaRPr lang="ja-JP" altLang="en-US" sz="1800" b="0" dirty="0"/>
          </a:p>
          <a:p>
            <a:r>
              <a:rPr lang="ja-JP" altLang="en-US" sz="1800" b="0" dirty="0" smtClean="0"/>
              <a:t>設計</a:t>
            </a:r>
            <a:r>
              <a:rPr lang="ja-JP" altLang="en-US" sz="1800" b="0" dirty="0"/>
              <a:t>便数から逸脱した回数が</a:t>
            </a:r>
            <a:r>
              <a:rPr lang="en-US" altLang="ja-JP" sz="1800" b="0" dirty="0"/>
              <a:t>5</a:t>
            </a:r>
            <a:r>
              <a:rPr lang="ja-JP" altLang="en-US" sz="1800" b="0" dirty="0"/>
              <a:t>回以内の</a:t>
            </a:r>
            <a:r>
              <a:rPr lang="ja-JP" altLang="en-US" sz="1800" b="0" dirty="0" smtClean="0"/>
              <a:t>品番数：</a:t>
            </a:r>
            <a:r>
              <a:rPr lang="en-US" altLang="ja-JP" sz="1800" b="0" dirty="0" smtClean="0"/>
              <a:t>43</a:t>
            </a:r>
            <a:r>
              <a:rPr lang="ja-JP" altLang="en-US" sz="1800" b="0" dirty="0" smtClean="0"/>
              <a:t>品番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2.79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2.67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238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22.36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1.34</a:t>
            </a:r>
            <a:endParaRPr lang="ja-JP" altLang="en-US" sz="1800" b="0" dirty="0"/>
          </a:p>
          <a:p>
            <a:r>
              <a:rPr lang="ja-JP" altLang="en-US" sz="1800" b="0" dirty="0" smtClean="0"/>
              <a:t>設計</a:t>
            </a:r>
            <a:r>
              <a:rPr lang="ja-JP" altLang="en-US" sz="1800" b="0" dirty="0"/>
              <a:t>便数から逸脱した回数が</a:t>
            </a:r>
            <a:r>
              <a:rPr lang="en-US" altLang="ja-JP" sz="1800" b="0" dirty="0"/>
              <a:t>6</a:t>
            </a:r>
            <a:r>
              <a:rPr lang="ja-JP" altLang="en-US" sz="1800" b="0" dirty="0"/>
              <a:t>回以上</a:t>
            </a:r>
            <a:r>
              <a:rPr lang="en-US" altLang="ja-JP" sz="1800" b="0" dirty="0"/>
              <a:t>10</a:t>
            </a:r>
            <a:r>
              <a:rPr lang="ja-JP" altLang="en-US" sz="1800" b="0" dirty="0"/>
              <a:t>回以内の</a:t>
            </a:r>
            <a:r>
              <a:rPr lang="ja-JP" altLang="en-US" sz="1800" b="0" dirty="0" smtClean="0"/>
              <a:t>品番数</a:t>
            </a:r>
            <a:r>
              <a:rPr lang="ja-JP" altLang="en-US" sz="1800" b="0" dirty="0"/>
              <a:t>：</a:t>
            </a:r>
            <a:r>
              <a:rPr lang="en-US" altLang="ja-JP" sz="1800" b="0" dirty="0" smtClean="0"/>
              <a:t>2</a:t>
            </a:r>
            <a:r>
              <a:rPr lang="en-US" altLang="ja-JP" sz="1800" b="0" dirty="0" smtClean="0"/>
              <a:t>2</a:t>
            </a:r>
            <a:r>
              <a:rPr lang="ja-JP" altLang="en-US" sz="1800" b="0" dirty="0" smtClean="0"/>
              <a:t>品番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1.59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1.18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400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2.21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2.36</a:t>
            </a:r>
            <a:endParaRPr lang="ja-JP" altLang="en-US" sz="1800" b="0" dirty="0"/>
          </a:p>
          <a:p>
            <a:r>
              <a:rPr lang="ja-JP" altLang="en-US" sz="1800" b="0" dirty="0" smtClean="0"/>
              <a:t>設計</a:t>
            </a:r>
            <a:r>
              <a:rPr lang="ja-JP" altLang="en-US" sz="1800" b="0" dirty="0"/>
              <a:t>便数から逸脱した回数が</a:t>
            </a:r>
            <a:r>
              <a:rPr lang="en-US" altLang="ja-JP" sz="1800" b="0" dirty="0"/>
              <a:t>11</a:t>
            </a:r>
            <a:r>
              <a:rPr lang="ja-JP" altLang="en-US" sz="1800" b="0" dirty="0"/>
              <a:t>回以上</a:t>
            </a:r>
            <a:r>
              <a:rPr lang="en-US" altLang="ja-JP" sz="1800" b="0" dirty="0"/>
              <a:t>15</a:t>
            </a:r>
            <a:r>
              <a:rPr lang="ja-JP" altLang="en-US" sz="1800" b="0" dirty="0"/>
              <a:t>回以内の</a:t>
            </a:r>
            <a:r>
              <a:rPr lang="ja-JP" altLang="en-US" sz="1800" b="0" dirty="0" smtClean="0"/>
              <a:t>品番数</a:t>
            </a:r>
            <a:r>
              <a:rPr lang="ja-JP" altLang="en-US" sz="1800" b="0" dirty="0"/>
              <a:t>：</a:t>
            </a:r>
            <a:r>
              <a:rPr lang="en-US" altLang="ja-JP" sz="1800" b="0" dirty="0" smtClean="0"/>
              <a:t>1</a:t>
            </a:r>
            <a:r>
              <a:rPr lang="en-US" altLang="ja-JP" sz="1800" b="0" dirty="0" smtClean="0"/>
              <a:t>5</a:t>
            </a:r>
            <a:r>
              <a:rPr lang="ja-JP" altLang="en-US" sz="1800" b="0" dirty="0" smtClean="0"/>
              <a:t>品番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1.86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1.10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526</a:t>
            </a:r>
            <a:r>
              <a:rPr lang="ja-JP" altLang="en-US" sz="1800" b="0" dirty="0" smtClean="0"/>
              <a:t>個、</a:t>
            </a:r>
            <a:r>
              <a:rPr lang="en-US" altLang="ja-JP" sz="1800" b="0" dirty="0" smtClean="0"/>
              <a:t>1.91</a:t>
            </a:r>
            <a:r>
              <a:rPr lang="ja-JP" altLang="en-US" sz="1800" b="0" dirty="0" smtClean="0"/>
              <a:t>個、</a:t>
            </a:r>
            <a:r>
              <a:rPr lang="en-US" altLang="ja-JP" sz="1800" b="0" dirty="0" smtClean="0"/>
              <a:t>1.45</a:t>
            </a:r>
            <a:endParaRPr lang="ja-JP" altLang="en-US" sz="1800" b="0" dirty="0"/>
          </a:p>
          <a:p>
            <a:r>
              <a:rPr lang="ja-JP" altLang="en-US" sz="1800" b="0" dirty="0" smtClean="0"/>
              <a:t>設計</a:t>
            </a:r>
            <a:r>
              <a:rPr lang="ja-JP" altLang="en-US" sz="1800" b="0" dirty="0"/>
              <a:t>便数から逸脱した回数が</a:t>
            </a:r>
            <a:r>
              <a:rPr lang="en-US" altLang="ja-JP" sz="1800" b="0" dirty="0"/>
              <a:t>16</a:t>
            </a:r>
            <a:r>
              <a:rPr lang="ja-JP" altLang="en-US" sz="1800" b="0" dirty="0"/>
              <a:t>回以上</a:t>
            </a:r>
            <a:r>
              <a:rPr lang="en-US" altLang="ja-JP" sz="1800" b="0" dirty="0"/>
              <a:t>20</a:t>
            </a:r>
            <a:r>
              <a:rPr lang="ja-JP" altLang="en-US" sz="1800" b="0" dirty="0"/>
              <a:t>回以内の</a:t>
            </a:r>
            <a:r>
              <a:rPr lang="ja-JP" altLang="en-US" sz="1800" b="0" dirty="0" smtClean="0"/>
              <a:t>品番数</a:t>
            </a:r>
            <a:r>
              <a:rPr lang="ja-JP" altLang="en-US" sz="1800" b="0" dirty="0"/>
              <a:t>：</a:t>
            </a:r>
            <a:r>
              <a:rPr lang="en-US" altLang="ja-JP" sz="1800" b="0" dirty="0"/>
              <a:t>54</a:t>
            </a:r>
            <a:r>
              <a:rPr lang="ja-JP" altLang="en-US" sz="1800" b="0" dirty="0" smtClean="0"/>
              <a:t>品番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4.96</a:t>
            </a:r>
            <a:r>
              <a:rPr lang="ja-JP" altLang="en-US" sz="1800" b="0" dirty="0" smtClean="0"/>
              <a:t>回、</a:t>
            </a:r>
            <a:r>
              <a:rPr lang="en-US" altLang="ja-JP" sz="1800" b="0" dirty="0" smtClean="0"/>
              <a:t>2.30</a:t>
            </a:r>
            <a:r>
              <a:rPr lang="ja-JP" altLang="en-US" sz="1800" b="0" dirty="0" smtClean="0"/>
              <a:t>、</a:t>
            </a:r>
            <a:r>
              <a:rPr lang="en-US" altLang="ja-JP" sz="1800" b="0" dirty="0" smtClean="0"/>
              <a:t>773</a:t>
            </a:r>
            <a:r>
              <a:rPr lang="ja-JP" altLang="en-US" sz="1800" b="0" dirty="0" smtClean="0"/>
              <a:t>個、</a:t>
            </a:r>
            <a:r>
              <a:rPr lang="en-US" altLang="ja-JP" sz="1800" b="0" dirty="0" smtClean="0"/>
              <a:t>3.24</a:t>
            </a:r>
            <a:r>
              <a:rPr lang="ja-JP" altLang="en-US" sz="1800" b="0" dirty="0" smtClean="0"/>
              <a:t>箱、</a:t>
            </a:r>
            <a:r>
              <a:rPr lang="en-US" altLang="ja-JP" sz="1800" b="0" dirty="0" smtClean="0"/>
              <a:t>0.99</a:t>
            </a:r>
          </a:p>
          <a:p>
            <a:endParaRPr kumimoji="1" lang="en-US" altLang="ja-JP" sz="1800" b="0" dirty="0"/>
          </a:p>
          <a:p>
            <a:r>
              <a:rPr lang="en-US" altLang="ja-JP" sz="1800" b="0" dirty="0" smtClean="0"/>
              <a:t>5</a:t>
            </a:r>
            <a:r>
              <a:rPr lang="ja-JP" altLang="en-US" sz="1800" b="0" dirty="0" smtClean="0"/>
              <a:t>回納入に対して、</a:t>
            </a:r>
            <a:r>
              <a:rPr lang="en-US" altLang="ja-JP" sz="1800" b="0" dirty="0" smtClean="0"/>
              <a:t>4</a:t>
            </a:r>
            <a:r>
              <a:rPr lang="ja-JP" altLang="en-US" sz="1800" b="0" dirty="0" smtClean="0"/>
              <a:t>箱は物理的に不可能</a:t>
            </a:r>
            <a:endParaRPr lang="en-US" altLang="ja-JP" sz="1800" b="0" dirty="0" smtClean="0"/>
          </a:p>
          <a:p>
            <a:endParaRPr kumimoji="1" lang="en-US" altLang="ja-JP" sz="1800" b="0" dirty="0"/>
          </a:p>
          <a:p>
            <a:r>
              <a:rPr lang="ja-JP" altLang="en-US" sz="1800" b="0" dirty="0" smtClean="0"/>
              <a:t>納入回数が多いと、短い</a:t>
            </a:r>
            <a:r>
              <a:rPr lang="ja-JP" altLang="en-US" sz="1800" b="0" smtClean="0"/>
              <a:t>時間だけ釣果</a:t>
            </a:r>
            <a:endParaRPr kumimoji="1" lang="ja-JP" altLang="en-US" sz="1800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12日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9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7F193B96-D847-41E5-AAC0-BC52D02F74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600" b="0" dirty="0"/>
              <a:t>■調べたこと</a:t>
            </a:r>
            <a:endParaRPr kumimoji="1" lang="en-US" altLang="ja-JP" sz="1600" b="0" dirty="0"/>
          </a:p>
          <a:p>
            <a:r>
              <a:rPr lang="ja-JP" altLang="en-US" sz="1600" b="0" dirty="0"/>
              <a:t>・時間変えた、</a:t>
            </a:r>
            <a:r>
              <a:rPr lang="en-US" altLang="ja-JP" sz="1600" b="0" dirty="0"/>
              <a:t>8</a:t>
            </a:r>
            <a:r>
              <a:rPr lang="ja-JP" altLang="en-US" sz="1600" b="0" dirty="0"/>
              <a:t>時半にした</a:t>
            </a:r>
            <a:endParaRPr lang="en-US" altLang="ja-JP" sz="1600" b="0" dirty="0"/>
          </a:p>
          <a:p>
            <a:r>
              <a:rPr kumimoji="1" lang="ja-JP" altLang="en-US" sz="1600" b="0" dirty="0"/>
              <a:t>・繰り上げ計算した</a:t>
            </a:r>
            <a:endParaRPr kumimoji="1" lang="en-US" altLang="ja-JP" sz="1600" b="0" dirty="0"/>
          </a:p>
          <a:p>
            <a:r>
              <a:rPr lang="ja-JP" altLang="en-US" sz="1600" b="0" dirty="0"/>
              <a:t>・設計便数と実績便数のズレ（どの品番で</a:t>
            </a:r>
            <a:endParaRPr kumimoji="1" lang="ja-JP" altLang="en-US" sz="16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66A2319-E414-494C-A29A-82A07FA064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dirty="0" smtClean="0"/>
              <a:t>使用データ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F1D7766-D3C2-4D01-BDF2-BE548F8B8D2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AFCF832F-1B0A-4520-B2EB-553F0DD92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646703"/>
              </p:ext>
            </p:extLst>
          </p:nvPr>
        </p:nvGraphicFramePr>
        <p:xfrm>
          <a:off x="546574" y="2885272"/>
          <a:ext cx="11134560" cy="2962910"/>
        </p:xfrm>
        <a:graphic>
          <a:graphicData uri="http://schemas.openxmlformats.org/drawingml/2006/table">
            <a:tbl>
              <a:tblPr/>
              <a:tblGrid>
                <a:gridCol w="1222086">
                  <a:extLst>
                    <a:ext uri="{9D8B030D-6E8A-4147-A177-3AD203B41FA5}">
                      <a16:colId xmlns:a16="http://schemas.microsoft.com/office/drawing/2014/main" xmlns="" val="2937608983"/>
                    </a:ext>
                  </a:extLst>
                </a:gridCol>
                <a:gridCol w="1439346">
                  <a:extLst>
                    <a:ext uri="{9D8B030D-6E8A-4147-A177-3AD203B41FA5}">
                      <a16:colId xmlns:a16="http://schemas.microsoft.com/office/drawing/2014/main" xmlns="" val="3292293592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311092449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3662100737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2872349686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1354228837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605476424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3989740583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42094770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3343132328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3907795430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2283204250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135205010"/>
                    </a:ext>
                  </a:extLst>
                </a:gridCol>
                <a:gridCol w="706094">
                  <a:extLst>
                    <a:ext uri="{9D8B030D-6E8A-4147-A177-3AD203B41FA5}">
                      <a16:colId xmlns:a16="http://schemas.microsoft.com/office/drawing/2014/main" xmlns="" val="70637389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品番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仕入先名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年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月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週番号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印刷～検収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検収～入庫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入庫～出庫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出庫～回収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社内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（検収～回収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LT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納入かんばん数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回収かんばん数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実績納入回数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4771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2.665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6204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35171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1949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5189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0.87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4989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1.54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0.265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1.735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815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0.975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3.975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9805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1.85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3.59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36108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04435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2023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383228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xmlns="" id="{2EBA4679-3C77-4D43-B5A0-44F01663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145" y="1222022"/>
            <a:ext cx="5135185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6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9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D63456EB-C8C0-4DE8-8B32-59B3EE961B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</a:t>
            </a:r>
            <a:r>
              <a:rPr kumimoji="1" lang="en-US" altLang="ja-JP" dirty="0"/>
              <a:t>30</a:t>
            </a:r>
            <a:r>
              <a:rPr kumimoji="1" lang="ja-JP" altLang="en-US" dirty="0"/>
              <a:t>日データにある。</a:t>
            </a:r>
            <a:r>
              <a:rPr lang="en-US" altLang="ja-JP" dirty="0"/>
              <a:t>12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日と被りそう。消そう</a:t>
            </a:r>
            <a:endParaRPr lang="en-US" altLang="ja-JP" dirty="0"/>
          </a:p>
          <a:p>
            <a:r>
              <a:rPr kumimoji="1" lang="ja-JP" altLang="en-US" dirty="0"/>
              <a:t>対応済・かんばん</a:t>
            </a:r>
            <a:r>
              <a:rPr kumimoji="1" lang="en-US" altLang="ja-JP" dirty="0"/>
              <a:t>LT</a:t>
            </a:r>
            <a:r>
              <a:rPr kumimoji="1" lang="ja-JP" altLang="en-US" dirty="0"/>
              <a:t>に不等ピッチ紐づけると、納入されてない日は、不等ピッチつかない。時間揃っている在庫の方に結合しよ。</a:t>
            </a:r>
            <a:endParaRPr kumimoji="1" lang="en-US" altLang="ja-JP" dirty="0"/>
          </a:p>
          <a:p>
            <a:r>
              <a:rPr lang="ja-JP" altLang="en-US" dirty="0"/>
              <a:t>・計算数と必要数で値が違う。箱で見たら影響すくないかもだけど</a:t>
            </a:r>
            <a:endParaRPr lang="en-US" altLang="ja-JP" dirty="0"/>
          </a:p>
          <a:p>
            <a:r>
              <a:rPr lang="ja-JP" altLang="en-US" dirty="0"/>
              <a:t>・回収数は信用できないかも。月曜に多い傾向あるからまとめてやってるかも。</a:t>
            </a:r>
            <a:endParaRPr lang="en-US" altLang="ja-JP" dirty="0"/>
          </a:p>
          <a:p>
            <a:r>
              <a:rPr lang="ja-JP" altLang="en-US" dirty="0"/>
              <a:t>・日量数が設計と思うと、日量で割ればいいのか？</a:t>
            </a:r>
            <a:endParaRPr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9A59453F-B15E-418F-A9FE-1BC001CA32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603407BD-2123-4BE2-B172-B7A2EB078BD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6428A342-9156-4ADA-9030-0A7A1BB5E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37259"/>
              </p:ext>
            </p:extLst>
          </p:nvPr>
        </p:nvGraphicFramePr>
        <p:xfrm>
          <a:off x="528718" y="2997567"/>
          <a:ext cx="11190035" cy="2514600"/>
        </p:xfrm>
        <a:graphic>
          <a:graphicData uri="http://schemas.openxmlformats.org/drawingml/2006/table">
            <a:tbl>
              <a:tblPr/>
              <a:tblGrid>
                <a:gridCol w="1087585">
                  <a:extLst>
                    <a:ext uri="{9D8B030D-6E8A-4147-A177-3AD203B41FA5}">
                      <a16:colId xmlns:a16="http://schemas.microsoft.com/office/drawing/2014/main" xmlns="" val="2937608983"/>
                    </a:ext>
                  </a:extLst>
                </a:gridCol>
                <a:gridCol w="1280933">
                  <a:extLst>
                    <a:ext uri="{9D8B030D-6E8A-4147-A177-3AD203B41FA5}">
                      <a16:colId xmlns:a16="http://schemas.microsoft.com/office/drawing/2014/main" xmlns="" val="499047326"/>
                    </a:ext>
                  </a:extLst>
                </a:gridCol>
                <a:gridCol w="1280933">
                  <a:extLst>
                    <a:ext uri="{9D8B030D-6E8A-4147-A177-3AD203B41FA5}">
                      <a16:colId xmlns:a16="http://schemas.microsoft.com/office/drawing/2014/main" xmlns="" val="3292293592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311092449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3662100737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2872349686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1354228837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605476424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3989740583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42094770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3343132328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3907795430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2283204250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135205010"/>
                    </a:ext>
                  </a:extLst>
                </a:gridCol>
                <a:gridCol w="628382">
                  <a:extLst>
                    <a:ext uri="{9D8B030D-6E8A-4147-A177-3AD203B41FA5}">
                      <a16:colId xmlns:a16="http://schemas.microsoft.com/office/drawing/2014/main" xmlns="" val="70637389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品番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品名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仕入先名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日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44771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62040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635171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19491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5189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74989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8154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598058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石黒ゴム工業（株）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36108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04435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019128GA010 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38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17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xmlns="" id="{6AB7FE7F-87CE-45F6-99B3-A799AC93FF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Hiragino Kaku Gothic Pro"/>
              </a:rPr>
              <a:t>データ分析に多く工数がかかることによる</a:t>
            </a:r>
            <a:r>
              <a:rPr lang="en-US" altLang="ja-JP" b="0" i="0" dirty="0">
                <a:solidFill>
                  <a:srgbClr val="172B4D"/>
                </a:solidFill>
                <a:effectLst/>
                <a:latin typeface="Hiragino Kaku Gothic Pro"/>
              </a:rPr>
              <a:t>PDCA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Hiragino Kaku Gothic Pro"/>
              </a:rPr>
              <a:t>リードタイムの増加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00C84E2F-DA93-491F-8F01-C4AB9948DA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275C8802-9BF8-4534-9833-C06B56DD7A9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2月 11日 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FA7254C8-488C-4EB0-8B3A-98D6ED739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601122"/>
            <a:ext cx="9865360" cy="43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2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826</Words>
  <Application>Microsoft Macintosh PowerPoint</Application>
  <PresentationFormat>ユーザー設定</PresentationFormat>
  <Paragraphs>278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142</cp:revision>
  <dcterms:created xsi:type="dcterms:W3CDTF">2022-01-19T01:36:44Z</dcterms:created>
  <dcterms:modified xsi:type="dcterms:W3CDTF">2024-02-12T00:25:47Z</dcterms:modified>
</cp:coreProperties>
</file>