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25"/>
  </p:notesMasterIdLst>
  <p:sldIdLst>
    <p:sldId id="291" r:id="rId5"/>
    <p:sldId id="301" r:id="rId6"/>
    <p:sldId id="303" r:id="rId7"/>
    <p:sldId id="302" r:id="rId8"/>
    <p:sldId id="299" r:id="rId9"/>
    <p:sldId id="297" r:id="rId10"/>
    <p:sldId id="298" r:id="rId11"/>
    <p:sldId id="294" r:id="rId12"/>
    <p:sldId id="293" r:id="rId13"/>
    <p:sldId id="288" r:id="rId14"/>
    <p:sldId id="295" r:id="rId15"/>
    <p:sldId id="296" r:id="rId16"/>
    <p:sldId id="292" r:id="rId17"/>
    <p:sldId id="289" r:id="rId18"/>
    <p:sldId id="283" r:id="rId19"/>
    <p:sldId id="287" r:id="rId20"/>
    <p:sldId id="286" r:id="rId21"/>
    <p:sldId id="285" r:id="rId22"/>
    <p:sldId id="284" r:id="rId23"/>
    <p:sldId id="26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メモ" id="{717E50CC-55A9-4BCC-8C7F-E88221DAC9B1}">
          <p14:sldIdLst>
            <p14:sldId id="291"/>
            <p14:sldId id="301"/>
            <p14:sldId id="303"/>
            <p14:sldId id="302"/>
            <p14:sldId id="299"/>
            <p14:sldId id="297"/>
          </p14:sldIdLst>
        </p14:section>
        <p14:section name="期待効果" id="{444D1E0D-FCC2-4CD0-844B-599E21E3ED75}">
          <p14:sldIdLst>
            <p14:sldId id="298"/>
          </p14:sldIdLst>
        </p14:section>
        <p14:section name="概要" id="{75CF7FD3-3BA7-4315-937F-F0F73B6B11C7}">
          <p14:sldIdLst>
            <p14:sldId id="294"/>
            <p14:sldId id="293"/>
            <p14:sldId id="288"/>
            <p14:sldId id="295"/>
            <p14:sldId id="296"/>
            <p14:sldId id="292"/>
          </p14:sldIdLst>
        </p14:section>
        <p14:section name="ロジック" id="{C7F761C2-8E89-44E1-95A4-D9B1DADBAB7D}">
          <p14:sldIdLst>
            <p14:sldId id="289"/>
            <p14:sldId id="283"/>
            <p14:sldId id="287"/>
            <p14:sldId id="286"/>
            <p14:sldId id="285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69" autoAdjust="0"/>
  </p:normalViewPr>
  <p:slideViewPr>
    <p:cSldViewPr snapToGrid="0">
      <p:cViewPr>
        <p:scale>
          <a:sx n="140" d="100"/>
          <a:sy n="140" d="100"/>
        </p:scale>
        <p:origin x="167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品番：</a:t>
            </a:r>
            <a:r>
              <a:rPr lang="en-US" altLang="ja-JP" dirty="0"/>
              <a:t>XXXXX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E9-4B0C-A4C8-5505B43ED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660639"/>
        <c:axId val="1558659679"/>
      </c:lineChart>
      <c:catAx>
        <c:axId val="15586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8659679"/>
        <c:crosses val="autoZero"/>
        <c:auto val="1"/>
        <c:lblAlgn val="ctr"/>
        <c:lblOffset val="100"/>
        <c:noMultiLvlLbl val="0"/>
      </c:catAx>
      <c:valAx>
        <c:axId val="155865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866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品番：</a:t>
            </a:r>
            <a:r>
              <a:rPr lang="en-US" altLang="ja-JP" dirty="0"/>
              <a:t>XXXXX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24-4F15-8DDA-7783C4A31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8660639"/>
        <c:axId val="1558659679"/>
      </c:lineChart>
      <c:catAx>
        <c:axId val="155866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8659679"/>
        <c:crosses val="autoZero"/>
        <c:auto val="1"/>
        <c:lblAlgn val="ctr"/>
        <c:lblOffset val="100"/>
        <c:noMultiLvlLbl val="0"/>
      </c:catAx>
      <c:valAx>
        <c:axId val="155865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5866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000" dirty="0"/>
              <a:t>・集荷欠品→設計値</a:t>
            </a:r>
            <a:r>
              <a:rPr kumimoji="1" lang="en-US" altLang="ja-JP" sz="1000" dirty="0"/>
              <a:t>MIN</a:t>
            </a:r>
            <a:r>
              <a:rPr kumimoji="1" lang="ja-JP" altLang="en-US" sz="1000" dirty="0"/>
              <a:t>を下回るで要因も変わるか？</a:t>
            </a:r>
            <a:endParaRPr kumimoji="1" lang="en-US" altLang="ja-JP" sz="1000" dirty="0"/>
          </a:p>
          <a:p>
            <a:r>
              <a:rPr kumimoji="1" lang="ja-JP" altLang="en-US" sz="1000" dirty="0"/>
              <a:t>・各要因</a:t>
            </a:r>
            <a:r>
              <a:rPr kumimoji="1" lang="en-US" altLang="ja-JP" sz="1000" dirty="0"/>
              <a:t>10</a:t>
            </a:r>
            <a:r>
              <a:rPr kumimoji="1" lang="ja-JP" altLang="en-US" sz="1000" dirty="0"/>
              <a:t>件以上欲しい（トラック遅れなどはめったに発生しないと思うが）</a:t>
            </a:r>
            <a:endParaRPr kumimoji="1" lang="en-US" altLang="ja-JP" sz="1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175CC3-BD20-88D4-0B88-42D99ABDF1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・絵で描くと書き直しが起こる、毎回絵を描いている、何度も流用できない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9AC11-99BC-40FF-47FB-A0AB861DEA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46957-A9FF-BACA-793C-D287248EB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AF09C5-CCFA-51C0-E106-4D74472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2FFBB-506B-2C8E-D071-0CB115B82C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在庫減に関係する要因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8C9E2-5E9B-7A0D-941A-EEC1E77BAA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75A2079-600F-7EC2-5390-B899AA10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75941"/>
              </p:ext>
            </p:extLst>
          </p:nvPr>
        </p:nvGraphicFramePr>
        <p:xfrm>
          <a:off x="448008" y="767396"/>
          <a:ext cx="13476123" cy="70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3">
                  <a:extLst>
                    <a:ext uri="{9D8B030D-6E8A-4147-A177-3AD203B41FA5}">
                      <a16:colId xmlns:a16="http://schemas.microsoft.com/office/drawing/2014/main" val="4284086573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499145229"/>
                    </a:ext>
                  </a:extLst>
                </a:gridCol>
                <a:gridCol w="4836160">
                  <a:extLst>
                    <a:ext uri="{9D8B030D-6E8A-4147-A177-3AD203B41FA5}">
                      <a16:colId xmlns:a16="http://schemas.microsoft.com/office/drawing/2014/main" val="1261974943"/>
                    </a:ext>
                  </a:extLst>
                </a:gridCol>
                <a:gridCol w="4958080">
                  <a:extLst>
                    <a:ext uri="{9D8B030D-6E8A-4147-A177-3AD203B41FA5}">
                      <a16:colId xmlns:a16="http://schemas.microsoft.com/office/drawing/2014/main" val="3084561056"/>
                    </a:ext>
                  </a:extLst>
                </a:gridCol>
              </a:tblGrid>
              <a:tr h="32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#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要因（これを調べる）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データの表現（特徴量）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アクション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718995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生産に対して発注かんばんが少ない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発注かんばん数　</a:t>
                      </a:r>
                      <a:r>
                        <a:rPr kumimoji="1" lang="en-US" altLang="ja-JP" sz="1200" dirty="0"/>
                        <a:t>&lt;</a:t>
                      </a:r>
                      <a:r>
                        <a:rPr kumimoji="1" lang="ja-JP" altLang="en-US" sz="1200" dirty="0"/>
                        <a:t>　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（日量）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・滞留かんばんがないか確認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・組立の振り出しがおかしくないか確認する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・仕入先に追加発注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08881"/>
                  </a:ext>
                </a:extLst>
              </a:tr>
              <a:tr h="1051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計画生産台数が多い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計画生産台数　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基準計画生産台数（中央値など）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・計画変更の確認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・内示漏れの確認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に記録されている使用個数に間違いがないか確認する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情報変更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5969"/>
                  </a:ext>
                </a:extLst>
              </a:tr>
              <a:tr h="7280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稼働率が高い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稼働率　</a:t>
                      </a:r>
                      <a:r>
                        <a:rPr kumimoji="1" lang="en-US" altLang="ja-JP" sz="1200" dirty="0"/>
                        <a:t>&gt;</a:t>
                      </a:r>
                      <a:r>
                        <a:rPr kumimoji="1" lang="ja-JP" altLang="en-US" sz="1200" dirty="0"/>
                        <a:t>　基準稼働率（中央値など）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・顧客フレ</a:t>
                      </a:r>
                      <a:r>
                        <a:rPr kumimoji="1" lang="en-US" altLang="ja-JP" sz="1200" dirty="0"/>
                        <a:t>10%</a:t>
                      </a:r>
                      <a:r>
                        <a:rPr kumimoji="1" lang="ja-JP" altLang="en-US" sz="1200" dirty="0"/>
                        <a:t>超えてないか確認する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・超えている場合、追加残業を打診して入庫作業をする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6657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西尾東</a:t>
                      </a:r>
                      <a:r>
                        <a:rPr kumimoji="1" lang="en-US" altLang="ja-JP" sz="1200" dirty="0"/>
                        <a:t>or</a:t>
                      </a:r>
                      <a:r>
                        <a:rPr kumimoji="1" lang="ja-JP" altLang="en-US" sz="1200" dirty="0"/>
                        <a:t>部品置き場で滞留している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入庫かんばん数 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入庫予定かんばん数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・部品置き場にモノがあるか確認する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・モノがある場合、入庫作業を手伝う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・モノがない場合、西尾東</a:t>
                      </a:r>
                      <a:r>
                        <a:rPr kumimoji="1" lang="en-US" altLang="ja-JP" sz="1200" dirty="0"/>
                        <a:t>BC</a:t>
                      </a:r>
                      <a:r>
                        <a:rPr kumimoji="1" lang="ja-JP" altLang="en-US" sz="1200" dirty="0"/>
                        <a:t>に確認する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087"/>
                  </a:ext>
                </a:extLst>
              </a:tr>
              <a:tr h="7280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未納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検収かんばん数 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発注かんばん数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・仕入先のだんまり未納を確認する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・在庫リミットの計算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・仕入先の到着遅れを確認する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9648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仕入先便の到着遅れ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便ダイヤに対して検収タイムスタンプが</a:t>
                      </a:r>
                      <a:r>
                        <a:rPr kumimoji="1" lang="en-US" altLang="ja-JP" sz="1200" dirty="0"/>
                        <a:t>2</a:t>
                      </a:r>
                      <a:r>
                        <a:rPr kumimoji="1" lang="ja-JP" altLang="en-US" sz="1200" dirty="0"/>
                        <a:t>時間以上遅れているか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・事前に仕入れ先から遅れます</a:t>
                      </a:r>
                      <a:r>
                        <a:rPr kumimoji="1" lang="en-US" altLang="ja-JP" sz="1200" dirty="0"/>
                        <a:t>FAX</a:t>
                      </a:r>
                      <a:r>
                        <a:rPr kumimoji="1" lang="ja-JP" altLang="en-US" sz="1200" dirty="0"/>
                        <a:t>がなかった確認する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74827"/>
                  </a:ext>
                </a:extLst>
              </a:tr>
              <a:tr h="32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定期便の出発遅れ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便ダイヤに対しての遅れ時間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（天変地異でも起こらない限り発生しない）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19093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自動ラックのキャパが一杯で入庫できない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充足率が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なら、キャパオーバーで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、そうでないなら</a:t>
                      </a:r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・日量を大幅に超えているものがないか確認する（品番のバランスがおかしくないか確認する）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・基準在庫の確認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・モノあり欠品の確認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68073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A4E5F7-76B5-D68C-B509-0074FA389BAD}"/>
              </a:ext>
            </a:extLst>
          </p:cNvPr>
          <p:cNvSpPr txBox="1"/>
          <p:nvPr/>
        </p:nvSpPr>
        <p:spPr>
          <a:xfrm>
            <a:off x="10474960" y="56638"/>
            <a:ext cx="1654810" cy="2769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20240828</a:t>
            </a:r>
            <a:r>
              <a:rPr kumimoji="1" lang="ja-JP" altLang="en-US" sz="1200" dirty="0"/>
              <a:t>定例で議論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102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A537156-7919-0C84-5F3C-F535FED9F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FEB42-2792-8A35-B4EB-49150A1E6D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r>
              <a:rPr lang="en-US" altLang="ja-JP" sz="2000" dirty="0"/>
              <a:t>【</a:t>
            </a:r>
            <a:r>
              <a:rPr lang="ja-JP" altLang="en-US" sz="2000" dirty="0"/>
              <a:t>トライ版</a:t>
            </a:r>
            <a:r>
              <a:rPr lang="en-US" altLang="ja-JP" sz="2000" dirty="0"/>
              <a:t>】</a:t>
            </a:r>
            <a:r>
              <a:rPr lang="ja-JP" altLang="en-US" sz="2000" dirty="0"/>
              <a:t>在庫リミット計算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E7E5-770B-6D71-54DB-0DC75D8496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E54646E-F516-BECC-27B7-0C3F686B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57442"/>
              </p:ext>
            </p:extLst>
          </p:nvPr>
        </p:nvGraphicFramePr>
        <p:xfrm>
          <a:off x="443076" y="767396"/>
          <a:ext cx="1134155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85">
                  <a:extLst>
                    <a:ext uri="{9D8B030D-6E8A-4147-A177-3AD203B41FA5}">
                      <a16:colId xmlns:a16="http://schemas.microsoft.com/office/drawing/2014/main" val="1260339202"/>
                    </a:ext>
                  </a:extLst>
                </a:gridCol>
                <a:gridCol w="9262970">
                  <a:extLst>
                    <a:ext uri="{9D8B030D-6E8A-4147-A177-3AD203B41FA5}">
                      <a16:colId xmlns:a16="http://schemas.microsoft.com/office/drawing/2014/main" val="106814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工場内在庫と納入実績をもとに、在庫リミットを自動算出する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○○時間先まで計算する？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集荷欠品時の異常処置工数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分削減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8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実行できる時間：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実行日の</a:t>
                      </a:r>
                      <a:r>
                        <a:rPr kumimoji="1" lang="en-US" altLang="ja-JP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日前以前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4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F5FF3E-BA68-A336-9C36-0A0C9368DE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41A567-9B78-6833-2A05-411B687787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トライ版</a:t>
            </a:r>
            <a:r>
              <a:rPr kumimoji="1" lang="en-US" altLang="ja-JP" dirty="0"/>
              <a:t>】</a:t>
            </a:r>
            <a:r>
              <a:rPr kumimoji="1" lang="ja-JP" altLang="en-US" dirty="0"/>
              <a:t>在庫予測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4CB28-D6B4-81B2-E39E-2A79F590F6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C91C673-471E-EA45-B65E-4A7B3619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58909"/>
              </p:ext>
            </p:extLst>
          </p:nvPr>
        </p:nvGraphicFramePr>
        <p:xfrm>
          <a:off x="443076" y="767396"/>
          <a:ext cx="11341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85">
                  <a:extLst>
                    <a:ext uri="{9D8B030D-6E8A-4147-A177-3AD203B41FA5}">
                      <a16:colId xmlns:a16="http://schemas.microsoft.com/office/drawing/2014/main" val="1260339202"/>
                    </a:ext>
                  </a:extLst>
                </a:gridCol>
                <a:gridCol w="9262970">
                  <a:extLst>
                    <a:ext uri="{9D8B030D-6E8A-4147-A177-3AD203B41FA5}">
                      <a16:colId xmlns:a16="http://schemas.microsoft.com/office/drawing/2014/main" val="106814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8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実行できる時間：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実行日の</a:t>
                      </a:r>
                      <a:r>
                        <a:rPr kumimoji="1" lang="en-US" altLang="ja-JP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日前以前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4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4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33719C-F719-A44F-C706-76BD14C03F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b="0" dirty="0"/>
              <a:t>・要因</a:t>
            </a:r>
            <a:endParaRPr kumimoji="1" lang="en-US" altLang="ja-JP" sz="1800" b="0" dirty="0"/>
          </a:p>
          <a:p>
            <a:r>
              <a:rPr lang="ja-JP" altLang="en-US" sz="1800" b="0" dirty="0"/>
              <a:t>・データで表現できるか</a:t>
            </a:r>
            <a:endParaRPr lang="en-US" altLang="ja-JP" sz="1800" b="0" dirty="0"/>
          </a:p>
          <a:p>
            <a:r>
              <a:rPr kumimoji="1" lang="ja-JP" altLang="en-US" sz="1800" b="0" dirty="0"/>
              <a:t>・アクションに紐づくか？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45BB8A-1D06-EF02-1D2E-490732442D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/>
              <a:t>在庫増に関係する要因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B49F1-E974-A4DA-D51F-7E9E215D76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193D8A-642D-2425-FFAD-D8258A1D22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発注がある</a:t>
            </a:r>
            <a:r>
              <a:rPr lang="en-US" altLang="ja-JP" dirty="0"/>
              <a:t>/</a:t>
            </a:r>
            <a:r>
              <a:rPr lang="ja-JP" altLang="en-US" dirty="0"/>
              <a:t>発注がない</a:t>
            </a:r>
            <a:endParaRPr lang="en-US" altLang="ja-JP" dirty="0"/>
          </a:p>
          <a:p>
            <a:r>
              <a:rPr lang="ja-JP" altLang="en-US" dirty="0"/>
              <a:t>生産に対して発注が多い</a:t>
            </a:r>
            <a:r>
              <a:rPr lang="en-US" altLang="ja-JP" dirty="0"/>
              <a:t>/</a:t>
            </a:r>
            <a:r>
              <a:rPr lang="ja-JP" altLang="en-US" dirty="0"/>
              <a:t>生産に対して発注が少ない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B044F-81D4-CEFF-5F76-023A92431A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ED978-D6DD-C8A8-E7DE-8D3D4E3BBF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EA4AB4-6A63-F13F-EA23-1FFBAA53C429}"/>
              </a:ext>
            </a:extLst>
          </p:cNvPr>
          <p:cNvSpPr/>
          <p:nvPr/>
        </p:nvSpPr>
        <p:spPr>
          <a:xfrm>
            <a:off x="8654" y="6400800"/>
            <a:ext cx="12183346" cy="4232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2A5D7B-D913-D7B1-CD65-D55F9FA4AE97}"/>
              </a:ext>
            </a:extLst>
          </p:cNvPr>
          <p:cNvSpPr/>
          <p:nvPr/>
        </p:nvSpPr>
        <p:spPr>
          <a:xfrm>
            <a:off x="9745754" y="7101074"/>
            <a:ext cx="1126653" cy="150434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E9C17-4D1C-718C-5408-BF18AB7FFBE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62400" y="658280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923950-900D-36CC-36BE-A3B6EB82CEF7}"/>
              </a:ext>
            </a:extLst>
          </p:cNvPr>
          <p:cNvSpPr txBox="1"/>
          <p:nvPr/>
        </p:nvSpPr>
        <p:spPr>
          <a:xfrm>
            <a:off x="1531089" y="4678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発注かんばん数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F49795-C438-F9DE-5044-1A2524742DCF}"/>
              </a:ext>
            </a:extLst>
          </p:cNvPr>
          <p:cNvSpPr txBox="1"/>
          <p:nvPr/>
        </p:nvSpPr>
        <p:spPr>
          <a:xfrm>
            <a:off x="1761921" y="15558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納入フレ</a:t>
            </a:r>
            <a:r>
              <a:rPr kumimoji="1" lang="ja-JP" altLang="en-US" dirty="0"/>
              <a:t>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CBA5AB-1DE4-0B48-E61A-47D72641EFC0}"/>
              </a:ext>
            </a:extLst>
          </p:cNvPr>
          <p:cNvCxnSpPr>
            <a:cxnSpLocks/>
          </p:cNvCxnSpPr>
          <p:nvPr/>
        </p:nvCxnSpPr>
        <p:spPr>
          <a:xfrm>
            <a:off x="3515857" y="62842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6FC29-62D7-70DC-18C1-D61E7EC3193B}"/>
              </a:ext>
            </a:extLst>
          </p:cNvPr>
          <p:cNvSpPr txBox="1"/>
          <p:nvPr/>
        </p:nvSpPr>
        <p:spPr>
          <a:xfrm>
            <a:off x="1415672" y="2517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仕入先便到着時間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83C08B4-CEAB-30A1-330B-F042E4274ECB}"/>
              </a:ext>
            </a:extLst>
          </p:cNvPr>
          <p:cNvCxnSpPr>
            <a:cxnSpLocks/>
          </p:cNvCxnSpPr>
          <p:nvPr/>
        </p:nvCxnSpPr>
        <p:spPr>
          <a:xfrm>
            <a:off x="3515857" y="158558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92004D-91A9-0C7B-00D1-D242F10F19EB}"/>
              </a:ext>
            </a:extLst>
          </p:cNvPr>
          <p:cNvSpPr/>
          <p:nvPr/>
        </p:nvSpPr>
        <p:spPr>
          <a:xfrm>
            <a:off x="3961057" y="450094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A5A391-6A66-6A3B-A08F-0CD007C82DA0}"/>
              </a:ext>
            </a:extLst>
          </p:cNvPr>
          <p:cNvSpPr/>
          <p:nvPr/>
        </p:nvSpPr>
        <p:spPr>
          <a:xfrm>
            <a:off x="5394251" y="144611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D1FF26-BF8D-2321-7D75-A0E672530FDF}"/>
              </a:ext>
            </a:extLst>
          </p:cNvPr>
          <p:cNvCxnSpPr>
            <a:cxnSpLocks/>
          </p:cNvCxnSpPr>
          <p:nvPr/>
        </p:nvCxnSpPr>
        <p:spPr>
          <a:xfrm>
            <a:off x="3515857" y="254273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FC2EB-8607-17C3-5924-22C76EF6314C}"/>
              </a:ext>
            </a:extLst>
          </p:cNvPr>
          <p:cNvCxnSpPr>
            <a:cxnSpLocks/>
          </p:cNvCxnSpPr>
          <p:nvPr/>
        </p:nvCxnSpPr>
        <p:spPr>
          <a:xfrm>
            <a:off x="3515856" y="349988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8072F2-E5CA-F2E5-FEB4-CDD235FA7705}"/>
              </a:ext>
            </a:extLst>
          </p:cNvPr>
          <p:cNvSpPr txBox="1"/>
          <p:nvPr/>
        </p:nvSpPr>
        <p:spPr>
          <a:xfrm>
            <a:off x="923051" y="3350160"/>
            <a:ext cx="2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定期便積載かんばん数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84C010-A19F-8945-5AD0-9E12DA91BAF8}"/>
              </a:ext>
            </a:extLst>
          </p:cNvPr>
          <p:cNvSpPr/>
          <p:nvPr/>
        </p:nvSpPr>
        <p:spPr>
          <a:xfrm>
            <a:off x="5394251" y="24086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4ABE34-6A9D-1860-5FE0-D80A03E2ACC6}"/>
              </a:ext>
            </a:extLst>
          </p:cNvPr>
          <p:cNvSpPr/>
          <p:nvPr/>
        </p:nvSpPr>
        <p:spPr>
          <a:xfrm>
            <a:off x="6855184" y="3388865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DCC4A55-C889-01CD-FD21-7901A0428590}"/>
              </a:ext>
            </a:extLst>
          </p:cNvPr>
          <p:cNvCxnSpPr>
            <a:cxnSpLocks/>
          </p:cNvCxnSpPr>
          <p:nvPr/>
        </p:nvCxnSpPr>
        <p:spPr>
          <a:xfrm>
            <a:off x="3515856" y="445704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43C1224-7B2F-F082-577E-1ED6AFBD3552}"/>
              </a:ext>
            </a:extLst>
          </p:cNvPr>
          <p:cNvSpPr/>
          <p:nvPr/>
        </p:nvSpPr>
        <p:spPr>
          <a:xfrm>
            <a:off x="6861553" y="429913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CCB616-006E-E726-B789-3D512D6BE484}"/>
              </a:ext>
            </a:extLst>
          </p:cNvPr>
          <p:cNvSpPr txBox="1"/>
          <p:nvPr/>
        </p:nvSpPr>
        <p:spPr>
          <a:xfrm>
            <a:off x="1529850" y="4299137"/>
            <a:ext cx="197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定期便到着時間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96672DC-C710-FAC4-94F7-65BEA99DBB49}"/>
              </a:ext>
            </a:extLst>
          </p:cNvPr>
          <p:cNvCxnSpPr>
            <a:cxnSpLocks/>
          </p:cNvCxnSpPr>
          <p:nvPr/>
        </p:nvCxnSpPr>
        <p:spPr>
          <a:xfrm>
            <a:off x="3515855" y="541419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68E887D-7426-E155-2DD3-9FF2D678BE1A}"/>
              </a:ext>
            </a:extLst>
          </p:cNvPr>
          <p:cNvSpPr/>
          <p:nvPr/>
        </p:nvSpPr>
        <p:spPr>
          <a:xfrm>
            <a:off x="8949082" y="5272880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9A818C-F39D-8CC0-0448-72B743ED90AE}"/>
              </a:ext>
            </a:extLst>
          </p:cNvPr>
          <p:cNvSpPr txBox="1"/>
          <p:nvPr/>
        </p:nvSpPr>
        <p:spPr>
          <a:xfrm>
            <a:off x="2101736" y="7162422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入庫数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92990C-6090-EA0D-CD55-2AD6E48E8777}"/>
              </a:ext>
            </a:extLst>
          </p:cNvPr>
          <p:cNvSpPr/>
          <p:nvPr/>
        </p:nvSpPr>
        <p:spPr>
          <a:xfrm>
            <a:off x="9863482" y="623541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EA56443-F9F4-919D-E628-8705CDDA5030}"/>
              </a:ext>
            </a:extLst>
          </p:cNvPr>
          <p:cNvCxnSpPr>
            <a:cxnSpLocks/>
          </p:cNvCxnSpPr>
          <p:nvPr/>
        </p:nvCxnSpPr>
        <p:spPr>
          <a:xfrm>
            <a:off x="3515854" y="637135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9D6A3B-88E0-5E32-B644-7184E7F47AD8}"/>
              </a:ext>
            </a:extLst>
          </p:cNvPr>
          <p:cNvSpPr txBox="1"/>
          <p:nvPr/>
        </p:nvSpPr>
        <p:spPr>
          <a:xfrm>
            <a:off x="1116431" y="5256291"/>
            <a:ext cx="244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部品置き場の滞留数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1C5AE98-B20C-0A36-8E67-894AACB9EAE9}"/>
              </a:ext>
            </a:extLst>
          </p:cNvPr>
          <p:cNvCxnSpPr>
            <a:cxnSpLocks/>
          </p:cNvCxnSpPr>
          <p:nvPr/>
        </p:nvCxnSpPr>
        <p:spPr>
          <a:xfrm>
            <a:off x="3515854" y="732850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B06C57-3F81-A6B8-23F8-F14D08C7D125}"/>
              </a:ext>
            </a:extLst>
          </p:cNvPr>
          <p:cNvSpPr/>
          <p:nvPr/>
        </p:nvSpPr>
        <p:spPr>
          <a:xfrm>
            <a:off x="9863482" y="717328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ADB8C6-4816-5F58-F7CC-A6E54C0BF2C0}"/>
              </a:ext>
            </a:extLst>
          </p:cNvPr>
          <p:cNvSpPr txBox="1"/>
          <p:nvPr/>
        </p:nvSpPr>
        <p:spPr>
          <a:xfrm>
            <a:off x="2101736" y="8032175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出庫</a:t>
            </a:r>
            <a:r>
              <a:rPr kumimoji="1" lang="ja-JP" altLang="en-US" dirty="0"/>
              <a:t>数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9D55F6E-220A-664B-C812-F89C42AB63CB}"/>
              </a:ext>
            </a:extLst>
          </p:cNvPr>
          <p:cNvCxnSpPr>
            <a:cxnSpLocks/>
          </p:cNvCxnSpPr>
          <p:nvPr/>
        </p:nvCxnSpPr>
        <p:spPr>
          <a:xfrm>
            <a:off x="3561940" y="828565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BD010B-5DBC-49AB-89B3-2B8F6D6F21B4}"/>
              </a:ext>
            </a:extLst>
          </p:cNvPr>
          <p:cNvSpPr txBox="1"/>
          <p:nvPr/>
        </p:nvSpPr>
        <p:spPr>
          <a:xfrm>
            <a:off x="965997" y="9032452"/>
            <a:ext cx="2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計画組立生産台数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B84A7FC-ADC8-EB50-9403-F0EEA05FF42C}"/>
              </a:ext>
            </a:extLst>
          </p:cNvPr>
          <p:cNvCxnSpPr>
            <a:cxnSpLocks/>
          </p:cNvCxnSpPr>
          <p:nvPr/>
        </p:nvCxnSpPr>
        <p:spPr>
          <a:xfrm>
            <a:off x="3509487" y="924281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EBAEA2B-F467-2B71-744B-754343C46A13}"/>
              </a:ext>
            </a:extLst>
          </p:cNvPr>
          <p:cNvCxnSpPr>
            <a:cxnSpLocks/>
          </p:cNvCxnSpPr>
          <p:nvPr/>
        </p:nvCxnSpPr>
        <p:spPr>
          <a:xfrm>
            <a:off x="3509486" y="1019996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FB9AE6-D06D-0DBB-DA02-B049EBB9316E}"/>
              </a:ext>
            </a:extLst>
          </p:cNvPr>
          <p:cNvSpPr txBox="1"/>
          <p:nvPr/>
        </p:nvSpPr>
        <p:spPr>
          <a:xfrm>
            <a:off x="2174395" y="9989608"/>
            <a:ext cx="10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稼働率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5ACDBD-30FA-FA77-9B6A-A46634C7D8B6}"/>
              </a:ext>
            </a:extLst>
          </p:cNvPr>
          <p:cNvSpPr txBox="1"/>
          <p:nvPr/>
        </p:nvSpPr>
        <p:spPr>
          <a:xfrm>
            <a:off x="1643545" y="6216786"/>
            <a:ext cx="1752244" cy="38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間口の充足率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FDA8069-55A2-89F0-D168-807EB5D605F6}"/>
              </a:ext>
            </a:extLst>
          </p:cNvPr>
          <p:cNvSpPr/>
          <p:nvPr/>
        </p:nvSpPr>
        <p:spPr>
          <a:xfrm>
            <a:off x="9863482" y="813313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BA901AD-4E80-9A44-D1D4-7F6DB4D39A4D}"/>
              </a:ext>
            </a:extLst>
          </p:cNvPr>
          <p:cNvSpPr/>
          <p:nvPr/>
        </p:nvSpPr>
        <p:spPr>
          <a:xfrm>
            <a:off x="9863482" y="90782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FF2841-E189-14EF-5168-E91C805C37F8}"/>
              </a:ext>
            </a:extLst>
          </p:cNvPr>
          <p:cNvSpPr/>
          <p:nvPr/>
        </p:nvSpPr>
        <p:spPr>
          <a:xfrm>
            <a:off x="9863482" y="1002336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875BE8-BD18-F34D-FD4E-8C8B055F38F8}"/>
              </a:ext>
            </a:extLst>
          </p:cNvPr>
          <p:cNvSpPr txBox="1"/>
          <p:nvPr/>
        </p:nvSpPr>
        <p:spPr>
          <a:xfrm>
            <a:off x="11214491" y="45579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F9628DD-D4D5-2ADA-BE16-25ABD032E679}"/>
              </a:ext>
            </a:extLst>
          </p:cNvPr>
          <p:cNvSpPr txBox="1"/>
          <p:nvPr/>
        </p:nvSpPr>
        <p:spPr>
          <a:xfrm>
            <a:off x="11214491" y="144611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D7F7BB-6C33-EBB0-70AC-1EDD6D8BC6F0}"/>
              </a:ext>
            </a:extLst>
          </p:cNvPr>
          <p:cNvSpPr txBox="1"/>
          <p:nvPr/>
        </p:nvSpPr>
        <p:spPr>
          <a:xfrm>
            <a:off x="11214491" y="237548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24F978-95BE-25F8-01C8-26D397C7DCA2}"/>
              </a:ext>
            </a:extLst>
          </p:cNvPr>
          <p:cNvSpPr txBox="1"/>
          <p:nvPr/>
        </p:nvSpPr>
        <p:spPr>
          <a:xfrm>
            <a:off x="11214491" y="33658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B51D338-11D6-23BB-291F-573C6E24804D}"/>
              </a:ext>
            </a:extLst>
          </p:cNvPr>
          <p:cNvSpPr txBox="1"/>
          <p:nvPr/>
        </p:nvSpPr>
        <p:spPr>
          <a:xfrm>
            <a:off x="11194274" y="428018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2D0A74-5CA4-B83F-65EF-510871C9B39F}"/>
              </a:ext>
            </a:extLst>
          </p:cNvPr>
          <p:cNvSpPr txBox="1"/>
          <p:nvPr/>
        </p:nvSpPr>
        <p:spPr>
          <a:xfrm>
            <a:off x="11167739" y="524003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E770BAA-9CDF-3345-5556-4DFA08C34976}"/>
              </a:ext>
            </a:extLst>
          </p:cNvPr>
          <p:cNvSpPr txBox="1"/>
          <p:nvPr/>
        </p:nvSpPr>
        <p:spPr>
          <a:xfrm>
            <a:off x="11161873" y="618642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155845-CB00-4839-ED66-A51DA4705CCC}"/>
              </a:ext>
            </a:extLst>
          </p:cNvPr>
          <p:cNvSpPr txBox="1"/>
          <p:nvPr/>
        </p:nvSpPr>
        <p:spPr>
          <a:xfrm>
            <a:off x="11189185" y="717545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79B1EAC-CF22-8A77-DAC1-9C9FEBFAB2A2}"/>
              </a:ext>
            </a:extLst>
          </p:cNvPr>
          <p:cNvSpPr txBox="1"/>
          <p:nvPr/>
        </p:nvSpPr>
        <p:spPr>
          <a:xfrm>
            <a:off x="11214491" y="812083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203D581-C2B9-C773-C793-714CA1E4B8D2}"/>
              </a:ext>
            </a:extLst>
          </p:cNvPr>
          <p:cNvSpPr txBox="1"/>
          <p:nvPr/>
        </p:nvSpPr>
        <p:spPr>
          <a:xfrm>
            <a:off x="11189185" y="90502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0C767C-38C8-BF53-DDD9-31E81AC5581E}"/>
              </a:ext>
            </a:extLst>
          </p:cNvPr>
          <p:cNvSpPr txBox="1"/>
          <p:nvPr/>
        </p:nvSpPr>
        <p:spPr>
          <a:xfrm>
            <a:off x="11189185" y="998173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86092B-DA26-C38F-889A-A55A7E8C1E8B}"/>
              </a:ext>
            </a:extLst>
          </p:cNvPr>
          <p:cNvSpPr/>
          <p:nvPr/>
        </p:nvSpPr>
        <p:spPr>
          <a:xfrm>
            <a:off x="12192000" y="0"/>
            <a:ext cx="4329752" cy="1063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81E88AC-6AFE-9722-59BF-7B92559B6CE1}"/>
              </a:ext>
            </a:extLst>
          </p:cNvPr>
          <p:cNvSpPr/>
          <p:nvPr/>
        </p:nvSpPr>
        <p:spPr>
          <a:xfrm>
            <a:off x="12852990" y="44376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AA6BA6-92FA-EE33-0824-CCD3BF0B46CA}"/>
              </a:ext>
            </a:extLst>
          </p:cNvPr>
          <p:cNvSpPr txBox="1"/>
          <p:nvPr/>
        </p:nvSpPr>
        <p:spPr>
          <a:xfrm>
            <a:off x="13965990" y="463226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解析窓</a:t>
            </a:r>
            <a:endParaRPr kumimoji="1" lang="ja-JP" altLang="en-US" dirty="0"/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671BB22B-5E5C-AAFA-4DEC-42807D7AE79A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5400000">
            <a:off x="9715477" y="6752748"/>
            <a:ext cx="753211" cy="457200"/>
          </a:xfrm>
          <a:prstGeom prst="curvedConnector4">
            <a:avLst>
              <a:gd name="adj1" fmla="val 37741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A325D4-F43A-F437-8FD5-013CFE8F3A72}"/>
              </a:ext>
            </a:extLst>
          </p:cNvPr>
          <p:cNvSpPr txBox="1"/>
          <p:nvPr/>
        </p:nvSpPr>
        <p:spPr>
          <a:xfrm>
            <a:off x="10290103" y="668928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間口の充足率が高いと、入庫が後回しにされる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80A6A0D3-AB87-82B0-44AC-BE1857F1546F}"/>
              </a:ext>
            </a:extLst>
          </p:cNvPr>
          <p:cNvCxnSpPr>
            <a:cxnSpLocks/>
            <a:stCxn id="15" idx="2"/>
            <a:endCxn id="32" idx="1"/>
          </p:cNvCxnSpPr>
          <p:nvPr/>
        </p:nvCxnSpPr>
        <p:spPr>
          <a:xfrm rot="16200000" flipH="1">
            <a:off x="3871605" y="1366077"/>
            <a:ext cx="6538528" cy="5445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0AF064-4FF8-B6E5-BE7A-C78EC1F0780C}"/>
              </a:ext>
            </a:extLst>
          </p:cNvPr>
          <p:cNvSpPr/>
          <p:nvPr/>
        </p:nvSpPr>
        <p:spPr>
          <a:xfrm>
            <a:off x="12852990" y="1221622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9034E6-BF73-38A6-2E53-D232654B869B}"/>
              </a:ext>
            </a:extLst>
          </p:cNvPr>
          <p:cNvSpPr txBox="1"/>
          <p:nvPr/>
        </p:nvSpPr>
        <p:spPr>
          <a:xfrm>
            <a:off x="13965990" y="1261414"/>
            <a:ext cx="14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在庫増減数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985C278-B67E-6E88-23D8-D0FECBA4D17A}"/>
              </a:ext>
            </a:extLst>
          </p:cNvPr>
          <p:cNvSpPr/>
          <p:nvPr/>
        </p:nvSpPr>
        <p:spPr>
          <a:xfrm>
            <a:off x="-4311628" y="-7040"/>
            <a:ext cx="4329752" cy="1064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A9CBDB-8655-E9A6-110D-A9017DCEDA33}"/>
              </a:ext>
            </a:extLst>
          </p:cNvPr>
          <p:cNvSpPr txBox="1"/>
          <p:nvPr/>
        </p:nvSpPr>
        <p:spPr>
          <a:xfrm>
            <a:off x="-4061142" y="271131"/>
            <a:ext cx="4510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〇分析テーマ</a:t>
            </a:r>
            <a:endParaRPr lang="en-US" altLang="ja-JP" dirty="0"/>
          </a:p>
          <a:p>
            <a:r>
              <a:rPr lang="ja-JP" altLang="en-US" dirty="0"/>
              <a:t>ある時間の在庫増減数を原因を調べたい</a:t>
            </a:r>
            <a:endParaRPr lang="en-US" altLang="ja-JP" dirty="0"/>
          </a:p>
          <a:p>
            <a:r>
              <a:rPr lang="ja-JP" altLang="en-US" dirty="0"/>
              <a:t>★「在庫」ではなく、「在庫増減数」に注目しているのがポイント</a:t>
            </a:r>
            <a:endParaRPr lang="en-US" altLang="ja-JP" dirty="0"/>
          </a:p>
          <a:p>
            <a:r>
              <a:rPr lang="ja-JP" altLang="en-US" dirty="0"/>
              <a:t>在庫は過去の値の累積で決まる。</a:t>
            </a:r>
            <a:endParaRPr lang="en-US" altLang="ja-JP" dirty="0"/>
          </a:p>
          <a:p>
            <a:r>
              <a:rPr lang="ja-JP" altLang="en-US" dirty="0"/>
              <a:t>増減数を見ることで過去を切り離して分析することができる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8/11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</a:t>
            </a:r>
            <a:r>
              <a:rPr kumimoji="1" lang="en-US" altLang="ja-JP" dirty="0"/>
              <a:t>-15</a:t>
            </a:r>
            <a:r>
              <a:rPr kumimoji="1" lang="ja-JP" altLang="en-US" dirty="0"/>
              <a:t>時の間に在庫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個減少したのはなぜ？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★どのくらいの時間幅を対象にすべきか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kumimoji="1" lang="ja-JP" altLang="en-US" dirty="0">
                <a:solidFill>
                  <a:schemeClr val="accent6"/>
                </a:solidFill>
              </a:rPr>
              <a:t>品番毎に違う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B0B611C-C8DB-F14B-4D51-8C9D60E58696}"/>
              </a:ext>
            </a:extLst>
          </p:cNvPr>
          <p:cNvCxnSpPr>
            <a:cxnSpLocks/>
          </p:cNvCxnSpPr>
          <p:nvPr/>
        </p:nvCxnSpPr>
        <p:spPr>
          <a:xfrm>
            <a:off x="10777882" y="-240384"/>
            <a:ext cx="0" cy="1063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0CAC132-B8D7-2ADE-EA60-B0F33FD5BB1F}"/>
              </a:ext>
            </a:extLst>
          </p:cNvPr>
          <p:cNvSpPr txBox="1"/>
          <p:nvPr/>
        </p:nvSpPr>
        <p:spPr>
          <a:xfrm>
            <a:off x="10469945" y="-60971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39F445D-AF86-D345-9394-1D0F7DC76573}"/>
              </a:ext>
            </a:extLst>
          </p:cNvPr>
          <p:cNvCxnSpPr>
            <a:cxnSpLocks/>
          </p:cNvCxnSpPr>
          <p:nvPr/>
        </p:nvCxnSpPr>
        <p:spPr>
          <a:xfrm>
            <a:off x="4863137" y="725261"/>
            <a:ext cx="59024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98D1086-06B6-02C7-51A9-E5C6C0F07DBD}"/>
              </a:ext>
            </a:extLst>
          </p:cNvPr>
          <p:cNvSpPr txBox="1"/>
          <p:nvPr/>
        </p:nvSpPr>
        <p:spPr>
          <a:xfrm>
            <a:off x="7036647" y="702964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best_range_order</a:t>
            </a:r>
            <a:endParaRPr kumimoji="1" lang="ja-JP" altLang="en-US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E7A2C6C-9330-94AB-F08E-4B2551D90882}"/>
              </a:ext>
            </a:extLst>
          </p:cNvPr>
          <p:cNvCxnSpPr>
            <a:cxnSpLocks/>
          </p:cNvCxnSpPr>
          <p:nvPr/>
        </p:nvCxnSpPr>
        <p:spPr>
          <a:xfrm>
            <a:off x="12852990" y="271131"/>
            <a:ext cx="9144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A3F4541-D654-50E9-15E3-0FB6F03F13BB}"/>
              </a:ext>
            </a:extLst>
          </p:cNvPr>
          <p:cNvSpPr txBox="1"/>
          <p:nvPr/>
        </p:nvSpPr>
        <p:spPr>
          <a:xfrm>
            <a:off x="12852990" y="-1193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88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9BB1C-5E20-03FC-4214-B2EFC04CEF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3F200A-78A1-BBD2-78D1-03C4FBD067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8B4E1-CCD9-9A87-2DEA-43410E84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88" y="0"/>
            <a:ext cx="8757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E30B81-8A26-0E97-A631-626713D447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過多原因、共通品番じゃない？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BA5A8B-97EC-D76E-93EC-B8DF25E4BB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78ECA-F232-83CA-90F1-D74E3CDE1F9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F17A06-6F92-3BC0-FAEE-53F873DAD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021144-6108-665B-2B99-0D2E6872FF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9A015-A5CF-1031-F9CC-08CBD504E3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11D9FF-0B8C-C637-174B-39FF855AE306}"/>
              </a:ext>
            </a:extLst>
          </p:cNvPr>
          <p:cNvSpPr/>
          <p:nvPr/>
        </p:nvSpPr>
        <p:spPr>
          <a:xfrm>
            <a:off x="443077" y="767396"/>
            <a:ext cx="289448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同受入、同品番</a:t>
            </a:r>
          </a:p>
        </p:txBody>
      </p:sp>
    </p:spTree>
    <p:extLst>
      <p:ext uri="{BB962C8B-B14F-4D97-AF65-F5344CB8AC3E}">
        <p14:creationId xmlns:p14="http://schemas.microsoft.com/office/powerpoint/2010/main" val="362009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04217C-FDE8-800A-413B-869A9AEA93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5CA4F-FEBF-FD4F-5D16-8E1CAF53472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B74CE7-A1A2-D3BB-3655-DEB7C652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1146693"/>
            <a:ext cx="11281786" cy="8140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0D2F91-9619-3FBF-A08C-2786E6BB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" y="2391044"/>
            <a:ext cx="8497486" cy="819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D35EE7-D74A-2E15-6FB2-D19B6189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6" y="3551729"/>
            <a:ext cx="13574475" cy="5314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AE29B1-F81B-CF00-0079-DB0BE932C506}"/>
              </a:ext>
            </a:extLst>
          </p:cNvPr>
          <p:cNvSpPr/>
          <p:nvPr/>
        </p:nvSpPr>
        <p:spPr>
          <a:xfrm>
            <a:off x="5809152" y="1593273"/>
            <a:ext cx="1949393" cy="324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33FEEA-F9D6-E374-9B0D-AE052B3BD5B0}"/>
              </a:ext>
            </a:extLst>
          </p:cNvPr>
          <p:cNvSpPr/>
          <p:nvPr/>
        </p:nvSpPr>
        <p:spPr>
          <a:xfrm>
            <a:off x="3463115" y="2692400"/>
            <a:ext cx="1510667" cy="2260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81677E-25BB-2E8C-2D17-017C79E5E39C}"/>
              </a:ext>
            </a:extLst>
          </p:cNvPr>
          <p:cNvSpPr/>
          <p:nvPr/>
        </p:nvSpPr>
        <p:spPr>
          <a:xfrm>
            <a:off x="5037664" y="2692400"/>
            <a:ext cx="1293864" cy="22601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8A888-2C5A-8A82-08AE-63E82F46BA09}"/>
              </a:ext>
            </a:extLst>
          </p:cNvPr>
          <p:cNvSpPr/>
          <p:nvPr/>
        </p:nvSpPr>
        <p:spPr>
          <a:xfrm>
            <a:off x="7807701" y="1593273"/>
            <a:ext cx="292590" cy="32435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DEBFD9-F3D6-FCE2-3262-671CEEB6AD8B}"/>
              </a:ext>
            </a:extLst>
          </p:cNvPr>
          <p:cNvSpPr/>
          <p:nvPr/>
        </p:nvSpPr>
        <p:spPr>
          <a:xfrm>
            <a:off x="6395411" y="2687668"/>
            <a:ext cx="753534" cy="2260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B3CC6C-EFC6-5143-D206-5F8A40CFDC1F}"/>
              </a:ext>
            </a:extLst>
          </p:cNvPr>
          <p:cNvSpPr/>
          <p:nvPr/>
        </p:nvSpPr>
        <p:spPr>
          <a:xfrm>
            <a:off x="8149446" y="1593273"/>
            <a:ext cx="1548735" cy="32435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BCC4EB-543B-6A95-90B2-5E8317A249CF}"/>
              </a:ext>
            </a:extLst>
          </p:cNvPr>
          <p:cNvSpPr/>
          <p:nvPr/>
        </p:nvSpPr>
        <p:spPr>
          <a:xfrm>
            <a:off x="7254392" y="2682936"/>
            <a:ext cx="1630989" cy="2260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B0DDE0-452E-993C-A33C-265343E9F3B4}"/>
              </a:ext>
            </a:extLst>
          </p:cNvPr>
          <p:cNvSpPr/>
          <p:nvPr/>
        </p:nvSpPr>
        <p:spPr>
          <a:xfrm>
            <a:off x="9747336" y="1593273"/>
            <a:ext cx="2037296" cy="3243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594309-D039-87B5-8CD4-2177D5DC3C8C}"/>
              </a:ext>
            </a:extLst>
          </p:cNvPr>
          <p:cNvSpPr/>
          <p:nvPr/>
        </p:nvSpPr>
        <p:spPr>
          <a:xfrm>
            <a:off x="1620982" y="4692072"/>
            <a:ext cx="32604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BA6A2B-69E3-C2A5-0351-8420124C7858}"/>
              </a:ext>
            </a:extLst>
          </p:cNvPr>
          <p:cNvSpPr txBox="1"/>
          <p:nvPr/>
        </p:nvSpPr>
        <p:spPr>
          <a:xfrm>
            <a:off x="4670259" y="565579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</a:t>
            </a:r>
            <a:r>
              <a:rPr kumimoji="1" lang="en-US" altLang="ja-JP" dirty="0" err="1"/>
              <a:t>nd_hours_ago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5531E5-75A8-B1FD-88B9-EC2095E5FD32}"/>
              </a:ext>
            </a:extLst>
          </p:cNvPr>
          <p:cNvSpPr txBox="1"/>
          <p:nvPr/>
        </p:nvSpPr>
        <p:spPr>
          <a:xfrm>
            <a:off x="1114259" y="5658692"/>
            <a:ext cx="258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start_hours_ago</a:t>
            </a:r>
            <a:endParaRPr kumimoji="1" lang="en-US" altLang="ja-JP" dirty="0"/>
          </a:p>
          <a:p>
            <a:r>
              <a:rPr kumimoji="1" lang="en-US" altLang="ja-JP" dirty="0"/>
              <a:t>=</a:t>
            </a:r>
            <a:r>
              <a:rPr kumimoji="1" lang="en-US" altLang="ja-JP" dirty="0" err="1"/>
              <a:t>best_range_end_order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FF989F-9D62-3CF0-EEBF-3930AAE9CB69}"/>
              </a:ext>
            </a:extLst>
          </p:cNvPr>
          <p:cNvSpPr txBox="1"/>
          <p:nvPr/>
        </p:nvSpPr>
        <p:spPr>
          <a:xfrm>
            <a:off x="4088368" y="225905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837632-47C2-7EEE-5DA2-1488B5478A00}"/>
              </a:ext>
            </a:extLst>
          </p:cNvPr>
          <p:cNvSpPr txBox="1"/>
          <p:nvPr/>
        </p:nvSpPr>
        <p:spPr>
          <a:xfrm>
            <a:off x="6632882" y="220368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2CE3E34-7EBE-1A5A-0DBA-01B7E1A11F7E}"/>
              </a:ext>
            </a:extLst>
          </p:cNvPr>
          <p:cNvSpPr txBox="1"/>
          <p:nvPr/>
        </p:nvSpPr>
        <p:spPr>
          <a:xfrm>
            <a:off x="8069886" y="2208086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F439ED-0555-5920-C608-CFB791FC858D}"/>
              </a:ext>
            </a:extLst>
          </p:cNvPr>
          <p:cNvSpPr txBox="1"/>
          <p:nvPr/>
        </p:nvSpPr>
        <p:spPr>
          <a:xfrm>
            <a:off x="5377218" y="2251199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5F4A8E-D52A-41D9-D80A-6749A31DAB79}"/>
              </a:ext>
            </a:extLst>
          </p:cNvPr>
          <p:cNvSpPr txBox="1"/>
          <p:nvPr/>
        </p:nvSpPr>
        <p:spPr>
          <a:xfrm>
            <a:off x="6170944" y="4782940"/>
            <a:ext cx="79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Timelag</a:t>
            </a:r>
            <a:r>
              <a:rPr kumimoji="1" lang="en-US" altLang="ja-JP" dirty="0"/>
              <a:t> =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best_range_start_order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best_range_end_order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36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7443C-1EF5-E6F9-BE82-F6D26C0E9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3D2E-515F-19D7-5AAC-2408356F67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571DE-2979-B9B7-DCBE-676D9E5A2B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2000" dirty="0"/>
              <a:t>24</a:t>
            </a:r>
            <a:r>
              <a:rPr kumimoji="1" lang="ja-JP" altLang="en-US" sz="2000" dirty="0"/>
              <a:t>年度下期スケジュール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09C68-7741-3209-DC08-EE2B168DE27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10,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E3CC323-923F-9C01-868D-F70356E7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29154"/>
              </p:ext>
            </p:extLst>
          </p:nvPr>
        </p:nvGraphicFramePr>
        <p:xfrm>
          <a:off x="443078" y="1511902"/>
          <a:ext cx="11341554" cy="46432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5390">
                  <a:extLst>
                    <a:ext uri="{9D8B030D-6E8A-4147-A177-3AD203B41FA5}">
                      <a16:colId xmlns:a16="http://schemas.microsoft.com/office/drawing/2014/main" val="3863158013"/>
                    </a:ext>
                  </a:extLst>
                </a:gridCol>
                <a:gridCol w="1371344">
                  <a:extLst>
                    <a:ext uri="{9D8B030D-6E8A-4147-A177-3AD203B41FA5}">
                      <a16:colId xmlns:a16="http://schemas.microsoft.com/office/drawing/2014/main" val="44302781"/>
                    </a:ext>
                  </a:extLst>
                </a:gridCol>
                <a:gridCol w="2186205">
                  <a:extLst>
                    <a:ext uri="{9D8B030D-6E8A-4147-A177-3AD203B41FA5}">
                      <a16:colId xmlns:a16="http://schemas.microsoft.com/office/drawing/2014/main" val="944382987"/>
                    </a:ext>
                  </a:extLst>
                </a:gridCol>
                <a:gridCol w="2186205">
                  <a:extLst>
                    <a:ext uri="{9D8B030D-6E8A-4147-A177-3AD203B41FA5}">
                      <a16:colId xmlns:a16="http://schemas.microsoft.com/office/drawing/2014/main" val="3107231121"/>
                    </a:ext>
                  </a:extLst>
                </a:gridCol>
                <a:gridCol w="2186205">
                  <a:extLst>
                    <a:ext uri="{9D8B030D-6E8A-4147-A177-3AD203B41FA5}">
                      <a16:colId xmlns:a16="http://schemas.microsoft.com/office/drawing/2014/main" val="2724517819"/>
                    </a:ext>
                  </a:extLst>
                </a:gridCol>
                <a:gridCol w="2186205">
                  <a:extLst>
                    <a:ext uri="{9D8B030D-6E8A-4147-A177-3AD203B41FA5}">
                      <a16:colId xmlns:a16="http://schemas.microsoft.com/office/drawing/2014/main" val="943152079"/>
                    </a:ext>
                  </a:extLst>
                </a:gridCol>
              </a:tblGrid>
              <a:tr h="508857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</a:rPr>
                        <a:t>主担当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67543"/>
                  </a:ext>
                </a:extLst>
              </a:tr>
              <a:tr h="103359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711"/>
                  </a:ext>
                </a:extLst>
              </a:tr>
              <a:tr h="10335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企画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もの革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6875"/>
                  </a:ext>
                </a:extLst>
              </a:tr>
              <a:tr h="10335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整備課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36"/>
                  </a:ext>
                </a:extLst>
              </a:tr>
              <a:tr h="10335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</a:t>
                      </a:r>
                      <a:r>
                        <a:rPr kumimoji="1" lang="ja-JP" altLang="en-US" sz="1600" dirty="0"/>
                        <a:t>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9349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BB5EC7-97A1-6705-679C-95D619CA4846}"/>
              </a:ext>
            </a:extLst>
          </p:cNvPr>
          <p:cNvSpPr txBox="1"/>
          <p:nvPr/>
        </p:nvSpPr>
        <p:spPr>
          <a:xfrm>
            <a:off x="433461" y="811331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3</a:t>
            </a:r>
            <a:r>
              <a:rPr lang="ja-JP" altLang="en-US" sz="1600" dirty="0"/>
              <a:t>月までに効果検証まで進める</a:t>
            </a:r>
            <a:endParaRPr lang="en-US" altLang="ja-JP" sz="1600" dirty="0"/>
          </a:p>
          <a:p>
            <a:r>
              <a:rPr kumimoji="1" lang="en-US" altLang="ja-JP" sz="1600" dirty="0"/>
              <a:t>4</a:t>
            </a:r>
            <a:r>
              <a:rPr kumimoji="1" lang="ja-JP" altLang="en-US" sz="1600" dirty="0"/>
              <a:t>月以降の活動については、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月までの結果を踏まえて判断</a:t>
            </a:r>
            <a:r>
              <a:rPr lang="ja-JP" altLang="en-US" sz="1600" dirty="0"/>
              <a:t>していく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7FA6E1-A6DD-E17F-4ED6-367292013B1B}"/>
              </a:ext>
            </a:extLst>
          </p:cNvPr>
          <p:cNvSpPr txBox="1"/>
          <p:nvPr/>
        </p:nvSpPr>
        <p:spPr>
          <a:xfrm>
            <a:off x="2970709" y="243305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strike="sngStrike" dirty="0">
                <a:solidFill>
                  <a:schemeClr val="accent5"/>
                </a:solidFill>
              </a:rPr>
              <a:t>打ち合わせ</a:t>
            </a:r>
            <a:r>
              <a:rPr kumimoji="1" lang="en-US" altLang="ja-JP" sz="1000" strike="sngStrike" dirty="0">
                <a:solidFill>
                  <a:schemeClr val="accent5"/>
                </a:solidFill>
              </a:rPr>
              <a:t>12/6</a:t>
            </a:r>
            <a:endParaRPr kumimoji="1" lang="ja-JP" altLang="en-US" sz="1000" strike="sngStrike" dirty="0">
              <a:solidFill>
                <a:schemeClr val="accent5"/>
              </a:solidFill>
            </a:endParaRPr>
          </a:p>
        </p:txBody>
      </p:sp>
      <p:sp>
        <p:nvSpPr>
          <p:cNvPr id="22" name="星: 5 pt 21">
            <a:extLst>
              <a:ext uri="{FF2B5EF4-FFF2-40B4-BE49-F238E27FC236}">
                <a16:creationId xmlns:a16="http://schemas.microsoft.com/office/drawing/2014/main" id="{CF4B4442-53CC-EF38-6604-E892D62EDC4A}"/>
              </a:ext>
            </a:extLst>
          </p:cNvPr>
          <p:cNvSpPr/>
          <p:nvPr/>
        </p:nvSpPr>
        <p:spPr>
          <a:xfrm>
            <a:off x="11640632" y="2219158"/>
            <a:ext cx="288000" cy="288000"/>
          </a:xfrm>
          <a:prstGeom prst="star5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EC78A9-9C2F-C869-8B74-3C042B5C932F}"/>
              </a:ext>
            </a:extLst>
          </p:cNvPr>
          <p:cNvSpPr txBox="1"/>
          <p:nvPr/>
        </p:nvSpPr>
        <p:spPr>
          <a:xfrm>
            <a:off x="3946180" y="2439827"/>
            <a:ext cx="1151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>
                <a:solidFill>
                  <a:schemeClr val="accent5"/>
                </a:solidFill>
              </a:rPr>
              <a:t>打ち合わせ</a:t>
            </a:r>
            <a:r>
              <a:rPr lang="en-US" altLang="ja-JP" sz="1000" dirty="0">
                <a:solidFill>
                  <a:schemeClr val="accent5"/>
                </a:solidFill>
              </a:rPr>
              <a:t>12</a:t>
            </a:r>
            <a:r>
              <a:rPr kumimoji="1" lang="en-US" altLang="ja-JP" sz="1000" dirty="0">
                <a:solidFill>
                  <a:schemeClr val="accent5"/>
                </a:solidFill>
              </a:rPr>
              <a:t>/19</a:t>
            </a:r>
          </a:p>
          <a:p>
            <a:pPr algn="ctr"/>
            <a:r>
              <a:rPr kumimoji="1" lang="ja-JP" altLang="en-US" sz="1000" dirty="0">
                <a:solidFill>
                  <a:schemeClr val="accent5"/>
                </a:solidFill>
              </a:rPr>
              <a:t>（全体検討</a:t>
            </a:r>
            <a:r>
              <a:rPr lang="en-US" altLang="ja-JP" sz="1000" dirty="0">
                <a:solidFill>
                  <a:schemeClr val="accent5"/>
                </a:solidFill>
              </a:rPr>
              <a:t>#1</a:t>
            </a:r>
            <a:r>
              <a:rPr kumimoji="1" lang="ja-JP" altLang="en-US" sz="1000" dirty="0">
                <a:solidFill>
                  <a:schemeClr val="accent5"/>
                </a:solidFill>
              </a:rPr>
              <a:t>）</a:t>
            </a:r>
          </a:p>
        </p:txBody>
      </p: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86819034-E7D5-31E8-6DFA-B159914F07D1}"/>
              </a:ext>
            </a:extLst>
          </p:cNvPr>
          <p:cNvSpPr/>
          <p:nvPr/>
        </p:nvSpPr>
        <p:spPr>
          <a:xfrm>
            <a:off x="3239643" y="2125725"/>
            <a:ext cx="288000" cy="288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済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BB9CEC6A-50FE-9924-14CA-3487A379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400" y="2126456"/>
            <a:ext cx="292633" cy="286537"/>
          </a:xfrm>
          <a:prstGeom prst="rect">
            <a:avLst/>
          </a:prstGeom>
        </p:spPr>
      </p:pic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B9545B4F-4EC4-80DB-1337-2566242FEB0F}"/>
              </a:ext>
            </a:extLst>
          </p:cNvPr>
          <p:cNvSpPr/>
          <p:nvPr/>
        </p:nvSpPr>
        <p:spPr>
          <a:xfrm>
            <a:off x="3246933" y="4423334"/>
            <a:ext cx="279468" cy="279270"/>
          </a:xfrm>
          <a:prstGeom prst="homePlate">
            <a:avLst/>
          </a:prstGeom>
          <a:solidFill>
            <a:schemeClr val="accent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9209524E-AEF8-6DB1-9F38-408CEA54A361}"/>
              </a:ext>
            </a:extLst>
          </p:cNvPr>
          <p:cNvSpPr/>
          <p:nvPr/>
        </p:nvSpPr>
        <p:spPr>
          <a:xfrm>
            <a:off x="3090716" y="3403721"/>
            <a:ext cx="436927" cy="279270"/>
          </a:xfrm>
          <a:prstGeom prst="homePlate">
            <a:avLst/>
          </a:prstGeom>
          <a:solidFill>
            <a:schemeClr val="accent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矢印: 五方向 35">
            <a:extLst>
              <a:ext uri="{FF2B5EF4-FFF2-40B4-BE49-F238E27FC236}">
                <a16:creationId xmlns:a16="http://schemas.microsoft.com/office/drawing/2014/main" id="{01C6D199-A36F-708F-704F-DB7432CDACD5}"/>
              </a:ext>
            </a:extLst>
          </p:cNvPr>
          <p:cNvSpPr/>
          <p:nvPr/>
        </p:nvSpPr>
        <p:spPr>
          <a:xfrm>
            <a:off x="10923279" y="4099338"/>
            <a:ext cx="870969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現場</a:t>
            </a:r>
            <a:r>
              <a:rPr kumimoji="1" lang="ja-JP" altLang="en-US" sz="1200" dirty="0">
                <a:solidFill>
                  <a:schemeClr val="tx1"/>
                </a:solidFill>
              </a:rPr>
              <a:t>検証</a:t>
            </a: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DABA68FC-170B-BCB2-3EDA-724E30DDC779}"/>
              </a:ext>
            </a:extLst>
          </p:cNvPr>
          <p:cNvSpPr/>
          <p:nvPr/>
        </p:nvSpPr>
        <p:spPr>
          <a:xfrm>
            <a:off x="9630773" y="3085381"/>
            <a:ext cx="1204252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検証内容整理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630CAE6-D282-772E-39B8-1DB95211E82F}"/>
              </a:ext>
            </a:extLst>
          </p:cNvPr>
          <p:cNvSpPr txBox="1"/>
          <p:nvPr/>
        </p:nvSpPr>
        <p:spPr>
          <a:xfrm>
            <a:off x="11400112" y="258981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accent6"/>
                </a:solidFill>
              </a:rPr>
              <a:t>検証完了</a:t>
            </a:r>
            <a:endParaRPr kumimoji="1" lang="en-US" altLang="ja-JP" sz="1000" dirty="0">
              <a:solidFill>
                <a:schemeClr val="accent6"/>
              </a:solidFill>
            </a:endParaRPr>
          </a:p>
        </p:txBody>
      </p:sp>
      <p:sp>
        <p:nvSpPr>
          <p:cNvPr id="51" name="矢印: 五方向 50">
            <a:extLst>
              <a:ext uri="{FF2B5EF4-FFF2-40B4-BE49-F238E27FC236}">
                <a16:creationId xmlns:a16="http://schemas.microsoft.com/office/drawing/2014/main" id="{070AA11E-2386-165C-005F-406DA2F7803F}"/>
              </a:ext>
            </a:extLst>
          </p:cNvPr>
          <p:cNvSpPr/>
          <p:nvPr/>
        </p:nvSpPr>
        <p:spPr>
          <a:xfrm>
            <a:off x="5241939" y="4099338"/>
            <a:ext cx="2130984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要因調査</a:t>
            </a:r>
          </a:p>
        </p:txBody>
      </p:sp>
      <p:sp>
        <p:nvSpPr>
          <p:cNvPr id="52" name="矢印: 五方向 51">
            <a:extLst>
              <a:ext uri="{FF2B5EF4-FFF2-40B4-BE49-F238E27FC236}">
                <a16:creationId xmlns:a16="http://schemas.microsoft.com/office/drawing/2014/main" id="{7630C6DB-9878-5383-63BA-C7BB37D5E1A3}"/>
              </a:ext>
            </a:extLst>
          </p:cNvPr>
          <p:cNvSpPr/>
          <p:nvPr/>
        </p:nvSpPr>
        <p:spPr>
          <a:xfrm>
            <a:off x="6204428" y="5173548"/>
            <a:ext cx="3353557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精度検証＆改良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517DD72-81AC-1FCB-FEF1-DDBE2C2B1445}"/>
              </a:ext>
            </a:extLst>
          </p:cNvPr>
          <p:cNvSpPr txBox="1"/>
          <p:nvPr/>
        </p:nvSpPr>
        <p:spPr>
          <a:xfrm>
            <a:off x="5784525" y="3045395"/>
            <a:ext cx="29831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accent1"/>
                </a:solidFill>
              </a:rPr>
              <a:t>集欠ではなく、</a:t>
            </a:r>
            <a:r>
              <a:rPr kumimoji="1" lang="ja-JP" altLang="en-US" sz="1000" dirty="0">
                <a:solidFill>
                  <a:schemeClr val="accent1"/>
                </a:solidFill>
              </a:rPr>
              <a:t>設計値</a:t>
            </a:r>
            <a:r>
              <a:rPr kumimoji="1" lang="en-US" altLang="ja-JP" sz="1000" dirty="0">
                <a:solidFill>
                  <a:schemeClr val="accent1"/>
                </a:solidFill>
              </a:rPr>
              <a:t>MIN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割れ</a:t>
            </a:r>
            <a:r>
              <a:rPr kumimoji="1" lang="en-US" altLang="ja-JP" sz="1000" dirty="0">
                <a:solidFill>
                  <a:schemeClr val="accent1"/>
                </a:solidFill>
              </a:rPr>
              <a:t>MAX</a:t>
            </a:r>
            <a:r>
              <a:rPr kumimoji="1" lang="ja-JP" altLang="en-US" sz="1000" dirty="0">
                <a:solidFill>
                  <a:schemeClr val="accent1"/>
                </a:solidFill>
              </a:rPr>
              <a:t>越えをターゲットにする方向で整理する（〆：？）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2B6CD03-0EC2-6A98-F9F1-688C0F14E955}"/>
              </a:ext>
            </a:extLst>
          </p:cNvPr>
          <p:cNvCxnSpPr>
            <a:cxnSpLocks/>
          </p:cNvCxnSpPr>
          <p:nvPr/>
        </p:nvCxnSpPr>
        <p:spPr>
          <a:xfrm>
            <a:off x="3537259" y="2891826"/>
            <a:ext cx="0" cy="32826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五方向 49">
            <a:extLst>
              <a:ext uri="{FF2B5EF4-FFF2-40B4-BE49-F238E27FC236}">
                <a16:creationId xmlns:a16="http://schemas.microsoft.com/office/drawing/2014/main" id="{B5BA2FA8-188C-099A-1147-E819A8144A43}"/>
              </a:ext>
            </a:extLst>
          </p:cNvPr>
          <p:cNvSpPr/>
          <p:nvPr/>
        </p:nvSpPr>
        <p:spPr>
          <a:xfrm>
            <a:off x="3073366" y="3085381"/>
            <a:ext cx="2751585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ユースケース整理</a:t>
            </a:r>
          </a:p>
        </p:txBody>
      </p:sp>
      <p:sp>
        <p:nvSpPr>
          <p:cNvPr id="49" name="矢印: 五方向 48">
            <a:extLst>
              <a:ext uri="{FF2B5EF4-FFF2-40B4-BE49-F238E27FC236}">
                <a16:creationId xmlns:a16="http://schemas.microsoft.com/office/drawing/2014/main" id="{7958FDCC-5AE8-E84B-FBF3-723CB83F9653}"/>
              </a:ext>
            </a:extLst>
          </p:cNvPr>
          <p:cNvSpPr/>
          <p:nvPr/>
        </p:nvSpPr>
        <p:spPr>
          <a:xfrm>
            <a:off x="3240814" y="4115548"/>
            <a:ext cx="926302" cy="27927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お試し</a:t>
            </a:r>
            <a:r>
              <a:rPr lang="en-US" altLang="ja-JP" sz="1200" dirty="0">
                <a:solidFill>
                  <a:schemeClr val="tx1"/>
                </a:solidFill>
              </a:rPr>
              <a:t>#1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3DABCEA0-9FF1-BC11-584C-1D7ADC2A5EE5}"/>
              </a:ext>
            </a:extLst>
          </p:cNvPr>
          <p:cNvSpPr/>
          <p:nvPr/>
        </p:nvSpPr>
        <p:spPr>
          <a:xfrm>
            <a:off x="6206185" y="5721260"/>
            <a:ext cx="3353557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予測関係開発（ユースケース次第）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4171A53-807C-AFE8-14C8-C5FE7592AFA4}"/>
              </a:ext>
            </a:extLst>
          </p:cNvPr>
          <p:cNvSpPr txBox="1"/>
          <p:nvPr/>
        </p:nvSpPr>
        <p:spPr>
          <a:xfrm>
            <a:off x="3536016" y="4467262"/>
            <a:ext cx="326511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accent6"/>
                </a:solidFill>
              </a:rPr>
              <a:t>設計値基準で要因調査可能か？ほかに要因がないか？</a:t>
            </a:r>
            <a:endParaRPr lang="en-US" altLang="ja-JP" sz="1000" dirty="0">
              <a:solidFill>
                <a:schemeClr val="accent6"/>
              </a:solidFill>
            </a:endParaRPr>
          </a:p>
          <a:p>
            <a:r>
              <a:rPr lang="ja-JP" altLang="en-US" sz="1000" dirty="0">
                <a:solidFill>
                  <a:schemeClr val="accent6"/>
                </a:solidFill>
              </a:rPr>
              <a:t>試しに鈴木職長がやってみる</a:t>
            </a:r>
            <a:endParaRPr kumimoji="1" lang="ja-JP" altLang="en-US" sz="1000" dirty="0">
              <a:solidFill>
                <a:schemeClr val="accent6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B588B01-016A-8C76-39B3-1F66365EDECB}"/>
              </a:ext>
            </a:extLst>
          </p:cNvPr>
          <p:cNvSpPr txBox="1"/>
          <p:nvPr/>
        </p:nvSpPr>
        <p:spPr>
          <a:xfrm>
            <a:off x="3546876" y="3389498"/>
            <a:ext cx="14586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000" dirty="0">
                <a:solidFill>
                  <a:schemeClr val="accent6"/>
                </a:solidFill>
              </a:rPr>
              <a:t>進め方提案＆お試しでデータ取得依頼済み</a:t>
            </a:r>
            <a:endParaRPr kumimoji="1" lang="ja-JP" altLang="en-US" sz="1000" dirty="0">
              <a:solidFill>
                <a:schemeClr val="accent6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050F03-1018-E5EE-374F-987272CA62EF}"/>
              </a:ext>
            </a:extLst>
          </p:cNvPr>
          <p:cNvSpPr txBox="1"/>
          <p:nvPr/>
        </p:nvSpPr>
        <p:spPr>
          <a:xfrm>
            <a:off x="7368156" y="3833520"/>
            <a:ext cx="1747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>
                <a:solidFill>
                  <a:schemeClr val="accent1"/>
                </a:solidFill>
              </a:rPr>
              <a:t>鈴木職長</a:t>
            </a:r>
            <a:r>
              <a:rPr lang="ja-JP" altLang="en-US" sz="1000" dirty="0">
                <a:solidFill>
                  <a:schemeClr val="accent1"/>
                </a:solidFill>
              </a:rPr>
              <a:t>が海外</a:t>
            </a:r>
            <a:r>
              <a:rPr kumimoji="1" lang="ja-JP" altLang="en-US" sz="1000" dirty="0">
                <a:solidFill>
                  <a:schemeClr val="accent1"/>
                </a:solidFill>
              </a:rPr>
              <a:t>異動のため</a:t>
            </a:r>
            <a:endParaRPr kumimoji="1" lang="en-US" altLang="ja-JP" sz="1000" dirty="0">
              <a:solidFill>
                <a:schemeClr val="accent1"/>
              </a:solidFill>
            </a:endParaRPr>
          </a:p>
          <a:p>
            <a:r>
              <a:rPr kumimoji="1" lang="ja-JP" altLang="en-US" sz="1000" dirty="0">
                <a:solidFill>
                  <a:schemeClr val="accent1"/>
                </a:solidFill>
              </a:rPr>
              <a:t>別の方が担当する予定</a:t>
            </a:r>
          </a:p>
        </p:txBody>
      </p:sp>
      <p:sp>
        <p:nvSpPr>
          <p:cNvPr id="66" name="矢印: 五方向 65">
            <a:extLst>
              <a:ext uri="{FF2B5EF4-FFF2-40B4-BE49-F238E27FC236}">
                <a16:creationId xmlns:a16="http://schemas.microsoft.com/office/drawing/2014/main" id="{7B93C91E-591D-A330-50A1-0541882483B4}"/>
              </a:ext>
            </a:extLst>
          </p:cNvPr>
          <p:cNvSpPr/>
          <p:nvPr/>
        </p:nvSpPr>
        <p:spPr>
          <a:xfrm>
            <a:off x="3249186" y="5173548"/>
            <a:ext cx="1955165" cy="27927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データ確認など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596FED7-B613-29B9-5A53-BADA885A0145}"/>
              </a:ext>
            </a:extLst>
          </p:cNvPr>
          <p:cNvSpPr/>
          <p:nvPr/>
        </p:nvSpPr>
        <p:spPr>
          <a:xfrm>
            <a:off x="3246933" y="5493748"/>
            <a:ext cx="289084" cy="279270"/>
          </a:xfrm>
          <a:prstGeom prst="homePlate">
            <a:avLst/>
          </a:prstGeom>
          <a:solidFill>
            <a:schemeClr val="accent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19C954B-4096-E78A-B794-90607B031350}"/>
              </a:ext>
            </a:extLst>
          </p:cNvPr>
          <p:cNvSpPr txBox="1"/>
          <p:nvPr/>
        </p:nvSpPr>
        <p:spPr>
          <a:xfrm>
            <a:off x="3536016" y="5520768"/>
            <a:ext cx="1377637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ja-JP" altLang="en-US" sz="1000" dirty="0">
                <a:solidFill>
                  <a:schemeClr val="accent6"/>
                </a:solidFill>
              </a:rPr>
              <a:t>条件フィードバック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86A70B5-B124-397C-061E-DED17DBEAD88}"/>
              </a:ext>
            </a:extLst>
          </p:cNvPr>
          <p:cNvSpPr txBox="1"/>
          <p:nvPr/>
        </p:nvSpPr>
        <p:spPr>
          <a:xfrm>
            <a:off x="2993087" y="3927256"/>
            <a:ext cx="63218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00" dirty="0"/>
              <a:t>12/9</a:t>
            </a:r>
            <a:r>
              <a:rPr kumimoji="1" lang="ja-JP" altLang="en-US" sz="1000" dirty="0"/>
              <a:t>～</a:t>
            </a: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317A4AA5-F758-78C6-2BDC-96D7880090E1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H="1">
            <a:off x="6204428" y="4235178"/>
            <a:ext cx="1168495" cy="1074210"/>
          </a:xfrm>
          <a:prstGeom prst="bentConnector5">
            <a:avLst>
              <a:gd name="adj1" fmla="val -19564"/>
              <a:gd name="adj2" fmla="val 50000"/>
              <a:gd name="adj3" fmla="val 11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五方向 74">
            <a:extLst>
              <a:ext uri="{FF2B5EF4-FFF2-40B4-BE49-F238E27FC236}">
                <a16:creationId xmlns:a16="http://schemas.microsoft.com/office/drawing/2014/main" id="{44D742E4-812D-3ACA-3540-21F1B7454C2C}"/>
              </a:ext>
            </a:extLst>
          </p:cNvPr>
          <p:cNvSpPr/>
          <p:nvPr/>
        </p:nvSpPr>
        <p:spPr>
          <a:xfrm>
            <a:off x="10445087" y="730216"/>
            <a:ext cx="1316670" cy="271680"/>
          </a:xfrm>
          <a:prstGeom prst="homePlate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スケジュール</a:t>
            </a:r>
          </a:p>
        </p:txBody>
      </p: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72137BD0-E142-BE4F-33EB-5E95722E549E}"/>
              </a:ext>
            </a:extLst>
          </p:cNvPr>
          <p:cNvSpPr/>
          <p:nvPr/>
        </p:nvSpPr>
        <p:spPr>
          <a:xfrm>
            <a:off x="10445087" y="1116967"/>
            <a:ext cx="1350603" cy="279270"/>
          </a:xfrm>
          <a:prstGeom prst="homePlate">
            <a:avLst/>
          </a:prstGeom>
          <a:solidFill>
            <a:schemeClr val="accent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実績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3769002-C3B3-2190-B55F-CA4CEABD4EF2}"/>
              </a:ext>
            </a:extLst>
          </p:cNvPr>
          <p:cNvSpPr/>
          <p:nvPr/>
        </p:nvSpPr>
        <p:spPr>
          <a:xfrm>
            <a:off x="3297174" y="2816903"/>
            <a:ext cx="477684" cy="193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accent6"/>
                </a:solidFill>
              </a:rPr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27477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F0E859-F451-9075-787B-981A0735E2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C2FAE-E75D-AF28-1F27-155558FF16C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656289" y="732808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E20DC2-2F73-852F-30AE-7EB8455E83C4}"/>
              </a:ext>
            </a:extLst>
          </p:cNvPr>
          <p:cNvSpPr/>
          <p:nvPr/>
        </p:nvSpPr>
        <p:spPr>
          <a:xfrm>
            <a:off x="584506" y="2108804"/>
            <a:ext cx="110938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6EA65F-0135-05BA-6243-A54CA7640F90}"/>
              </a:ext>
            </a:extLst>
          </p:cNvPr>
          <p:cNvSpPr/>
          <p:nvPr/>
        </p:nvSpPr>
        <p:spPr>
          <a:xfrm>
            <a:off x="2144001" y="1426963"/>
            <a:ext cx="5645888" cy="540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archive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287DCA-BEEC-4D43-C127-8C59E595D464}"/>
              </a:ext>
            </a:extLst>
          </p:cNvPr>
          <p:cNvSpPr/>
          <p:nvPr/>
        </p:nvSpPr>
        <p:spPr>
          <a:xfrm>
            <a:off x="1394405" y="2906448"/>
            <a:ext cx="200955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BBA133-B2E8-DE93-6454-E05C483E1BFA}"/>
              </a:ext>
            </a:extLst>
          </p:cNvPr>
          <p:cNvSpPr/>
          <p:nvPr/>
        </p:nvSpPr>
        <p:spPr>
          <a:xfrm>
            <a:off x="2399182" y="3704092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00A8D0-D035-06E8-AAA7-8FB2E3ABC30C}"/>
              </a:ext>
            </a:extLst>
          </p:cNvPr>
          <p:cNvSpPr/>
          <p:nvPr/>
        </p:nvSpPr>
        <p:spPr>
          <a:xfrm>
            <a:off x="4651512" y="4501736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64DB41-8426-2E8D-E106-66930FA52F5E}"/>
              </a:ext>
            </a:extLst>
          </p:cNvPr>
          <p:cNvSpPr/>
          <p:nvPr/>
        </p:nvSpPr>
        <p:spPr>
          <a:xfrm>
            <a:off x="8306743" y="5233484"/>
            <a:ext cx="2578396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283B06-CF03-0233-AE19-B80CD1267E95}"/>
              </a:ext>
            </a:extLst>
          </p:cNvPr>
          <p:cNvSpPr txBox="1"/>
          <p:nvPr/>
        </p:nvSpPr>
        <p:spPr>
          <a:xfrm>
            <a:off x="908212" y="997546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Start_data_archive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9DDD29-238F-A610-F072-7390420BBEFB}"/>
              </a:ext>
            </a:extLst>
          </p:cNvPr>
          <p:cNvSpPr txBox="1"/>
          <p:nvPr/>
        </p:nvSpPr>
        <p:spPr>
          <a:xfrm>
            <a:off x="6660426" y="985062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end</a:t>
            </a:r>
            <a:r>
              <a:rPr kumimoji="1" lang="en-US" altLang="ja-JP" dirty="0" err="1"/>
              <a:t>_data_archive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03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D29E42-8FD5-373D-81F2-CDBB6B4FE1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85D9-B891-BC38-75B5-C5BBC06273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FDD95D-D669-0F4E-7FAE-0D4E2598A22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11,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7B8EEC0-C4B8-2647-0CB7-86511BA545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/>
              <a:t>＜背景＞</a:t>
            </a:r>
            <a:endParaRPr lang="en-US" altLang="ja-JP" sz="1800" b="0" dirty="0"/>
          </a:p>
          <a:p>
            <a:r>
              <a:rPr lang="ja-JP" altLang="en-US" sz="1800" b="0" dirty="0"/>
              <a:t>・集欠ではなく、設計値</a:t>
            </a:r>
            <a:r>
              <a:rPr lang="en-US" altLang="ja-JP" sz="1800" b="0" dirty="0"/>
              <a:t>MIN</a:t>
            </a:r>
            <a:r>
              <a:rPr lang="ja-JP" altLang="en-US" sz="1800" b="0" dirty="0"/>
              <a:t>割れ</a:t>
            </a:r>
            <a:r>
              <a:rPr lang="en-US" altLang="ja-JP" sz="1800" b="0" dirty="0"/>
              <a:t>/MAX</a:t>
            </a:r>
            <a:r>
              <a:rPr lang="ja-JP" altLang="en-US" sz="1800" b="0" dirty="0"/>
              <a:t>越えをターゲットに要因分析できるか？</a:t>
            </a:r>
            <a:endParaRPr lang="en-US" altLang="ja-JP" sz="1800" b="0" dirty="0"/>
          </a:p>
          <a:p>
            <a:r>
              <a:rPr lang="ja-JP" altLang="en-US" sz="1800" b="0" dirty="0"/>
              <a:t>・今の要因で十分なのか？</a:t>
            </a:r>
            <a:endParaRPr lang="en-US" altLang="ja-JP" sz="1800" b="0" dirty="0"/>
          </a:p>
          <a:p>
            <a:r>
              <a:rPr lang="ja-JP" altLang="en-US" sz="1800" b="0" dirty="0"/>
              <a:t>・どのくらい量できるか？</a:t>
            </a:r>
            <a:r>
              <a:rPr lang="en-US" altLang="ja-JP" sz="1800" b="0" dirty="0">
                <a:solidFill>
                  <a:schemeClr val="bg1">
                    <a:lumMod val="85000"/>
                  </a:schemeClr>
                </a:solidFill>
              </a:rPr>
              <a:t>※MIN</a:t>
            </a:r>
            <a:r>
              <a:rPr lang="ja-JP" altLang="en-US" sz="1800" b="0" dirty="0">
                <a:solidFill>
                  <a:schemeClr val="bg1">
                    <a:lumMod val="85000"/>
                  </a:schemeClr>
                </a:solidFill>
              </a:rPr>
              <a:t>割れ、</a:t>
            </a:r>
            <a:r>
              <a:rPr lang="en-US" altLang="ja-JP" sz="1800" b="0" dirty="0">
                <a:solidFill>
                  <a:schemeClr val="bg1">
                    <a:lumMod val="85000"/>
                  </a:schemeClr>
                </a:solidFill>
              </a:rPr>
              <a:t>MAX</a:t>
            </a:r>
            <a:r>
              <a:rPr lang="ja-JP" altLang="en-US" sz="1800" b="0" dirty="0">
                <a:solidFill>
                  <a:schemeClr val="bg1">
                    <a:lumMod val="85000"/>
                  </a:schemeClr>
                </a:solidFill>
              </a:rPr>
              <a:t>越えは常に複数品番で発生している</a:t>
            </a:r>
            <a:endParaRPr lang="en-US" altLang="ja-JP" sz="1800" b="0" dirty="0">
              <a:solidFill>
                <a:schemeClr val="bg1">
                  <a:lumMod val="85000"/>
                </a:schemeClr>
              </a:solidFill>
            </a:endParaRPr>
          </a:p>
          <a:p>
            <a:endParaRPr kumimoji="1" lang="en-US" altLang="ja-JP" sz="18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800" b="0" dirty="0"/>
              <a:t>＜お試し</a:t>
            </a:r>
            <a:r>
              <a:rPr lang="en-US" altLang="ja-JP" sz="1800" b="0" dirty="0"/>
              <a:t>#1</a:t>
            </a:r>
            <a:r>
              <a:rPr lang="ja-JP" altLang="en-US" sz="1800" b="0" dirty="0"/>
              <a:t>＞</a:t>
            </a:r>
            <a:endParaRPr lang="en-US" altLang="ja-JP" sz="1800" b="0" dirty="0"/>
          </a:p>
          <a:p>
            <a:r>
              <a:rPr lang="ja-JP" altLang="en-US" sz="1800" b="0" dirty="0"/>
              <a:t>鈴木職長が試しにやってみる</a:t>
            </a:r>
            <a:endParaRPr lang="en-US" altLang="ja-JP" sz="1800" b="0" dirty="0"/>
          </a:p>
          <a:p>
            <a:r>
              <a:rPr lang="ja-JP" altLang="en-US" sz="1800" b="0" dirty="0"/>
              <a:t>・期間：</a:t>
            </a:r>
            <a:r>
              <a:rPr kumimoji="1" lang="en-US" altLang="ja-JP" sz="1800" b="0" dirty="0"/>
              <a:t>12/9</a:t>
            </a:r>
            <a:r>
              <a:rPr kumimoji="1" lang="ja-JP" altLang="en-US" sz="1800" b="0" dirty="0"/>
              <a:t>～</a:t>
            </a:r>
            <a:r>
              <a:rPr kumimoji="1" lang="en-US" altLang="ja-JP" sz="1800" b="0" dirty="0"/>
              <a:t>12/13</a:t>
            </a:r>
          </a:p>
          <a:p>
            <a:r>
              <a:rPr lang="ja-JP" altLang="en-US" sz="1800" b="0" dirty="0"/>
              <a:t>・タイミング：昼勤〇時、夜勤〇時</a:t>
            </a:r>
            <a:endParaRPr lang="en-US" altLang="ja-JP" sz="1800" b="0" dirty="0"/>
          </a:p>
          <a:p>
            <a:r>
              <a:rPr lang="ja-JP" altLang="en-US" sz="1800" b="0" dirty="0"/>
              <a:t>・項目</a:t>
            </a:r>
            <a:endParaRPr lang="en-US" altLang="ja-JP" sz="1800" b="0" dirty="0"/>
          </a:p>
          <a:p>
            <a:r>
              <a:rPr lang="ja-JP" altLang="en-US" sz="1800" b="0" dirty="0"/>
              <a:t>　・設計値</a:t>
            </a:r>
            <a:r>
              <a:rPr lang="en-US" altLang="ja-JP" sz="1800" b="0" dirty="0"/>
              <a:t>MIN</a:t>
            </a:r>
            <a:r>
              <a:rPr lang="ja-JP" altLang="en-US" sz="1800" b="0" dirty="0"/>
              <a:t>割れ３品番</a:t>
            </a:r>
            <a:endParaRPr lang="en-US" altLang="ja-JP" sz="1800" b="0" dirty="0"/>
          </a:p>
          <a:p>
            <a:r>
              <a:rPr lang="ja-JP" altLang="en-US" sz="1800" b="0" dirty="0"/>
              <a:t>　・設計値</a:t>
            </a:r>
            <a:r>
              <a:rPr lang="en-US" altLang="ja-JP" sz="1800" b="0" dirty="0"/>
              <a:t>MAX</a:t>
            </a:r>
            <a:r>
              <a:rPr lang="ja-JP" altLang="en-US" sz="1800" b="0" dirty="0"/>
              <a:t>越え３品番</a:t>
            </a:r>
            <a:endParaRPr lang="en-US" altLang="ja-JP" sz="1800" b="0" dirty="0"/>
          </a:p>
          <a:p>
            <a:endParaRPr lang="en-US" altLang="ja-JP" sz="1800" b="0" dirty="0"/>
          </a:p>
          <a:p>
            <a:r>
              <a:rPr lang="ja-JP" altLang="en-US" sz="1800" b="0" dirty="0"/>
              <a:t>＜</a:t>
            </a:r>
            <a:endParaRPr lang="en-US" altLang="ja-JP" sz="18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32D3F5-E04A-360F-8D5F-E887F774D9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要因調査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7285B-7CB5-1E73-D869-03B5B3DE5B4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F27B242-10E9-231E-5505-708EA2E98C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E7617-34C8-C821-9E9D-8CF59D896A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正解データが集まらず精度検証できない件について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9F112-F5E6-F4E1-3DDA-BEBD882DCB7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9, 2024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5BDD37-0627-EB1E-4AE2-0EA18AD8C415}"/>
              </a:ext>
            </a:extLst>
          </p:cNvPr>
          <p:cNvSpPr txBox="1"/>
          <p:nvPr/>
        </p:nvSpPr>
        <p:spPr>
          <a:xfrm>
            <a:off x="443076" y="829733"/>
            <a:ext cx="113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設計値</a:t>
            </a:r>
            <a:r>
              <a:rPr lang="en-US" altLang="ja-JP" dirty="0"/>
              <a:t>MIN</a:t>
            </a:r>
            <a:r>
              <a:rPr lang="ja-JP" altLang="en-US" dirty="0"/>
              <a:t>割れ</a:t>
            </a:r>
            <a:r>
              <a:rPr lang="en-US" altLang="ja-JP" dirty="0" err="1"/>
              <a:t>orMAX</a:t>
            </a:r>
            <a:r>
              <a:rPr lang="ja-JP" altLang="en-US" dirty="0"/>
              <a:t>越え</a:t>
            </a:r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F19D45B9-1BC0-3608-DBFE-40515CDEF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103492"/>
              </p:ext>
            </p:extLst>
          </p:nvPr>
        </p:nvGraphicFramePr>
        <p:xfrm>
          <a:off x="443078" y="1341508"/>
          <a:ext cx="4467590" cy="372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09F6DF52-1B16-5A5A-6F04-AF30D5E2F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176818"/>
              </p:ext>
            </p:extLst>
          </p:nvPr>
        </p:nvGraphicFramePr>
        <p:xfrm>
          <a:off x="7281332" y="1471313"/>
          <a:ext cx="4467590" cy="372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F57C627F-38A4-FBC8-9FA1-83374A5D3920}"/>
              </a:ext>
            </a:extLst>
          </p:cNvPr>
          <p:cNvSpPr/>
          <p:nvPr/>
        </p:nvSpPr>
        <p:spPr>
          <a:xfrm>
            <a:off x="5582317" y="32060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6E76F26-BB8C-7781-2599-31A4297084C2}"/>
              </a:ext>
            </a:extLst>
          </p:cNvPr>
          <p:cNvSpPr/>
          <p:nvPr/>
        </p:nvSpPr>
        <p:spPr>
          <a:xfrm>
            <a:off x="4137408" y="4428067"/>
            <a:ext cx="288000" cy="28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27C6BF8-805C-4B7D-1AC7-0C4DA53D39D6}"/>
              </a:ext>
            </a:extLst>
          </p:cNvPr>
          <p:cNvCxnSpPr>
            <a:cxnSpLocks/>
          </p:cNvCxnSpPr>
          <p:nvPr/>
        </p:nvCxnSpPr>
        <p:spPr>
          <a:xfrm>
            <a:off x="7569199" y="4157134"/>
            <a:ext cx="4021667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B415F78-78BC-CAFF-3910-8ACD26E11A9B}"/>
              </a:ext>
            </a:extLst>
          </p:cNvPr>
          <p:cNvCxnSpPr>
            <a:cxnSpLocks/>
          </p:cNvCxnSpPr>
          <p:nvPr/>
        </p:nvCxnSpPr>
        <p:spPr>
          <a:xfrm>
            <a:off x="7569199" y="2497668"/>
            <a:ext cx="4021667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76492FDC-A193-8CF7-E055-98453D8DF8C1}"/>
              </a:ext>
            </a:extLst>
          </p:cNvPr>
          <p:cNvSpPr/>
          <p:nvPr/>
        </p:nvSpPr>
        <p:spPr>
          <a:xfrm>
            <a:off x="7682094" y="7695420"/>
            <a:ext cx="3666065" cy="752200"/>
          </a:xfrm>
          <a:prstGeom prst="wedgeRoundRectCallout">
            <a:avLst>
              <a:gd name="adj1" fmla="val 36868"/>
              <a:gd name="adj2" fmla="val -9141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設計値</a:t>
            </a:r>
            <a:r>
              <a:rPr kumimoji="1" lang="en-US" altLang="ja-JP" dirty="0">
                <a:solidFill>
                  <a:schemeClr val="tx1"/>
                </a:solidFill>
              </a:rPr>
              <a:t>MIN</a:t>
            </a:r>
            <a:r>
              <a:rPr kumimoji="1" lang="ja-JP" altLang="en-US" dirty="0">
                <a:solidFill>
                  <a:schemeClr val="tx1"/>
                </a:solidFill>
              </a:rPr>
              <a:t>割れ、</a:t>
            </a:r>
            <a:r>
              <a:rPr lang="en-US" altLang="ja-JP" dirty="0">
                <a:solidFill>
                  <a:schemeClr val="tx1"/>
                </a:solidFill>
              </a:rPr>
              <a:t>MAX</a:t>
            </a:r>
            <a:r>
              <a:rPr lang="ja-JP" altLang="en-US" dirty="0">
                <a:solidFill>
                  <a:schemeClr val="tx1"/>
                </a:solidFill>
              </a:rPr>
              <a:t>超え時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110968C-BF00-F90E-2BA5-495CB7D89282}"/>
              </a:ext>
            </a:extLst>
          </p:cNvPr>
          <p:cNvSpPr/>
          <p:nvPr/>
        </p:nvSpPr>
        <p:spPr>
          <a:xfrm>
            <a:off x="10394274" y="4268538"/>
            <a:ext cx="288000" cy="28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350EAE3-FCA9-E17D-908D-C0B59B460E90}"/>
              </a:ext>
            </a:extLst>
          </p:cNvPr>
          <p:cNvSpPr/>
          <p:nvPr/>
        </p:nvSpPr>
        <p:spPr>
          <a:xfrm>
            <a:off x="10682273" y="4522538"/>
            <a:ext cx="288000" cy="28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A167F20-CB51-9332-6459-F8FAA60EFBE9}"/>
              </a:ext>
            </a:extLst>
          </p:cNvPr>
          <p:cNvSpPr/>
          <p:nvPr/>
        </p:nvSpPr>
        <p:spPr>
          <a:xfrm>
            <a:off x="10970274" y="4522538"/>
            <a:ext cx="288000" cy="288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DA1803D-398E-E703-4AE8-E080D9FCEC33}"/>
              </a:ext>
            </a:extLst>
          </p:cNvPr>
          <p:cNvSpPr/>
          <p:nvPr/>
        </p:nvSpPr>
        <p:spPr>
          <a:xfrm>
            <a:off x="524935" y="5284313"/>
            <a:ext cx="5486399" cy="906986"/>
          </a:xfrm>
          <a:prstGeom prst="roundRect">
            <a:avLst>
              <a:gd name="adj" fmla="val 919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集荷欠品時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ja-JP" altLang="en-US" dirty="0">
                <a:solidFill>
                  <a:schemeClr val="tx1"/>
                </a:solidFill>
              </a:rPr>
              <a:t>出庫指示があるの在庫</a:t>
            </a:r>
            <a:r>
              <a:rPr lang="en-US" altLang="ja-JP" dirty="0">
                <a:solidFill>
                  <a:schemeClr val="tx1"/>
                </a:solidFill>
              </a:rPr>
              <a:t>0</a:t>
            </a:r>
            <a:r>
              <a:rPr lang="ja-JP" altLang="en-US" dirty="0">
                <a:solidFill>
                  <a:schemeClr val="tx1"/>
                </a:solidFill>
              </a:rPr>
              <a:t>で出庫できないとき）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6A2228E-3FDE-668F-1D55-9305ED42F4E9}"/>
              </a:ext>
            </a:extLst>
          </p:cNvPr>
          <p:cNvSpPr/>
          <p:nvPr/>
        </p:nvSpPr>
        <p:spPr>
          <a:xfrm>
            <a:off x="7281332" y="5284313"/>
            <a:ext cx="4765792" cy="906986"/>
          </a:xfrm>
          <a:prstGeom prst="roundRect">
            <a:avLst>
              <a:gd name="adj" fmla="val 9199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設計値</a:t>
            </a:r>
            <a:r>
              <a:rPr kumimoji="1" lang="en-US" altLang="ja-JP" dirty="0">
                <a:solidFill>
                  <a:schemeClr val="tx1"/>
                </a:solidFill>
              </a:rPr>
              <a:t>MIN</a:t>
            </a:r>
            <a:r>
              <a:rPr kumimoji="1" lang="ja-JP" altLang="en-US" dirty="0">
                <a:solidFill>
                  <a:schemeClr val="tx1"/>
                </a:solidFill>
              </a:rPr>
              <a:t>割れ、</a:t>
            </a:r>
            <a:r>
              <a:rPr lang="en-US" altLang="ja-JP" dirty="0">
                <a:solidFill>
                  <a:schemeClr val="tx1"/>
                </a:solidFill>
              </a:rPr>
              <a:t>MAX</a:t>
            </a:r>
            <a:r>
              <a:rPr lang="ja-JP" altLang="en-US" dirty="0">
                <a:solidFill>
                  <a:schemeClr val="tx1"/>
                </a:solidFill>
              </a:rPr>
              <a:t>超え時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3F99011-0AFC-3C22-6CE0-EC44412DF39D}"/>
              </a:ext>
            </a:extLst>
          </p:cNvPr>
          <p:cNvCxnSpPr>
            <a:cxnSpLocks/>
            <a:stCxn id="14" idx="3"/>
            <a:endCxn id="25" idx="0"/>
          </p:cNvCxnSpPr>
          <p:nvPr/>
        </p:nvCxnSpPr>
        <p:spPr>
          <a:xfrm flipH="1">
            <a:off x="3268135" y="4673890"/>
            <a:ext cx="911450" cy="6104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BF31EC8-7ABD-206A-80B1-902DD7838BD8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 flipH="1">
            <a:off x="9664228" y="4514361"/>
            <a:ext cx="772223" cy="7699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182612B-C8DF-F089-DF20-D6D7E17C03B2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9664228" y="4768361"/>
            <a:ext cx="1060222" cy="5159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5F7DFC-DB07-8287-CBFC-0D5A047AEDC3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 flipH="1">
            <a:off x="9664228" y="4810538"/>
            <a:ext cx="1450046" cy="473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4BE7A3-CADE-EBE6-D93B-45C8F6E107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F56CC-E751-B9DC-9015-63A942EC0F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質問メモ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03074-DD7B-1E0B-04D3-42AA151325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1,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7C6AE88-C7B8-50C5-5D47-C084803D7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31890"/>
              </p:ext>
            </p:extLst>
          </p:nvPr>
        </p:nvGraphicFramePr>
        <p:xfrm>
          <a:off x="443076" y="767396"/>
          <a:ext cx="1134155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84">
                  <a:extLst>
                    <a:ext uri="{9D8B030D-6E8A-4147-A177-3AD203B41FA5}">
                      <a16:colId xmlns:a16="http://schemas.microsoft.com/office/drawing/2014/main" val="3465895995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969844232"/>
                    </a:ext>
                  </a:extLst>
                </a:gridCol>
                <a:gridCol w="6440471">
                  <a:extLst>
                    <a:ext uri="{9D8B030D-6E8A-4147-A177-3AD203B41FA5}">
                      <a16:colId xmlns:a16="http://schemas.microsoft.com/office/drawing/2014/main" val="257326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質問</a:t>
                      </a:r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1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在庫を管理線で管理したい理由は？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現場で管理線は活用している？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管理線で管理することで何ができる？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9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管理線はアイシン独自の考え方？他社も利用している考え方？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3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4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984B46-5557-FE02-445E-A44CA194C1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BA971-F6DA-A2A8-19C0-E7EC6C5331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期待効果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3F7CC9-72B0-4ADD-B5E1-D31A37EDF7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6,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AF7ED24-194E-2C85-EB7D-32CEFA4E8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7070"/>
              </p:ext>
            </p:extLst>
          </p:nvPr>
        </p:nvGraphicFramePr>
        <p:xfrm>
          <a:off x="443078" y="767396"/>
          <a:ext cx="11341554" cy="585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8311">
                  <a:extLst>
                    <a:ext uri="{9D8B030D-6E8A-4147-A177-3AD203B41FA5}">
                      <a16:colId xmlns:a16="http://schemas.microsoft.com/office/drawing/2014/main" val="1102829520"/>
                    </a:ext>
                  </a:extLst>
                </a:gridCol>
                <a:gridCol w="2268311">
                  <a:extLst>
                    <a:ext uri="{9D8B030D-6E8A-4147-A177-3AD203B41FA5}">
                      <a16:colId xmlns:a16="http://schemas.microsoft.com/office/drawing/2014/main" val="544006868"/>
                    </a:ext>
                  </a:extLst>
                </a:gridCol>
                <a:gridCol w="2628264">
                  <a:extLst>
                    <a:ext uri="{9D8B030D-6E8A-4147-A177-3AD203B41FA5}">
                      <a16:colId xmlns:a16="http://schemas.microsoft.com/office/drawing/2014/main" val="3386864802"/>
                    </a:ext>
                  </a:extLst>
                </a:gridCol>
                <a:gridCol w="1485236">
                  <a:extLst>
                    <a:ext uri="{9D8B030D-6E8A-4147-A177-3AD203B41FA5}">
                      <a16:colId xmlns:a16="http://schemas.microsoft.com/office/drawing/2014/main" val="3672129275"/>
                    </a:ext>
                  </a:extLst>
                </a:gridCol>
                <a:gridCol w="2691432">
                  <a:extLst>
                    <a:ext uri="{9D8B030D-6E8A-4147-A177-3AD203B41FA5}">
                      <a16:colId xmlns:a16="http://schemas.microsoft.com/office/drawing/2014/main" val="1403284701"/>
                    </a:ext>
                  </a:extLst>
                </a:gridCol>
              </a:tblGrid>
              <a:tr h="34641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工場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実施内容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ステータス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状況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70861"/>
                  </a:ext>
                </a:extLst>
              </a:tr>
              <a:tr h="346412">
                <a:tc rowSpan="6">
                  <a:txBody>
                    <a:bodyPr/>
                    <a:lstStyle/>
                    <a:p>
                      <a:r>
                        <a:rPr kumimoji="1" lang="ja-JP" altLang="en-US" dirty="0"/>
                        <a:t>安城第一工場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T403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①データ収集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kumimoji="1" lang="ja-JP" altLang="en-US" dirty="0"/>
                        <a:t>欠品や過多無し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75637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②可視化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72083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➂かんばん適正化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15415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T157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①データ収集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537408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②可視化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44863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➂かんばん適正化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68087"/>
                  </a:ext>
                </a:extLst>
              </a:tr>
              <a:tr h="346412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安城第二工場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T447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①データ収集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23519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②可視化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89127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➂かんばん適正化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72212"/>
                  </a:ext>
                </a:extLst>
              </a:tr>
              <a:tr h="346412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田原工場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T320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①データ収集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過多による困りごとが存在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934892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②可視化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99320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➂かんばん適正化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77491"/>
                  </a:ext>
                </a:extLst>
              </a:tr>
              <a:tr h="346412">
                <a:tc rowSpan="3">
                  <a:txBody>
                    <a:bodyPr/>
                    <a:lstStyle/>
                    <a:p>
                      <a:r>
                        <a:rPr kumimoji="1" lang="ja-JP" altLang="en-US" dirty="0"/>
                        <a:t>その他工場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①データ収集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89306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②可視化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20203"/>
                  </a:ext>
                </a:extLst>
              </a:tr>
              <a:tr h="34641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➂かんばん適正化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9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25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E13034-F80C-E189-4AD2-BEE702F49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0D9F9-BFFD-4E7B-B25B-18C30242A9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15922-7BED-42FC-617E-F6F5BCF5D2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D9BD76-40DE-A0E8-896C-5D9520363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43275"/>
              </p:ext>
            </p:extLst>
          </p:nvPr>
        </p:nvGraphicFramePr>
        <p:xfrm>
          <a:off x="443077" y="767396"/>
          <a:ext cx="113415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323">
                  <a:extLst>
                    <a:ext uri="{9D8B030D-6E8A-4147-A177-3AD203B41FA5}">
                      <a16:colId xmlns:a16="http://schemas.microsoft.com/office/drawing/2014/main" val="3791164568"/>
                    </a:ext>
                  </a:extLst>
                </a:gridCol>
                <a:gridCol w="5057713">
                  <a:extLst>
                    <a:ext uri="{9D8B030D-6E8A-4147-A177-3AD203B41FA5}">
                      <a16:colId xmlns:a16="http://schemas.microsoft.com/office/drawing/2014/main" val="260190001"/>
                    </a:ext>
                  </a:extLst>
                </a:gridCol>
                <a:gridCol w="3780518">
                  <a:extLst>
                    <a:ext uri="{9D8B030D-6E8A-4147-A177-3AD203B41FA5}">
                      <a16:colId xmlns:a16="http://schemas.microsoft.com/office/drawing/2014/main" val="2396868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My-env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run_main.py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main_v3.py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analysis_v3.py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forecast_v3.py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1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functions_v3.py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read_v3.py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7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E20E49-FA1B-DDA5-D171-DA31DA57E9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E9177-9E1E-6E06-AD0B-59B58204EC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2000" dirty="0"/>
              <a:t>24</a:t>
            </a:r>
            <a:r>
              <a:rPr kumimoji="1" lang="ja-JP" altLang="en-US" sz="2000" dirty="0"/>
              <a:t>年度　下期スケジュール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25FB0-67F1-9C31-7466-28CB4AE48CE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61CB42-C016-9D72-D361-7C1B08E1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5084"/>
              </p:ext>
            </p:extLst>
          </p:nvPr>
        </p:nvGraphicFramePr>
        <p:xfrm>
          <a:off x="443077" y="767396"/>
          <a:ext cx="11341555" cy="343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03">
                  <a:extLst>
                    <a:ext uri="{9D8B030D-6E8A-4147-A177-3AD203B41FA5}">
                      <a16:colId xmlns:a16="http://schemas.microsoft.com/office/drawing/2014/main" val="4284086573"/>
                    </a:ext>
                  </a:extLst>
                </a:gridCol>
                <a:gridCol w="1937507">
                  <a:extLst>
                    <a:ext uri="{9D8B030D-6E8A-4147-A177-3AD203B41FA5}">
                      <a16:colId xmlns:a16="http://schemas.microsoft.com/office/drawing/2014/main" val="499145229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388071286"/>
                    </a:ext>
                  </a:extLst>
                </a:gridCol>
                <a:gridCol w="3304127">
                  <a:extLst>
                    <a:ext uri="{9D8B030D-6E8A-4147-A177-3AD203B41FA5}">
                      <a16:colId xmlns:a16="http://schemas.microsoft.com/office/drawing/2014/main" val="1261974943"/>
                    </a:ext>
                  </a:extLst>
                </a:gridCol>
                <a:gridCol w="3304127">
                  <a:extLst>
                    <a:ext uri="{9D8B030D-6E8A-4147-A177-3AD203B41FA5}">
                      <a16:colId xmlns:a16="http://schemas.microsoft.com/office/drawing/2014/main" val="731565432"/>
                    </a:ext>
                  </a:extLst>
                </a:gridCol>
              </a:tblGrid>
              <a:tr h="4873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#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実施事項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担当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期限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718995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ユースケース整理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の業務フロー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08881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異常ターゲット整理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・設計値</a:t>
                      </a:r>
                      <a:r>
                        <a:rPr kumimoji="1" lang="en-US" altLang="ja-JP" sz="1200" dirty="0"/>
                        <a:t>MIN</a:t>
                      </a:r>
                      <a:r>
                        <a:rPr kumimoji="1" lang="ja-JP" altLang="en-US" sz="1200" dirty="0"/>
                        <a:t>を下回った回数？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596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要因整理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665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データ取得条件整理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155598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データ収集依頼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46374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データ収集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1992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精度検証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59248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効果検証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55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9043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ISIN_210408">
    <a:dk1>
      <a:srgbClr val="333333"/>
    </a:dk1>
    <a:lt1>
      <a:sysClr val="window" lastClr="FFFFFF"/>
    </a:lt1>
    <a:dk2>
      <a:srgbClr val="000000"/>
    </a:dk2>
    <a:lt2>
      <a:srgbClr val="F2F2F2"/>
    </a:lt2>
    <a:accent1>
      <a:srgbClr val="001A72"/>
    </a:accent1>
    <a:accent2>
      <a:srgbClr val="405395"/>
    </a:accent2>
    <a:accent3>
      <a:srgbClr val="808CB8"/>
    </a:accent3>
    <a:accent4>
      <a:srgbClr val="BFC6DC"/>
    </a:accent4>
    <a:accent5>
      <a:srgbClr val="008CD2"/>
    </a:accent5>
    <a:accent6>
      <a:srgbClr val="FA0A3C"/>
    </a:accent6>
    <a:hlink>
      <a:srgbClr val="00376B"/>
    </a:hlink>
    <a:folHlink>
      <a:srgbClr val="6E1E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76795</TotalTime>
  <Words>1316</Words>
  <Application>Microsoft Office PowerPoint</Application>
  <PresentationFormat>ワイド画面</PresentationFormat>
  <Paragraphs>305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20</vt:i4>
      </vt:variant>
    </vt:vector>
  </HeadingPairs>
  <TitlesOfParts>
    <vt:vector size="29" baseType="lpstr">
      <vt:lpstr>メイリオ</vt:lpstr>
      <vt:lpstr>游ゴシック</vt:lpstr>
      <vt:lpstr>Arial</vt:lpstr>
      <vt:lpstr>Consolas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193</cp:revision>
  <dcterms:created xsi:type="dcterms:W3CDTF">2022-01-19T01:36:44Z</dcterms:created>
  <dcterms:modified xsi:type="dcterms:W3CDTF">2024-12-10T23:24:28Z</dcterms:modified>
</cp:coreProperties>
</file>