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8"/>
  </p:notes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00FF"/>
    <a:srgbClr val="99FFCC"/>
    <a:srgbClr val="FA0A3C"/>
    <a:srgbClr val="FFCC66"/>
    <a:srgbClr val="CCECFF"/>
    <a:srgbClr val="FFCCFF"/>
    <a:srgbClr val="CCFFCC"/>
    <a:srgbClr val="99FF99"/>
    <a:srgbClr val="0596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4B3DE-25EF-4C28-B600-4661CE0287A6}" v="47" dt="2024-07-21T02:05:1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90969" autoAdjust="0"/>
  </p:normalViewPr>
  <p:slideViewPr>
    <p:cSldViewPr snapToGrid="0">
      <p:cViewPr varScale="1">
        <p:scale>
          <a:sx n="146" d="100"/>
          <a:sy n="146" d="100"/>
        </p:scale>
        <p:origin x="173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-131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品番：●●●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Sheet1!$A$2:$A$17</c:f>
              <c:strCache>
                <c:ptCount val="16"/>
                <c:pt idx="0">
                  <c:v>10月25日 8時</c:v>
                </c:pt>
                <c:pt idx="1">
                  <c:v>10月25日 9時</c:v>
                </c:pt>
                <c:pt idx="2">
                  <c:v>10月25日 10時</c:v>
                </c:pt>
                <c:pt idx="3">
                  <c:v>10月25日 11時</c:v>
                </c:pt>
                <c:pt idx="4">
                  <c:v>10月25日 12時</c:v>
                </c:pt>
                <c:pt idx="5">
                  <c:v>10月25日 13時</c:v>
                </c:pt>
                <c:pt idx="6">
                  <c:v>10月25日 14時</c:v>
                </c:pt>
                <c:pt idx="7">
                  <c:v>10月25日 15時</c:v>
                </c:pt>
                <c:pt idx="8">
                  <c:v>10月25日 16時</c:v>
                </c:pt>
                <c:pt idx="9">
                  <c:v>10月25日 17時</c:v>
                </c:pt>
                <c:pt idx="10">
                  <c:v>10月25日 18時</c:v>
                </c:pt>
                <c:pt idx="11">
                  <c:v>10月25日 19時</c:v>
                </c:pt>
                <c:pt idx="12">
                  <c:v>10月25日 20時</c:v>
                </c:pt>
                <c:pt idx="13">
                  <c:v>10月25日 21時</c:v>
                </c:pt>
                <c:pt idx="14">
                  <c:v>10月25日 22時</c:v>
                </c:pt>
                <c:pt idx="15">
                  <c:v>10月25日 23時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8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4</c:v>
                </c:pt>
                <c:pt idx="1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A6-4E61-AEC5-3256F91DD0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8965488"/>
        <c:axId val="398965968"/>
      </c:lineChart>
      <c:catAx>
        <c:axId val="39896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98965968"/>
        <c:crosses val="autoZero"/>
        <c:auto val="1"/>
        <c:lblAlgn val="ctr"/>
        <c:lblOffset val="100"/>
        <c:noMultiLvlLbl val="0"/>
      </c:catAx>
      <c:valAx>
        <c:axId val="39896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9896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95DA-1DED-4351-A436-B02E859C15B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00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200" dirty="0"/>
              <a:t>考え方が違う</a:t>
            </a:r>
            <a:endParaRPr kumimoji="1" lang="en-US" altLang="ja-JP" sz="1200" dirty="0"/>
          </a:p>
          <a:p>
            <a:endParaRPr lang="en-US" altLang="ja-JP" sz="1200" dirty="0"/>
          </a:p>
          <a:p>
            <a:r>
              <a:rPr kumimoji="1" lang="ja-JP" altLang="en-US" sz="1200" dirty="0"/>
              <a:t>もの革さん</a:t>
            </a:r>
            <a:endParaRPr kumimoji="1" lang="en-US" altLang="ja-JP" sz="1200" dirty="0"/>
          </a:p>
          <a:p>
            <a:r>
              <a:rPr lang="ja-JP" altLang="en-US" sz="1200" dirty="0"/>
              <a:t>・やってみてから考える、やりながらブラッシュアップする</a:t>
            </a:r>
            <a:endParaRPr lang="en-US" altLang="ja-JP" sz="1200" dirty="0"/>
          </a:p>
          <a:p>
            <a:r>
              <a:rPr lang="ja-JP" altLang="en-US" sz="1200" dirty="0"/>
              <a:t>↑会議に参加するだけで</a:t>
            </a:r>
            <a:endParaRPr lang="en-US" altLang="ja-JP" sz="1200" dirty="0"/>
          </a:p>
          <a:p>
            <a:endParaRPr kumimoji="1" lang="en-US" altLang="ja-JP" sz="1200" dirty="0"/>
          </a:p>
          <a:p>
            <a:r>
              <a:rPr lang="en-US" altLang="ja-JP" sz="1200" dirty="0"/>
              <a:t>DS</a:t>
            </a:r>
            <a:r>
              <a:rPr lang="ja-JP" altLang="en-US" sz="1200" dirty="0"/>
              <a:t>部</a:t>
            </a:r>
            <a:endParaRPr lang="en-US" altLang="ja-JP" sz="1200" dirty="0"/>
          </a:p>
          <a:p>
            <a:r>
              <a:rPr kumimoji="1" lang="ja-JP" altLang="en-US" sz="1200" dirty="0"/>
              <a:t>・要件を明確にしてから開発</a:t>
            </a:r>
            <a:endParaRPr kumimoji="1" lang="en-US" altLang="ja-JP" sz="1200" dirty="0"/>
          </a:p>
          <a:p>
            <a:r>
              <a:rPr lang="ja-JP" altLang="en-US" sz="1200" dirty="0"/>
              <a:t>・もの革さん現場の発言が正しいのか判断できない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95DA-1DED-4351-A436-B02E859C15B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275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0036734-z100\Desktop\太向\プレゼンフォーマット\02_アイシングループロゴ\AISINGROUP_LOGODATA_201509\PNG\PNG_color\positive\AG_logo_variation1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40" y="1"/>
            <a:ext cx="789435" cy="7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0" y="686831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6431" y="188641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66103" y="6519532"/>
            <a:ext cx="399468" cy="2462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5AE6374-B558-476C-B6C5-10222A839C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28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23,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3" r:id="rId2"/>
    <p:sldLayoutId id="2147483686" r:id="rId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November 23,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3513245-61BC-0133-DDD7-D08D545115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FC82BF-B3B2-57EC-793E-B18D77829F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整備室のコントロール室</a:t>
            </a:r>
            <a:r>
              <a:rPr lang="en-US" altLang="ja-JP" dirty="0"/>
              <a:t>/</a:t>
            </a:r>
            <a:r>
              <a:rPr kumimoji="1" lang="ja-JP" altLang="en-US" dirty="0"/>
              <a:t>管制室化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7C263C-9D0B-43DF-9E20-EB2B7E5CDC7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23, 2024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DE20EC-898E-1C39-3B59-2098DDDF33E8}"/>
              </a:ext>
            </a:extLst>
          </p:cNvPr>
          <p:cNvSpPr txBox="1"/>
          <p:nvPr/>
        </p:nvSpPr>
        <p:spPr>
          <a:xfrm>
            <a:off x="443077" y="7673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＜整備室＞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79DDB87-CBC2-4EA4-ACC0-F8EC9381E546}"/>
              </a:ext>
            </a:extLst>
          </p:cNvPr>
          <p:cNvSpPr txBox="1"/>
          <p:nvPr/>
        </p:nvSpPr>
        <p:spPr>
          <a:xfrm>
            <a:off x="5858357" y="7673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＜管制室＞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38EAA276-FCFE-1245-4402-2A53DD13A876}"/>
              </a:ext>
            </a:extLst>
          </p:cNvPr>
          <p:cNvSpPr/>
          <p:nvPr/>
        </p:nvSpPr>
        <p:spPr>
          <a:xfrm>
            <a:off x="4818364" y="1191418"/>
            <a:ext cx="60960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637D67F-3D37-A6D2-B191-EF999BB5EA63}"/>
              </a:ext>
            </a:extLst>
          </p:cNvPr>
          <p:cNvSpPr/>
          <p:nvPr/>
        </p:nvSpPr>
        <p:spPr>
          <a:xfrm>
            <a:off x="553690" y="1136728"/>
            <a:ext cx="3713509" cy="47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84B2533-017F-CE5A-B8A3-274606A7BDD7}"/>
              </a:ext>
            </a:extLst>
          </p:cNvPr>
          <p:cNvSpPr/>
          <p:nvPr/>
        </p:nvSpPr>
        <p:spPr>
          <a:xfrm>
            <a:off x="5979130" y="1082038"/>
            <a:ext cx="3713509" cy="47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17FF2C-5109-08D1-5654-A0A2641361E5}"/>
              </a:ext>
            </a:extLst>
          </p:cNvPr>
          <p:cNvSpPr txBox="1"/>
          <p:nvPr/>
        </p:nvSpPr>
        <p:spPr>
          <a:xfrm>
            <a:off x="5583835" y="7353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工務の権限一部移譲？</a:t>
            </a:r>
            <a:endParaRPr kumimoji="1" lang="ja-JP" altLang="en-US" dirty="0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F188ABBE-6E64-833E-63DA-5C4A6C43FF8D}"/>
              </a:ext>
            </a:extLst>
          </p:cNvPr>
          <p:cNvCxnSpPr>
            <a:cxnSpLocks/>
            <a:stCxn id="10" idx="3"/>
            <a:endCxn id="6" idx="3"/>
          </p:cNvCxnSpPr>
          <p:nvPr/>
        </p:nvCxnSpPr>
        <p:spPr>
          <a:xfrm flipH="1">
            <a:off x="7197185" y="258202"/>
            <a:ext cx="879640" cy="693860"/>
          </a:xfrm>
          <a:prstGeom prst="curvedConnector3">
            <a:avLst>
              <a:gd name="adj1" fmla="val -259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7C1DACC-1F04-E8DB-9903-037310B5623C}"/>
              </a:ext>
            </a:extLst>
          </p:cNvPr>
          <p:cNvSpPr txBox="1"/>
          <p:nvPr/>
        </p:nvSpPr>
        <p:spPr>
          <a:xfrm>
            <a:off x="443077" y="204505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基盤技術として在庫予測が必要</a:t>
            </a:r>
            <a:endParaRPr kumimoji="1" lang="en-US" altLang="ja-JP" dirty="0"/>
          </a:p>
        </p:txBody>
      </p:sp>
      <p:graphicFrame>
        <p:nvGraphicFramePr>
          <p:cNvPr id="19" name="グラフ 18">
            <a:extLst>
              <a:ext uri="{FF2B5EF4-FFF2-40B4-BE49-F238E27FC236}">
                <a16:creationId xmlns:a16="http://schemas.microsoft.com/office/drawing/2014/main" id="{F27827D3-115D-565E-AE5A-CB073B075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311333"/>
              </p:ext>
            </p:extLst>
          </p:nvPr>
        </p:nvGraphicFramePr>
        <p:xfrm>
          <a:off x="407368" y="2372161"/>
          <a:ext cx="8128000" cy="3219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E8DCF15-11CE-2668-D8FE-42F7EFF5F5B2}"/>
              </a:ext>
            </a:extLst>
          </p:cNvPr>
          <p:cNvSpPr/>
          <p:nvPr/>
        </p:nvSpPr>
        <p:spPr>
          <a:xfrm>
            <a:off x="2562447" y="2557928"/>
            <a:ext cx="5720316" cy="1610034"/>
          </a:xfrm>
          <a:prstGeom prst="rect">
            <a:avLst/>
          </a:prstGeom>
          <a:solidFill>
            <a:srgbClr val="FA0A3C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A6DC4AA-F010-0C3C-DF51-D22EAD8DADC4}"/>
              </a:ext>
            </a:extLst>
          </p:cNvPr>
          <p:cNvSpPr txBox="1"/>
          <p:nvPr/>
        </p:nvSpPr>
        <p:spPr>
          <a:xfrm>
            <a:off x="7512718" y="26115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未来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79544A4-6AA6-0335-6970-50F740D39BD5}"/>
              </a:ext>
            </a:extLst>
          </p:cNvPr>
          <p:cNvSpPr txBox="1"/>
          <p:nvPr/>
        </p:nvSpPr>
        <p:spPr>
          <a:xfrm>
            <a:off x="8460937" y="2722580"/>
            <a:ext cx="3647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活用１：投入作業者への入庫指示</a:t>
            </a:r>
            <a:endParaRPr kumimoji="1" lang="en-US" altLang="ja-JP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E71916B-B35B-0187-80F7-2450B49F22DF}"/>
              </a:ext>
            </a:extLst>
          </p:cNvPr>
          <p:cNvSpPr txBox="1"/>
          <p:nvPr/>
        </p:nvSpPr>
        <p:spPr>
          <a:xfrm>
            <a:off x="8460940" y="3224875"/>
            <a:ext cx="3647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活用２：○○</a:t>
            </a:r>
            <a:endParaRPr kumimoji="1" lang="en-US" altLang="ja-JP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B1312B4-FDF8-420C-2B07-17BBD7201A55}"/>
              </a:ext>
            </a:extLst>
          </p:cNvPr>
          <p:cNvSpPr txBox="1"/>
          <p:nvPr/>
        </p:nvSpPr>
        <p:spPr>
          <a:xfrm>
            <a:off x="8460937" y="3709628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活用３：△△</a:t>
            </a:r>
            <a:endParaRPr kumimoji="1" lang="en-US" altLang="ja-JP" dirty="0"/>
          </a:p>
        </p:txBody>
      </p:sp>
      <p:sp>
        <p:nvSpPr>
          <p:cNvPr id="27" name="矢印: 下カーブ 26">
            <a:extLst>
              <a:ext uri="{FF2B5EF4-FFF2-40B4-BE49-F238E27FC236}">
                <a16:creationId xmlns:a16="http://schemas.microsoft.com/office/drawing/2014/main" id="{A3D78DDB-F559-0B40-2CAF-4A8E6726A5D9}"/>
              </a:ext>
            </a:extLst>
          </p:cNvPr>
          <p:cNvSpPr/>
          <p:nvPr/>
        </p:nvSpPr>
        <p:spPr>
          <a:xfrm>
            <a:off x="8089887" y="2341365"/>
            <a:ext cx="709209" cy="31115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030A2FF-D89C-7965-8F23-E789EE03FA0E}"/>
              </a:ext>
            </a:extLst>
          </p:cNvPr>
          <p:cNvSpPr txBox="1"/>
          <p:nvPr/>
        </p:nvSpPr>
        <p:spPr>
          <a:xfrm>
            <a:off x="7648744" y="191670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予測値の活用（今までやれなかったこと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69E7828-31C4-F97B-DD5A-2C761EA22890}"/>
              </a:ext>
            </a:extLst>
          </p:cNvPr>
          <p:cNvSpPr/>
          <p:nvPr/>
        </p:nvSpPr>
        <p:spPr>
          <a:xfrm>
            <a:off x="1933360" y="3961131"/>
            <a:ext cx="360000" cy="36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2B1C4D-33E0-6989-FC75-D5B1C1EC1C49}"/>
              </a:ext>
            </a:extLst>
          </p:cNvPr>
          <p:cNvSpPr txBox="1"/>
          <p:nvPr/>
        </p:nvSpPr>
        <p:spPr>
          <a:xfrm>
            <a:off x="1766353" y="35764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現在</a:t>
            </a:r>
          </a:p>
        </p:txBody>
      </p:sp>
      <p:sp>
        <p:nvSpPr>
          <p:cNvPr id="31" name="吹き出し: 四角形 30">
            <a:extLst>
              <a:ext uri="{FF2B5EF4-FFF2-40B4-BE49-F238E27FC236}">
                <a16:creationId xmlns:a16="http://schemas.microsoft.com/office/drawing/2014/main" id="{6EA7286B-96FB-D05D-F75E-2D6C5B28103A}"/>
              </a:ext>
            </a:extLst>
          </p:cNvPr>
          <p:cNvSpPr/>
          <p:nvPr/>
        </p:nvSpPr>
        <p:spPr>
          <a:xfrm>
            <a:off x="83909" y="4926722"/>
            <a:ext cx="5536054" cy="1610034"/>
          </a:xfrm>
          <a:prstGeom prst="wedgeRectCallout">
            <a:avLst>
              <a:gd name="adj1" fmla="val -13969"/>
              <a:gd name="adj2" fmla="val -926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800" b="1" dirty="0">
              <a:solidFill>
                <a:schemeClr val="tx1"/>
              </a:solidFill>
            </a:endParaRPr>
          </a:p>
          <a:p>
            <a:r>
              <a:rPr lang="ja-JP" altLang="en-US" sz="1600" b="1" dirty="0">
                <a:solidFill>
                  <a:schemeClr val="tx1"/>
                </a:solidFill>
              </a:rPr>
              <a:t>整備室の部品在庫が</a:t>
            </a:r>
            <a:r>
              <a:rPr lang="en-US" altLang="ja-JP" sz="1600" b="1" dirty="0">
                <a:solidFill>
                  <a:schemeClr val="tx1"/>
                </a:solidFill>
              </a:rPr>
              <a:t>0</a:t>
            </a:r>
            <a:r>
              <a:rPr lang="ja-JP" altLang="en-US" sz="1600" b="1" dirty="0">
                <a:solidFill>
                  <a:schemeClr val="tx1"/>
                </a:solidFill>
              </a:rPr>
              <a:t>の時は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在庫リミット計算が必要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lang="en-US" altLang="ja-JP" sz="1600" dirty="0">
                <a:solidFill>
                  <a:schemeClr val="tx1"/>
                </a:solidFill>
              </a:rPr>
              <a:t>※</a:t>
            </a:r>
            <a:r>
              <a:rPr lang="ja-JP" altLang="en-US" sz="1600" dirty="0">
                <a:solidFill>
                  <a:schemeClr val="tx1"/>
                </a:solidFill>
              </a:rPr>
              <a:t>厳密には部品在庫が</a:t>
            </a:r>
            <a:r>
              <a:rPr lang="en-US" altLang="ja-JP" sz="1600" dirty="0">
                <a:solidFill>
                  <a:schemeClr val="tx1"/>
                </a:solidFill>
              </a:rPr>
              <a:t>0</a:t>
            </a:r>
            <a:r>
              <a:rPr lang="ja-JP" altLang="en-US" sz="1600" dirty="0">
                <a:solidFill>
                  <a:schemeClr val="tx1"/>
                </a:solidFill>
              </a:rPr>
              <a:t>＆集荷指示があるとき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残りの工場内在庫（軒先、</a:t>
            </a:r>
            <a:r>
              <a:rPr lang="en-US" altLang="ja-JP" sz="1600" dirty="0">
                <a:solidFill>
                  <a:schemeClr val="tx1"/>
                </a:solidFill>
              </a:rPr>
              <a:t>AGV</a:t>
            </a:r>
            <a:r>
              <a:rPr lang="ja-JP" altLang="en-US" sz="1600" dirty="0">
                <a:solidFill>
                  <a:schemeClr val="tx1"/>
                </a:solidFill>
              </a:rPr>
              <a:t>移動含む）と納入予定箱数、使用予定箱数をもとに組立ラインが止まらないか計算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72DC15D-EAFA-7FF7-62CB-76A790681D60}"/>
              </a:ext>
            </a:extLst>
          </p:cNvPr>
          <p:cNvSpPr txBox="1"/>
          <p:nvPr/>
        </p:nvSpPr>
        <p:spPr>
          <a:xfrm>
            <a:off x="8733688" y="4277627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活用の具体案はまだない</a:t>
            </a:r>
            <a:endParaRPr kumimoji="1" lang="en-US" altLang="ja-JP" b="1" dirty="0"/>
          </a:p>
          <a:p>
            <a:r>
              <a:rPr kumimoji="1" lang="ja-JP" altLang="en-US" b="1" dirty="0"/>
              <a:t>どの粒度で予測が必要か不明</a:t>
            </a:r>
          </a:p>
        </p:txBody>
      </p:sp>
      <p:sp>
        <p:nvSpPr>
          <p:cNvPr id="34" name="矢印: 上向き折線 33">
            <a:extLst>
              <a:ext uri="{FF2B5EF4-FFF2-40B4-BE49-F238E27FC236}">
                <a16:creationId xmlns:a16="http://schemas.microsoft.com/office/drawing/2014/main" id="{8D84AD20-F1A5-7905-8AD2-B3595BAC14B0}"/>
              </a:ext>
            </a:extLst>
          </p:cNvPr>
          <p:cNvSpPr/>
          <p:nvPr/>
        </p:nvSpPr>
        <p:spPr>
          <a:xfrm>
            <a:off x="5739913" y="5215836"/>
            <a:ext cx="850392" cy="731520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27A550D-4FE3-1083-48BF-2FAC18CFA702}"/>
              </a:ext>
            </a:extLst>
          </p:cNvPr>
          <p:cNvSpPr txBox="1"/>
          <p:nvPr/>
        </p:nvSpPr>
        <p:spPr>
          <a:xfrm>
            <a:off x="6626014" y="5215836"/>
            <a:ext cx="55177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リミット計算の「</a:t>
            </a:r>
            <a:r>
              <a:rPr lang="ja-JP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工場内在庫</a:t>
            </a:r>
            <a:r>
              <a:rPr lang="en-US" altLang="ja-JP" sz="1600" dirty="0"/>
              <a:t>+</a:t>
            </a:r>
            <a:r>
              <a:rPr lang="ja-JP" altLang="en-US" sz="1600" dirty="0"/>
              <a:t>納入予定箱数</a:t>
            </a:r>
            <a:r>
              <a:rPr lang="en-US" altLang="ja-JP" sz="1600" dirty="0"/>
              <a:t>-</a:t>
            </a:r>
            <a:r>
              <a:rPr lang="ja-JP" altLang="en-US" sz="1600" dirty="0"/>
              <a:t>使用予定箱数」の考え方を「</a:t>
            </a:r>
            <a:r>
              <a:rPr lang="ja-JP" altLang="en-US" sz="1600" dirty="0">
                <a:solidFill>
                  <a:schemeClr val="accent6"/>
                </a:solidFill>
              </a:rPr>
              <a:t>自動ラックの在庫</a:t>
            </a:r>
            <a:r>
              <a:rPr lang="ja-JP" altLang="en-US" sz="1600" dirty="0"/>
              <a:t>＋納入予定箱数</a:t>
            </a:r>
            <a:r>
              <a:rPr lang="en-US" altLang="ja-JP" sz="1600" dirty="0"/>
              <a:t>-</a:t>
            </a:r>
            <a:r>
              <a:rPr lang="ja-JP" altLang="en-US" sz="1600" dirty="0"/>
              <a:t>使用予定箱数」に変えれば、自動ラックの在庫予測が可能</a:t>
            </a:r>
            <a:endParaRPr lang="en-US" altLang="ja-JP" sz="1600" dirty="0"/>
          </a:p>
          <a:p>
            <a:r>
              <a:rPr lang="en-US" altLang="ja-JP" sz="1600" dirty="0"/>
              <a:t>※</a:t>
            </a:r>
            <a:r>
              <a:rPr lang="ja-JP" altLang="en-US" sz="1600" dirty="0"/>
              <a:t>計算式に入る細かいパラメータは変える必要あるが。</a:t>
            </a:r>
            <a:endParaRPr lang="en-US" altLang="ja-JP" sz="1600" dirty="0"/>
          </a:p>
          <a:p>
            <a:r>
              <a:rPr lang="ja-JP" altLang="en-US" sz="1600" dirty="0"/>
              <a:t>　現場の考え方が分かれば数式化できるはず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35F3C5E-A5DF-410E-0D88-A4276F51A94B}"/>
              </a:ext>
            </a:extLst>
          </p:cNvPr>
          <p:cNvSpPr/>
          <p:nvPr/>
        </p:nvSpPr>
        <p:spPr>
          <a:xfrm>
            <a:off x="4818364" y="4739292"/>
            <a:ext cx="1147544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STEP</a:t>
            </a:r>
            <a:r>
              <a:rPr kumimoji="1" lang="ja-JP" altLang="en-US" dirty="0"/>
              <a:t>１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09ED7A5-9C2A-A72B-C8A6-E16A8B52FC20}"/>
              </a:ext>
            </a:extLst>
          </p:cNvPr>
          <p:cNvSpPr/>
          <p:nvPr/>
        </p:nvSpPr>
        <p:spPr>
          <a:xfrm>
            <a:off x="4611652" y="2382125"/>
            <a:ext cx="2259432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STEP</a:t>
            </a:r>
            <a:r>
              <a:rPr lang="ja-JP" altLang="en-US" dirty="0"/>
              <a:t>２：在庫予測</a:t>
            </a:r>
            <a:endParaRPr kumimoji="1" lang="ja-JP" altLang="en-US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9417A3C9-B704-2B13-ADF3-4510364758C9}"/>
              </a:ext>
            </a:extLst>
          </p:cNvPr>
          <p:cNvSpPr/>
          <p:nvPr/>
        </p:nvSpPr>
        <p:spPr>
          <a:xfrm>
            <a:off x="9245766" y="218169"/>
            <a:ext cx="2743033" cy="612648"/>
          </a:xfrm>
          <a:prstGeom prst="wedgeRoundRectCallout">
            <a:avLst>
              <a:gd name="adj1" fmla="val -34908"/>
              <a:gd name="adj2" fmla="val 7079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72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B2A693-A866-5E64-72D2-1B5F33D8FCD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23, 2024</a:t>
            </a:fld>
            <a:endParaRPr 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AEE7C5B-1D00-EE7C-8E4F-FFEC11E09C11}"/>
              </a:ext>
            </a:extLst>
          </p:cNvPr>
          <p:cNvSpPr/>
          <p:nvPr/>
        </p:nvSpPr>
        <p:spPr>
          <a:xfrm>
            <a:off x="675176" y="829828"/>
            <a:ext cx="1320800" cy="165587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+mn-ea"/>
              </a:rPr>
              <a:t>STEP1</a:t>
            </a:r>
            <a:endParaRPr kumimoji="1" lang="ja-JP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82D0A57-FE13-EFF1-D3E7-528A59C29D46}"/>
              </a:ext>
            </a:extLst>
          </p:cNvPr>
          <p:cNvSpPr/>
          <p:nvPr/>
        </p:nvSpPr>
        <p:spPr>
          <a:xfrm>
            <a:off x="661202" y="2686347"/>
            <a:ext cx="1320800" cy="165587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+mn-ea"/>
              </a:rPr>
              <a:t>STEP</a:t>
            </a:r>
            <a:r>
              <a:rPr kumimoji="1" lang="ja-JP" altLang="en-US" sz="2400" b="1" dirty="0">
                <a:solidFill>
                  <a:schemeClr val="bg1"/>
                </a:solidFill>
                <a:latin typeface="+mn-ea"/>
              </a:rPr>
              <a:t>２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788D02C-1001-8C40-ECE2-2E5BD523CF49}"/>
              </a:ext>
            </a:extLst>
          </p:cNvPr>
          <p:cNvSpPr/>
          <p:nvPr/>
        </p:nvSpPr>
        <p:spPr>
          <a:xfrm>
            <a:off x="650506" y="4547868"/>
            <a:ext cx="1320800" cy="165587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+mn-ea"/>
              </a:rPr>
              <a:t>STEP</a:t>
            </a:r>
            <a:r>
              <a:rPr kumimoji="1" lang="ja-JP" altLang="en-US" sz="2400" b="1" dirty="0">
                <a:solidFill>
                  <a:schemeClr val="bg1"/>
                </a:solidFill>
                <a:latin typeface="+mn-ea"/>
              </a:rPr>
              <a:t>３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4B32DF1-12A1-3052-DF9B-C15BAE233A72}"/>
              </a:ext>
            </a:extLst>
          </p:cNvPr>
          <p:cNvSpPr txBox="1"/>
          <p:nvPr/>
        </p:nvSpPr>
        <p:spPr>
          <a:xfrm>
            <a:off x="6357415" y="1212847"/>
            <a:ext cx="12618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軒先</a:t>
            </a:r>
            <a:endParaRPr kumimoji="1" lang="en-US" altLang="ja-JP" sz="1400" dirty="0"/>
          </a:p>
          <a:p>
            <a:r>
              <a:rPr kumimoji="1" lang="ja-JP" altLang="en-US" sz="1400" dirty="0"/>
              <a:t>部品置き場</a:t>
            </a:r>
            <a:endParaRPr kumimoji="1" lang="en-US" altLang="ja-JP" sz="1400" dirty="0"/>
          </a:p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ラック</a:t>
            </a:r>
            <a:endParaRPr kumimoji="1" lang="en-US" altLang="ja-JP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ja-JP" sz="1400" dirty="0"/>
              <a:t>AGV</a:t>
            </a:r>
          </a:p>
          <a:p>
            <a:r>
              <a:rPr kumimoji="1" lang="ja-JP" altLang="en-US" sz="1400" dirty="0"/>
              <a:t>部品シュート</a:t>
            </a:r>
            <a:endParaRPr kumimoji="1" lang="en-US" altLang="ja-JP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9CE191-D97F-EAE7-9848-5BC33B4A28DB}"/>
              </a:ext>
            </a:extLst>
          </p:cNvPr>
          <p:cNvSpPr txBox="1"/>
          <p:nvPr/>
        </p:nvSpPr>
        <p:spPr>
          <a:xfrm>
            <a:off x="7751556" y="1566787"/>
            <a:ext cx="323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+</a:t>
            </a:r>
            <a:r>
              <a:rPr kumimoji="1" lang="ja-JP" altLang="en-US" sz="1400" dirty="0"/>
              <a:t>　納入予定箱数　</a:t>
            </a:r>
            <a:r>
              <a:rPr kumimoji="1" lang="en-US" altLang="ja-JP" dirty="0"/>
              <a:t>–</a:t>
            </a:r>
            <a:r>
              <a:rPr kumimoji="1" lang="ja-JP" altLang="en-US" dirty="0"/>
              <a:t>　</a:t>
            </a:r>
            <a:r>
              <a:rPr kumimoji="1" lang="ja-JP" altLang="en-US" sz="1400" dirty="0"/>
              <a:t>使用</a:t>
            </a:r>
            <a:r>
              <a:rPr lang="ja-JP" altLang="en-US" sz="1400" dirty="0"/>
              <a:t>予定箱数</a:t>
            </a:r>
            <a:endParaRPr kumimoji="1" lang="en-US" altLang="ja-JP" sz="14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7CB4B14-49BA-2D12-2419-475CEB04AB52}"/>
              </a:ext>
            </a:extLst>
          </p:cNvPr>
          <p:cNvSpPr/>
          <p:nvPr/>
        </p:nvSpPr>
        <p:spPr>
          <a:xfrm>
            <a:off x="6311459" y="1161216"/>
            <a:ext cx="1307840" cy="1272809"/>
          </a:xfrm>
          <a:prstGeom prst="roundRect">
            <a:avLst>
              <a:gd name="adj" fmla="val 8889"/>
            </a:avLst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FF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5A9369D-C54B-44CE-4D8B-34E8B5FE1C63}"/>
              </a:ext>
            </a:extLst>
          </p:cNvPr>
          <p:cNvSpPr txBox="1"/>
          <p:nvPr/>
        </p:nvSpPr>
        <p:spPr>
          <a:xfrm>
            <a:off x="6181468" y="811482"/>
            <a:ext cx="26310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rgbClr val="FF00FF"/>
                </a:solidFill>
              </a:rPr>
              <a:t>社内の在庫数（目視で確認）</a:t>
            </a:r>
            <a:endParaRPr kumimoji="1" lang="en-US" altLang="ja-JP" sz="1400" b="1" dirty="0">
              <a:solidFill>
                <a:srgbClr val="FF00FF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77E36B8-7EF8-5549-A16B-7BE8E46830C6}"/>
              </a:ext>
            </a:extLst>
          </p:cNvPr>
          <p:cNvSpPr txBox="1"/>
          <p:nvPr/>
        </p:nvSpPr>
        <p:spPr>
          <a:xfrm>
            <a:off x="2091459" y="1134554"/>
            <a:ext cx="39776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在庫リミット計算</a:t>
            </a:r>
            <a:endParaRPr kumimoji="1" lang="en-US" altLang="ja-JP" sz="1400" dirty="0"/>
          </a:p>
          <a:p>
            <a:r>
              <a:rPr lang="ja-JP" altLang="en-US" sz="1400" dirty="0"/>
              <a:t>組立ラインが欠品せずに稼働できるか？の計算</a:t>
            </a:r>
            <a:endParaRPr lang="en-US" altLang="ja-JP" sz="1400" dirty="0"/>
          </a:p>
          <a:p>
            <a:r>
              <a:rPr lang="ja-JP" altLang="en-US" sz="1400" dirty="0"/>
              <a:t>・今工場内にいくつ在庫があり、</a:t>
            </a:r>
            <a:endParaRPr lang="en-US" altLang="ja-JP" sz="1400" dirty="0"/>
          </a:p>
          <a:p>
            <a:r>
              <a:rPr lang="ja-JP" altLang="en-US" sz="1400" dirty="0"/>
              <a:t>・</a:t>
            </a:r>
            <a:r>
              <a:rPr lang="en-US" altLang="ja-JP" sz="1400" dirty="0"/>
              <a:t>1</a:t>
            </a:r>
            <a:r>
              <a:rPr lang="ja-JP" altLang="en-US" sz="1400" dirty="0"/>
              <a:t>時間当たり何箱使用して</a:t>
            </a:r>
            <a:endParaRPr lang="en-US" altLang="ja-JP" sz="1400" dirty="0"/>
          </a:p>
          <a:p>
            <a:r>
              <a:rPr lang="ja-JP" altLang="en-US" sz="1400" dirty="0"/>
              <a:t>・次回いつ届くのか？を計算</a:t>
            </a:r>
            <a:endParaRPr lang="en-US" altLang="ja-JP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BB7ACF4-4EA6-0767-7B36-6C2E1B9E0A3B}"/>
              </a:ext>
            </a:extLst>
          </p:cNvPr>
          <p:cNvSpPr txBox="1"/>
          <p:nvPr/>
        </p:nvSpPr>
        <p:spPr>
          <a:xfrm>
            <a:off x="2091458" y="2832047"/>
            <a:ext cx="3977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在庫予測（シミュレーション）</a:t>
            </a:r>
            <a:endParaRPr kumimoji="1" lang="en-US" altLang="ja-JP" sz="1400" b="1" dirty="0"/>
          </a:p>
          <a:p>
            <a:r>
              <a:rPr lang="ja-JP" altLang="en-US" sz="1400" dirty="0"/>
              <a:t>ラック内の在庫予測</a:t>
            </a:r>
            <a:endParaRPr lang="en-US" altLang="ja-JP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027FDC0-EE89-9B8C-246A-EC639BAE1CAA}"/>
              </a:ext>
            </a:extLst>
          </p:cNvPr>
          <p:cNvSpPr txBox="1"/>
          <p:nvPr/>
        </p:nvSpPr>
        <p:spPr>
          <a:xfrm>
            <a:off x="2091457" y="4642834"/>
            <a:ext cx="39776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在庫予測（シミュレーション</a:t>
            </a:r>
            <a:r>
              <a:rPr kumimoji="1" lang="en-US" altLang="ja-JP" sz="1400" b="1" dirty="0"/>
              <a:t>×AI</a:t>
            </a:r>
            <a:r>
              <a:rPr kumimoji="1" lang="ja-JP" altLang="en-US" sz="1400" b="1" dirty="0"/>
              <a:t>）</a:t>
            </a:r>
            <a:endParaRPr kumimoji="1" lang="en-US" altLang="ja-JP" sz="1400" b="1" dirty="0"/>
          </a:p>
          <a:p>
            <a:r>
              <a:rPr lang="ja-JP" altLang="en-US" sz="1400" dirty="0"/>
              <a:t>ラック内の在庫予測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※</a:t>
            </a:r>
            <a:r>
              <a:rPr lang="ja-JP" altLang="en-US" sz="1400" dirty="0"/>
              <a:t>もの革さんの話に合わせて</a:t>
            </a:r>
            <a:r>
              <a:rPr lang="en-US" altLang="ja-JP" sz="1400" dirty="0"/>
              <a:t>AI</a:t>
            </a:r>
            <a:r>
              <a:rPr lang="ja-JP" altLang="en-US" sz="1400" dirty="0"/>
              <a:t>の話を載せたがが本当に</a:t>
            </a:r>
            <a:r>
              <a:rPr lang="en-US" altLang="ja-JP" sz="1400" dirty="0"/>
              <a:t>AI</a:t>
            </a:r>
            <a:r>
              <a:rPr lang="ja-JP" altLang="en-US" sz="1400" dirty="0"/>
              <a:t>が必要なのかよくわからない</a:t>
            </a:r>
            <a:endParaRPr lang="en-US" altLang="ja-JP" sz="1400" dirty="0"/>
          </a:p>
          <a:p>
            <a:endParaRPr kumimoji="1" lang="en-US" altLang="ja-JP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884D7C2-B33E-C835-F0AF-2E0736C4D900}"/>
              </a:ext>
            </a:extLst>
          </p:cNvPr>
          <p:cNvSpPr txBox="1"/>
          <p:nvPr/>
        </p:nvSpPr>
        <p:spPr>
          <a:xfrm>
            <a:off x="2313626" y="3552365"/>
            <a:ext cx="39776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6"/>
                </a:solidFill>
              </a:rPr>
              <a:t>何時間先の在庫予測をしたいのか、</a:t>
            </a:r>
            <a:endParaRPr lang="en-US" altLang="ja-JP" sz="1400" b="1" dirty="0">
              <a:solidFill>
                <a:schemeClr val="accent6"/>
              </a:solidFill>
            </a:endParaRPr>
          </a:p>
          <a:p>
            <a:r>
              <a:rPr lang="ja-JP" altLang="en-US" sz="1400" b="1" dirty="0">
                <a:solidFill>
                  <a:schemeClr val="accent6"/>
                </a:solidFill>
              </a:rPr>
              <a:t>どのような活用をしたいのか、</a:t>
            </a:r>
            <a:endParaRPr lang="en-US" altLang="ja-JP" sz="1400" b="1" dirty="0">
              <a:solidFill>
                <a:schemeClr val="accent6"/>
              </a:solidFill>
            </a:endParaRPr>
          </a:p>
          <a:p>
            <a:r>
              <a:rPr lang="ja-JP" altLang="en-US" sz="1400" b="1" dirty="0">
                <a:solidFill>
                  <a:schemeClr val="accent6"/>
                </a:solidFill>
              </a:rPr>
              <a:t>もの革さんも現場も具体的なイメージはない</a:t>
            </a:r>
            <a:endParaRPr kumimoji="1" lang="en-US" altLang="ja-JP" sz="1400" b="1" dirty="0">
              <a:solidFill>
                <a:schemeClr val="accent6"/>
              </a:solidFill>
            </a:endParaRP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B6C588AC-2D93-1D26-82EC-F83C8B1BCBCE}"/>
              </a:ext>
            </a:extLst>
          </p:cNvPr>
          <p:cNvSpPr/>
          <p:nvPr/>
        </p:nvSpPr>
        <p:spPr>
          <a:xfrm rot="13516432">
            <a:off x="3877119" y="3279661"/>
            <a:ext cx="352136" cy="195571"/>
          </a:xfrm>
          <a:prstGeom prst="rightArrow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0F809312-8B9D-E2F8-0D17-880F0B364962}"/>
              </a:ext>
            </a:extLst>
          </p:cNvPr>
          <p:cNvSpPr/>
          <p:nvPr/>
        </p:nvSpPr>
        <p:spPr>
          <a:xfrm rot="8122697">
            <a:off x="3759177" y="4413413"/>
            <a:ext cx="352136" cy="195571"/>
          </a:xfrm>
          <a:prstGeom prst="rightArrow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82F056B-DFAC-D6D7-F285-DE1EFBCAD9D7}"/>
              </a:ext>
            </a:extLst>
          </p:cNvPr>
          <p:cNvSpPr txBox="1"/>
          <p:nvPr/>
        </p:nvSpPr>
        <p:spPr>
          <a:xfrm>
            <a:off x="6357415" y="3254425"/>
            <a:ext cx="12618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軒先</a:t>
            </a:r>
            <a:endParaRPr kumimoji="1" lang="en-US" altLang="ja-JP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部品置き場</a:t>
            </a:r>
            <a:endParaRPr kumimoji="1" lang="en-US" altLang="ja-JP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ja-JP" altLang="en-US" sz="1400" dirty="0"/>
              <a:t>ラック</a:t>
            </a:r>
            <a:endParaRPr kumimoji="1" lang="en-US" altLang="ja-JP" sz="1400" dirty="0"/>
          </a:p>
          <a:p>
            <a:r>
              <a:rPr lang="en-US" altLang="ja-JP" sz="1400" dirty="0">
                <a:solidFill>
                  <a:schemeClr val="bg1">
                    <a:lumMod val="85000"/>
                  </a:schemeClr>
                </a:solidFill>
              </a:rPr>
              <a:t>AGV</a:t>
            </a:r>
          </a:p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部品シュート</a:t>
            </a:r>
            <a:endParaRPr kumimoji="1" lang="en-US" altLang="ja-JP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52E11C4-4BA2-798F-E0E9-209800584E63}"/>
              </a:ext>
            </a:extLst>
          </p:cNvPr>
          <p:cNvSpPr txBox="1"/>
          <p:nvPr/>
        </p:nvSpPr>
        <p:spPr>
          <a:xfrm>
            <a:off x="7751555" y="3539983"/>
            <a:ext cx="323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+</a:t>
            </a:r>
            <a:r>
              <a:rPr kumimoji="1" lang="ja-JP" altLang="en-US" sz="1400" dirty="0"/>
              <a:t>　入庫予定箱数　</a:t>
            </a:r>
            <a:r>
              <a:rPr kumimoji="1" lang="en-US" altLang="ja-JP" dirty="0"/>
              <a:t>–</a:t>
            </a:r>
            <a:r>
              <a:rPr kumimoji="1" lang="ja-JP" altLang="en-US" dirty="0"/>
              <a:t>　</a:t>
            </a:r>
            <a:r>
              <a:rPr lang="ja-JP" altLang="en-US" sz="1400" dirty="0"/>
              <a:t>出庫予定箱数</a:t>
            </a:r>
            <a:endParaRPr kumimoji="1" lang="en-US" altLang="ja-JP" sz="1400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42767D15-7A87-21FB-C3DE-0BDA9C3BFA27}"/>
              </a:ext>
            </a:extLst>
          </p:cNvPr>
          <p:cNvSpPr/>
          <p:nvPr/>
        </p:nvSpPr>
        <p:spPr>
          <a:xfrm>
            <a:off x="8012208" y="2572749"/>
            <a:ext cx="303929" cy="5238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26D4DC0-1FFF-02C4-A54C-0E3D8266FFAF}"/>
              </a:ext>
            </a:extLst>
          </p:cNvPr>
          <p:cNvSpPr txBox="1"/>
          <p:nvPr/>
        </p:nvSpPr>
        <p:spPr>
          <a:xfrm>
            <a:off x="8414988" y="2577890"/>
            <a:ext cx="36597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 b="1" dirty="0">
                <a:solidFill>
                  <a:schemeClr val="accent6"/>
                </a:solidFill>
              </a:rPr>
              <a:t>活用応用</a:t>
            </a:r>
            <a:endParaRPr kumimoji="1" lang="en-US" altLang="ja-JP" sz="1400" b="1" dirty="0">
              <a:solidFill>
                <a:schemeClr val="accent6"/>
              </a:solidFill>
            </a:endParaRPr>
          </a:p>
          <a:p>
            <a:r>
              <a:rPr lang="en-US" altLang="ja-JP" sz="1400" b="1" dirty="0">
                <a:solidFill>
                  <a:schemeClr val="accent6"/>
                </a:solidFill>
              </a:rPr>
              <a:t>※</a:t>
            </a:r>
            <a:r>
              <a:rPr lang="ja-JP" altLang="en-US" sz="1400" b="1" dirty="0">
                <a:solidFill>
                  <a:schemeClr val="accent6"/>
                </a:solidFill>
              </a:rPr>
              <a:t>ベースの計算式や考え方は同じ</a:t>
            </a:r>
            <a:endParaRPr kumimoji="1" lang="en-US" altLang="ja-JP" sz="1400" b="1" dirty="0">
              <a:solidFill>
                <a:schemeClr val="accent6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1BA0968-31EC-509C-A63F-791C3E7F4B12}"/>
              </a:ext>
            </a:extLst>
          </p:cNvPr>
          <p:cNvSpPr/>
          <p:nvPr/>
        </p:nvSpPr>
        <p:spPr>
          <a:xfrm>
            <a:off x="12134839" y="0"/>
            <a:ext cx="19795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67C15242-F4B1-6FA6-7FC4-86DD143A0276}"/>
              </a:ext>
            </a:extLst>
          </p:cNvPr>
          <p:cNvSpPr/>
          <p:nvPr/>
        </p:nvSpPr>
        <p:spPr>
          <a:xfrm>
            <a:off x="12341673" y="97923"/>
            <a:ext cx="1320800" cy="3513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活用先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DCFCF5A-2E77-F26A-00C0-58836DA4EC14}"/>
              </a:ext>
            </a:extLst>
          </p:cNvPr>
          <p:cNvSpPr txBox="1"/>
          <p:nvPr/>
        </p:nvSpPr>
        <p:spPr>
          <a:xfrm>
            <a:off x="12233014" y="1536009"/>
            <a:ext cx="153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全工場</a:t>
            </a:r>
            <a:endParaRPr lang="en-US" altLang="ja-JP" sz="1400" dirty="0"/>
          </a:p>
          <a:p>
            <a:r>
              <a:rPr lang="ja-JP" altLang="en-US" sz="1400" dirty="0"/>
              <a:t>・整備課、工務</a:t>
            </a:r>
            <a:endParaRPr lang="en-US" altLang="ja-JP" sz="1400" dirty="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9C6E50C3-4018-7336-E5B1-43DE7E423BCC}"/>
              </a:ext>
            </a:extLst>
          </p:cNvPr>
          <p:cNvCxnSpPr>
            <a:cxnSpLocks/>
          </p:cNvCxnSpPr>
          <p:nvPr/>
        </p:nvCxnSpPr>
        <p:spPr>
          <a:xfrm>
            <a:off x="11951647" y="538480"/>
            <a:ext cx="24266" cy="58928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E01CFB7-5E72-D778-421D-22D252C662D5}"/>
              </a:ext>
            </a:extLst>
          </p:cNvPr>
          <p:cNvSpPr txBox="1"/>
          <p:nvPr/>
        </p:nvSpPr>
        <p:spPr>
          <a:xfrm>
            <a:off x="12071902" y="3293761"/>
            <a:ext cx="20424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ラックの</a:t>
            </a:r>
            <a:r>
              <a:rPr lang="en-US" altLang="ja-JP" sz="1400" dirty="0"/>
              <a:t>INOUT</a:t>
            </a:r>
            <a:r>
              <a:rPr lang="ja-JP" altLang="en-US" sz="1400" dirty="0"/>
              <a:t>がデータ化されている職場</a:t>
            </a:r>
            <a:endParaRPr lang="en-US" altLang="ja-JP" sz="1400" dirty="0"/>
          </a:p>
          <a:p>
            <a:r>
              <a:rPr lang="ja-JP" altLang="en-US" sz="1400" dirty="0"/>
              <a:t>（整備課、工務）</a:t>
            </a:r>
            <a:endParaRPr lang="en-US" altLang="ja-JP" sz="1400" dirty="0"/>
          </a:p>
          <a:p>
            <a:r>
              <a:rPr lang="en-US" altLang="ja-JP" sz="1400" dirty="0"/>
              <a:t>※</a:t>
            </a:r>
            <a:r>
              <a:rPr lang="ja-JP" altLang="en-US" sz="1400" dirty="0"/>
              <a:t>自動ラックで無くてもいい</a:t>
            </a:r>
            <a:endParaRPr lang="en-US" altLang="ja-JP" sz="14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87BE5-3710-5543-00E0-A567D196017C}"/>
              </a:ext>
            </a:extLst>
          </p:cNvPr>
          <p:cNvSpPr txBox="1"/>
          <p:nvPr/>
        </p:nvSpPr>
        <p:spPr>
          <a:xfrm>
            <a:off x="6357415" y="4791032"/>
            <a:ext cx="12618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軒先</a:t>
            </a:r>
            <a:endParaRPr kumimoji="1" lang="en-US" altLang="ja-JP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部品置き場</a:t>
            </a:r>
            <a:endParaRPr kumimoji="1" lang="en-US" altLang="ja-JP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ja-JP" altLang="en-US" sz="1400" dirty="0"/>
              <a:t>ラック</a:t>
            </a:r>
            <a:endParaRPr kumimoji="1" lang="en-US" altLang="ja-JP" sz="1400" dirty="0"/>
          </a:p>
          <a:p>
            <a:r>
              <a:rPr lang="en-US" altLang="ja-JP" sz="1400" dirty="0">
                <a:solidFill>
                  <a:schemeClr val="bg1">
                    <a:lumMod val="85000"/>
                  </a:schemeClr>
                </a:solidFill>
              </a:rPr>
              <a:t>AGV</a:t>
            </a:r>
          </a:p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部品シュート</a:t>
            </a:r>
            <a:endParaRPr kumimoji="1" lang="en-US" altLang="ja-JP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D51A6D0-761D-709E-A5D1-06779D1CFD60}"/>
              </a:ext>
            </a:extLst>
          </p:cNvPr>
          <p:cNvSpPr txBox="1"/>
          <p:nvPr/>
        </p:nvSpPr>
        <p:spPr>
          <a:xfrm>
            <a:off x="7751555" y="5125614"/>
            <a:ext cx="473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+</a:t>
            </a:r>
            <a:r>
              <a:rPr kumimoji="1" lang="ja-JP" altLang="en-US" sz="1400" dirty="0"/>
              <a:t>　入庫予定箱数　</a:t>
            </a:r>
            <a:r>
              <a:rPr kumimoji="1" lang="en-US" altLang="ja-JP" dirty="0"/>
              <a:t>–</a:t>
            </a:r>
            <a:r>
              <a:rPr kumimoji="1" lang="ja-JP" altLang="en-US" dirty="0"/>
              <a:t>　</a:t>
            </a:r>
            <a:r>
              <a:rPr lang="ja-JP" altLang="en-US" sz="1400" dirty="0"/>
              <a:t>出庫予定箱数　</a:t>
            </a:r>
            <a:r>
              <a:rPr lang="en-US" altLang="ja-JP" sz="1400" dirty="0"/>
              <a:t>±</a:t>
            </a:r>
            <a:r>
              <a:rPr lang="ja-JP" altLang="en-US" sz="1400" dirty="0"/>
              <a:t>　変動要因</a:t>
            </a:r>
            <a:endParaRPr kumimoji="1" lang="en-US" altLang="ja-JP" sz="1400" dirty="0"/>
          </a:p>
        </p:txBody>
      </p:sp>
      <p:sp>
        <p:nvSpPr>
          <p:cNvPr id="41" name="矢印: 下 40">
            <a:extLst>
              <a:ext uri="{FF2B5EF4-FFF2-40B4-BE49-F238E27FC236}">
                <a16:creationId xmlns:a16="http://schemas.microsoft.com/office/drawing/2014/main" id="{1E625CE5-0334-0564-987C-B8CC3EEFE7B5}"/>
              </a:ext>
            </a:extLst>
          </p:cNvPr>
          <p:cNvSpPr/>
          <p:nvPr/>
        </p:nvSpPr>
        <p:spPr>
          <a:xfrm>
            <a:off x="8019442" y="4348685"/>
            <a:ext cx="303929" cy="5238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4F4BB8E-E557-448F-71DF-5C9151DCFCE2}"/>
              </a:ext>
            </a:extLst>
          </p:cNvPr>
          <p:cNvSpPr txBox="1"/>
          <p:nvPr/>
        </p:nvSpPr>
        <p:spPr>
          <a:xfrm>
            <a:off x="8414988" y="4375398"/>
            <a:ext cx="34531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 b="1" dirty="0">
                <a:solidFill>
                  <a:schemeClr val="accent6"/>
                </a:solidFill>
              </a:rPr>
              <a:t>シミュレーションで表現できないなどで</a:t>
            </a:r>
            <a:endParaRPr kumimoji="1" lang="en-US" altLang="ja-JP" sz="1400" b="1" dirty="0">
              <a:solidFill>
                <a:schemeClr val="accent6"/>
              </a:solidFill>
            </a:endParaRPr>
          </a:p>
          <a:p>
            <a:r>
              <a:rPr lang="en-US" altLang="ja-JP" sz="1400" b="1" dirty="0">
                <a:solidFill>
                  <a:schemeClr val="accent6"/>
                </a:solidFill>
              </a:rPr>
              <a:t>AI</a:t>
            </a:r>
            <a:r>
              <a:rPr lang="ja-JP" altLang="en-US" sz="1400" b="1" dirty="0">
                <a:solidFill>
                  <a:schemeClr val="accent6"/>
                </a:solidFill>
              </a:rPr>
              <a:t>が必要</a:t>
            </a:r>
            <a:endParaRPr kumimoji="1" lang="en-US" altLang="ja-JP" sz="1400" b="1" dirty="0">
              <a:solidFill>
                <a:schemeClr val="accent6"/>
              </a:solidFill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425E91F2-4566-69B2-7FF6-20F6AE510B7B}"/>
              </a:ext>
            </a:extLst>
          </p:cNvPr>
          <p:cNvSpPr/>
          <p:nvPr/>
        </p:nvSpPr>
        <p:spPr>
          <a:xfrm>
            <a:off x="6291287" y="104207"/>
            <a:ext cx="5199673" cy="3513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計算式・</a:t>
            </a:r>
            <a:r>
              <a:rPr lang="ja-JP" altLang="en-US" sz="1400" b="1" dirty="0">
                <a:solidFill>
                  <a:schemeClr val="tx1"/>
                </a:solidFill>
                <a:latin typeface="+mn-ea"/>
              </a:rPr>
              <a:t>考え方</a:t>
            </a:r>
            <a:endParaRPr kumimoji="1" lang="ja-JP" alt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BBD4A6EE-C50F-1A69-41E0-076F9A277588}"/>
              </a:ext>
            </a:extLst>
          </p:cNvPr>
          <p:cNvCxnSpPr>
            <a:cxnSpLocks/>
          </p:cNvCxnSpPr>
          <p:nvPr/>
        </p:nvCxnSpPr>
        <p:spPr>
          <a:xfrm>
            <a:off x="6037947" y="624953"/>
            <a:ext cx="24266" cy="58928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7C6B8F9-2244-9C28-9740-D87034380D89}"/>
              </a:ext>
            </a:extLst>
          </p:cNvPr>
          <p:cNvSpPr/>
          <p:nvPr/>
        </p:nvSpPr>
        <p:spPr>
          <a:xfrm>
            <a:off x="-2188090" y="0"/>
            <a:ext cx="219930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4DCF086-C623-CC50-534E-901EAD1741C8}"/>
              </a:ext>
            </a:extLst>
          </p:cNvPr>
          <p:cNvSpPr txBox="1"/>
          <p:nvPr/>
        </p:nvSpPr>
        <p:spPr>
          <a:xfrm>
            <a:off x="-427905" y="1497708"/>
            <a:ext cx="115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今の業務の</a:t>
            </a:r>
            <a:endParaRPr lang="en-US" altLang="ja-JP" sz="1400" dirty="0"/>
          </a:p>
          <a:p>
            <a:r>
              <a:rPr lang="ja-JP" altLang="en-US" sz="1400" dirty="0"/>
              <a:t>自動化</a:t>
            </a:r>
            <a:endParaRPr lang="en-US" altLang="ja-JP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B057749-DC62-9EA5-47C8-99BD484F2B0F}"/>
              </a:ext>
            </a:extLst>
          </p:cNvPr>
          <p:cNvSpPr txBox="1"/>
          <p:nvPr/>
        </p:nvSpPr>
        <p:spPr>
          <a:xfrm>
            <a:off x="-455747" y="3191415"/>
            <a:ext cx="115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新しい仕事のやり方</a:t>
            </a:r>
            <a:endParaRPr lang="en-US" altLang="ja-JP" sz="14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2D15852-D674-3A83-831A-03C16F54E7C1}"/>
              </a:ext>
            </a:extLst>
          </p:cNvPr>
          <p:cNvSpPr txBox="1"/>
          <p:nvPr/>
        </p:nvSpPr>
        <p:spPr>
          <a:xfrm>
            <a:off x="-450665" y="5212343"/>
            <a:ext cx="115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新しい仕事のやり方</a:t>
            </a:r>
            <a:endParaRPr lang="en-US" altLang="ja-JP" sz="1400" dirty="0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E19E7EFD-AB05-B0F5-6AF1-5235DC0C3EEC}"/>
              </a:ext>
            </a:extLst>
          </p:cNvPr>
          <p:cNvSpPr/>
          <p:nvPr/>
        </p:nvSpPr>
        <p:spPr>
          <a:xfrm>
            <a:off x="-887933" y="3259510"/>
            <a:ext cx="406224" cy="3389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7DE3F7F-2620-A5BC-FCBD-8E8B230203AC}"/>
              </a:ext>
            </a:extLst>
          </p:cNvPr>
          <p:cNvSpPr txBox="1"/>
          <p:nvPr/>
        </p:nvSpPr>
        <p:spPr>
          <a:xfrm>
            <a:off x="-2199268" y="2592077"/>
            <a:ext cx="12619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現場に疎い</a:t>
            </a:r>
            <a:r>
              <a:rPr lang="en-US" altLang="ja-JP" sz="1400" dirty="0"/>
              <a:t>DS</a:t>
            </a:r>
            <a:r>
              <a:rPr lang="ja-JP" altLang="en-US" sz="1400" dirty="0"/>
              <a:t>部がここから始めるのは厳しい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現場と目線が合わないし、</a:t>
            </a:r>
            <a:endParaRPr lang="en-US" altLang="ja-JP" sz="1400" dirty="0"/>
          </a:p>
          <a:p>
            <a:r>
              <a:rPr lang="ja-JP" altLang="en-US" sz="1400" dirty="0"/>
              <a:t>現場も何ができるかイメージできない</a:t>
            </a:r>
            <a:endParaRPr lang="en-US" altLang="ja-JP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D3959E1-F913-CC0A-2C1F-A8D6BD481650}"/>
              </a:ext>
            </a:extLst>
          </p:cNvPr>
          <p:cNvSpPr txBox="1"/>
          <p:nvPr/>
        </p:nvSpPr>
        <p:spPr>
          <a:xfrm>
            <a:off x="-2158979" y="1264474"/>
            <a:ext cx="13057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tx2"/>
                </a:solidFill>
              </a:rPr>
              <a:t>新しいことを始める前に今の業務を効率化すべきでは？</a:t>
            </a:r>
            <a:endParaRPr lang="en-US" altLang="ja-JP" sz="1400" dirty="0">
              <a:solidFill>
                <a:schemeClr val="tx2"/>
              </a:solidFill>
            </a:endParaRPr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184303E6-DBC3-0786-83D4-06718F65248C}"/>
              </a:ext>
            </a:extLst>
          </p:cNvPr>
          <p:cNvSpPr/>
          <p:nvPr/>
        </p:nvSpPr>
        <p:spPr>
          <a:xfrm>
            <a:off x="-887933" y="1589828"/>
            <a:ext cx="406224" cy="3389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矢印: 右 55">
            <a:extLst>
              <a:ext uri="{FF2B5EF4-FFF2-40B4-BE49-F238E27FC236}">
                <a16:creationId xmlns:a16="http://schemas.microsoft.com/office/drawing/2014/main" id="{4EB7B09F-D7E3-C3C7-7744-E1AFAEAA4EBD}"/>
              </a:ext>
            </a:extLst>
          </p:cNvPr>
          <p:cNvSpPr/>
          <p:nvPr/>
        </p:nvSpPr>
        <p:spPr>
          <a:xfrm>
            <a:off x="-893743" y="5268172"/>
            <a:ext cx="406224" cy="3389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4BAB581-52C3-EC14-879B-C4D883A93699}"/>
              </a:ext>
            </a:extLst>
          </p:cNvPr>
          <p:cNvSpPr txBox="1"/>
          <p:nvPr/>
        </p:nvSpPr>
        <p:spPr>
          <a:xfrm>
            <a:off x="-2163111" y="5212342"/>
            <a:ext cx="115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本当に</a:t>
            </a:r>
            <a:r>
              <a:rPr lang="en-US" altLang="ja-JP" sz="1400" dirty="0"/>
              <a:t>AI</a:t>
            </a:r>
            <a:r>
              <a:rPr lang="ja-JP" altLang="en-US" sz="1400" dirty="0"/>
              <a:t>必要なのか？</a:t>
            </a:r>
            <a:endParaRPr lang="en-US" altLang="ja-JP" sz="14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3DDFAC9-D29C-E4E6-0007-2C9F82E7FED0}"/>
              </a:ext>
            </a:extLst>
          </p:cNvPr>
          <p:cNvSpPr/>
          <p:nvPr/>
        </p:nvSpPr>
        <p:spPr>
          <a:xfrm>
            <a:off x="-2058019" y="48051"/>
            <a:ext cx="5012823" cy="584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b="1" dirty="0">
                <a:solidFill>
                  <a:schemeClr val="tx2"/>
                </a:solidFill>
              </a:rPr>
              <a:t>〇前提、今の状況</a:t>
            </a:r>
            <a:endParaRPr kumimoji="1" lang="en-US" altLang="ja-JP" sz="1200" b="1" dirty="0">
              <a:solidFill>
                <a:schemeClr val="tx2"/>
              </a:solidFill>
            </a:endParaRPr>
          </a:p>
          <a:p>
            <a:r>
              <a:rPr lang="ja-JP" altLang="en-US" sz="1200" dirty="0">
                <a:solidFill>
                  <a:schemeClr val="tx2"/>
                </a:solidFill>
              </a:rPr>
              <a:t>もの革さんに構想はなく、</a:t>
            </a:r>
            <a:r>
              <a:rPr kumimoji="1" lang="en-US" altLang="ja-JP" sz="1200" dirty="0">
                <a:solidFill>
                  <a:schemeClr val="tx2"/>
                </a:solidFill>
              </a:rPr>
              <a:t>DS</a:t>
            </a:r>
            <a:r>
              <a:rPr kumimoji="1" lang="ja-JP" altLang="en-US" sz="1200" dirty="0">
                <a:solidFill>
                  <a:schemeClr val="tx2"/>
                </a:solidFill>
              </a:rPr>
              <a:t>部が進め方を提案考える必要がある。</a:t>
            </a:r>
          </a:p>
        </p:txBody>
      </p:sp>
      <p:sp>
        <p:nvSpPr>
          <p:cNvPr id="61" name="矢印: 右カーブ 60">
            <a:extLst>
              <a:ext uri="{FF2B5EF4-FFF2-40B4-BE49-F238E27FC236}">
                <a16:creationId xmlns:a16="http://schemas.microsoft.com/office/drawing/2014/main" id="{D64A94A0-041B-3D36-E9CF-5F0E13B19D8B}"/>
              </a:ext>
            </a:extLst>
          </p:cNvPr>
          <p:cNvSpPr/>
          <p:nvPr/>
        </p:nvSpPr>
        <p:spPr>
          <a:xfrm>
            <a:off x="29683" y="2229179"/>
            <a:ext cx="486567" cy="593633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0E023F8-1159-F3E7-3517-72E4F7486AE0}"/>
              </a:ext>
            </a:extLst>
          </p:cNvPr>
          <p:cNvSpPr txBox="1"/>
          <p:nvPr/>
        </p:nvSpPr>
        <p:spPr>
          <a:xfrm>
            <a:off x="-1099997" y="2351776"/>
            <a:ext cx="15590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共通認識</a:t>
            </a:r>
            <a:endParaRPr lang="en-US" altLang="ja-JP" sz="1400" dirty="0"/>
          </a:p>
          <a:p>
            <a:r>
              <a:rPr lang="ja-JP" altLang="en-US" sz="1400" dirty="0"/>
              <a:t>を深めてから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20586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68C630-CCB8-CBE2-10E1-431D355EBAC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sz="2000" dirty="0"/>
              <a:t>在庫</a:t>
            </a:r>
            <a:r>
              <a:rPr kumimoji="1" lang="en-US" altLang="ja-JP" sz="2000" dirty="0"/>
              <a:t>PRJ</a:t>
            </a:r>
            <a:r>
              <a:rPr kumimoji="1" lang="ja-JP" altLang="en-US" sz="2000" dirty="0"/>
              <a:t>整理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FA6471-CA1D-AC70-592D-84DE9AC6060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23, 2024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734A7B63-40AC-4BF8-1134-47ECD73C0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124016"/>
              </p:ext>
            </p:extLst>
          </p:nvPr>
        </p:nvGraphicFramePr>
        <p:xfrm>
          <a:off x="190530" y="4820015"/>
          <a:ext cx="6018682" cy="161097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2708">
                  <a:extLst>
                    <a:ext uri="{9D8B030D-6E8A-4147-A177-3AD203B41FA5}">
                      <a16:colId xmlns:a16="http://schemas.microsoft.com/office/drawing/2014/main" val="423671069"/>
                    </a:ext>
                  </a:extLst>
                </a:gridCol>
                <a:gridCol w="906530">
                  <a:extLst>
                    <a:ext uri="{9D8B030D-6E8A-4147-A177-3AD203B41FA5}">
                      <a16:colId xmlns:a16="http://schemas.microsoft.com/office/drawing/2014/main" val="3347225073"/>
                    </a:ext>
                  </a:extLst>
                </a:gridCol>
                <a:gridCol w="612987">
                  <a:extLst>
                    <a:ext uri="{9D8B030D-6E8A-4147-A177-3AD203B41FA5}">
                      <a16:colId xmlns:a16="http://schemas.microsoft.com/office/drawing/2014/main" val="3968806712"/>
                    </a:ext>
                  </a:extLst>
                </a:gridCol>
                <a:gridCol w="3276457">
                  <a:extLst>
                    <a:ext uri="{9D8B030D-6E8A-4147-A177-3AD203B41FA5}">
                      <a16:colId xmlns:a16="http://schemas.microsoft.com/office/drawing/2014/main" val="3227719315"/>
                    </a:ext>
                  </a:extLst>
                </a:gridCol>
              </a:tblGrid>
              <a:tr h="211705"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solidFill>
                            <a:schemeClr val="bg1"/>
                          </a:solidFill>
                        </a:rPr>
                        <a:t>工場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solidFill>
                            <a:schemeClr val="bg1"/>
                          </a:solidFill>
                        </a:rPr>
                        <a:t>実施事項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solidFill>
                            <a:schemeClr val="bg1"/>
                          </a:solidFill>
                        </a:rPr>
                        <a:t>対応状況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solidFill>
                            <a:schemeClr val="bg1"/>
                          </a:solidFill>
                        </a:rPr>
                        <a:t>現状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826988"/>
                  </a:ext>
                </a:extLst>
              </a:tr>
              <a:tr h="211705"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安城第一工場</a:t>
                      </a:r>
                      <a:r>
                        <a:rPr kumimoji="1" lang="en-US" altLang="ja-JP" sz="800" dirty="0"/>
                        <a:t>T403</a:t>
                      </a:r>
                      <a:r>
                        <a:rPr kumimoji="1" lang="ja-JP" altLang="en-US" sz="800" dirty="0"/>
                        <a:t>など</a:t>
                      </a:r>
                      <a:endParaRPr kumimoji="1" lang="en-US" altLang="ja-JP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データ収集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済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kumimoji="1" lang="ja-JP" altLang="en-US" sz="800" dirty="0"/>
                        <a:t>過多や欠品、集欠などの</a:t>
                      </a:r>
                      <a:r>
                        <a:rPr kumimoji="1" lang="ja-JP" altLang="en-US" sz="800" b="1" dirty="0">
                          <a:solidFill>
                            <a:srgbClr val="00B050"/>
                          </a:solidFill>
                        </a:rPr>
                        <a:t>問題（実害）は無し</a:t>
                      </a:r>
                      <a:endParaRPr kumimoji="1" lang="en-US" altLang="ja-JP" sz="800" b="1" dirty="0">
                        <a:solidFill>
                          <a:srgbClr val="00B050"/>
                        </a:solidFill>
                      </a:endParaRPr>
                    </a:p>
                    <a:p>
                      <a:endParaRPr kumimoji="1" lang="en-US" altLang="ja-JP" sz="800" dirty="0"/>
                    </a:p>
                    <a:p>
                      <a:r>
                        <a:rPr kumimoji="1" lang="ja-JP" altLang="en-US" sz="800" dirty="0"/>
                        <a:t>理由（仮説含む）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 dirty="0"/>
                        <a:t>・もの革さんのかんばん適正化活動によりかんばん</a:t>
                      </a:r>
                      <a:r>
                        <a:rPr kumimoji="1" lang="en-US" altLang="ja-JP" sz="800" dirty="0"/>
                        <a:t>25%</a:t>
                      </a:r>
                      <a:r>
                        <a:rPr kumimoji="1" lang="ja-JP" altLang="en-US" sz="800" dirty="0"/>
                        <a:t>削減済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 dirty="0"/>
                        <a:t>・トヨタ自主研の舞台で現場や工務の管理レベルが高い？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222521"/>
                  </a:ext>
                </a:extLst>
              </a:tr>
              <a:tr h="211705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可視化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済</a:t>
                      </a:r>
                      <a:endParaRPr kumimoji="1" lang="en-US" altLang="ja-JP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en-US" altLang="ja-JP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319147"/>
                  </a:ext>
                </a:extLst>
              </a:tr>
              <a:tr h="269859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かんばん適正化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済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530617"/>
                  </a:ext>
                </a:extLst>
              </a:tr>
              <a:tr h="211705"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田原工場など他工場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データ収集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ー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kumimoji="1" lang="ja-JP" altLang="en-US" sz="800" b="1" dirty="0">
                          <a:solidFill>
                            <a:schemeClr val="accent6"/>
                          </a:solidFill>
                        </a:rPr>
                        <a:t>過多や欠品の困りごとがある</a:t>
                      </a:r>
                      <a:endParaRPr kumimoji="1" lang="en-US" altLang="ja-JP" sz="800" b="1" dirty="0">
                        <a:solidFill>
                          <a:schemeClr val="accent6"/>
                        </a:solidFill>
                      </a:endParaRPr>
                    </a:p>
                    <a:p>
                      <a:r>
                        <a:rPr kumimoji="1" lang="ja-JP" altLang="en-US" sz="800" dirty="0"/>
                        <a:t>・上期に田原工場へヒヤリングした際は過多の困りごとがあった</a:t>
                      </a:r>
                      <a:endParaRPr kumimoji="1" lang="en-US" altLang="ja-JP" sz="800" dirty="0"/>
                    </a:p>
                    <a:p>
                      <a:r>
                        <a:rPr kumimoji="1" lang="ja-JP" altLang="en-US" sz="800" dirty="0"/>
                        <a:t>・半田工場</a:t>
                      </a:r>
                      <a:r>
                        <a:rPr kumimoji="1" lang="en-US" altLang="ja-JP" sz="800" dirty="0" err="1"/>
                        <a:t>sibw</a:t>
                      </a:r>
                      <a:r>
                        <a:rPr kumimoji="1" lang="ja-JP" altLang="en-US" sz="800" dirty="0"/>
                        <a:t>では欠品発生している</a:t>
                      </a:r>
                      <a:endParaRPr kumimoji="1" lang="en-US" altLang="ja-JP" sz="800" dirty="0"/>
                    </a:p>
                    <a:p>
                      <a:endParaRPr kumimoji="1" lang="ja-JP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472898"/>
                  </a:ext>
                </a:extLst>
              </a:tr>
              <a:tr h="211705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可視化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ー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750849"/>
                  </a:ext>
                </a:extLst>
              </a:tr>
              <a:tr h="269859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/>
                        <a:t>かんばん適正化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dirty="0"/>
                        <a:t>ー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045400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D95604-07AF-4FF4-E729-822D220AFBCF}"/>
              </a:ext>
            </a:extLst>
          </p:cNvPr>
          <p:cNvSpPr/>
          <p:nvPr/>
        </p:nvSpPr>
        <p:spPr>
          <a:xfrm>
            <a:off x="3610259" y="1688378"/>
            <a:ext cx="2550165" cy="13627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期待効果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5AB246F-883A-31B7-72FE-5B2721A65391}"/>
              </a:ext>
            </a:extLst>
          </p:cNvPr>
          <p:cNvSpPr txBox="1"/>
          <p:nvPr/>
        </p:nvSpPr>
        <p:spPr>
          <a:xfrm>
            <a:off x="8111630" y="864801"/>
            <a:ext cx="2492990" cy="461665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現場の管理レベルを上げる</a:t>
            </a:r>
            <a:endParaRPr kumimoji="1" lang="en-US" altLang="ja-JP" sz="1200" dirty="0"/>
          </a:p>
          <a:p>
            <a:r>
              <a:rPr lang="ja-JP" altLang="en-US" sz="1200" dirty="0"/>
              <a:t>（今までの現場の仕事を変える）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0BD6A43-9D7F-3230-A9EC-929150CC1366}"/>
              </a:ext>
            </a:extLst>
          </p:cNvPr>
          <p:cNvSpPr txBox="1"/>
          <p:nvPr/>
        </p:nvSpPr>
        <p:spPr>
          <a:xfrm>
            <a:off x="874590" y="3297002"/>
            <a:ext cx="4049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在庫過多欠品解消の解決策として、在庫分析</a:t>
            </a:r>
            <a:r>
              <a:rPr lang="en-US" altLang="ja-JP" sz="1000" dirty="0"/>
              <a:t>/</a:t>
            </a:r>
            <a:r>
              <a:rPr lang="ja-JP" altLang="en-US" sz="1000" dirty="0"/>
              <a:t>予測ツールを検討</a:t>
            </a:r>
            <a:endParaRPr lang="en-US" altLang="ja-JP" sz="1000" dirty="0"/>
          </a:p>
          <a:p>
            <a:r>
              <a:rPr kumimoji="1" lang="en-US" altLang="ja-JP" sz="1000" dirty="0"/>
              <a:t>T403</a:t>
            </a:r>
            <a:r>
              <a:rPr lang="ja-JP" altLang="en-US" sz="1000" dirty="0"/>
              <a:t>など</a:t>
            </a:r>
            <a:r>
              <a:rPr kumimoji="1" lang="ja-JP" altLang="en-US" sz="1000" dirty="0"/>
              <a:t>の新整備室（自動ラックあり</a:t>
            </a:r>
            <a:r>
              <a:rPr lang="ja-JP" altLang="en-US" sz="1000" dirty="0"/>
              <a:t>の整備室</a:t>
            </a:r>
            <a:r>
              <a:rPr kumimoji="1" lang="ja-JP" altLang="en-US" sz="1000" dirty="0"/>
              <a:t>）を舞台に開発開始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BB455CD-0DD2-2834-BAE3-7B01712E5E4B}"/>
              </a:ext>
            </a:extLst>
          </p:cNvPr>
          <p:cNvSpPr txBox="1"/>
          <p:nvPr/>
        </p:nvSpPr>
        <p:spPr>
          <a:xfrm>
            <a:off x="252590" y="4142537"/>
            <a:ext cx="5995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T403</a:t>
            </a:r>
            <a:r>
              <a:rPr lang="ja-JP" altLang="en-US" sz="1000" dirty="0"/>
              <a:t>などで</a:t>
            </a:r>
            <a:r>
              <a:rPr kumimoji="1" lang="ja-JP" altLang="en-US" sz="1000" dirty="0"/>
              <a:t>は過多欠品の問題はなく集欠も起こらず、</a:t>
            </a:r>
            <a:r>
              <a:rPr kumimoji="1" lang="ja-JP" altLang="en-US" sz="1000" b="1" dirty="0">
                <a:solidFill>
                  <a:schemeClr val="accent6"/>
                </a:solidFill>
              </a:rPr>
              <a:t>在庫分析</a:t>
            </a:r>
            <a:r>
              <a:rPr kumimoji="1" lang="en-US" altLang="ja-JP" sz="1000" b="1" dirty="0">
                <a:solidFill>
                  <a:schemeClr val="accent6"/>
                </a:solidFill>
              </a:rPr>
              <a:t>/</a:t>
            </a:r>
            <a:r>
              <a:rPr kumimoji="1" lang="ja-JP" altLang="en-US" sz="1000" b="1" dirty="0">
                <a:solidFill>
                  <a:schemeClr val="accent6"/>
                </a:solidFill>
              </a:rPr>
              <a:t>予測ツールの必要性が薄いのでは？</a:t>
            </a:r>
            <a:endParaRPr kumimoji="1" lang="en-US" altLang="ja-JP" sz="1000" b="1" dirty="0">
              <a:solidFill>
                <a:schemeClr val="accent6"/>
              </a:solidFill>
            </a:endParaRPr>
          </a:p>
          <a:p>
            <a:r>
              <a:rPr lang="ja-JP" altLang="en-US" sz="1000" b="1" dirty="0">
                <a:solidFill>
                  <a:schemeClr val="accent6"/>
                </a:solidFill>
              </a:rPr>
              <a:t>また、</a:t>
            </a:r>
            <a:r>
              <a:rPr lang="en-US" altLang="ja-JP" sz="1000" b="1" dirty="0">
                <a:solidFill>
                  <a:schemeClr val="accent6"/>
                </a:solidFill>
              </a:rPr>
              <a:t>T403</a:t>
            </a:r>
            <a:r>
              <a:rPr lang="ja-JP" altLang="en-US" sz="1000" b="1" dirty="0">
                <a:solidFill>
                  <a:schemeClr val="accent6"/>
                </a:solidFill>
              </a:rPr>
              <a:t>と同様の運用が他工場でもできれば、過多欠品を解消できるのでは？（笹岡個人の感想）</a:t>
            </a:r>
            <a:endParaRPr lang="en-US" altLang="ja-JP" sz="1000" b="1" dirty="0">
              <a:solidFill>
                <a:schemeClr val="accent6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8AC6518-713A-F3E0-C206-162D7A4C969D}"/>
              </a:ext>
            </a:extLst>
          </p:cNvPr>
          <p:cNvSpPr txBox="1"/>
          <p:nvPr/>
        </p:nvSpPr>
        <p:spPr>
          <a:xfrm>
            <a:off x="114650" y="4581559"/>
            <a:ext cx="13135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u="sng" dirty="0"/>
              <a:t>工場別の状況整理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998AC25-ED25-6985-28D8-301686B3580F}"/>
              </a:ext>
            </a:extLst>
          </p:cNvPr>
          <p:cNvSpPr/>
          <p:nvPr/>
        </p:nvSpPr>
        <p:spPr>
          <a:xfrm>
            <a:off x="78379" y="768551"/>
            <a:ext cx="6204856" cy="575636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吹き出し: 四角形 27">
            <a:extLst>
              <a:ext uri="{FF2B5EF4-FFF2-40B4-BE49-F238E27FC236}">
                <a16:creationId xmlns:a16="http://schemas.microsoft.com/office/drawing/2014/main" id="{BC2992F2-FB18-63C8-877D-A4D0659B7AE4}"/>
              </a:ext>
            </a:extLst>
          </p:cNvPr>
          <p:cNvSpPr/>
          <p:nvPr/>
        </p:nvSpPr>
        <p:spPr>
          <a:xfrm>
            <a:off x="4990089" y="6121032"/>
            <a:ext cx="1760625" cy="439783"/>
          </a:xfrm>
          <a:prstGeom prst="wedgeRectCallout">
            <a:avLst>
              <a:gd name="adj1" fmla="val -58810"/>
              <a:gd name="adj2" fmla="val -40933"/>
            </a:avLst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/>
              <a:t>他工場も</a:t>
            </a:r>
            <a:r>
              <a:rPr lang="en-US" altLang="ja-JP" sz="1000" dirty="0"/>
              <a:t>T403</a:t>
            </a:r>
            <a:r>
              <a:rPr lang="ja-JP" altLang="en-US" sz="1000" dirty="0"/>
              <a:t>のノウハウ？を横展すれば解決では？</a:t>
            </a:r>
          </a:p>
        </p:txBody>
      </p:sp>
      <p:sp>
        <p:nvSpPr>
          <p:cNvPr id="29" name="二等辺三角形 28">
            <a:extLst>
              <a:ext uri="{FF2B5EF4-FFF2-40B4-BE49-F238E27FC236}">
                <a16:creationId xmlns:a16="http://schemas.microsoft.com/office/drawing/2014/main" id="{6C32F794-8886-2A6D-2F0C-395D8AEF02C6}"/>
              </a:ext>
            </a:extLst>
          </p:cNvPr>
          <p:cNvSpPr/>
          <p:nvPr/>
        </p:nvSpPr>
        <p:spPr>
          <a:xfrm rot="5400000">
            <a:off x="6349617" y="3358463"/>
            <a:ext cx="439783" cy="217715"/>
          </a:xfrm>
          <a:prstGeom prst="triangle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7096BBE-094F-0DEF-4BAA-4F9EDB9F405A}"/>
              </a:ext>
            </a:extLst>
          </p:cNvPr>
          <p:cNvSpPr/>
          <p:nvPr/>
        </p:nvSpPr>
        <p:spPr>
          <a:xfrm>
            <a:off x="4924097" y="768551"/>
            <a:ext cx="1359138" cy="271353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今までの活動まとめ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3581EA0-11F9-A945-24EA-F449F2447265}"/>
              </a:ext>
            </a:extLst>
          </p:cNvPr>
          <p:cNvSpPr/>
          <p:nvPr/>
        </p:nvSpPr>
        <p:spPr>
          <a:xfrm>
            <a:off x="6823063" y="777465"/>
            <a:ext cx="5290558" cy="57474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5AB059C-3217-6FCB-F9FF-3CF5E0E5B607}"/>
              </a:ext>
            </a:extLst>
          </p:cNvPr>
          <p:cNvSpPr/>
          <p:nvPr/>
        </p:nvSpPr>
        <p:spPr>
          <a:xfrm>
            <a:off x="10996273" y="780638"/>
            <a:ext cx="1117348" cy="271353"/>
          </a:xfrm>
          <a:prstGeom prst="rect">
            <a:avLst/>
          </a:prstGeom>
          <a:solidFill>
            <a:schemeClr val="accent3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もの革の提案</a:t>
            </a:r>
          </a:p>
        </p:txBody>
      </p:sp>
      <p:sp>
        <p:nvSpPr>
          <p:cNvPr id="34" name="吹き出し: 四角形 33">
            <a:extLst>
              <a:ext uri="{FF2B5EF4-FFF2-40B4-BE49-F238E27FC236}">
                <a16:creationId xmlns:a16="http://schemas.microsoft.com/office/drawing/2014/main" id="{0E8486E3-5BC9-07DB-A932-7D8F89B8B8AC}"/>
              </a:ext>
            </a:extLst>
          </p:cNvPr>
          <p:cNvSpPr/>
          <p:nvPr/>
        </p:nvSpPr>
        <p:spPr>
          <a:xfrm>
            <a:off x="9191250" y="2152174"/>
            <a:ext cx="2810034" cy="561835"/>
          </a:xfrm>
          <a:prstGeom prst="wedgeRectCallout">
            <a:avLst>
              <a:gd name="adj1" fmla="val -38979"/>
              <a:gd name="adj2" fmla="val -7934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b="1" dirty="0">
                <a:solidFill>
                  <a:schemeClr val="accent6"/>
                </a:solidFill>
              </a:rPr>
              <a:t>在庫を管理線に収めることの期待効果は不明</a:t>
            </a:r>
            <a:endParaRPr lang="en-US" altLang="ja-JP" sz="1000" b="1" dirty="0">
              <a:solidFill>
                <a:schemeClr val="accent6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厳しいルールで運用するということはそれだけ現場の負担が増えるのでは？</a:t>
            </a:r>
            <a:endParaRPr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CD5B526-F7F0-5B5C-8E21-FCEC91DF0DF0}"/>
              </a:ext>
            </a:extLst>
          </p:cNvPr>
          <p:cNvSpPr txBox="1"/>
          <p:nvPr/>
        </p:nvSpPr>
        <p:spPr>
          <a:xfrm>
            <a:off x="3528774" y="1059938"/>
            <a:ext cx="71665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u="sng" dirty="0"/>
              <a:t>期待効果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EF58BDF-C9E8-F0D4-92B2-9C7ACBAE6FE1}"/>
              </a:ext>
            </a:extLst>
          </p:cNvPr>
          <p:cNvSpPr txBox="1"/>
          <p:nvPr/>
        </p:nvSpPr>
        <p:spPr>
          <a:xfrm>
            <a:off x="3482810" y="1266379"/>
            <a:ext cx="23250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・欠品を減らす（約</a:t>
            </a:r>
            <a:r>
              <a:rPr lang="en-US" altLang="ja-JP" sz="1000" dirty="0"/>
              <a:t>10</a:t>
            </a:r>
            <a:r>
              <a:rPr lang="ja-JP" altLang="en-US" sz="1000" dirty="0"/>
              <a:t>万円</a:t>
            </a:r>
            <a:r>
              <a:rPr lang="en-US" altLang="ja-JP" sz="1000" dirty="0"/>
              <a:t>/</a:t>
            </a:r>
            <a:r>
              <a:rPr lang="ja-JP" altLang="en-US" sz="1000" dirty="0"/>
              <a:t>回）</a:t>
            </a:r>
            <a:endParaRPr lang="en-US" altLang="ja-JP" sz="1000" dirty="0"/>
          </a:p>
          <a:p>
            <a:r>
              <a:rPr lang="ja-JP" altLang="en-US" sz="1000" dirty="0"/>
              <a:t>・過多による工数削減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B8E0684-3664-D97A-CB16-C29052EAEF01}"/>
              </a:ext>
            </a:extLst>
          </p:cNvPr>
          <p:cNvSpPr txBox="1"/>
          <p:nvPr/>
        </p:nvSpPr>
        <p:spPr>
          <a:xfrm>
            <a:off x="190530" y="1020158"/>
            <a:ext cx="12656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u="sng" dirty="0"/>
              <a:t>今の現場の運用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1F4586F-1977-2AF8-7112-395BCBE8CA06}"/>
              </a:ext>
            </a:extLst>
          </p:cNvPr>
          <p:cNvSpPr txBox="1"/>
          <p:nvPr/>
        </p:nvSpPr>
        <p:spPr>
          <a:xfrm>
            <a:off x="178213" y="1219849"/>
            <a:ext cx="31271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・問題（欠品などの実害）が起こってから対応する</a:t>
            </a:r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8C3BCBB7-C2C2-BBF7-8CCF-52B0A6125C51}"/>
              </a:ext>
            </a:extLst>
          </p:cNvPr>
          <p:cNvSpPr/>
          <p:nvPr/>
        </p:nvSpPr>
        <p:spPr>
          <a:xfrm rot="5400000">
            <a:off x="1492537" y="1638649"/>
            <a:ext cx="246222" cy="300446"/>
          </a:xfrm>
          <a:prstGeom prst="rightArrow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550F980-B42C-0EB6-4F93-3F7874E46CFE}"/>
              </a:ext>
            </a:extLst>
          </p:cNvPr>
          <p:cNvSpPr txBox="1"/>
          <p:nvPr/>
        </p:nvSpPr>
        <p:spPr>
          <a:xfrm>
            <a:off x="228678" y="2130331"/>
            <a:ext cx="267066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現場としては、現状把握から問題対応へのスピードを上げたい</a:t>
            </a:r>
            <a:endParaRPr lang="en-US" altLang="ja-JP" sz="1000" dirty="0"/>
          </a:p>
          <a:p>
            <a:endParaRPr lang="en-US" altLang="ja-JP" sz="1000" dirty="0"/>
          </a:p>
          <a:p>
            <a:r>
              <a:rPr lang="ja-JP" altLang="en-US" sz="1000" dirty="0"/>
              <a:t>具体的には、</a:t>
            </a:r>
          </a:p>
          <a:p>
            <a:r>
              <a:rPr lang="ja-JP" altLang="en-US" sz="1000" dirty="0"/>
              <a:t>・問題（実害）の原因を早期に知りたい</a:t>
            </a:r>
            <a:endParaRPr lang="en-US" altLang="ja-JP" sz="1000" dirty="0"/>
          </a:p>
          <a:p>
            <a:r>
              <a:rPr lang="ja-JP" altLang="en-US" sz="1000" dirty="0"/>
              <a:t>・未然に問題を察知したい</a:t>
            </a:r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694E6CBC-1143-3239-FF6F-FEF5FD22949E}"/>
              </a:ext>
            </a:extLst>
          </p:cNvPr>
          <p:cNvSpPr/>
          <p:nvPr/>
        </p:nvSpPr>
        <p:spPr>
          <a:xfrm>
            <a:off x="3103872" y="2287071"/>
            <a:ext cx="246222" cy="300446"/>
          </a:xfrm>
          <a:prstGeom prst="rightArrow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8656C968-927C-F64D-0E57-167190E44051}"/>
              </a:ext>
            </a:extLst>
          </p:cNvPr>
          <p:cNvSpPr/>
          <p:nvPr/>
        </p:nvSpPr>
        <p:spPr>
          <a:xfrm rot="5400000">
            <a:off x="3076760" y="3749975"/>
            <a:ext cx="246222" cy="300446"/>
          </a:xfrm>
          <a:prstGeom prst="rightArrow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A8684BF-DA9C-2B97-F621-94AC8C51FF4A}"/>
              </a:ext>
            </a:extLst>
          </p:cNvPr>
          <p:cNvSpPr txBox="1"/>
          <p:nvPr/>
        </p:nvSpPr>
        <p:spPr>
          <a:xfrm>
            <a:off x="6994299" y="1354165"/>
            <a:ext cx="106101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u="sng" dirty="0"/>
              <a:t>現場の運用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1CB21F7-4BBD-2EE8-BFEC-9465035D6204}"/>
              </a:ext>
            </a:extLst>
          </p:cNvPr>
          <p:cNvSpPr txBox="1"/>
          <p:nvPr/>
        </p:nvSpPr>
        <p:spPr>
          <a:xfrm>
            <a:off x="6965735" y="1567987"/>
            <a:ext cx="3375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・</a:t>
            </a:r>
            <a:r>
              <a:rPr lang="ja-JP" altLang="en-US" sz="1000" b="1" dirty="0">
                <a:solidFill>
                  <a:schemeClr val="accent6"/>
                </a:solidFill>
              </a:rPr>
              <a:t>実害ではなく、異常が起こってから対応する</a:t>
            </a:r>
            <a:endParaRPr lang="en-US" altLang="ja-JP" sz="1000" b="1" dirty="0">
              <a:solidFill>
                <a:schemeClr val="accent6"/>
              </a:solidFill>
            </a:endParaRPr>
          </a:p>
          <a:p>
            <a:r>
              <a:rPr lang="ja-JP" altLang="en-US" sz="1000" dirty="0"/>
              <a:t>＝在庫推移を管理線（設計値）の中で収める運用をする</a:t>
            </a:r>
          </a:p>
        </p:txBody>
      </p:sp>
      <p:sp>
        <p:nvSpPr>
          <p:cNvPr id="51" name="吹き出し: 四角形 50">
            <a:extLst>
              <a:ext uri="{FF2B5EF4-FFF2-40B4-BE49-F238E27FC236}">
                <a16:creationId xmlns:a16="http://schemas.microsoft.com/office/drawing/2014/main" id="{D9FE4039-6C82-2F57-0018-5DC57F4D894F}"/>
              </a:ext>
            </a:extLst>
          </p:cNvPr>
          <p:cNvSpPr/>
          <p:nvPr/>
        </p:nvSpPr>
        <p:spPr>
          <a:xfrm>
            <a:off x="2097220" y="1796032"/>
            <a:ext cx="1431554" cy="246221"/>
          </a:xfrm>
          <a:prstGeom prst="wedgeRectCallout">
            <a:avLst>
              <a:gd name="adj1" fmla="val 26965"/>
              <a:gd name="adj2" fmla="val 112921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>
                <a:solidFill>
                  <a:schemeClr val="tx1"/>
                </a:solidFill>
              </a:rPr>
              <a:t>どんな期待効果があるか？</a:t>
            </a:r>
          </a:p>
        </p:txBody>
      </p: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0ED90503-4660-755B-D2EF-DF339FF0C33D}"/>
              </a:ext>
            </a:extLst>
          </p:cNvPr>
          <p:cNvSpPr/>
          <p:nvPr/>
        </p:nvSpPr>
        <p:spPr>
          <a:xfrm>
            <a:off x="3610259" y="3769507"/>
            <a:ext cx="1431554" cy="246221"/>
          </a:xfrm>
          <a:prstGeom prst="wedgeRectCallout">
            <a:avLst>
              <a:gd name="adj1" fmla="val -61851"/>
              <a:gd name="adj2" fmla="val 1509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>
                <a:solidFill>
                  <a:schemeClr val="tx1"/>
                </a:solidFill>
              </a:rPr>
              <a:t>トライ開発＆運用してみる</a:t>
            </a:r>
          </a:p>
        </p:txBody>
      </p:sp>
      <p:sp>
        <p:nvSpPr>
          <p:cNvPr id="53" name="吹き出し: 四角形 52">
            <a:extLst>
              <a:ext uri="{FF2B5EF4-FFF2-40B4-BE49-F238E27FC236}">
                <a16:creationId xmlns:a16="http://schemas.microsoft.com/office/drawing/2014/main" id="{EAF4331F-9C0E-5F92-5098-49EDBFD1758A}"/>
              </a:ext>
            </a:extLst>
          </p:cNvPr>
          <p:cNvSpPr/>
          <p:nvPr/>
        </p:nvSpPr>
        <p:spPr>
          <a:xfrm>
            <a:off x="-80449" y="1661397"/>
            <a:ext cx="1271817" cy="246221"/>
          </a:xfrm>
          <a:prstGeom prst="wedgeRectCallout">
            <a:avLst>
              <a:gd name="adj1" fmla="val 64681"/>
              <a:gd name="adj2" fmla="val 13888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>
                <a:solidFill>
                  <a:schemeClr val="tx1"/>
                </a:solidFill>
              </a:rPr>
              <a:t>どんな課題があるか？</a:t>
            </a:r>
          </a:p>
        </p:txBody>
      </p:sp>
      <p:sp>
        <p:nvSpPr>
          <p:cNvPr id="55" name="吹き出し: 四角形 54">
            <a:extLst>
              <a:ext uri="{FF2B5EF4-FFF2-40B4-BE49-F238E27FC236}">
                <a16:creationId xmlns:a16="http://schemas.microsoft.com/office/drawing/2014/main" id="{DD79AB38-0929-2653-F038-5F1AD61AE900}"/>
              </a:ext>
            </a:extLst>
          </p:cNvPr>
          <p:cNvSpPr/>
          <p:nvPr/>
        </p:nvSpPr>
        <p:spPr>
          <a:xfrm>
            <a:off x="5512140" y="3839724"/>
            <a:ext cx="1831583" cy="246221"/>
          </a:xfrm>
          <a:prstGeom prst="wedgeRectCallout">
            <a:avLst>
              <a:gd name="adj1" fmla="val 8106"/>
              <a:gd name="adj2" fmla="val -9752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>
                <a:solidFill>
                  <a:schemeClr val="tx1"/>
                </a:solidFill>
              </a:rPr>
              <a:t>活用シーン変えたら？</a:t>
            </a:r>
            <a:r>
              <a:rPr lang="en-US" altLang="ja-JP" sz="800" dirty="0">
                <a:solidFill>
                  <a:schemeClr val="tx1"/>
                </a:solidFill>
              </a:rPr>
              <a:t>by</a:t>
            </a:r>
            <a:r>
              <a:rPr lang="ja-JP" altLang="en-US" sz="800" dirty="0">
                <a:solidFill>
                  <a:schemeClr val="tx1"/>
                </a:solidFill>
              </a:rPr>
              <a:t>もの革さん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D6D119F-3DA0-169C-AEF4-862A8AF93E53}"/>
              </a:ext>
            </a:extLst>
          </p:cNvPr>
          <p:cNvSpPr txBox="1"/>
          <p:nvPr/>
        </p:nvSpPr>
        <p:spPr>
          <a:xfrm>
            <a:off x="7777540" y="3578113"/>
            <a:ext cx="383098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今までの分析アプリは流用できる</a:t>
            </a:r>
            <a:endParaRPr lang="en-US" altLang="ja-JP" sz="1000" dirty="0"/>
          </a:p>
          <a:p>
            <a:r>
              <a:rPr lang="ja-JP" altLang="en-US" sz="1000" dirty="0"/>
              <a:t>（ユーザーの活用シーンが変わっただけなので）</a:t>
            </a:r>
            <a:endParaRPr lang="en-US" altLang="ja-JP" sz="1000" dirty="0"/>
          </a:p>
          <a:p>
            <a:endParaRPr lang="en-US" altLang="ja-JP" sz="1000" dirty="0"/>
          </a:p>
          <a:p>
            <a:r>
              <a:rPr lang="ja-JP" altLang="en-US" sz="1000" dirty="0"/>
              <a:t>　　　　　　　　　　　＋</a:t>
            </a:r>
            <a:endParaRPr lang="en-US" altLang="ja-JP" sz="1000" dirty="0"/>
          </a:p>
          <a:p>
            <a:endParaRPr lang="en-US" altLang="ja-JP" sz="1000" dirty="0"/>
          </a:p>
          <a:p>
            <a:r>
              <a:rPr lang="ja-JP" altLang="en-US" sz="1000" dirty="0"/>
              <a:t>現状、</a:t>
            </a:r>
            <a:r>
              <a:rPr lang="en-US" altLang="ja-JP" sz="1000" dirty="0"/>
              <a:t>MotionBoard</a:t>
            </a:r>
            <a:r>
              <a:rPr lang="ja-JP" altLang="en-US" sz="1000" dirty="0"/>
              <a:t>で管理線に対しての異常正常は確認できる</a:t>
            </a:r>
            <a:endParaRPr lang="en-US" altLang="ja-JP" sz="1000" dirty="0"/>
          </a:p>
          <a:p>
            <a:r>
              <a:rPr lang="ja-JP" altLang="en-US" sz="1000" dirty="0"/>
              <a:t>現場に頼めば、</a:t>
            </a:r>
            <a:r>
              <a:rPr lang="en-US" altLang="ja-JP" sz="1000" dirty="0"/>
              <a:t>MB</a:t>
            </a:r>
            <a:r>
              <a:rPr lang="ja-JP" altLang="en-US" sz="1000" dirty="0"/>
              <a:t>をもとに異常を調べてくれる？</a:t>
            </a:r>
            <a:endParaRPr lang="en-US" altLang="ja-JP" sz="1000" dirty="0"/>
          </a:p>
        </p:txBody>
      </p:sp>
      <p:sp>
        <p:nvSpPr>
          <p:cNvPr id="58" name="矢印: 右 57">
            <a:extLst>
              <a:ext uri="{FF2B5EF4-FFF2-40B4-BE49-F238E27FC236}">
                <a16:creationId xmlns:a16="http://schemas.microsoft.com/office/drawing/2014/main" id="{18B17ABC-8248-D995-B2D7-090100F161AF}"/>
              </a:ext>
            </a:extLst>
          </p:cNvPr>
          <p:cNvSpPr/>
          <p:nvPr/>
        </p:nvSpPr>
        <p:spPr>
          <a:xfrm rot="5400000">
            <a:off x="9178834" y="3006553"/>
            <a:ext cx="246222" cy="300446"/>
          </a:xfrm>
          <a:prstGeom prst="rightArrow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吹き出し: 四角形 58">
            <a:extLst>
              <a:ext uri="{FF2B5EF4-FFF2-40B4-BE49-F238E27FC236}">
                <a16:creationId xmlns:a16="http://schemas.microsoft.com/office/drawing/2014/main" id="{53AF660A-2057-DCB2-D0A8-CD193A8DF8A5}"/>
              </a:ext>
            </a:extLst>
          </p:cNvPr>
          <p:cNvSpPr/>
          <p:nvPr/>
        </p:nvSpPr>
        <p:spPr>
          <a:xfrm>
            <a:off x="6962400" y="2911573"/>
            <a:ext cx="1728497" cy="400110"/>
          </a:xfrm>
          <a:prstGeom prst="wedgeRectCallout">
            <a:avLst>
              <a:gd name="adj1" fmla="val 67115"/>
              <a:gd name="adj2" fmla="val 8583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>
                <a:solidFill>
                  <a:schemeClr val="tx1"/>
                </a:solidFill>
              </a:rPr>
              <a:t>期待効果ありで</a:t>
            </a:r>
            <a:endParaRPr lang="en-US" altLang="ja-JP" sz="800" dirty="0">
              <a:solidFill>
                <a:schemeClr val="tx1"/>
              </a:solidFill>
            </a:endParaRPr>
          </a:p>
          <a:p>
            <a:r>
              <a:rPr lang="ja-JP" altLang="en-US" sz="800" dirty="0">
                <a:solidFill>
                  <a:schemeClr val="tx1"/>
                </a:solidFill>
              </a:rPr>
              <a:t>上記活用シーンに切り替えた場合</a:t>
            </a:r>
          </a:p>
        </p:txBody>
      </p:sp>
      <p:sp>
        <p:nvSpPr>
          <p:cNvPr id="61" name="矢印: 右 60">
            <a:extLst>
              <a:ext uri="{FF2B5EF4-FFF2-40B4-BE49-F238E27FC236}">
                <a16:creationId xmlns:a16="http://schemas.microsoft.com/office/drawing/2014/main" id="{464726A7-D735-7CAA-FDC1-472E35F05337}"/>
              </a:ext>
            </a:extLst>
          </p:cNvPr>
          <p:cNvSpPr/>
          <p:nvPr/>
        </p:nvSpPr>
        <p:spPr>
          <a:xfrm rot="5400000">
            <a:off x="9235014" y="4791914"/>
            <a:ext cx="246222" cy="300446"/>
          </a:xfrm>
          <a:prstGeom prst="rightArrow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820AB99-C356-D1CB-FF70-C6574BA3E64C}"/>
              </a:ext>
            </a:extLst>
          </p:cNvPr>
          <p:cNvSpPr txBox="1"/>
          <p:nvPr/>
        </p:nvSpPr>
        <p:spPr>
          <a:xfrm>
            <a:off x="7442632" y="5199052"/>
            <a:ext cx="3830986" cy="553998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ja-JP" altLang="en-US" sz="1000" dirty="0"/>
              <a:t>タスクとして必要なことは、以下２点</a:t>
            </a:r>
            <a:endParaRPr lang="en-US" altLang="ja-JP" sz="1000" dirty="0"/>
          </a:p>
          <a:p>
            <a:r>
              <a:rPr lang="ja-JP" altLang="en-US" sz="1000" dirty="0"/>
              <a:t>①異常に対しての正解の原因を収集すること</a:t>
            </a:r>
            <a:endParaRPr lang="en-US" altLang="ja-JP" sz="1000" dirty="0"/>
          </a:p>
          <a:p>
            <a:r>
              <a:rPr lang="ja-JP" altLang="en-US" sz="1000" dirty="0"/>
              <a:t>②それを使った精度検証</a:t>
            </a:r>
            <a:endParaRPr lang="en-US" altLang="ja-JP" sz="1000" dirty="0"/>
          </a:p>
        </p:txBody>
      </p:sp>
      <p:sp>
        <p:nvSpPr>
          <p:cNvPr id="63" name="矢印: 右 62">
            <a:extLst>
              <a:ext uri="{FF2B5EF4-FFF2-40B4-BE49-F238E27FC236}">
                <a16:creationId xmlns:a16="http://schemas.microsoft.com/office/drawing/2014/main" id="{10E788C7-81CB-87D3-FE5D-E803BD77C8B1}"/>
              </a:ext>
            </a:extLst>
          </p:cNvPr>
          <p:cNvSpPr/>
          <p:nvPr/>
        </p:nvSpPr>
        <p:spPr>
          <a:xfrm rot="5400000">
            <a:off x="9235014" y="5807201"/>
            <a:ext cx="246222" cy="300446"/>
          </a:xfrm>
          <a:prstGeom prst="rightArrow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吹き出し: 四角形 63">
            <a:extLst>
              <a:ext uri="{FF2B5EF4-FFF2-40B4-BE49-F238E27FC236}">
                <a16:creationId xmlns:a16="http://schemas.microsoft.com/office/drawing/2014/main" id="{FE9D1EA2-1D03-9DD2-7AB5-68339982CA99}"/>
              </a:ext>
            </a:extLst>
          </p:cNvPr>
          <p:cNvSpPr/>
          <p:nvPr/>
        </p:nvSpPr>
        <p:spPr>
          <a:xfrm>
            <a:off x="9818517" y="5870188"/>
            <a:ext cx="2142706" cy="246221"/>
          </a:xfrm>
          <a:prstGeom prst="wedgeRectCallout">
            <a:avLst>
              <a:gd name="adj1" fmla="val -61152"/>
              <a:gd name="adj2" fmla="val -3796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 dirty="0">
                <a:solidFill>
                  <a:schemeClr val="tx1"/>
                </a:solidFill>
              </a:rPr>
              <a:t>精度が十分にあれば現場の改善につながる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2374029-8F45-601B-5E2F-66C9A9B8BB70}"/>
              </a:ext>
            </a:extLst>
          </p:cNvPr>
          <p:cNvSpPr txBox="1"/>
          <p:nvPr/>
        </p:nvSpPr>
        <p:spPr>
          <a:xfrm>
            <a:off x="8572944" y="6191267"/>
            <a:ext cx="16604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本運用版開発を検討する</a:t>
            </a:r>
            <a:endParaRPr lang="en-US" altLang="ja-JP" sz="1000" dirty="0"/>
          </a:p>
        </p:txBody>
      </p:sp>
      <p:sp>
        <p:nvSpPr>
          <p:cNvPr id="68" name="吹き出し: 四角形 67">
            <a:extLst>
              <a:ext uri="{FF2B5EF4-FFF2-40B4-BE49-F238E27FC236}">
                <a16:creationId xmlns:a16="http://schemas.microsoft.com/office/drawing/2014/main" id="{A5B7ED96-5525-5A1E-DE01-D6F57CB39F14}"/>
              </a:ext>
            </a:extLst>
          </p:cNvPr>
          <p:cNvSpPr/>
          <p:nvPr/>
        </p:nvSpPr>
        <p:spPr>
          <a:xfrm>
            <a:off x="6787577" y="5984100"/>
            <a:ext cx="1605184" cy="400110"/>
          </a:xfrm>
          <a:prstGeom prst="wedgeRectCallout">
            <a:avLst>
              <a:gd name="adj1" fmla="val 61921"/>
              <a:gd name="adj2" fmla="val 28172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>
                <a:solidFill>
                  <a:schemeClr val="tx1"/>
                </a:solidFill>
              </a:rPr>
              <a:t>DB</a:t>
            </a:r>
            <a:r>
              <a:rPr lang="ja-JP" altLang="en-US" sz="800" dirty="0">
                <a:solidFill>
                  <a:schemeClr val="tx1"/>
                </a:solidFill>
              </a:rPr>
              <a:t>の更新頻度を上げるなどのそれなりの開発が必要</a:t>
            </a:r>
          </a:p>
        </p:txBody>
      </p:sp>
    </p:spTree>
    <p:extLst>
      <p:ext uri="{BB962C8B-B14F-4D97-AF65-F5344CB8AC3E}">
        <p14:creationId xmlns:p14="http://schemas.microsoft.com/office/powerpoint/2010/main" val="3915599921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66864</TotalTime>
  <Words>1084</Words>
  <Application>Microsoft Office PowerPoint</Application>
  <PresentationFormat>ワイド画面</PresentationFormat>
  <Paragraphs>170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優樹 笹岡</cp:lastModifiedBy>
  <cp:revision>188</cp:revision>
  <dcterms:created xsi:type="dcterms:W3CDTF">2022-01-19T01:36:44Z</dcterms:created>
  <dcterms:modified xsi:type="dcterms:W3CDTF">2024-11-25T00:27:30Z</dcterms:modified>
</cp:coreProperties>
</file>