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3"/>
  </p:notesMasterIdLst>
  <p:sldIdLst>
    <p:sldId id="15092" r:id="rId5"/>
    <p:sldId id="15096" r:id="rId6"/>
    <p:sldId id="15097" r:id="rId7"/>
    <p:sldId id="15098" r:id="rId8"/>
    <p:sldId id="15099" r:id="rId9"/>
    <p:sldId id="15100" r:id="rId10"/>
    <p:sldId id="15094" r:id="rId11"/>
    <p:sldId id="1509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-17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24/03/05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B537EAF2-AD94-4456-BF31-EDD510F2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A1E4073C-3BAC-4A12-80B5-4D41A869C87A}"/>
              </a:ext>
            </a:extLst>
          </p:cNvPr>
          <p:cNvSpPr/>
          <p:nvPr/>
        </p:nvSpPr>
        <p:spPr>
          <a:xfrm>
            <a:off x="523081" y="980728"/>
            <a:ext cx="4708824" cy="7703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ctr"/>
          <a:lstStyle/>
          <a:p>
            <a:r>
              <a:rPr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本日の議題内容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C7E24BC-01BA-D7CA-E9A7-569CD5607B25}"/>
              </a:ext>
            </a:extLst>
          </p:cNvPr>
          <p:cNvSpPr txBox="1"/>
          <p:nvPr/>
        </p:nvSpPr>
        <p:spPr>
          <a:xfrm>
            <a:off x="1090387" y="2132857"/>
            <a:ext cx="8283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・次回のトヨタ合成との</a:t>
            </a:r>
            <a:r>
              <a:rPr lang="en-US" altLang="ja-JP" dirty="0"/>
              <a:t>MTG</a:t>
            </a:r>
            <a:r>
              <a:rPr lang="ja-JP" altLang="en-US" dirty="0"/>
              <a:t>について日程調整？</a:t>
            </a:r>
            <a:r>
              <a:rPr lang="en-US" altLang="ja-JP" dirty="0"/>
              <a:t>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・特許について（口頭）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・効果概算について共有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・シナリオと目指す姿の共有（</a:t>
            </a:r>
            <a:r>
              <a:rPr lang="en-US" altLang="ja-JP" dirty="0"/>
              <a:t>Lv.1~3</a:t>
            </a:r>
            <a:r>
              <a:rPr lang="ja-JP" altLang="en-US" dirty="0"/>
              <a:t>）</a:t>
            </a:r>
            <a:r>
              <a:rPr lang="en-US" altLang="ja-JP" dirty="0"/>
              <a:t>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のドライバーオペレーションの検討（ブレスト含む）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20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導入の際に協力もらえそうなルートについて（口頭）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en-US" altLang="ja-JP" dirty="0"/>
              <a:t>							</a:t>
            </a:r>
            <a:r>
              <a:rPr lang="ja-JP" altLang="en-US" dirty="0"/>
              <a:t>計</a:t>
            </a:r>
            <a:r>
              <a:rPr lang="en-US" altLang="ja-JP" dirty="0"/>
              <a:t>1</a:t>
            </a:r>
            <a:r>
              <a:rPr lang="ja-JP" altLang="en-US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8935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dirty="0" smtClean="0"/>
              <a:t>今後の進め方として、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スモールスタート（範囲を絞り込んで限定的に</a:t>
            </a:r>
            <a:r>
              <a:rPr lang="ja-JP" altLang="en-US" sz="2400" dirty="0" smtClean="0"/>
              <a:t>トライ</a:t>
            </a:r>
            <a:r>
              <a:rPr kumimoji="1" lang="ja-JP" altLang="en-US" sz="2400" dirty="0" smtClean="0"/>
              <a:t>）で段階的に始める</a:t>
            </a:r>
            <a:endParaRPr kumimoji="1" lang="ja-JP" altLang="en-US" sz="2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前回の振り返り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839141" y="4206991"/>
            <a:ext cx="1070562" cy="106115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>
            <a:off x="2210740" y="4515554"/>
            <a:ext cx="573852" cy="484632"/>
          </a:xfrm>
          <a:prstGeom prst="rightArrow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2985911" y="4218280"/>
            <a:ext cx="1070562" cy="1061156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524624" y="2162482"/>
            <a:ext cx="52490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100%AI</a:t>
            </a:r>
            <a:r>
              <a:rPr lang="ja-JP" altLang="en-US" sz="2000" dirty="0" smtClean="0"/>
              <a:t>任せ</a:t>
            </a:r>
            <a:endParaRPr lang="en-US" altLang="ja-JP" sz="2000" dirty="0" smtClean="0"/>
          </a:p>
          <a:p>
            <a:r>
              <a:rPr lang="en-US" altLang="ja-JP" sz="2000" dirty="0" smtClean="0"/>
              <a:t>✔︎</a:t>
            </a:r>
            <a:r>
              <a:rPr lang="ja-JP" altLang="en-US" sz="2000" dirty="0" smtClean="0"/>
              <a:t>ヒトが技術知識を習得できない</a:t>
            </a:r>
            <a:endParaRPr lang="en-US" altLang="ja-JP" sz="2000" dirty="0" smtClean="0"/>
          </a:p>
          <a:p>
            <a:r>
              <a:rPr lang="en-US" altLang="ja-JP" sz="2000" dirty="0" smtClean="0"/>
              <a:t>✔︎</a:t>
            </a:r>
            <a:r>
              <a:rPr lang="en-US" altLang="en-US" sz="2000" dirty="0" smtClean="0"/>
              <a:t>AI</a:t>
            </a:r>
            <a:r>
              <a:rPr lang="ja-JP" altLang="en-US" sz="2000" dirty="0" smtClean="0"/>
              <a:t>に問題が生じた場合、関連業務が停まる</a:t>
            </a:r>
            <a:endParaRPr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6297319" y="4208874"/>
            <a:ext cx="1070562" cy="1061156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3" name="右矢印 32"/>
          <p:cNvSpPr/>
          <p:nvPr/>
        </p:nvSpPr>
        <p:spPr>
          <a:xfrm>
            <a:off x="7668918" y="4517437"/>
            <a:ext cx="573852" cy="484632"/>
          </a:xfrm>
          <a:prstGeom prst="rightArrow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8425274" y="4835406"/>
            <a:ext cx="1070562" cy="436504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6462580" y="2183180"/>
            <a:ext cx="422310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000" dirty="0" smtClean="0"/>
              <a:t>一部</a:t>
            </a:r>
            <a:r>
              <a:rPr lang="en-US" altLang="ja-JP" sz="2000" dirty="0" smtClean="0"/>
              <a:t>AI</a:t>
            </a:r>
            <a:r>
              <a:rPr lang="ja-JP" altLang="en-US" sz="2000" dirty="0" smtClean="0"/>
              <a:t>任せ</a:t>
            </a:r>
            <a:endParaRPr lang="en-US" altLang="ja-JP" sz="2000" dirty="0" smtClean="0"/>
          </a:p>
          <a:p>
            <a:r>
              <a:rPr lang="en-US" altLang="ja-JP" sz="2000" dirty="0" smtClean="0"/>
              <a:t>✔︎</a:t>
            </a:r>
            <a:r>
              <a:rPr lang="ja-JP" altLang="en-US" sz="2000" dirty="0" smtClean="0"/>
              <a:t>ヒトが</a:t>
            </a:r>
            <a:r>
              <a:rPr lang="en-US" altLang="ja-JP" sz="2000" dirty="0" smtClean="0"/>
              <a:t>AI</a:t>
            </a:r>
            <a:r>
              <a:rPr lang="ja-JP" altLang="en-US" sz="2000" dirty="0" smtClean="0"/>
              <a:t>のロジックを理解して、</a:t>
            </a:r>
            <a:endParaRPr lang="en-US" altLang="ja-JP" sz="2000" dirty="0"/>
          </a:p>
          <a:p>
            <a:r>
              <a:rPr lang="ja-JP" altLang="ja-JP" sz="2000" dirty="0" smtClean="0"/>
              <a:t>　</a:t>
            </a:r>
            <a:r>
              <a:rPr lang="ja-JP" altLang="en-US" sz="2000" dirty="0" smtClean="0"/>
              <a:t>有効活用する　</a:t>
            </a:r>
            <a:endParaRPr lang="en-US" altLang="ja-JP" sz="2000" dirty="0" smtClean="0"/>
          </a:p>
        </p:txBody>
      </p:sp>
      <p:sp>
        <p:nvSpPr>
          <p:cNvPr id="36" name="正方形/長方形 35"/>
          <p:cNvSpPr/>
          <p:nvPr/>
        </p:nvSpPr>
        <p:spPr>
          <a:xfrm>
            <a:off x="8434683" y="3932295"/>
            <a:ext cx="1070562" cy="87865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37" name="四角形吹き出し 36"/>
          <p:cNvSpPr/>
          <p:nvPr/>
        </p:nvSpPr>
        <p:spPr>
          <a:xfrm>
            <a:off x="10559791" y="1601252"/>
            <a:ext cx="1881481" cy="1327611"/>
          </a:xfrm>
          <a:prstGeom prst="wedgeRectCallout">
            <a:avLst>
              <a:gd name="adj1" fmla="val -42507"/>
              <a:gd name="adj2" fmla="val 64026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とのコラボでヒトの強みを最大限生かす</a:t>
            </a:r>
            <a:endParaRPr kumimoji="1" lang="ja-JP" altLang="en-US" dirty="0"/>
          </a:p>
        </p:txBody>
      </p:sp>
      <p:sp>
        <p:nvSpPr>
          <p:cNvPr id="38" name="右矢印 37"/>
          <p:cNvSpPr/>
          <p:nvPr/>
        </p:nvSpPr>
        <p:spPr>
          <a:xfrm>
            <a:off x="9721615" y="4509911"/>
            <a:ext cx="573852" cy="484632"/>
          </a:xfrm>
          <a:prstGeom prst="rightArrow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10477971" y="4195704"/>
            <a:ext cx="1070562" cy="106868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0477972" y="3256844"/>
            <a:ext cx="1070562" cy="87865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41" name="四角形吹き出し 40"/>
          <p:cNvSpPr/>
          <p:nvPr/>
        </p:nvSpPr>
        <p:spPr>
          <a:xfrm>
            <a:off x="8175894" y="5478984"/>
            <a:ext cx="2771647" cy="1168107"/>
          </a:xfrm>
          <a:prstGeom prst="wedgeRectCallout">
            <a:avLst>
              <a:gd name="adj1" fmla="val -35489"/>
              <a:gd name="adj2" fmla="val -8058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AI</a:t>
            </a:r>
            <a:r>
              <a:rPr kumimoji="1" lang="ja-JP" altLang="en-US" dirty="0" smtClean="0"/>
              <a:t>に慣れる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関係者から理解やフィードバックを関係者から得られる</a:t>
            </a:r>
            <a:endParaRPr kumimoji="1" lang="ja-JP" altLang="en-US" dirty="0"/>
          </a:p>
        </p:txBody>
      </p:sp>
      <p:cxnSp>
        <p:nvCxnSpPr>
          <p:cNvPr id="43" name="直線コネクタ 42"/>
          <p:cNvCxnSpPr/>
          <p:nvPr/>
        </p:nvCxnSpPr>
        <p:spPr>
          <a:xfrm>
            <a:off x="6303410" y="4208898"/>
            <a:ext cx="5181774" cy="927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dirty="0" smtClean="0"/>
              <a:t>まずは</a:t>
            </a:r>
            <a:r>
              <a:rPr lang="ja-JP" altLang="ja-JP" sz="2400" dirty="0" smtClean="0"/>
              <a:t>L</a:t>
            </a:r>
            <a:r>
              <a:rPr lang="en-US" altLang="ja-JP" sz="2400" dirty="0" smtClean="0"/>
              <a:t>v1</a:t>
            </a:r>
            <a:r>
              <a:rPr lang="ja-JP" altLang="en-US" sz="2400" dirty="0" smtClean="0"/>
              <a:t>の原因の見える化に取り組む</a:t>
            </a:r>
            <a:endParaRPr kumimoji="1" lang="ja-JP" altLang="en-US" sz="2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全体の進め方（案）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70024" y="2753397"/>
            <a:ext cx="2347971" cy="12330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在庫変動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（</a:t>
            </a:r>
            <a:r>
              <a:rPr lang="ja-JP" altLang="en-US" dirty="0" smtClean="0"/>
              <a:t>結果の</a:t>
            </a:r>
            <a:r>
              <a:rPr kumimoji="1" lang="ja-JP" altLang="en-US" dirty="0" smtClean="0"/>
              <a:t>見える化）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20412" y="2783748"/>
            <a:ext cx="2367263" cy="12210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要因の提示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（原因の見える化）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-649651" y="4145405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ゴール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5978203" y="2784304"/>
            <a:ext cx="2512861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改善条件の提示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（対策の見える化）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9173644" y="2764833"/>
            <a:ext cx="2383535" cy="12401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在庫自動管理</a:t>
            </a:r>
            <a:endParaRPr kumimoji="1" lang="ja-JP" altLang="en-US" dirty="0"/>
          </a:p>
        </p:txBody>
      </p:sp>
      <p:sp>
        <p:nvSpPr>
          <p:cNvPr id="10" name="右矢印 9"/>
          <p:cNvSpPr/>
          <p:nvPr/>
        </p:nvSpPr>
        <p:spPr>
          <a:xfrm>
            <a:off x="500565" y="1900493"/>
            <a:ext cx="11271980" cy="6860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991557" y="4095541"/>
            <a:ext cx="2512861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最終判断はヒト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3122028" y="4099610"/>
            <a:ext cx="2411995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対策を考えるのはヒト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9175155" y="4071797"/>
            <a:ext cx="2402726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ヒトが緊急対応？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56433" y="4112950"/>
            <a:ext cx="2380102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在庫見える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-664106" y="2749598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1091956" y="1446498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現在地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10727281" y="755264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機械化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1609963" y="5498353"/>
            <a:ext cx="2380102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色んな要因があるので原因が分からず対策を打てない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4710134" y="5502421"/>
            <a:ext cx="2380102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対策が分からない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819575" y="5543573"/>
            <a:ext cx="2380102" cy="12202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リアルタイムに対応できない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4011917" y="1446498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L</a:t>
            </a:r>
            <a:r>
              <a:rPr lang="en-US" altLang="ja-JP" dirty="0" smtClean="0"/>
              <a:t>v1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6787648" y="1450566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L</a:t>
            </a:r>
            <a:r>
              <a:rPr lang="en-US" altLang="ja-JP" dirty="0" smtClean="0"/>
              <a:t>v2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9837386" y="1478379"/>
            <a:ext cx="881394" cy="11945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L</a:t>
            </a:r>
            <a:r>
              <a:rPr lang="en-US" altLang="ja-JP" dirty="0" smtClean="0"/>
              <a:t>v3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05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まずは大枠で要因を絞るモデル（要因見える化ツール</a:t>
            </a:r>
            <a:r>
              <a:rPr kumimoji="1" lang="en-US" altLang="ja-JP" dirty="0" smtClean="0"/>
              <a:t>v1</a:t>
            </a:r>
            <a:r>
              <a:rPr kumimoji="1" lang="ja-JP" altLang="en-US" dirty="0" smtClean="0"/>
              <a:t>）を開発する</a:t>
            </a:r>
            <a:endParaRPr kumimoji="1" lang="en-US" altLang="ja-JP" dirty="0" smtClean="0"/>
          </a:p>
          <a:p>
            <a:r>
              <a:rPr lang="en-US" altLang="ja-JP" dirty="0" smtClean="0"/>
              <a:t>AI</a:t>
            </a:r>
            <a:r>
              <a:rPr lang="ja-JP" altLang="en-US" dirty="0" smtClean="0"/>
              <a:t>の結果を基にヒトが要因の解像度を高めていけるようにする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ja-JP" dirty="0" smtClean="0"/>
              <a:t>L</a:t>
            </a:r>
            <a:r>
              <a:rPr lang="en-US" altLang="ja-JP" dirty="0" smtClean="0"/>
              <a:t>v1</a:t>
            </a:r>
            <a:r>
              <a:rPr kumimoji="1" lang="ja-JP" altLang="en-US" dirty="0" smtClean="0"/>
              <a:t>の進め方（案）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6日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10964" y="3643384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在庫変動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702702" y="2674029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大要因</a:t>
            </a:r>
            <a:r>
              <a:rPr kumimoji="1" lang="en-US" altLang="ja-JP" dirty="0" smtClean="0"/>
              <a:t>1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706787" y="3660792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大要因</a:t>
            </a:r>
            <a:r>
              <a:rPr lang="en-US" altLang="ja-JP" dirty="0"/>
              <a:t>2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706786" y="4662027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大要因</a:t>
            </a:r>
            <a:r>
              <a:rPr lang="en-US" altLang="ja-JP" dirty="0"/>
              <a:t>3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5634888" y="2242375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</a:t>
            </a:r>
            <a:r>
              <a:rPr kumimoji="1" lang="ja-JP" altLang="en-US" dirty="0" smtClean="0"/>
              <a:t>要因</a:t>
            </a:r>
            <a:r>
              <a:rPr kumimoji="1" lang="en-US" altLang="ja-JP" dirty="0" smtClean="0"/>
              <a:t>1-1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648242" y="3173513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中</a:t>
            </a:r>
            <a:r>
              <a:rPr kumimoji="1" lang="ja-JP" altLang="en-US" dirty="0" smtClean="0"/>
              <a:t>要因</a:t>
            </a:r>
            <a:r>
              <a:rPr kumimoji="1" lang="en-US" altLang="ja-JP" dirty="0" smtClean="0"/>
              <a:t>1-2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743199" y="2932475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小</a:t>
            </a:r>
            <a:r>
              <a:rPr kumimoji="1" lang="ja-JP" altLang="en-US" dirty="0" smtClean="0"/>
              <a:t>要因</a:t>
            </a:r>
            <a:r>
              <a:rPr kumimoji="1" lang="en-US" altLang="ja-JP" dirty="0" smtClean="0"/>
              <a:t>1-2-1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7738014" y="3891425"/>
            <a:ext cx="1334840" cy="69190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小</a:t>
            </a:r>
            <a:r>
              <a:rPr kumimoji="1" lang="ja-JP" altLang="en-US" dirty="0" smtClean="0"/>
              <a:t>要因</a:t>
            </a:r>
            <a:r>
              <a:rPr kumimoji="1" lang="en-US" altLang="ja-JP" dirty="0" smtClean="0"/>
              <a:t>1-2-1</a:t>
            </a:r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2845804" y="3019981"/>
            <a:ext cx="856898" cy="969355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6" idx="3"/>
            <a:endCxn id="9" idx="1"/>
          </p:cNvCxnSpPr>
          <p:nvPr/>
        </p:nvCxnSpPr>
        <p:spPr>
          <a:xfrm flipV="1">
            <a:off x="5037542" y="2588327"/>
            <a:ext cx="597346" cy="431654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12" idx="3"/>
            <a:endCxn id="13" idx="1"/>
          </p:cNvCxnSpPr>
          <p:nvPr/>
        </p:nvCxnSpPr>
        <p:spPr>
          <a:xfrm flipV="1">
            <a:off x="6983082" y="3278427"/>
            <a:ext cx="760117" cy="241038"/>
          </a:xfrm>
          <a:prstGeom prst="bentConnector3">
            <a:avLst>
              <a:gd name="adj1" fmla="val 50000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6" idx="3"/>
            <a:endCxn id="12" idx="1"/>
          </p:cNvCxnSpPr>
          <p:nvPr/>
        </p:nvCxnSpPr>
        <p:spPr>
          <a:xfrm>
            <a:off x="5037542" y="3019981"/>
            <a:ext cx="610700" cy="499484"/>
          </a:xfrm>
          <a:prstGeom prst="bentConnector3">
            <a:avLst>
              <a:gd name="adj1" fmla="val 48482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V="1">
            <a:off x="3698619" y="5766375"/>
            <a:ext cx="3401987" cy="27813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7317894" y="5766375"/>
            <a:ext cx="1961096" cy="1334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7369427" y="5943600"/>
            <a:ext cx="187248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小要因の分解はヒトがやる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3674893" y="5943600"/>
            <a:ext cx="340717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大要因</a:t>
            </a:r>
            <a:r>
              <a:rPr kumimoji="1" lang="en-US" altLang="ja-JP" dirty="0" smtClean="0"/>
              <a:t>/</a:t>
            </a:r>
            <a:r>
              <a:rPr lang="ja-JP" altLang="en-US" dirty="0" smtClean="0"/>
              <a:t>中要因は</a:t>
            </a:r>
            <a:r>
              <a:rPr lang="en-US" altLang="ja-JP" dirty="0" smtClean="0"/>
              <a:t>AI</a:t>
            </a:r>
            <a:r>
              <a:rPr lang="ja-JP" altLang="en-US" dirty="0" smtClean="0"/>
              <a:t>がやる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3925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モデル</a:t>
            </a:r>
            <a:r>
              <a:rPr kumimoji="1" lang="en-US" altLang="ja-JP" dirty="0" smtClean="0"/>
              <a:t>v1</a:t>
            </a:r>
            <a:r>
              <a:rPr kumimoji="1" lang="ja-JP" altLang="en-US" dirty="0" smtClean="0"/>
              <a:t>のアウトプットイメージ（案）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6日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829523" y="1983929"/>
            <a:ext cx="2762377" cy="23454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カラーマップ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1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要因解析モデル</a:t>
            </a:r>
            <a:r>
              <a:rPr lang="en-US" altLang="ja-JP" dirty="0" smtClean="0"/>
              <a:t>v1</a:t>
            </a:r>
            <a:r>
              <a:rPr lang="ja-JP" altLang="en-US" dirty="0" smtClean="0"/>
              <a:t>のスケジュール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どんなモデルを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今後の進め方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  <p:sp>
        <p:nvSpPr>
          <p:cNvPr id="5" name="右矢印 4"/>
          <p:cNvSpPr/>
          <p:nvPr/>
        </p:nvSpPr>
        <p:spPr>
          <a:xfrm>
            <a:off x="463486" y="4422124"/>
            <a:ext cx="11271980" cy="6860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815736" y="2827563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検証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2367862" y="2850172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実装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496509" y="4287131"/>
            <a:ext cx="914400" cy="914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80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開発の課題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5日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03877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4772</TotalTime>
  <Words>302</Words>
  <Application>Microsoft Macintosh PowerPoint</Application>
  <PresentationFormat>ユーザー設定</PresentationFormat>
  <Paragraphs>72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168</cp:revision>
  <dcterms:created xsi:type="dcterms:W3CDTF">2022-01-19T01:36:44Z</dcterms:created>
  <dcterms:modified xsi:type="dcterms:W3CDTF">2024-03-06T00:47:22Z</dcterms:modified>
</cp:coreProperties>
</file>